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0" r:id="rId4"/>
    <p:sldId id="258" r:id="rId5"/>
    <p:sldId id="277" r:id="rId6"/>
    <p:sldId id="271" r:id="rId7"/>
    <p:sldId id="282" r:id="rId8"/>
    <p:sldId id="260" r:id="rId9"/>
    <p:sldId id="280" r:id="rId10"/>
    <p:sldId id="285" r:id="rId11"/>
    <p:sldId id="286" r:id="rId12"/>
    <p:sldId id="287" r:id="rId13"/>
    <p:sldId id="272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  <p:sldId id="297" r:id="rId24"/>
    <p:sldId id="299" r:id="rId25"/>
    <p:sldId id="301" r:id="rId26"/>
    <p:sldId id="300" r:id="rId27"/>
    <p:sldId id="302" r:id="rId28"/>
    <p:sldId id="303" r:id="rId29"/>
    <p:sldId id="304" r:id="rId30"/>
    <p:sldId id="305" r:id="rId31"/>
    <p:sldId id="306" r:id="rId32"/>
    <p:sldId id="307" r:id="rId33"/>
    <p:sldId id="274" r:id="rId34"/>
    <p:sldId id="308" r:id="rId35"/>
    <p:sldId id="309" r:id="rId36"/>
    <p:sldId id="267" r:id="rId37"/>
    <p:sldId id="268" r:id="rId38"/>
    <p:sldId id="269" r:id="rId39"/>
    <p:sldId id="283" r:id="rId40"/>
    <p:sldId id="310" r:id="rId41"/>
    <p:sldId id="259" r:id="rId42"/>
    <p:sldId id="279" r:id="rId43"/>
    <p:sldId id="281" r:id="rId44"/>
    <p:sldId id="311" r:id="rId45"/>
    <p:sldId id="284" r:id="rId46"/>
  </p:sldIdLst>
  <p:sldSz cx="12192000" cy="6858000"/>
  <p:notesSz cx="6858000" cy="9144000"/>
  <p:embeddedFontLst>
    <p:embeddedFont>
      <p:font typeface="Open Sans" pitchFamily="2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UASxHqGVmPqXsZb1sSn9Mn7z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D"/>
    <a:srgbClr val="FFFFFF"/>
    <a:srgbClr val="05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76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608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28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58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80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26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12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58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28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07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577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4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199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575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131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974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84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87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74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366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578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685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080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93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259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12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462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204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187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085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8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24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23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18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5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weiß-blau">
  <p:cSld name="1_Titelfolie_TUD_weiß-bla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elfolie_TUD_weiß-blau">
  <p:cSld name="2_Titelfolie_TUD_weiß-blau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elfolie_TUD_weiß-blau">
  <p:cSld name="3_Titelfolie_TUD_weiß-blau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951B81"/>
              </a:gs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elfolie_TUD_weiß-blau">
  <p:cSld name="4_Titelfolie_TUD_weiß-blau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DE2526"/>
              </a:gs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elfolie_TUD_weiß-blau">
  <p:cSld name="5_Titelfolie_TUD_weiß-blau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3151994" y="2563831"/>
            <a:ext cx="9050720" cy="4317954"/>
          </a:xfrm>
          <a:custGeom>
            <a:avLst/>
            <a:gdLst/>
            <a:ahLst/>
            <a:cxnLst/>
            <a:rect l="l" t="t" r="r" b="b"/>
            <a:pathLst>
              <a:path w="8344852" h="3981196" extrusionOk="0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-1" y="3692352"/>
            <a:ext cx="9555747" cy="3185710"/>
          </a:xfrm>
          <a:custGeom>
            <a:avLst/>
            <a:gdLst/>
            <a:ahLst/>
            <a:cxnLst/>
            <a:rect l="l" t="t" r="r" b="b"/>
            <a:pathLst>
              <a:path w="8810492" h="2937256" extrusionOk="0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-709" y="2302249"/>
            <a:ext cx="6020777" cy="4581946"/>
          </a:xfrm>
          <a:custGeom>
            <a:avLst/>
            <a:gdLst/>
            <a:ahLst/>
            <a:cxnLst/>
            <a:rect l="l" t="t" r="r" b="b"/>
            <a:pathLst>
              <a:path w="5551215" h="4224599" extrusionOk="0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2 Inhalte_">
  <p:cSld name="2_Titel und 2 Inhalte_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874713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6267450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2 Inhalte">
  <p:cSld name="2_Titel und 2 Inhalt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>
            <a:spLocks noGrp="1"/>
          </p:cNvSpPr>
          <p:nvPr>
            <p:ph type="pic" idx="2"/>
          </p:nvPr>
        </p:nvSpPr>
        <p:spPr>
          <a:xfrm>
            <a:off x="6267449" y="1484314"/>
            <a:ext cx="5187950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">
  <p:cSld name="2_Titel und Inhalt und Bild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>
            <a:spLocks noGrp="1"/>
          </p:cNvSpPr>
          <p:nvPr>
            <p:ph type="pic" idx="2"/>
          </p:nvPr>
        </p:nvSpPr>
        <p:spPr>
          <a:xfrm>
            <a:off x="8070849" y="1484314"/>
            <a:ext cx="3384549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_quer">
  <p:cSld name="2_Titel und Inhalt und Bild_qu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0" y="4101152"/>
            <a:ext cx="12191999" cy="2028186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10580687" cy="2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_">
  <p:cSld name="2_Titel und Inhalt und Bild_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>
            <a:spLocks noGrp="1"/>
          </p:cNvSpPr>
          <p:nvPr>
            <p:ph type="pic" idx="2"/>
          </p:nvPr>
        </p:nvSpPr>
        <p:spPr>
          <a:xfrm>
            <a:off x="8070849" y="1484314"/>
            <a:ext cx="4121151" cy="4645024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3 Inhalte">
  <p:cSld name="3_Titel und 3 Inhalt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874713" y="1481138"/>
            <a:ext cx="339883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2"/>
          </p:nvPr>
        </p:nvSpPr>
        <p:spPr>
          <a:xfrm>
            <a:off x="4457699" y="1481138"/>
            <a:ext cx="3416301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3"/>
          </p:nvPr>
        </p:nvSpPr>
        <p:spPr>
          <a:xfrm>
            <a:off x="8070850" y="1481138"/>
            <a:ext cx="3384550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ein Inhalt">
  <p:cSld name="2_Titel und ein Inha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el und 4 Inhalte">
  <p:cSld name="4_Titel und 4 Inhal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874711" y="1484313"/>
            <a:ext cx="4300539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874712" y="2943181"/>
            <a:ext cx="4300537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5"/>
          <p:cNvSpPr>
            <a:spLocks noGrp="1"/>
          </p:cNvSpPr>
          <p:nvPr>
            <p:ph type="pic" idx="4"/>
          </p:nvPr>
        </p:nvSpPr>
        <p:spPr>
          <a:xfrm>
            <a:off x="874710" y="4402050"/>
            <a:ext cx="4300537" cy="1427249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5365750" y="1484313"/>
            <a:ext cx="6089650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 Titel und 2 Inhalte">
  <p:cSld name="5_2 Titel und 2 Inhal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 sz="24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Titelmasterformat durch Klicken bearbeiten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2"/>
          </p:nvPr>
        </p:nvSpPr>
        <p:spPr>
          <a:xfrm>
            <a:off x="6273895" y="1486586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18 Bilder">
  <p:cSld name="6_Titel und 18 Bilder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7"/>
          <p:cNvSpPr>
            <a:spLocks noGrp="1"/>
          </p:cNvSpPr>
          <p:nvPr>
            <p:ph type="pic" idx="2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37"/>
          <p:cNvSpPr>
            <a:spLocks noGrp="1"/>
          </p:cNvSpPr>
          <p:nvPr>
            <p:ph type="pic" idx="3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8" name="Google Shape;218;p37"/>
          <p:cNvSpPr>
            <a:spLocks noGrp="1"/>
          </p:cNvSpPr>
          <p:nvPr>
            <p:ph type="pic" idx="4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37"/>
          <p:cNvSpPr>
            <a:spLocks noGrp="1"/>
          </p:cNvSpPr>
          <p:nvPr>
            <p:ph type="pic" idx="5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37"/>
          <p:cNvSpPr>
            <a:spLocks noGrp="1"/>
          </p:cNvSpPr>
          <p:nvPr>
            <p:ph type="pic" idx="6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37"/>
          <p:cNvSpPr>
            <a:spLocks noGrp="1"/>
          </p:cNvSpPr>
          <p:nvPr>
            <p:ph type="pic" idx="7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37"/>
          <p:cNvSpPr>
            <a:spLocks noGrp="1"/>
          </p:cNvSpPr>
          <p:nvPr>
            <p:ph type="pic" idx="8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37"/>
          <p:cNvSpPr>
            <a:spLocks noGrp="1"/>
          </p:cNvSpPr>
          <p:nvPr>
            <p:ph type="pic" idx="9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37"/>
          <p:cNvSpPr>
            <a:spLocks noGrp="1"/>
          </p:cNvSpPr>
          <p:nvPr>
            <p:ph type="pic" idx="13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37"/>
          <p:cNvSpPr>
            <a:spLocks noGrp="1"/>
          </p:cNvSpPr>
          <p:nvPr>
            <p:ph type="pic" idx="14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7"/>
          <p:cNvSpPr>
            <a:spLocks noGrp="1"/>
          </p:cNvSpPr>
          <p:nvPr>
            <p:ph type="pic" idx="15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37"/>
          <p:cNvSpPr>
            <a:spLocks noGrp="1"/>
          </p:cNvSpPr>
          <p:nvPr>
            <p:ph type="pic" idx="16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37"/>
          <p:cNvSpPr>
            <a:spLocks noGrp="1"/>
          </p:cNvSpPr>
          <p:nvPr>
            <p:ph type="pic" idx="17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37"/>
          <p:cNvSpPr>
            <a:spLocks noGrp="1"/>
          </p:cNvSpPr>
          <p:nvPr>
            <p:ph type="pic" idx="18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37"/>
          <p:cNvSpPr>
            <a:spLocks noGrp="1"/>
          </p:cNvSpPr>
          <p:nvPr>
            <p:ph type="pic" idx="19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1" name="Google Shape;231;p37"/>
          <p:cNvSpPr>
            <a:spLocks noGrp="1"/>
          </p:cNvSpPr>
          <p:nvPr>
            <p:ph type="pic" idx="20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37"/>
          <p:cNvSpPr>
            <a:spLocks noGrp="1"/>
          </p:cNvSpPr>
          <p:nvPr>
            <p:ph type="pic" idx="21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37"/>
          <p:cNvSpPr>
            <a:spLocks noGrp="1"/>
          </p:cNvSpPr>
          <p:nvPr>
            <p:ph type="pic" idx="22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8 Bilder">
  <p:cSld name="6_Titel und 8 Bil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>
            <a:spLocks noGrp="1"/>
          </p:cNvSpPr>
          <p:nvPr>
            <p:ph type="pic" idx="2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38"/>
          <p:cNvSpPr>
            <a:spLocks noGrp="1"/>
          </p:cNvSpPr>
          <p:nvPr>
            <p:ph type="pic" idx="3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8" name="Google Shape;238;p38"/>
          <p:cNvSpPr>
            <a:spLocks noGrp="1"/>
          </p:cNvSpPr>
          <p:nvPr>
            <p:ph type="pic" idx="4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38"/>
          <p:cNvSpPr>
            <a:spLocks noGrp="1"/>
          </p:cNvSpPr>
          <p:nvPr>
            <p:ph type="pic" idx="5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38"/>
          <p:cNvSpPr>
            <a:spLocks noGrp="1"/>
          </p:cNvSpPr>
          <p:nvPr>
            <p:ph type="pic" idx="6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38"/>
          <p:cNvSpPr>
            <a:spLocks noGrp="1"/>
          </p:cNvSpPr>
          <p:nvPr>
            <p:ph type="pic" idx="7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38"/>
          <p:cNvSpPr>
            <a:spLocks noGrp="1"/>
          </p:cNvSpPr>
          <p:nvPr>
            <p:ph type="pic" idx="8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8"/>
          <p:cNvSpPr>
            <a:spLocks noGrp="1"/>
          </p:cNvSpPr>
          <p:nvPr>
            <p:ph type="pic" idx="9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6 Bilder_">
  <p:cSld name="6_Titel und 6 Bilder_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39"/>
          <p:cNvSpPr>
            <a:spLocks noGrp="1"/>
          </p:cNvSpPr>
          <p:nvPr>
            <p:ph type="pic" idx="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39"/>
          <p:cNvSpPr>
            <a:spLocks noGrp="1"/>
          </p:cNvSpPr>
          <p:nvPr>
            <p:ph type="pic" idx="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39"/>
          <p:cNvSpPr>
            <a:spLocks noGrp="1"/>
          </p:cNvSpPr>
          <p:nvPr>
            <p:ph type="pic" idx="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0" name="Google Shape;250;p39"/>
          <p:cNvSpPr>
            <a:spLocks noGrp="1"/>
          </p:cNvSpPr>
          <p:nvPr>
            <p:ph type="pic" idx="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1" name="Google Shape;251;p39"/>
          <p:cNvSpPr>
            <a:spLocks noGrp="1"/>
          </p:cNvSpPr>
          <p:nvPr>
            <p:ph type="pic" idx="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ur Titel">
  <p:cSld name="2_Nur Titel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1"/>
          <p:cNvSpPr>
            <a:spLocks noGrp="1"/>
          </p:cNvSpPr>
          <p:nvPr>
            <p:ph type="pic" idx="2"/>
          </p:nvPr>
        </p:nvSpPr>
        <p:spPr>
          <a:xfrm>
            <a:off x="0" y="1030288"/>
            <a:ext cx="12192000" cy="509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>
            <a:spLocks noGrp="1"/>
          </p:cNvSpPr>
          <p:nvPr>
            <p:ph type="pic" idx="2"/>
          </p:nvPr>
        </p:nvSpPr>
        <p:spPr>
          <a:xfrm>
            <a:off x="0" y="6"/>
            <a:ext cx="12192000" cy="612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blau">
  <p:cSld name="1_Titelfolie_TUD_bla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" name="Google Shape;35;p19" descr="Logo. Acht unregelmäßige Dreiecksflächen sind, im Uhrzeigersinn zu einem regelmäßig achteckigen Ring angeordnet. Links daneben zweizeilig der Schriftzug &quot;DRESDEN concept" title="Logo Dresden concep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9" descr="Logo. Schriftzug &quot;Technische Universität Dresden&quot;. Links davon befindet sich ein Achteck, das in zwei Bereiche aufgeteilt ist, die zusammen die Buchstaben &quot;T&quot; und &quot;U&quot; ergeben." title="Logo der TU Dresd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blauverlauf">
  <p:cSld name="1_Titelfolie_TUD_blauverlauf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1" name="Google Shape;51;p20" descr="Logo. Acht unregelmäßige Dreiecksflächen sind, im Uhrzeigersinn zu einem regelmäßig achteckigen Ring angeordnet. Links daneben zweizeilig der Schriftzug &quot;DRESDEN concept" title="Logo Dresden concep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0" descr="Logo. Schriftzug &quot;Technische Universität Dresden&quot;. Links davon befindet sich ein Achteck, das in zwei Bereiche aufgeteilt ist, die zusammen die Buchstaben &quot;T&quot; und &quot;U&quot; ergeben." title="Logo der TU Dresd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weiß">
  <p:cSld name="1_Titelfolie_TUD_weiß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elfolie_TUD_Foto_a">
  <p:cSld name="2_Titelfolie_TUD_Foto_a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64" name="Google Shape;64;p22"/>
          <p:cNvGrpSpPr/>
          <p:nvPr/>
        </p:nvGrpSpPr>
        <p:grpSpPr>
          <a:xfrm>
            <a:off x="10411983" y="326258"/>
            <a:ext cx="1467221" cy="557364"/>
            <a:chOff x="13050" y="-8950"/>
            <a:chExt cx="2996775" cy="3035750"/>
          </a:xfrm>
        </p:grpSpPr>
        <p:sp>
          <p:nvSpPr>
            <p:cNvPr id="65" name="Google Shape;65;p22"/>
            <p:cNvSpPr/>
            <p:nvPr/>
          </p:nvSpPr>
          <p:spPr>
            <a:xfrm>
              <a:off x="13050" y="1830350"/>
              <a:ext cx="130750" cy="473225"/>
            </a:xfrm>
            <a:custGeom>
              <a:avLst/>
              <a:gdLst/>
              <a:ahLst/>
              <a:cxnLst/>
              <a:rect l="l" t="t" r="r" b="b"/>
              <a:pathLst>
                <a:path w="5230" h="18929" extrusionOk="0">
                  <a:moveTo>
                    <a:pt x="3007" y="0"/>
                  </a:moveTo>
                  <a:cubicBezTo>
                    <a:pt x="1439" y="0"/>
                    <a:pt x="1" y="2500"/>
                    <a:pt x="1" y="9643"/>
                  </a:cubicBezTo>
                  <a:cubicBezTo>
                    <a:pt x="1" y="16429"/>
                    <a:pt x="1439" y="18929"/>
                    <a:pt x="3007" y="18929"/>
                  </a:cubicBezTo>
                  <a:cubicBezTo>
                    <a:pt x="3922" y="18929"/>
                    <a:pt x="4707" y="18215"/>
                    <a:pt x="5230" y="16786"/>
                  </a:cubicBezTo>
                  <a:cubicBezTo>
                    <a:pt x="5230" y="16786"/>
                    <a:pt x="523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5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215"/>
                    <a:pt x="3007" y="3215"/>
                  </a:cubicBezTo>
                  <a:cubicBezTo>
                    <a:pt x="3530" y="3215"/>
                    <a:pt x="3922" y="3929"/>
                    <a:pt x="4315" y="5000"/>
                  </a:cubicBezTo>
                  <a:cubicBezTo>
                    <a:pt x="4315" y="5000"/>
                    <a:pt x="4315" y="5000"/>
                    <a:pt x="5230" y="2500"/>
                  </a:cubicBezTo>
                  <a:cubicBezTo>
                    <a:pt x="4707" y="715"/>
                    <a:pt x="3922" y="0"/>
                    <a:pt x="300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209150" y="1821425"/>
              <a:ext cx="143800" cy="482150"/>
            </a:xfrm>
            <a:custGeom>
              <a:avLst/>
              <a:gdLst/>
              <a:ahLst/>
              <a:cxnLst/>
              <a:rect l="l" t="t" r="r" b="b"/>
              <a:pathLst>
                <a:path w="5752" h="19286" extrusionOk="0">
                  <a:moveTo>
                    <a:pt x="2876" y="3572"/>
                  </a:moveTo>
                  <a:cubicBezTo>
                    <a:pt x="3137" y="3572"/>
                    <a:pt x="3529" y="3929"/>
                    <a:pt x="3791" y="4643"/>
                  </a:cubicBezTo>
                  <a:cubicBezTo>
                    <a:pt x="4183" y="5714"/>
                    <a:pt x="4314" y="7857"/>
                    <a:pt x="4314" y="9643"/>
                  </a:cubicBezTo>
                  <a:cubicBezTo>
                    <a:pt x="4314" y="11786"/>
                    <a:pt x="4183" y="13572"/>
                    <a:pt x="3791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353" y="16072"/>
                    <a:pt x="2092" y="15714"/>
                    <a:pt x="1830" y="15000"/>
                  </a:cubicBezTo>
                  <a:cubicBezTo>
                    <a:pt x="1438" y="13572"/>
                    <a:pt x="1307" y="11786"/>
                    <a:pt x="1307" y="9643"/>
                  </a:cubicBezTo>
                  <a:cubicBezTo>
                    <a:pt x="1307" y="7857"/>
                    <a:pt x="1438" y="5714"/>
                    <a:pt x="1830" y="4643"/>
                  </a:cubicBezTo>
                  <a:cubicBezTo>
                    <a:pt x="2092" y="3929"/>
                    <a:pt x="2353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830" y="0"/>
                    <a:pt x="1307" y="1072"/>
                    <a:pt x="784" y="2143"/>
                  </a:cubicBezTo>
                  <a:cubicBezTo>
                    <a:pt x="131" y="4286"/>
                    <a:pt x="0" y="6429"/>
                    <a:pt x="0" y="9643"/>
                  </a:cubicBezTo>
                  <a:cubicBezTo>
                    <a:pt x="0" y="12857"/>
                    <a:pt x="131" y="15357"/>
                    <a:pt x="784" y="17143"/>
                  </a:cubicBezTo>
                  <a:cubicBezTo>
                    <a:pt x="1176" y="18572"/>
                    <a:pt x="1830" y="19286"/>
                    <a:pt x="2876" y="19286"/>
                  </a:cubicBezTo>
                  <a:cubicBezTo>
                    <a:pt x="3660" y="19286"/>
                    <a:pt x="4444" y="18572"/>
                    <a:pt x="4837" y="17143"/>
                  </a:cubicBezTo>
                  <a:cubicBezTo>
                    <a:pt x="5490" y="15357"/>
                    <a:pt x="5621" y="12857"/>
                    <a:pt x="5752" y="9643"/>
                  </a:cubicBezTo>
                  <a:cubicBezTo>
                    <a:pt x="5752" y="6429"/>
                    <a:pt x="5490" y="4286"/>
                    <a:pt x="4837" y="2143"/>
                  </a:cubicBezTo>
                  <a:cubicBezTo>
                    <a:pt x="4444" y="1072"/>
                    <a:pt x="3791" y="0"/>
                    <a:pt x="2876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431350" y="1821425"/>
              <a:ext cx="137300" cy="482150"/>
            </a:xfrm>
            <a:custGeom>
              <a:avLst/>
              <a:gdLst/>
              <a:ahLst/>
              <a:cxnLst/>
              <a:rect l="l" t="t" r="r" b="b"/>
              <a:pathLst>
                <a:path w="5492" h="19286" extrusionOk="0">
                  <a:moveTo>
                    <a:pt x="3138" y="0"/>
                  </a:moveTo>
                  <a:cubicBezTo>
                    <a:pt x="2485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19286"/>
                  </a:cubicBezTo>
                  <a:lnTo>
                    <a:pt x="1308" y="19286"/>
                  </a:lnTo>
                  <a:cubicBezTo>
                    <a:pt x="1308" y="19286"/>
                    <a:pt x="1308" y="19286"/>
                    <a:pt x="1308" y="7857"/>
                  </a:cubicBezTo>
                  <a:cubicBezTo>
                    <a:pt x="1308" y="5000"/>
                    <a:pt x="1962" y="3572"/>
                    <a:pt x="2746" y="3572"/>
                  </a:cubicBezTo>
                  <a:cubicBezTo>
                    <a:pt x="3530" y="3572"/>
                    <a:pt x="4184" y="4643"/>
                    <a:pt x="4184" y="7857"/>
                  </a:cubicBezTo>
                  <a:cubicBezTo>
                    <a:pt x="4184" y="7857"/>
                    <a:pt x="4184" y="7857"/>
                    <a:pt x="4184" y="19286"/>
                  </a:cubicBezTo>
                  <a:lnTo>
                    <a:pt x="5491" y="19286"/>
                  </a:lnTo>
                  <a:cubicBezTo>
                    <a:pt x="5491" y="19286"/>
                    <a:pt x="5491" y="19286"/>
                    <a:pt x="5491" y="7143"/>
                  </a:cubicBezTo>
                  <a:cubicBezTo>
                    <a:pt x="5491" y="5000"/>
                    <a:pt x="5360" y="3214"/>
                    <a:pt x="4838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643775" y="1830350"/>
              <a:ext cx="134025" cy="473225"/>
            </a:xfrm>
            <a:custGeom>
              <a:avLst/>
              <a:gdLst/>
              <a:ahLst/>
              <a:cxnLst/>
              <a:rect l="l" t="t" r="r" b="b"/>
              <a:pathLst>
                <a:path w="5361" h="18929" extrusionOk="0">
                  <a:moveTo>
                    <a:pt x="3138" y="0"/>
                  </a:moveTo>
                  <a:cubicBezTo>
                    <a:pt x="1569" y="0"/>
                    <a:pt x="1" y="2500"/>
                    <a:pt x="1" y="9643"/>
                  </a:cubicBezTo>
                  <a:cubicBezTo>
                    <a:pt x="1" y="16429"/>
                    <a:pt x="1569" y="18929"/>
                    <a:pt x="3138" y="18929"/>
                  </a:cubicBezTo>
                  <a:cubicBezTo>
                    <a:pt x="4053" y="18929"/>
                    <a:pt x="4707" y="18215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223" y="15357"/>
                    <a:pt x="1831" y="14286"/>
                  </a:cubicBezTo>
                  <a:cubicBezTo>
                    <a:pt x="1569" y="13215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215"/>
                    <a:pt x="3138" y="3215"/>
                  </a:cubicBezTo>
                  <a:cubicBezTo>
                    <a:pt x="3661" y="3215"/>
                    <a:pt x="4053" y="3929"/>
                    <a:pt x="4445" y="5000"/>
                  </a:cubicBezTo>
                  <a:cubicBezTo>
                    <a:pt x="4445" y="5000"/>
                    <a:pt x="4445" y="5000"/>
                    <a:pt x="5360" y="2500"/>
                  </a:cubicBezTo>
                  <a:cubicBezTo>
                    <a:pt x="4707" y="715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839850" y="1830350"/>
              <a:ext cx="147100" cy="482150"/>
            </a:xfrm>
            <a:custGeom>
              <a:avLst/>
              <a:gdLst/>
              <a:ahLst/>
              <a:cxnLst/>
              <a:rect l="l" t="t" r="r" b="b"/>
              <a:pathLst>
                <a:path w="5884" h="19286" extrusionOk="0">
                  <a:moveTo>
                    <a:pt x="2877" y="2857"/>
                  </a:moveTo>
                  <a:cubicBezTo>
                    <a:pt x="3530" y="2857"/>
                    <a:pt x="4053" y="3929"/>
                    <a:pt x="4314" y="5357"/>
                  </a:cubicBezTo>
                  <a:cubicBezTo>
                    <a:pt x="4314" y="6072"/>
                    <a:pt x="4445" y="6786"/>
                    <a:pt x="4445" y="7857"/>
                  </a:cubicBezTo>
                  <a:lnTo>
                    <a:pt x="1439" y="7857"/>
                  </a:lnTo>
                  <a:cubicBezTo>
                    <a:pt x="1439" y="6786"/>
                    <a:pt x="1439" y="6072"/>
                    <a:pt x="1569" y="5357"/>
                  </a:cubicBezTo>
                  <a:cubicBezTo>
                    <a:pt x="1700" y="3929"/>
                    <a:pt x="2223" y="2857"/>
                    <a:pt x="2877" y="2857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5"/>
                    <a:pt x="5622" y="16072"/>
                  </a:cubicBezTo>
                  <a:cubicBezTo>
                    <a:pt x="5622" y="16072"/>
                    <a:pt x="5622" y="16072"/>
                    <a:pt x="4707" y="13929"/>
                  </a:cubicBezTo>
                  <a:cubicBezTo>
                    <a:pt x="4314" y="15357"/>
                    <a:pt x="3792" y="15715"/>
                    <a:pt x="3007" y="15715"/>
                  </a:cubicBezTo>
                  <a:cubicBezTo>
                    <a:pt x="1962" y="15715"/>
                    <a:pt x="1308" y="13929"/>
                    <a:pt x="1308" y="10357"/>
                  </a:cubicBezTo>
                  <a:lnTo>
                    <a:pt x="5883" y="10357"/>
                  </a:lnTo>
                  <a:cubicBezTo>
                    <a:pt x="5883" y="10357"/>
                    <a:pt x="5883" y="10357"/>
                    <a:pt x="5883" y="8929"/>
                  </a:cubicBezTo>
                  <a:cubicBezTo>
                    <a:pt x="5883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1062075" y="1821425"/>
              <a:ext cx="140550" cy="669650"/>
            </a:xfrm>
            <a:custGeom>
              <a:avLst/>
              <a:gdLst/>
              <a:ahLst/>
              <a:cxnLst/>
              <a:rect l="l" t="t" r="r" b="b"/>
              <a:pathLst>
                <a:path w="5622" h="26786" extrusionOk="0">
                  <a:moveTo>
                    <a:pt x="2746" y="3572"/>
                  </a:moveTo>
                  <a:cubicBezTo>
                    <a:pt x="4053" y="3572"/>
                    <a:pt x="4314" y="6429"/>
                    <a:pt x="4184" y="9643"/>
                  </a:cubicBezTo>
                  <a:cubicBezTo>
                    <a:pt x="4184" y="12857"/>
                    <a:pt x="4053" y="16072"/>
                    <a:pt x="2746" y="16072"/>
                  </a:cubicBezTo>
                  <a:cubicBezTo>
                    <a:pt x="1569" y="16072"/>
                    <a:pt x="1308" y="12857"/>
                    <a:pt x="1308" y="9643"/>
                  </a:cubicBezTo>
                  <a:cubicBezTo>
                    <a:pt x="1308" y="6429"/>
                    <a:pt x="1569" y="3572"/>
                    <a:pt x="274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308" y="26786"/>
                  </a:lnTo>
                  <a:cubicBezTo>
                    <a:pt x="1308" y="26786"/>
                    <a:pt x="1308" y="26786"/>
                    <a:pt x="1308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792" y="19286"/>
                    <a:pt x="4445" y="18572"/>
                    <a:pt x="4837" y="17857"/>
                  </a:cubicBezTo>
                  <a:cubicBezTo>
                    <a:pt x="5622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79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2"/>
            <p:cNvSpPr/>
            <p:nvPr/>
          </p:nvSpPr>
          <p:spPr>
            <a:xfrm>
              <a:off x="1267950" y="1696425"/>
              <a:ext cx="85000" cy="607150"/>
            </a:xfrm>
            <a:custGeom>
              <a:avLst/>
              <a:gdLst/>
              <a:ahLst/>
              <a:cxnLst/>
              <a:rect l="l" t="t" r="r" b="b"/>
              <a:pathLst>
                <a:path w="3400" h="24286" extrusionOk="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429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0714"/>
                  </a:cubicBezTo>
                  <a:lnTo>
                    <a:pt x="2877" y="20714"/>
                  </a:lnTo>
                  <a:cubicBezTo>
                    <a:pt x="2354" y="20714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2"/>
            <p:cNvSpPr/>
            <p:nvPr/>
          </p:nvSpPr>
          <p:spPr>
            <a:xfrm>
              <a:off x="16325" y="723200"/>
              <a:ext cx="173225" cy="651800"/>
            </a:xfrm>
            <a:custGeom>
              <a:avLst/>
              <a:gdLst/>
              <a:ahLst/>
              <a:cxnLst/>
              <a:rect l="l" t="t" r="r" b="b"/>
              <a:pathLst>
                <a:path w="6929" h="26072" extrusionOk="0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3215"/>
                  </a:cubicBezTo>
                  <a:cubicBezTo>
                    <a:pt x="5360" y="16786"/>
                    <a:pt x="5360" y="19643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072"/>
                  </a:cubicBezTo>
                  <a:lnTo>
                    <a:pt x="3399" y="26072"/>
                  </a:lnTo>
                  <a:cubicBezTo>
                    <a:pt x="4314" y="26072"/>
                    <a:pt x="5229" y="25358"/>
                    <a:pt x="5883" y="23929"/>
                  </a:cubicBezTo>
                  <a:cubicBezTo>
                    <a:pt x="6929" y="21072"/>
                    <a:pt x="6929" y="16786"/>
                    <a:pt x="6929" y="12858"/>
                  </a:cubicBezTo>
                  <a:cubicBezTo>
                    <a:pt x="6929" y="8929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274500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530" y="3572"/>
                  </a:moveTo>
                  <a:cubicBezTo>
                    <a:pt x="4576" y="3572"/>
                    <a:pt x="5229" y="5001"/>
                    <a:pt x="5229" y="7501"/>
                  </a:cubicBezTo>
                  <a:cubicBezTo>
                    <a:pt x="5229" y="10358"/>
                    <a:pt x="4576" y="11786"/>
                    <a:pt x="3530" y="11786"/>
                  </a:cubicBezTo>
                  <a:lnTo>
                    <a:pt x="1308" y="11786"/>
                  </a:lnTo>
                  <a:cubicBezTo>
                    <a:pt x="1308" y="11786"/>
                    <a:pt x="1308" y="11786"/>
                    <a:pt x="1308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429"/>
                  </a:cubicBezTo>
                  <a:lnTo>
                    <a:pt x="1438" y="26429"/>
                  </a:lnTo>
                  <a:cubicBezTo>
                    <a:pt x="1438" y="26429"/>
                    <a:pt x="1438" y="26429"/>
                    <a:pt x="1438" y="15358"/>
                  </a:cubicBezTo>
                  <a:lnTo>
                    <a:pt x="3268" y="15358"/>
                  </a:lnTo>
                  <a:cubicBezTo>
                    <a:pt x="3268" y="15358"/>
                    <a:pt x="3268" y="15358"/>
                    <a:pt x="5229" y="26429"/>
                  </a:cubicBezTo>
                  <a:lnTo>
                    <a:pt x="6928" y="26429"/>
                  </a:lnTo>
                  <a:cubicBezTo>
                    <a:pt x="6928" y="26429"/>
                    <a:pt x="6928" y="26429"/>
                    <a:pt x="4706" y="14643"/>
                  </a:cubicBezTo>
                  <a:cubicBezTo>
                    <a:pt x="5752" y="13929"/>
                    <a:pt x="6667" y="11429"/>
                    <a:pt x="6667" y="7501"/>
                  </a:cubicBezTo>
                  <a:cubicBezTo>
                    <a:pt x="6667" y="3215"/>
                    <a:pt x="5491" y="1"/>
                    <a:pt x="3661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526125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2"/>
            <p:cNvSpPr/>
            <p:nvPr/>
          </p:nvSpPr>
          <p:spPr>
            <a:xfrm>
              <a:off x="751625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530" y="1"/>
                  </a:moveTo>
                  <a:cubicBezTo>
                    <a:pt x="1569" y="1"/>
                    <a:pt x="262" y="3215"/>
                    <a:pt x="262" y="7501"/>
                  </a:cubicBezTo>
                  <a:cubicBezTo>
                    <a:pt x="262" y="9643"/>
                    <a:pt x="523" y="11429"/>
                    <a:pt x="1046" y="12501"/>
                  </a:cubicBezTo>
                  <a:cubicBezTo>
                    <a:pt x="1438" y="13929"/>
                    <a:pt x="2092" y="14643"/>
                    <a:pt x="2876" y="14643"/>
                  </a:cubicBezTo>
                  <a:cubicBezTo>
                    <a:pt x="2876" y="14643"/>
                    <a:pt x="2876" y="14643"/>
                    <a:pt x="3922" y="15358"/>
                  </a:cubicBezTo>
                  <a:cubicBezTo>
                    <a:pt x="4576" y="15358"/>
                    <a:pt x="4706" y="15715"/>
                    <a:pt x="4968" y="16429"/>
                  </a:cubicBezTo>
                  <a:cubicBezTo>
                    <a:pt x="5229" y="16786"/>
                    <a:pt x="5360" y="17858"/>
                    <a:pt x="5360" y="18929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700" y="22501"/>
                    <a:pt x="915" y="20358"/>
                  </a:cubicBezTo>
                  <a:cubicBezTo>
                    <a:pt x="915" y="20358"/>
                    <a:pt x="915" y="20358"/>
                    <a:pt x="0" y="23215"/>
                  </a:cubicBezTo>
                  <a:cubicBezTo>
                    <a:pt x="785" y="25715"/>
                    <a:pt x="1830" y="26429"/>
                    <a:pt x="3399" y="26429"/>
                  </a:cubicBezTo>
                  <a:cubicBezTo>
                    <a:pt x="5360" y="26429"/>
                    <a:pt x="6798" y="23572"/>
                    <a:pt x="6928" y="19286"/>
                  </a:cubicBezTo>
                  <a:cubicBezTo>
                    <a:pt x="6928" y="16786"/>
                    <a:pt x="6667" y="15001"/>
                    <a:pt x="6144" y="13929"/>
                  </a:cubicBezTo>
                  <a:cubicBezTo>
                    <a:pt x="5752" y="12858"/>
                    <a:pt x="5229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1"/>
                  </a:cubicBezTo>
                  <a:cubicBezTo>
                    <a:pt x="1830" y="9643"/>
                    <a:pt x="1700" y="8572"/>
                    <a:pt x="1700" y="7501"/>
                  </a:cubicBezTo>
                  <a:cubicBezTo>
                    <a:pt x="1700" y="5358"/>
                    <a:pt x="2353" y="3572"/>
                    <a:pt x="3530" y="3572"/>
                  </a:cubicBezTo>
                  <a:cubicBezTo>
                    <a:pt x="4314" y="3572"/>
                    <a:pt x="4968" y="3929"/>
                    <a:pt x="5621" y="5358"/>
                  </a:cubicBezTo>
                  <a:cubicBezTo>
                    <a:pt x="5621" y="5358"/>
                    <a:pt x="5621" y="5358"/>
                    <a:pt x="6536" y="2858"/>
                  </a:cubicBezTo>
                  <a:cubicBezTo>
                    <a:pt x="5752" y="715"/>
                    <a:pt x="4837" y="1"/>
                    <a:pt x="3530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1000000" y="723200"/>
              <a:ext cx="176475" cy="651800"/>
            </a:xfrm>
            <a:custGeom>
              <a:avLst/>
              <a:gdLst/>
              <a:ahLst/>
              <a:cxnLst/>
              <a:rect l="l" t="t" r="r" b="b"/>
              <a:pathLst>
                <a:path w="7059" h="26072" extrusionOk="0">
                  <a:moveTo>
                    <a:pt x="3399" y="3572"/>
                  </a:moveTo>
                  <a:cubicBezTo>
                    <a:pt x="4052" y="3572"/>
                    <a:pt x="4575" y="3929"/>
                    <a:pt x="4967" y="5358"/>
                  </a:cubicBezTo>
                  <a:cubicBezTo>
                    <a:pt x="5490" y="6786"/>
                    <a:pt x="5490" y="9286"/>
                    <a:pt x="5490" y="13215"/>
                  </a:cubicBezTo>
                  <a:cubicBezTo>
                    <a:pt x="5490" y="16786"/>
                    <a:pt x="5490" y="19643"/>
                    <a:pt x="4967" y="21072"/>
                  </a:cubicBezTo>
                  <a:cubicBezTo>
                    <a:pt x="4575" y="22143"/>
                    <a:pt x="4052" y="22858"/>
                    <a:pt x="3399" y="22858"/>
                  </a:cubicBezTo>
                  <a:lnTo>
                    <a:pt x="1569" y="22858"/>
                  </a:lnTo>
                  <a:cubicBezTo>
                    <a:pt x="1569" y="22858"/>
                    <a:pt x="1569" y="22858"/>
                    <a:pt x="1569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072"/>
                  </a:cubicBezTo>
                  <a:lnTo>
                    <a:pt x="3399" y="26072"/>
                  </a:lnTo>
                  <a:cubicBezTo>
                    <a:pt x="4444" y="26072"/>
                    <a:pt x="5359" y="25358"/>
                    <a:pt x="6013" y="23929"/>
                  </a:cubicBezTo>
                  <a:cubicBezTo>
                    <a:pt x="7059" y="21072"/>
                    <a:pt x="6928" y="16786"/>
                    <a:pt x="6928" y="12858"/>
                  </a:cubicBezTo>
                  <a:cubicBezTo>
                    <a:pt x="6928" y="8929"/>
                    <a:pt x="7059" y="5358"/>
                    <a:pt x="6013" y="2501"/>
                  </a:cubicBezTo>
                  <a:cubicBezTo>
                    <a:pt x="5359" y="715"/>
                    <a:pt x="444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2"/>
            <p:cNvSpPr/>
            <p:nvPr/>
          </p:nvSpPr>
          <p:spPr>
            <a:xfrm>
              <a:off x="1258150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1493450" y="723200"/>
              <a:ext cx="179775" cy="660750"/>
            </a:xfrm>
            <a:custGeom>
              <a:avLst/>
              <a:gdLst/>
              <a:ahLst/>
              <a:cxnLst/>
              <a:rect l="l" t="t" r="r" b="b"/>
              <a:pathLst>
                <a:path w="7191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2405225" y="1919625"/>
              <a:ext cx="405250" cy="1107175"/>
            </a:xfrm>
            <a:custGeom>
              <a:avLst/>
              <a:gdLst/>
              <a:ahLst/>
              <a:cxnLst/>
              <a:rect l="l" t="t" r="r" b="b"/>
              <a:pathLst>
                <a:path w="16210" h="44287" extrusionOk="0">
                  <a:moveTo>
                    <a:pt x="16209" y="1"/>
                  </a:moveTo>
                  <a:lnTo>
                    <a:pt x="0" y="44286"/>
                  </a:lnTo>
                  <a:lnTo>
                    <a:pt x="0" y="44286"/>
                  </a:lnTo>
                  <a:lnTo>
                    <a:pt x="16209" y="30358"/>
                  </a:lnTo>
                  <a:lnTo>
                    <a:pt x="16209" y="1"/>
                  </a:lnTo>
                  <a:close/>
                </a:path>
              </a:pathLst>
            </a:custGeom>
            <a:solidFill>
              <a:srgbClr val="0A9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2810450" y="1107125"/>
              <a:ext cx="199375" cy="1571450"/>
            </a:xfrm>
            <a:custGeom>
              <a:avLst/>
              <a:gdLst/>
              <a:ahLst/>
              <a:cxnLst/>
              <a:rect l="l" t="t" r="r" b="b"/>
              <a:pathLst>
                <a:path w="7975" h="62858" extrusionOk="0">
                  <a:moveTo>
                    <a:pt x="0" y="1"/>
                  </a:moveTo>
                  <a:lnTo>
                    <a:pt x="0" y="62858"/>
                  </a:lnTo>
                  <a:lnTo>
                    <a:pt x="7974" y="21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D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2601300" y="535700"/>
              <a:ext cx="408525" cy="1107175"/>
            </a:xfrm>
            <a:custGeom>
              <a:avLst/>
              <a:gdLst/>
              <a:ahLst/>
              <a:cxnLst/>
              <a:rect l="l" t="t" r="r" b="b"/>
              <a:pathLst>
                <a:path w="16341" h="44287" extrusionOk="0">
                  <a:moveTo>
                    <a:pt x="0" y="1"/>
                  </a:moveTo>
                  <a:lnTo>
                    <a:pt x="16340" y="44286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rgbClr val="64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2303900" y="-8950"/>
              <a:ext cx="575200" cy="544675"/>
            </a:xfrm>
            <a:custGeom>
              <a:avLst/>
              <a:gdLst/>
              <a:ahLst/>
              <a:cxnLst/>
              <a:rect l="l" t="t" r="r" b="b"/>
              <a:pathLst>
                <a:path w="23008" h="21787" extrusionOk="0">
                  <a:moveTo>
                    <a:pt x="7975" y="1"/>
                  </a:moveTo>
                  <a:lnTo>
                    <a:pt x="1" y="21787"/>
                  </a:lnTo>
                  <a:lnTo>
                    <a:pt x="23007" y="21787"/>
                  </a:lnTo>
                  <a:lnTo>
                    <a:pt x="7975" y="1"/>
                  </a:lnTo>
                  <a:close/>
                </a:path>
              </a:pathLst>
            </a:custGeom>
            <a:solidFill>
              <a:srgbClr val="326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2094750" y="-8950"/>
              <a:ext cx="408525" cy="1116100"/>
            </a:xfrm>
            <a:custGeom>
              <a:avLst/>
              <a:gdLst/>
              <a:ahLst/>
              <a:cxnLst/>
              <a:rect l="l" t="t" r="r" b="b"/>
              <a:pathLst>
                <a:path w="16341" h="44644" extrusionOk="0">
                  <a:moveTo>
                    <a:pt x="16341" y="1"/>
                  </a:moveTo>
                  <a:lnTo>
                    <a:pt x="1" y="13929"/>
                  </a:lnTo>
                  <a:lnTo>
                    <a:pt x="1" y="44644"/>
                  </a:lnTo>
                  <a:lnTo>
                    <a:pt x="16341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26125" y="2491050"/>
              <a:ext cx="575200" cy="535750"/>
            </a:xfrm>
            <a:custGeom>
              <a:avLst/>
              <a:gdLst/>
              <a:ahLst/>
              <a:cxnLst/>
              <a:rect l="l" t="t" r="r" b="b"/>
              <a:pathLst>
                <a:path w="23008" h="21430" extrusionOk="0">
                  <a:moveTo>
                    <a:pt x="1" y="1"/>
                  </a:moveTo>
                  <a:lnTo>
                    <a:pt x="15164" y="21429"/>
                  </a:lnTo>
                  <a:lnTo>
                    <a:pt x="23007" y="1"/>
                  </a:lnTo>
                  <a:close/>
                </a:path>
              </a:pathLst>
            </a:custGeom>
            <a:solidFill>
              <a:srgbClr val="37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1895400" y="339275"/>
              <a:ext cx="199375" cy="1580375"/>
            </a:xfrm>
            <a:custGeom>
              <a:avLst/>
              <a:gdLst/>
              <a:ahLst/>
              <a:cxnLst/>
              <a:rect l="l" t="t" r="r" b="b"/>
              <a:pathLst>
                <a:path w="7975" h="63215" extrusionOk="0">
                  <a:moveTo>
                    <a:pt x="7975" y="0"/>
                  </a:moveTo>
                  <a:lnTo>
                    <a:pt x="1" y="41429"/>
                  </a:lnTo>
                  <a:lnTo>
                    <a:pt x="7975" y="63215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CDD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1895400" y="1375000"/>
              <a:ext cx="408525" cy="1116075"/>
            </a:xfrm>
            <a:custGeom>
              <a:avLst/>
              <a:gdLst/>
              <a:ahLst/>
              <a:cxnLst/>
              <a:rect l="l" t="t" r="r" b="b"/>
              <a:pathLst>
                <a:path w="16341" h="44643" extrusionOk="0">
                  <a:moveTo>
                    <a:pt x="1" y="0"/>
                  </a:moveTo>
                  <a:lnTo>
                    <a:pt x="5230" y="44643"/>
                  </a:lnTo>
                  <a:lnTo>
                    <a:pt x="16341" y="446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C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/>
          <p:nvPr/>
        </p:nvSpPr>
        <p:spPr>
          <a:xfrm>
            <a:off x="286458" y="334822"/>
            <a:ext cx="1766749" cy="526057"/>
          </a:xfrm>
          <a:custGeom>
            <a:avLst/>
            <a:gdLst/>
            <a:ahLst/>
            <a:cxnLst/>
            <a:rect l="l" t="t" r="r" b="b"/>
            <a:pathLst>
              <a:path w="120187" h="122624" extrusionOk="0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003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elfolie_TUD_weiß+Foto">
  <p:cSld name="3_Titelfolie_TUD_weiß+F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96" name="Google Shape;96;p23"/>
          <p:cNvGrpSpPr/>
          <p:nvPr/>
        </p:nvGrpSpPr>
        <p:grpSpPr>
          <a:xfrm>
            <a:off x="10448854" y="326606"/>
            <a:ext cx="1467221" cy="557364"/>
            <a:chOff x="13050" y="-8950"/>
            <a:chExt cx="2996775" cy="3035750"/>
          </a:xfrm>
        </p:grpSpPr>
        <p:sp>
          <p:nvSpPr>
            <p:cNvPr id="97" name="Google Shape;97;p23"/>
            <p:cNvSpPr/>
            <p:nvPr/>
          </p:nvSpPr>
          <p:spPr>
            <a:xfrm>
              <a:off x="13050" y="1821425"/>
              <a:ext cx="134025" cy="482150"/>
            </a:xfrm>
            <a:custGeom>
              <a:avLst/>
              <a:gdLst/>
              <a:ahLst/>
              <a:cxnLst/>
              <a:rect l="l" t="t" r="r" b="b"/>
              <a:pathLst>
                <a:path w="5361" h="19286" extrusionOk="0">
                  <a:moveTo>
                    <a:pt x="3007" y="0"/>
                  </a:moveTo>
                  <a:cubicBezTo>
                    <a:pt x="1439" y="0"/>
                    <a:pt x="1" y="2857"/>
                    <a:pt x="1" y="9643"/>
                  </a:cubicBezTo>
                  <a:cubicBezTo>
                    <a:pt x="1" y="16786"/>
                    <a:pt x="1439" y="19286"/>
                    <a:pt x="3007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4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572"/>
                    <a:pt x="3007" y="3572"/>
                  </a:cubicBezTo>
                  <a:cubicBezTo>
                    <a:pt x="3530" y="3572"/>
                    <a:pt x="3922" y="3929"/>
                    <a:pt x="4315" y="5357"/>
                  </a:cubicBezTo>
                  <a:cubicBezTo>
                    <a:pt x="4315" y="5357"/>
                    <a:pt x="4315" y="5357"/>
                    <a:pt x="5360" y="2857"/>
                  </a:cubicBezTo>
                  <a:cubicBezTo>
                    <a:pt x="4707" y="714"/>
                    <a:pt x="405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205875" y="1821425"/>
              <a:ext cx="143800" cy="482150"/>
            </a:xfrm>
            <a:custGeom>
              <a:avLst/>
              <a:gdLst/>
              <a:ahLst/>
              <a:cxnLst/>
              <a:rect l="l" t="t" r="r" b="b"/>
              <a:pathLst>
                <a:path w="5752" h="19286" extrusionOk="0">
                  <a:moveTo>
                    <a:pt x="2876" y="3572"/>
                  </a:moveTo>
                  <a:cubicBezTo>
                    <a:pt x="3399" y="3572"/>
                    <a:pt x="3660" y="3929"/>
                    <a:pt x="3922" y="4643"/>
                  </a:cubicBezTo>
                  <a:cubicBezTo>
                    <a:pt x="4314" y="5714"/>
                    <a:pt x="4445" y="7857"/>
                    <a:pt x="4445" y="9643"/>
                  </a:cubicBezTo>
                  <a:cubicBezTo>
                    <a:pt x="4445" y="11786"/>
                    <a:pt x="4314" y="13572"/>
                    <a:pt x="3922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484" y="16072"/>
                    <a:pt x="2223" y="15714"/>
                    <a:pt x="1961" y="15000"/>
                  </a:cubicBezTo>
                  <a:cubicBezTo>
                    <a:pt x="1438" y="13572"/>
                    <a:pt x="1438" y="11786"/>
                    <a:pt x="1438" y="9643"/>
                  </a:cubicBezTo>
                  <a:cubicBezTo>
                    <a:pt x="1438" y="7857"/>
                    <a:pt x="1438" y="5714"/>
                    <a:pt x="1961" y="4643"/>
                  </a:cubicBezTo>
                  <a:cubicBezTo>
                    <a:pt x="2223" y="3929"/>
                    <a:pt x="2484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961" y="0"/>
                    <a:pt x="1307" y="1072"/>
                    <a:pt x="915" y="2500"/>
                  </a:cubicBezTo>
                  <a:cubicBezTo>
                    <a:pt x="262" y="4286"/>
                    <a:pt x="0" y="6429"/>
                    <a:pt x="0" y="9643"/>
                  </a:cubicBezTo>
                  <a:cubicBezTo>
                    <a:pt x="0" y="12857"/>
                    <a:pt x="262" y="15357"/>
                    <a:pt x="915" y="17143"/>
                  </a:cubicBezTo>
                  <a:cubicBezTo>
                    <a:pt x="1307" y="18572"/>
                    <a:pt x="1961" y="19286"/>
                    <a:pt x="2876" y="19286"/>
                  </a:cubicBezTo>
                  <a:cubicBezTo>
                    <a:pt x="3922" y="19286"/>
                    <a:pt x="4575" y="18572"/>
                    <a:pt x="4968" y="17143"/>
                  </a:cubicBezTo>
                  <a:cubicBezTo>
                    <a:pt x="5621" y="15357"/>
                    <a:pt x="5752" y="12857"/>
                    <a:pt x="5752" y="9643"/>
                  </a:cubicBezTo>
                  <a:cubicBezTo>
                    <a:pt x="5752" y="6429"/>
                    <a:pt x="5621" y="4286"/>
                    <a:pt x="4968" y="2500"/>
                  </a:cubicBezTo>
                  <a:cubicBezTo>
                    <a:pt x="4575" y="1072"/>
                    <a:pt x="3922" y="0"/>
                    <a:pt x="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428100" y="1821425"/>
              <a:ext cx="140550" cy="482150"/>
            </a:xfrm>
            <a:custGeom>
              <a:avLst/>
              <a:gdLst/>
              <a:ahLst/>
              <a:cxnLst/>
              <a:rect l="l" t="t" r="r" b="b"/>
              <a:pathLst>
                <a:path w="5622" h="19286" extrusionOk="0">
                  <a:moveTo>
                    <a:pt x="3268" y="0"/>
                  </a:moveTo>
                  <a:cubicBezTo>
                    <a:pt x="2615" y="0"/>
                    <a:pt x="1830" y="714"/>
                    <a:pt x="1438" y="2143"/>
                  </a:cubicBezTo>
                  <a:cubicBezTo>
                    <a:pt x="1438" y="2143"/>
                    <a:pt x="1438" y="2143"/>
                    <a:pt x="1438" y="357"/>
                  </a:cubicBezTo>
                  <a:lnTo>
                    <a:pt x="0" y="357"/>
                  </a:lnTo>
                  <a:cubicBezTo>
                    <a:pt x="0" y="357"/>
                    <a:pt x="0" y="357"/>
                    <a:pt x="0" y="19286"/>
                  </a:cubicBezTo>
                  <a:lnTo>
                    <a:pt x="1438" y="19286"/>
                  </a:lnTo>
                  <a:cubicBezTo>
                    <a:pt x="1438" y="19286"/>
                    <a:pt x="1438" y="19286"/>
                    <a:pt x="1438" y="7857"/>
                  </a:cubicBezTo>
                  <a:cubicBezTo>
                    <a:pt x="1438" y="4643"/>
                    <a:pt x="2092" y="3572"/>
                    <a:pt x="2876" y="3572"/>
                  </a:cubicBezTo>
                  <a:cubicBezTo>
                    <a:pt x="3660" y="3572"/>
                    <a:pt x="4314" y="4643"/>
                    <a:pt x="4314" y="7857"/>
                  </a:cubicBezTo>
                  <a:cubicBezTo>
                    <a:pt x="4314" y="7857"/>
                    <a:pt x="4314" y="7857"/>
                    <a:pt x="4314" y="19286"/>
                  </a:cubicBezTo>
                  <a:lnTo>
                    <a:pt x="5621" y="19286"/>
                  </a:lnTo>
                  <a:cubicBezTo>
                    <a:pt x="5621" y="19286"/>
                    <a:pt x="5621" y="19286"/>
                    <a:pt x="5621" y="7143"/>
                  </a:cubicBezTo>
                  <a:cubicBezTo>
                    <a:pt x="5621" y="5000"/>
                    <a:pt x="5490" y="3214"/>
                    <a:pt x="4968" y="1786"/>
                  </a:cubicBezTo>
                  <a:cubicBezTo>
                    <a:pt x="4575" y="714"/>
                    <a:pt x="3922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643775" y="1821425"/>
              <a:ext cx="134025" cy="482150"/>
            </a:xfrm>
            <a:custGeom>
              <a:avLst/>
              <a:gdLst/>
              <a:ahLst/>
              <a:cxnLst/>
              <a:rect l="l" t="t" r="r" b="b"/>
              <a:pathLst>
                <a:path w="5361" h="19286" extrusionOk="0">
                  <a:moveTo>
                    <a:pt x="3138" y="0"/>
                  </a:moveTo>
                  <a:cubicBezTo>
                    <a:pt x="1569" y="0"/>
                    <a:pt x="1" y="2857"/>
                    <a:pt x="1" y="9643"/>
                  </a:cubicBezTo>
                  <a:cubicBezTo>
                    <a:pt x="1" y="16786"/>
                    <a:pt x="1569" y="19286"/>
                    <a:pt x="3138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092" y="15357"/>
                    <a:pt x="1831" y="14286"/>
                  </a:cubicBezTo>
                  <a:cubicBezTo>
                    <a:pt x="1569" y="13214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572"/>
                    <a:pt x="3138" y="3572"/>
                  </a:cubicBezTo>
                  <a:cubicBezTo>
                    <a:pt x="3661" y="3572"/>
                    <a:pt x="4053" y="3929"/>
                    <a:pt x="4445" y="5357"/>
                  </a:cubicBezTo>
                  <a:cubicBezTo>
                    <a:pt x="4445" y="5357"/>
                    <a:pt x="4445" y="5357"/>
                    <a:pt x="5360" y="2857"/>
                  </a:cubicBezTo>
                  <a:cubicBezTo>
                    <a:pt x="4707" y="714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839850" y="1821425"/>
              <a:ext cx="143825" cy="482150"/>
            </a:xfrm>
            <a:custGeom>
              <a:avLst/>
              <a:gdLst/>
              <a:ahLst/>
              <a:cxnLst/>
              <a:rect l="l" t="t" r="r" b="b"/>
              <a:pathLst>
                <a:path w="5753" h="19286" extrusionOk="0">
                  <a:moveTo>
                    <a:pt x="2877" y="3214"/>
                  </a:moveTo>
                  <a:cubicBezTo>
                    <a:pt x="3530" y="3214"/>
                    <a:pt x="4053" y="4286"/>
                    <a:pt x="4184" y="5714"/>
                  </a:cubicBezTo>
                  <a:cubicBezTo>
                    <a:pt x="4314" y="6429"/>
                    <a:pt x="4445" y="7143"/>
                    <a:pt x="4445" y="8214"/>
                  </a:cubicBezTo>
                  <a:lnTo>
                    <a:pt x="1308" y="8214"/>
                  </a:lnTo>
                  <a:cubicBezTo>
                    <a:pt x="1308" y="7143"/>
                    <a:pt x="1439" y="6429"/>
                    <a:pt x="1569" y="5714"/>
                  </a:cubicBezTo>
                  <a:cubicBezTo>
                    <a:pt x="1700" y="4286"/>
                    <a:pt x="2223" y="3214"/>
                    <a:pt x="2877" y="3214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4"/>
                    <a:pt x="5622" y="16429"/>
                  </a:cubicBezTo>
                  <a:cubicBezTo>
                    <a:pt x="5622" y="16429"/>
                    <a:pt x="5622" y="16429"/>
                    <a:pt x="4707" y="14286"/>
                  </a:cubicBezTo>
                  <a:cubicBezTo>
                    <a:pt x="4314" y="15357"/>
                    <a:pt x="3922" y="16072"/>
                    <a:pt x="3138" y="16072"/>
                  </a:cubicBezTo>
                  <a:cubicBezTo>
                    <a:pt x="1962" y="16072"/>
                    <a:pt x="1308" y="13929"/>
                    <a:pt x="1308" y="10714"/>
                  </a:cubicBezTo>
                  <a:lnTo>
                    <a:pt x="5752" y="10714"/>
                  </a:lnTo>
                  <a:cubicBezTo>
                    <a:pt x="5752" y="10714"/>
                    <a:pt x="5752" y="10714"/>
                    <a:pt x="5752" y="9286"/>
                  </a:cubicBezTo>
                  <a:cubicBezTo>
                    <a:pt x="5752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1062075" y="1821425"/>
              <a:ext cx="140550" cy="669650"/>
            </a:xfrm>
            <a:custGeom>
              <a:avLst/>
              <a:gdLst/>
              <a:ahLst/>
              <a:cxnLst/>
              <a:rect l="l" t="t" r="r" b="b"/>
              <a:pathLst>
                <a:path w="5622" h="26786" extrusionOk="0">
                  <a:moveTo>
                    <a:pt x="2876" y="3572"/>
                  </a:moveTo>
                  <a:cubicBezTo>
                    <a:pt x="4053" y="3572"/>
                    <a:pt x="4184" y="6429"/>
                    <a:pt x="4184" y="9643"/>
                  </a:cubicBezTo>
                  <a:cubicBezTo>
                    <a:pt x="4184" y="13214"/>
                    <a:pt x="4053" y="16072"/>
                    <a:pt x="2876" y="16072"/>
                  </a:cubicBezTo>
                  <a:cubicBezTo>
                    <a:pt x="1569" y="16072"/>
                    <a:pt x="1439" y="13214"/>
                    <a:pt x="1439" y="9643"/>
                  </a:cubicBezTo>
                  <a:cubicBezTo>
                    <a:pt x="1439" y="6429"/>
                    <a:pt x="1569" y="3572"/>
                    <a:pt x="287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500"/>
                  </a:cubicBezTo>
                  <a:cubicBezTo>
                    <a:pt x="1308" y="2500"/>
                    <a:pt x="1308" y="2500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439" y="26786"/>
                  </a:lnTo>
                  <a:cubicBezTo>
                    <a:pt x="1439" y="26786"/>
                    <a:pt x="1439" y="26786"/>
                    <a:pt x="1439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922" y="19286"/>
                    <a:pt x="4445" y="18572"/>
                    <a:pt x="4837" y="17857"/>
                  </a:cubicBezTo>
                  <a:cubicBezTo>
                    <a:pt x="5491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3"/>
            <p:cNvSpPr/>
            <p:nvPr/>
          </p:nvSpPr>
          <p:spPr>
            <a:xfrm>
              <a:off x="1267950" y="1696425"/>
              <a:ext cx="85000" cy="607150"/>
            </a:xfrm>
            <a:custGeom>
              <a:avLst/>
              <a:gdLst/>
              <a:ahLst/>
              <a:cxnLst/>
              <a:rect l="l" t="t" r="r" b="b"/>
              <a:pathLst>
                <a:path w="3400" h="24286" extrusionOk="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786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1072"/>
                  </a:cubicBezTo>
                  <a:lnTo>
                    <a:pt x="2877" y="21072"/>
                  </a:lnTo>
                  <a:cubicBezTo>
                    <a:pt x="2354" y="21072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325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445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445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271225" y="723200"/>
              <a:ext cx="176500" cy="660750"/>
            </a:xfrm>
            <a:custGeom>
              <a:avLst/>
              <a:gdLst/>
              <a:ahLst/>
              <a:cxnLst/>
              <a:rect l="l" t="t" r="r" b="b"/>
              <a:pathLst>
                <a:path w="7060" h="26430" extrusionOk="0">
                  <a:moveTo>
                    <a:pt x="3661" y="3572"/>
                  </a:moveTo>
                  <a:cubicBezTo>
                    <a:pt x="4707" y="3572"/>
                    <a:pt x="5360" y="5001"/>
                    <a:pt x="5360" y="7858"/>
                  </a:cubicBezTo>
                  <a:cubicBezTo>
                    <a:pt x="5360" y="10358"/>
                    <a:pt x="4707" y="11786"/>
                    <a:pt x="3661" y="11786"/>
                  </a:cubicBezTo>
                  <a:lnTo>
                    <a:pt x="1569" y="11786"/>
                  </a:lnTo>
                  <a:cubicBezTo>
                    <a:pt x="1569" y="11786"/>
                    <a:pt x="1569" y="11786"/>
                    <a:pt x="156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1569" y="26429"/>
                  </a:lnTo>
                  <a:cubicBezTo>
                    <a:pt x="1569" y="26429"/>
                    <a:pt x="1569" y="26429"/>
                    <a:pt x="1569" y="15358"/>
                  </a:cubicBezTo>
                  <a:lnTo>
                    <a:pt x="3399" y="15358"/>
                  </a:lnTo>
                  <a:cubicBezTo>
                    <a:pt x="3399" y="15358"/>
                    <a:pt x="3399" y="15358"/>
                    <a:pt x="5360" y="26429"/>
                  </a:cubicBezTo>
                  <a:lnTo>
                    <a:pt x="7059" y="26429"/>
                  </a:lnTo>
                  <a:cubicBezTo>
                    <a:pt x="7059" y="26429"/>
                    <a:pt x="7059" y="26429"/>
                    <a:pt x="4837" y="14643"/>
                  </a:cubicBezTo>
                  <a:cubicBezTo>
                    <a:pt x="6014" y="13929"/>
                    <a:pt x="6798" y="11429"/>
                    <a:pt x="6798" y="7501"/>
                  </a:cubicBezTo>
                  <a:cubicBezTo>
                    <a:pt x="6798" y="3215"/>
                    <a:pt x="5622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526125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751625" y="714275"/>
              <a:ext cx="169950" cy="669675"/>
            </a:xfrm>
            <a:custGeom>
              <a:avLst/>
              <a:gdLst/>
              <a:ahLst/>
              <a:cxnLst/>
              <a:rect l="l" t="t" r="r" b="b"/>
              <a:pathLst>
                <a:path w="6798" h="26787" extrusionOk="0">
                  <a:moveTo>
                    <a:pt x="3530" y="0"/>
                  </a:moveTo>
                  <a:cubicBezTo>
                    <a:pt x="1438" y="0"/>
                    <a:pt x="262" y="3215"/>
                    <a:pt x="262" y="7858"/>
                  </a:cubicBezTo>
                  <a:cubicBezTo>
                    <a:pt x="262" y="10000"/>
                    <a:pt x="523" y="11786"/>
                    <a:pt x="915" y="12858"/>
                  </a:cubicBezTo>
                  <a:cubicBezTo>
                    <a:pt x="1438" y="13929"/>
                    <a:pt x="1961" y="14643"/>
                    <a:pt x="2745" y="15000"/>
                  </a:cubicBezTo>
                  <a:cubicBezTo>
                    <a:pt x="2745" y="15000"/>
                    <a:pt x="2745" y="15000"/>
                    <a:pt x="3922" y="15358"/>
                  </a:cubicBezTo>
                  <a:cubicBezTo>
                    <a:pt x="4576" y="15715"/>
                    <a:pt x="4706" y="16072"/>
                    <a:pt x="4968" y="16429"/>
                  </a:cubicBezTo>
                  <a:cubicBezTo>
                    <a:pt x="5229" y="17143"/>
                    <a:pt x="5360" y="18215"/>
                    <a:pt x="5360" y="19286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569" y="22858"/>
                    <a:pt x="915" y="20715"/>
                  </a:cubicBezTo>
                  <a:cubicBezTo>
                    <a:pt x="915" y="20715"/>
                    <a:pt x="915" y="20715"/>
                    <a:pt x="0" y="23572"/>
                  </a:cubicBezTo>
                  <a:cubicBezTo>
                    <a:pt x="915" y="26072"/>
                    <a:pt x="1961" y="26786"/>
                    <a:pt x="3399" y="26786"/>
                  </a:cubicBezTo>
                  <a:cubicBezTo>
                    <a:pt x="5360" y="26786"/>
                    <a:pt x="6798" y="23929"/>
                    <a:pt x="6798" y="19286"/>
                  </a:cubicBezTo>
                  <a:cubicBezTo>
                    <a:pt x="6798" y="16786"/>
                    <a:pt x="6536" y="15000"/>
                    <a:pt x="6013" y="13929"/>
                  </a:cubicBezTo>
                  <a:cubicBezTo>
                    <a:pt x="5621" y="12858"/>
                    <a:pt x="5098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0"/>
                  </a:cubicBezTo>
                  <a:cubicBezTo>
                    <a:pt x="1830" y="9643"/>
                    <a:pt x="1700" y="8572"/>
                    <a:pt x="1700" y="7500"/>
                  </a:cubicBezTo>
                  <a:cubicBezTo>
                    <a:pt x="1700" y="5358"/>
                    <a:pt x="2353" y="3572"/>
                    <a:pt x="3399" y="3572"/>
                  </a:cubicBezTo>
                  <a:cubicBezTo>
                    <a:pt x="4314" y="3572"/>
                    <a:pt x="4968" y="3929"/>
                    <a:pt x="5621" y="5715"/>
                  </a:cubicBezTo>
                  <a:cubicBezTo>
                    <a:pt x="5621" y="5715"/>
                    <a:pt x="5621" y="5715"/>
                    <a:pt x="6536" y="3215"/>
                  </a:cubicBezTo>
                  <a:cubicBezTo>
                    <a:pt x="5621" y="1072"/>
                    <a:pt x="4837" y="0"/>
                    <a:pt x="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003250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138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138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314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258150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1493450" y="723200"/>
              <a:ext cx="179775" cy="660750"/>
            </a:xfrm>
            <a:custGeom>
              <a:avLst/>
              <a:gdLst/>
              <a:ahLst/>
              <a:cxnLst/>
              <a:rect l="l" t="t" r="r" b="b"/>
              <a:pathLst>
                <a:path w="7191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2326775" y="8925"/>
              <a:ext cx="552325" cy="517875"/>
            </a:xfrm>
            <a:custGeom>
              <a:avLst/>
              <a:gdLst/>
              <a:ahLst/>
              <a:cxnLst/>
              <a:rect l="l" t="t" r="r" b="b"/>
              <a:pathLst>
                <a:path w="22093" h="20715" extrusionOk="0">
                  <a:moveTo>
                    <a:pt x="7583" y="0"/>
                  </a:moveTo>
                  <a:lnTo>
                    <a:pt x="1" y="20714"/>
                  </a:lnTo>
                  <a:lnTo>
                    <a:pt x="22092" y="20714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2107825" y="-8950"/>
              <a:ext cx="392175" cy="1071475"/>
            </a:xfrm>
            <a:custGeom>
              <a:avLst/>
              <a:gdLst/>
              <a:ahLst/>
              <a:cxnLst/>
              <a:rect l="l" t="t" r="r" b="b"/>
              <a:pathLst>
                <a:path w="15687" h="42859" extrusionOk="0">
                  <a:moveTo>
                    <a:pt x="15687" y="1"/>
                  </a:moveTo>
                  <a:lnTo>
                    <a:pt x="1" y="13572"/>
                  </a:lnTo>
                  <a:lnTo>
                    <a:pt x="1" y="42858"/>
                  </a:lnTo>
                  <a:lnTo>
                    <a:pt x="15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1905225" y="348200"/>
              <a:ext cx="186300" cy="1508950"/>
            </a:xfrm>
            <a:custGeom>
              <a:avLst/>
              <a:gdLst/>
              <a:ahLst/>
              <a:cxnLst/>
              <a:rect l="l" t="t" r="r" b="b"/>
              <a:pathLst>
                <a:path w="7452" h="60358" extrusionOk="0">
                  <a:moveTo>
                    <a:pt x="7451" y="1"/>
                  </a:moveTo>
                  <a:lnTo>
                    <a:pt x="0" y="39643"/>
                  </a:lnTo>
                  <a:lnTo>
                    <a:pt x="7451" y="60358"/>
                  </a:lnTo>
                  <a:lnTo>
                    <a:pt x="7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1895400" y="1383925"/>
              <a:ext cx="392200" cy="1071450"/>
            </a:xfrm>
            <a:custGeom>
              <a:avLst/>
              <a:gdLst/>
              <a:ahLst/>
              <a:cxnLst/>
              <a:rect l="l" t="t" r="r" b="b"/>
              <a:pathLst>
                <a:path w="15688" h="42858" extrusionOk="0">
                  <a:moveTo>
                    <a:pt x="1" y="0"/>
                  </a:moveTo>
                  <a:lnTo>
                    <a:pt x="4968" y="42857"/>
                  </a:lnTo>
                  <a:lnTo>
                    <a:pt x="15687" y="428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2026125" y="2491050"/>
              <a:ext cx="552325" cy="517900"/>
            </a:xfrm>
            <a:custGeom>
              <a:avLst/>
              <a:gdLst/>
              <a:ahLst/>
              <a:cxnLst/>
              <a:rect l="l" t="t" r="r" b="b"/>
              <a:pathLst>
                <a:path w="22093" h="20716" extrusionOk="0">
                  <a:moveTo>
                    <a:pt x="1" y="1"/>
                  </a:moveTo>
                  <a:lnTo>
                    <a:pt x="14511" y="20715"/>
                  </a:lnTo>
                  <a:lnTo>
                    <a:pt x="2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2617625" y="571425"/>
              <a:ext cx="392200" cy="1071450"/>
            </a:xfrm>
            <a:custGeom>
              <a:avLst/>
              <a:gdLst/>
              <a:ahLst/>
              <a:cxnLst/>
              <a:rect l="l" t="t" r="r" b="b"/>
              <a:pathLst>
                <a:path w="15688" h="42858" extrusionOk="0">
                  <a:moveTo>
                    <a:pt x="1" y="0"/>
                  </a:moveTo>
                  <a:lnTo>
                    <a:pt x="15687" y="42857"/>
                  </a:lnTo>
                  <a:lnTo>
                    <a:pt x="10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2405225" y="1964275"/>
              <a:ext cx="392175" cy="1062525"/>
            </a:xfrm>
            <a:custGeom>
              <a:avLst/>
              <a:gdLst/>
              <a:ahLst/>
              <a:cxnLst/>
              <a:rect l="l" t="t" r="r" b="b"/>
              <a:pathLst>
                <a:path w="15687" h="42501" extrusionOk="0">
                  <a:moveTo>
                    <a:pt x="15686" y="0"/>
                  </a:moveTo>
                  <a:lnTo>
                    <a:pt x="0" y="42500"/>
                  </a:lnTo>
                  <a:lnTo>
                    <a:pt x="15686" y="29286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2813725" y="1160700"/>
              <a:ext cx="189550" cy="1517875"/>
            </a:xfrm>
            <a:custGeom>
              <a:avLst/>
              <a:gdLst/>
              <a:ahLst/>
              <a:cxnLst/>
              <a:rect l="l" t="t" r="r" b="b"/>
              <a:pathLst>
                <a:path w="7582" h="60715" extrusionOk="0">
                  <a:moveTo>
                    <a:pt x="0" y="1"/>
                  </a:moveTo>
                  <a:lnTo>
                    <a:pt x="0" y="60715"/>
                  </a:lnTo>
                  <a:lnTo>
                    <a:pt x="7582" y="20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3"/>
          <p:cNvSpPr/>
          <p:nvPr/>
        </p:nvSpPr>
        <p:spPr>
          <a:xfrm>
            <a:off x="290304" y="338478"/>
            <a:ext cx="1766749" cy="526057"/>
          </a:xfrm>
          <a:custGeom>
            <a:avLst/>
            <a:gdLst/>
            <a:ahLst/>
            <a:cxnLst/>
            <a:rect l="l" t="t" r="r" b="b"/>
            <a:pathLst>
              <a:path w="120187" h="122624" extrusionOk="0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elfolie_TUD_Foto_a">
  <p:cSld name="4_Titelfolie_TUD_Foto_a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>
            <a:spLocks noGrp="1"/>
          </p:cNvSpPr>
          <p:nvPr>
            <p:ph type="pic" idx="2"/>
          </p:nvPr>
        </p:nvSpPr>
        <p:spPr>
          <a:xfrm>
            <a:off x="0" y="1204913"/>
            <a:ext cx="12192000" cy="5653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983"/>
            <a:ext cx="1764000" cy="5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–"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—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–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/>
          <p:nvPr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CMS-PRO - Research Project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r>
              <a:rPr lang="en-IN" sz="800" b="0" i="0" u="none" strike="noStrike" cap="none" baseline="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Media Lab Dresden, Institute of Software and Multimedia Technology</a:t>
            </a:r>
            <a:endParaRPr sz="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May 27, 2024 </a:t>
            </a:r>
            <a:r>
              <a:rPr lang="en-US" sz="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 Divyendu Dutta</a:t>
            </a:r>
            <a:endParaRPr sz="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Slide </a:t>
            </a:r>
            <a:fld id="{00000000-1234-1234-1234-123412341234}" type="slidenum">
              <a:rPr lang="en-US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04867" y="6334048"/>
            <a:ext cx="1116184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921598" y="6315776"/>
            <a:ext cx="970479" cy="36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92">
          <p15:clr>
            <a:srgbClr val="F26B43"/>
          </p15:clr>
        </p15:guide>
        <p15:guide id="2" pos="1120">
          <p15:clr>
            <a:srgbClr val="F26B43"/>
          </p15:clr>
        </p15:guide>
        <p15:guide id="3" pos="1676">
          <p15:clr>
            <a:srgbClr val="F26B43"/>
          </p15:clr>
        </p15:guide>
        <p15:guide id="4" pos="1556">
          <p15:clr>
            <a:srgbClr val="F26B43"/>
          </p15:clr>
        </p15:guide>
        <p15:guide id="5" pos="2252">
          <p15:clr>
            <a:srgbClr val="F26B43"/>
          </p15:clr>
        </p15:guide>
        <p15:guide id="6" pos="2128">
          <p15:clr>
            <a:srgbClr val="F26B43"/>
          </p15:clr>
        </p15:guide>
        <p15:guide id="7" pos="3824">
          <p15:clr>
            <a:srgbClr val="F26B43"/>
          </p15:clr>
        </p15:guide>
        <p15:guide id="8" pos="3948">
          <p15:clr>
            <a:srgbClr val="F26B43"/>
          </p15:clr>
        </p15:guide>
        <p15:guide id="9" pos="4384">
          <p15:clr>
            <a:srgbClr val="F26B43"/>
          </p15:clr>
        </p15:guide>
        <p15:guide id="10" pos="4508">
          <p15:clr>
            <a:srgbClr val="F26B43"/>
          </p15:clr>
        </p15:guide>
        <p15:guide id="11" pos="6788">
          <p15:clr>
            <a:srgbClr val="F26B43"/>
          </p15:clr>
        </p15:guide>
        <p15:guide id="12" pos="6656">
          <p15:clr>
            <a:srgbClr val="F26B43"/>
          </p15:clr>
        </p15:guide>
        <p15:guide id="13" pos="4960">
          <p15:clr>
            <a:srgbClr val="F26B43"/>
          </p15:clr>
        </p15:guide>
        <p15:guide id="14" pos="5084">
          <p15:clr>
            <a:srgbClr val="F26B43"/>
          </p15:clr>
        </p15:guide>
        <p15:guide id="15" orient="horz" pos="538">
          <p15:clr>
            <a:srgbClr val="F26B43"/>
          </p15:clr>
        </p15:guide>
        <p15:guide id="16" pos="551">
          <p15:clr>
            <a:srgbClr val="F26B43"/>
          </p15:clr>
        </p15:guide>
        <p15:guide id="17" pos="6085">
          <p15:clr>
            <a:srgbClr val="F26B43"/>
          </p15:clr>
        </p15:guide>
        <p15:guide id="18" pos="6216">
          <p15:clr>
            <a:srgbClr val="F26B43"/>
          </p15:clr>
        </p15:guide>
        <p15:guide id="19" pos="2692">
          <p15:clr>
            <a:srgbClr val="F26B43"/>
          </p15:clr>
        </p15:guide>
        <p15:guide id="20" pos="2808">
          <p15:clr>
            <a:srgbClr val="F26B43"/>
          </p15:clr>
        </p15:guide>
        <p15:guide id="21" pos="3260">
          <p15:clr>
            <a:srgbClr val="F26B43"/>
          </p15:clr>
        </p15:guide>
        <p15:guide id="22" pos="3380">
          <p15:clr>
            <a:srgbClr val="F26B43"/>
          </p15:clr>
        </p15:guide>
        <p15:guide id="23" pos="5520">
          <p15:clr>
            <a:srgbClr val="F26B43"/>
          </p15:clr>
        </p15:guide>
        <p15:guide id="24" orient="horz" pos="933">
          <p15:clr>
            <a:srgbClr val="F26B43"/>
          </p15:clr>
        </p15:guide>
        <p15:guide id="25" orient="horz" pos="759">
          <p15:clr>
            <a:srgbClr val="F26B43"/>
          </p15:clr>
        </p15:guide>
        <p15:guide id="26" orient="horz" pos="218">
          <p15:clr>
            <a:srgbClr val="F26B43"/>
          </p15:clr>
        </p15:guide>
        <p15:guide id="27" orient="horz" pos="3680">
          <p15:clr>
            <a:srgbClr val="F26B43"/>
          </p15:clr>
        </p15:guide>
        <p15:guide id="28" orient="horz" pos="3861">
          <p15:clr>
            <a:srgbClr val="F26B43"/>
          </p15:clr>
        </p15:guide>
        <p15:guide id="29" orient="horz" pos="2130">
          <p15:clr>
            <a:srgbClr val="F26B43"/>
          </p15:clr>
        </p15:guide>
        <p15:guide id="30" pos="5648">
          <p15:clr>
            <a:srgbClr val="F26B43"/>
          </p15:clr>
        </p15:guide>
        <p15:guide id="31" orient="horz" pos="649">
          <p15:clr>
            <a:srgbClr val="F26B43"/>
          </p15:clr>
        </p15:guide>
        <p15:guide id="32" pos="7216">
          <p15:clr>
            <a:srgbClr val="F26B43"/>
          </p15:clr>
        </p15:guide>
        <p15:guide id="33" orient="horz" pos="3988">
          <p15:clr>
            <a:srgbClr val="F26B43"/>
          </p15:clr>
        </p15:guide>
        <p15:guide id="34" orient="horz" pos="4196">
          <p15:clr>
            <a:srgbClr val="F26B43"/>
          </p15:clr>
        </p15:guide>
        <p15:guide id="35" pos="318">
          <p15:clr>
            <a:srgbClr val="F26B43"/>
          </p15:clr>
        </p15:guide>
        <p15:guide id="3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"/>
          <p:cNvSpPr txBox="1">
            <a:spLocks noGrp="1"/>
          </p:cNvSpPr>
          <p:nvPr>
            <p:ph type="body" idx="1"/>
          </p:nvPr>
        </p:nvSpPr>
        <p:spPr>
          <a:xfrm>
            <a:off x="882808" y="2581517"/>
            <a:ext cx="48683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/>
            <a:r>
              <a:rPr lang="en-IN" dirty="0"/>
              <a:t>CMS-PRO - Research </a:t>
            </a:r>
            <a:r>
              <a:rPr lang="en-IN" dirty="0" smtClean="0"/>
              <a:t>Project</a:t>
            </a:r>
            <a:endParaRPr dirty="0"/>
          </a:p>
        </p:txBody>
      </p:sp>
      <p:sp>
        <p:nvSpPr>
          <p:cNvPr id="276" name="Google Shape;276;p1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946893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 smtClean="0"/>
              <a:t>Short-term </a:t>
            </a:r>
            <a:r>
              <a:rPr lang="en-US" dirty="0"/>
              <a:t>Prediction of User Motion from </a:t>
            </a:r>
            <a:r>
              <a:rPr lang="en-US" dirty="0" smtClean="0"/>
              <a:t>Live Tracking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277" name="Google Shape;277;p1"/>
          <p:cNvSpPr txBox="1">
            <a:spLocks noGrp="1"/>
          </p:cNvSpPr>
          <p:nvPr>
            <p:ph type="body" idx="5"/>
          </p:nvPr>
        </p:nvSpPr>
        <p:spPr>
          <a:xfrm>
            <a:off x="882770" y="5983919"/>
            <a:ext cx="15276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 smtClean="0"/>
              <a:t>May 27, 2024</a:t>
            </a:r>
            <a:endParaRPr dirty="0"/>
          </a:p>
        </p:txBody>
      </p:sp>
      <p:sp>
        <p:nvSpPr>
          <p:cNvPr id="278" name="Google Shape;278;p1"/>
          <p:cNvSpPr txBox="1">
            <a:spLocks noGrp="1"/>
          </p:cNvSpPr>
          <p:nvPr>
            <p:ph type="body" idx="3"/>
          </p:nvPr>
        </p:nvSpPr>
        <p:spPr>
          <a:xfrm>
            <a:off x="882807" y="2867446"/>
            <a:ext cx="5135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 smtClean="0"/>
              <a:t>Interactive Media Lab Dresden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 smtClean="0"/>
              <a:t>Institute of Software and Multimedia Technology</a:t>
            </a:r>
            <a:endParaRPr dirty="0"/>
          </a:p>
        </p:txBody>
      </p:sp>
      <p:sp>
        <p:nvSpPr>
          <p:cNvPr id="279" name="Google Shape;279;p1"/>
          <p:cNvSpPr txBox="1">
            <a:spLocks noGrp="1"/>
          </p:cNvSpPr>
          <p:nvPr>
            <p:ph type="subTitle" idx="2"/>
          </p:nvPr>
        </p:nvSpPr>
        <p:spPr>
          <a:xfrm>
            <a:off x="882771" y="5149539"/>
            <a:ext cx="373588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b="1" dirty="0" smtClean="0"/>
              <a:t>Presenter</a:t>
            </a:r>
            <a:r>
              <a:rPr lang="en-US" dirty="0" smtClean="0"/>
              <a:t>   : Divyendu </a:t>
            </a:r>
            <a:r>
              <a:rPr lang="en-US" dirty="0"/>
              <a:t>Dutta</a:t>
            </a:r>
            <a:endParaRPr dirty="0"/>
          </a:p>
        </p:txBody>
      </p:sp>
      <p:sp>
        <p:nvSpPr>
          <p:cNvPr id="7" name="Google Shape;279;p1"/>
          <p:cNvSpPr txBox="1">
            <a:spLocks/>
          </p:cNvSpPr>
          <p:nvPr/>
        </p:nvSpPr>
        <p:spPr>
          <a:xfrm>
            <a:off x="882770" y="5451768"/>
            <a:ext cx="41744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b="1" dirty="0" smtClean="0"/>
              <a:t>Supervisor</a:t>
            </a:r>
            <a:r>
              <a:rPr lang="en-US" dirty="0" smtClean="0"/>
              <a:t> : </a:t>
            </a:r>
            <a:r>
              <a:rPr lang="en-IN" dirty="0"/>
              <a:t>Dr.-</a:t>
            </a:r>
            <a:r>
              <a:rPr lang="en-IN" dirty="0" err="1"/>
              <a:t>Ing</a:t>
            </a:r>
            <a:r>
              <a:rPr lang="en-IN" dirty="0"/>
              <a:t>. Wolfgang </a:t>
            </a:r>
            <a:r>
              <a:rPr lang="en-IN" dirty="0" err="1"/>
              <a:t>Büschel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Short-Term Human Motion Prediction </a:t>
            </a:r>
            <a:r>
              <a:rPr lang="en-US" sz="1800" b="1" dirty="0" smtClean="0"/>
              <a:t>to </a:t>
            </a:r>
            <a:r>
              <a:rPr lang="en-US" sz="1800" b="1" dirty="0"/>
              <a:t>Mitigate Latency in </a:t>
            </a:r>
            <a:r>
              <a:rPr lang="en-US" sz="1800" b="1" dirty="0" smtClean="0"/>
              <a:t>Motion Tracking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388800" lvl="2" indent="-285750"/>
            <a:r>
              <a:rPr lang="en-US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redict </a:t>
            </a:r>
            <a:r>
              <a:rPr lang="en-US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future poses at a </a:t>
            </a:r>
            <a:r>
              <a:rPr lang="en-US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enough rate to mitigate introduced delay</a:t>
            </a:r>
          </a:p>
          <a:p>
            <a:pPr marL="388800" lvl="2" indent="-285750"/>
            <a:r>
              <a:rPr lang="en-US" dirty="0" err="1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Eg</a:t>
            </a:r>
            <a:r>
              <a:rPr lang="en-US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need </a:t>
            </a:r>
            <a:r>
              <a:rPr lang="en-US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predict the future frames </a:t>
            </a:r>
            <a:r>
              <a:rPr lang="en-US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faster </a:t>
            </a:r>
            <a:r>
              <a:rPr lang="en-US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 33.3 </a:t>
            </a:r>
            <a:r>
              <a:rPr lang="en-US" dirty="0" err="1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ms</a:t>
            </a:r>
            <a:r>
              <a:rPr lang="en-US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(frame time) </a:t>
            </a:r>
            <a:r>
              <a:rPr lang="en-US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make up for the original delay introduced by the </a:t>
            </a:r>
            <a:r>
              <a:rPr lang="en-IN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Kinect sensor</a:t>
            </a:r>
            <a:endParaRPr lang="en-IN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84" y="2239733"/>
            <a:ext cx="613463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Selection of Appropriate Human Motion </a:t>
            </a:r>
            <a:r>
              <a:rPr lang="en-US" sz="1800" b="1" dirty="0" smtClean="0"/>
              <a:t>Prediction Model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b="1" dirty="0" smtClean="0"/>
              <a:t>Latency </a:t>
            </a:r>
            <a:r>
              <a:rPr lang="en-US" b="1" dirty="0"/>
              <a:t>and </a:t>
            </a:r>
            <a:r>
              <a:rPr lang="en-US" b="1" dirty="0" smtClean="0"/>
              <a:t>Accuracy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b="1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/>
              <a:t>Two </a:t>
            </a:r>
            <a:r>
              <a:rPr lang="en-US" dirty="0"/>
              <a:t>m</a:t>
            </a:r>
            <a:r>
              <a:rPr lang="en-US" dirty="0" smtClean="0"/>
              <a:t>ajor factors:</a:t>
            </a:r>
          </a:p>
          <a:p>
            <a:pPr marL="388800" lvl="2" indent="-285750"/>
            <a:r>
              <a:rPr lang="en-US" dirty="0"/>
              <a:t>Latency </a:t>
            </a:r>
            <a:r>
              <a:rPr lang="en-US" dirty="0" smtClean="0"/>
              <a:t>  - Time </a:t>
            </a:r>
            <a:r>
              <a:rPr lang="en-US" dirty="0"/>
              <a:t>required by the motion prediction model to predict one frame</a:t>
            </a:r>
            <a:endParaRPr lang="en-US" dirty="0" smtClean="0"/>
          </a:p>
          <a:p>
            <a:pPr marL="388800" lvl="2" indent="-285750"/>
            <a:endParaRPr lang="en-US" dirty="0" smtClean="0"/>
          </a:p>
          <a:p>
            <a:pPr marL="388800" lvl="2" indent="-285750"/>
            <a:endParaRPr lang="en-US" dirty="0"/>
          </a:p>
          <a:p>
            <a:pPr marL="388800" lvl="2" indent="-285750"/>
            <a:endParaRPr lang="en-US" dirty="0" smtClean="0"/>
          </a:p>
          <a:p>
            <a:pPr marL="388800" lvl="2" indent="-285750"/>
            <a:r>
              <a:rPr lang="en-US" dirty="0" smtClean="0"/>
              <a:t>Accuracy </a:t>
            </a:r>
            <a:r>
              <a:rPr lang="en-US" dirty="0"/>
              <a:t>- </a:t>
            </a:r>
            <a:r>
              <a:rPr lang="en-US" dirty="0" smtClean="0"/>
              <a:t>How </a:t>
            </a:r>
            <a:r>
              <a:rPr lang="en-US" dirty="0"/>
              <a:t>close the predicted frame is to the ground </a:t>
            </a:r>
            <a:r>
              <a:rPr lang="en-US" dirty="0" smtClean="0"/>
              <a:t>truth?</a:t>
            </a:r>
            <a:endParaRPr lang="en-US" dirty="0"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70" y="3021863"/>
            <a:ext cx="5895744" cy="709856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4741210" y="3021863"/>
            <a:ext cx="242595" cy="7070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31" y="4524859"/>
            <a:ext cx="4628609" cy="879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6754" y="474223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Ground Truth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5551" y="5261883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Predicted Frame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19488" y="5035171"/>
            <a:ext cx="9331" cy="25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21415" y="5006269"/>
            <a:ext cx="17812" cy="27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Selection of Appropriate Human Motion Prediction Model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b="1" dirty="0"/>
              <a:t>Autoregressive vs Non Autoregressive </a:t>
            </a:r>
            <a:r>
              <a:rPr lang="en-US" b="1" dirty="0" smtClean="0"/>
              <a:t>Models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985121" y="2104569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3D Motion Prediction Models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8174" y="2731667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Autoregressive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5006" y="2731667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Non Autoregressive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77682" y="2443123"/>
            <a:ext cx="607439" cy="2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87412" y="2443123"/>
            <a:ext cx="727788" cy="2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1" y="3814129"/>
            <a:ext cx="2269263" cy="10068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98174" y="2731667"/>
            <a:ext cx="161294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88" y="3814128"/>
            <a:ext cx="341044" cy="1006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56" y="3814127"/>
            <a:ext cx="341044" cy="10068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86" y="3814127"/>
            <a:ext cx="270508" cy="1006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54" y="3763046"/>
            <a:ext cx="281401" cy="1109054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565244" y="4105469"/>
            <a:ext cx="653143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0580" y="4254759"/>
            <a:ext cx="532128" cy="1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16713" y="4233693"/>
            <a:ext cx="532128" cy="1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39060" y="4235620"/>
            <a:ext cx="532128" cy="1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3" name="Freeform 292"/>
          <p:cNvSpPr/>
          <p:nvPr/>
        </p:nvSpPr>
        <p:spPr>
          <a:xfrm>
            <a:off x="2789854" y="3200400"/>
            <a:ext cx="1754155" cy="429208"/>
          </a:xfrm>
          <a:custGeom>
            <a:avLst/>
            <a:gdLst>
              <a:gd name="connsiteX0" fmla="*/ 1754155 w 1754155"/>
              <a:gd name="connsiteY0" fmla="*/ 429208 h 429208"/>
              <a:gd name="connsiteX1" fmla="*/ 1390261 w 1754155"/>
              <a:gd name="connsiteY1" fmla="*/ 0 h 429208"/>
              <a:gd name="connsiteX2" fmla="*/ 0 w 1754155"/>
              <a:gd name="connsiteY2" fmla="*/ 429208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155" h="429208">
                <a:moveTo>
                  <a:pt x="1754155" y="429208"/>
                </a:moveTo>
                <a:cubicBezTo>
                  <a:pt x="1718387" y="214604"/>
                  <a:pt x="1682620" y="0"/>
                  <a:pt x="1390261" y="0"/>
                </a:cubicBezTo>
                <a:cubicBezTo>
                  <a:pt x="1097902" y="0"/>
                  <a:pt x="216159" y="371669"/>
                  <a:pt x="0" y="4292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Freeform 294"/>
          <p:cNvSpPr/>
          <p:nvPr/>
        </p:nvSpPr>
        <p:spPr>
          <a:xfrm>
            <a:off x="4544009" y="5000612"/>
            <a:ext cx="1138334" cy="309351"/>
          </a:xfrm>
          <a:custGeom>
            <a:avLst/>
            <a:gdLst>
              <a:gd name="connsiteX0" fmla="*/ 1138334 w 1138334"/>
              <a:gd name="connsiteY0" fmla="*/ 0 h 309351"/>
              <a:gd name="connsiteX1" fmla="*/ 550506 w 1138334"/>
              <a:gd name="connsiteY1" fmla="*/ 307911 h 309351"/>
              <a:gd name="connsiteX2" fmla="*/ 0 w 1138334"/>
              <a:gd name="connsiteY2" fmla="*/ 111968 h 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334" h="309351">
                <a:moveTo>
                  <a:pt x="1138334" y="0"/>
                </a:moveTo>
                <a:cubicBezTo>
                  <a:pt x="939281" y="144625"/>
                  <a:pt x="740228" y="289250"/>
                  <a:pt x="550506" y="307911"/>
                </a:cubicBezTo>
                <a:cubicBezTo>
                  <a:pt x="360784" y="326572"/>
                  <a:pt x="35767" y="158621"/>
                  <a:pt x="0" y="1119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992261" y="3656806"/>
            <a:ext cx="22692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334278" y="4971506"/>
            <a:ext cx="3536302" cy="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3" idx="2"/>
          </p:cNvCxnSpPr>
          <p:nvPr/>
        </p:nvCxnSpPr>
        <p:spPr>
          <a:xfrm flipV="1">
            <a:off x="2789854" y="3488944"/>
            <a:ext cx="116937" cy="140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3" idx="2"/>
          </p:cNvCxnSpPr>
          <p:nvPr/>
        </p:nvCxnSpPr>
        <p:spPr>
          <a:xfrm>
            <a:off x="2789854" y="3629608"/>
            <a:ext cx="167951" cy="133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95" idx="2"/>
          </p:cNvCxnSpPr>
          <p:nvPr/>
        </p:nvCxnSpPr>
        <p:spPr>
          <a:xfrm>
            <a:off x="4544009" y="5112580"/>
            <a:ext cx="67578" cy="215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95" idx="2"/>
          </p:cNvCxnSpPr>
          <p:nvPr/>
        </p:nvCxnSpPr>
        <p:spPr>
          <a:xfrm>
            <a:off x="4544009" y="5112580"/>
            <a:ext cx="198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70180" y="5627710"/>
            <a:ext cx="4264090" cy="43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Freeform 312"/>
          <p:cNvSpPr/>
          <p:nvPr/>
        </p:nvSpPr>
        <p:spPr>
          <a:xfrm>
            <a:off x="5318450" y="5001208"/>
            <a:ext cx="1485384" cy="873078"/>
          </a:xfrm>
          <a:custGeom>
            <a:avLst/>
            <a:gdLst>
              <a:gd name="connsiteX0" fmla="*/ 1474236 w 1485384"/>
              <a:gd name="connsiteY0" fmla="*/ 0 h 873078"/>
              <a:gd name="connsiteX1" fmla="*/ 1268963 w 1485384"/>
              <a:gd name="connsiteY1" fmla="*/ 830425 h 873078"/>
              <a:gd name="connsiteX2" fmla="*/ 0 w 1485384"/>
              <a:gd name="connsiteY2" fmla="*/ 783772 h 87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384" h="873078">
                <a:moveTo>
                  <a:pt x="1474236" y="0"/>
                </a:moveTo>
                <a:cubicBezTo>
                  <a:pt x="1494452" y="349898"/>
                  <a:pt x="1514669" y="699796"/>
                  <a:pt x="1268963" y="830425"/>
                </a:cubicBezTo>
                <a:cubicBezTo>
                  <a:pt x="1023257" y="961054"/>
                  <a:pt x="192832" y="746450"/>
                  <a:pt x="0" y="7837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/>
          <p:cNvCxnSpPr>
            <a:stCxn id="313" idx="2"/>
          </p:cNvCxnSpPr>
          <p:nvPr/>
        </p:nvCxnSpPr>
        <p:spPr>
          <a:xfrm>
            <a:off x="5318450" y="5784980"/>
            <a:ext cx="158620" cy="16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3" idx="2"/>
          </p:cNvCxnSpPr>
          <p:nvPr/>
        </p:nvCxnSpPr>
        <p:spPr>
          <a:xfrm flipV="1">
            <a:off x="5318450" y="5701995"/>
            <a:ext cx="256206" cy="82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84779" y="494231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 on…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31049" y="3763046"/>
            <a:ext cx="2909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Accumulate </a:t>
            </a:r>
            <a:r>
              <a:rPr lang="en-IN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errors over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45460" y="4489840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Hard to parallelize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19715" y="4126831"/>
            <a:ext cx="290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Bad at long term predictions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25006" y="2731667"/>
            <a:ext cx="206979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13" y="3796042"/>
            <a:ext cx="2269263" cy="1006891"/>
          </a:xfrm>
          <a:prstGeom prst="rect">
            <a:avLst/>
          </a:prstGeom>
        </p:spPr>
      </p:pic>
      <p:sp>
        <p:nvSpPr>
          <p:cNvPr id="79" name="Right Arrow 78"/>
          <p:cNvSpPr/>
          <p:nvPr/>
        </p:nvSpPr>
        <p:spPr>
          <a:xfrm>
            <a:off x="5560613" y="4117204"/>
            <a:ext cx="653143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49" y="3813295"/>
            <a:ext cx="2321196" cy="100130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362604" y="4871342"/>
            <a:ext cx="2836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Predict all frames in parallel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76572" y="5413945"/>
            <a:ext cx="7176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control over the upper limit of the number of frames being predicted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4" grpId="1" animBg="1"/>
      <p:bldP spid="21" grpId="0" animBg="1"/>
      <p:bldP spid="21" grpId="1" animBg="1"/>
      <p:bldP spid="293" grpId="0" animBg="1"/>
      <p:bldP spid="293" grpId="1" animBg="1"/>
      <p:bldP spid="295" grpId="0" animBg="1"/>
      <p:bldP spid="295" grpId="1" animBg="1"/>
      <p:bldP spid="313" grpId="0" animBg="1"/>
      <p:bldP spid="313" grpId="1" animBg="1"/>
      <p:bldP spid="70" grpId="0"/>
      <p:bldP spid="70" grpId="1"/>
      <p:bldP spid="74" grpId="0"/>
      <p:bldP spid="74" grpId="1"/>
      <p:bldP spid="75" grpId="0"/>
      <p:bldP spid="75" grpId="1"/>
      <p:bldP spid="76" grpId="0"/>
      <p:bldP spid="76" grpId="1"/>
      <p:bldP spid="34" grpId="0" animBg="1"/>
      <p:bldP spid="79" grpId="0" animBg="1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89504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/>
            <a:r>
              <a:rPr lang="en-US" sz="3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Benchmarking 3D Human Motion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16782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Initial Requirements to Evaluate 3D Human </a:t>
            </a:r>
            <a:r>
              <a:rPr lang="en-US" sz="1800" b="1" dirty="0" smtClean="0"/>
              <a:t>Motion Prediction Models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b="1" dirty="0"/>
          </a:p>
          <a:p>
            <a:pPr marL="388800" lvl="2" indent="-285750"/>
            <a:r>
              <a:rPr lang="en-US" dirty="0" smtClean="0"/>
              <a:t>Substantial </a:t>
            </a:r>
            <a:r>
              <a:rPr lang="en-US" dirty="0"/>
              <a:t>amount of work </a:t>
            </a:r>
            <a:r>
              <a:rPr lang="en-US" dirty="0" smtClean="0"/>
              <a:t>done </a:t>
            </a:r>
            <a:r>
              <a:rPr lang="en-US" dirty="0"/>
              <a:t>in the field of 3D human motion </a:t>
            </a:r>
            <a:r>
              <a:rPr lang="en-US" dirty="0" smtClean="0"/>
              <a:t>prediction</a:t>
            </a:r>
          </a:p>
          <a:p>
            <a:pPr marL="388800" lvl="2" indent="-285750"/>
            <a:r>
              <a:rPr lang="en-US" dirty="0" smtClean="0"/>
              <a:t>Conducting </a:t>
            </a:r>
            <a:r>
              <a:rPr lang="en-US" dirty="0"/>
              <a:t>evaluations on </a:t>
            </a:r>
            <a:r>
              <a:rPr lang="en-US" dirty="0" smtClean="0"/>
              <a:t>all models </a:t>
            </a:r>
            <a:r>
              <a:rPr lang="en-US" dirty="0"/>
              <a:t>would not only be impractical but also </a:t>
            </a:r>
            <a:r>
              <a:rPr lang="en-US" dirty="0" smtClean="0"/>
              <a:t>infeasible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42900" lvl="2" indent="-342900">
              <a:buFont typeface="+mj-lt"/>
              <a:buAutoNum type="arabicPeriod"/>
            </a:pPr>
            <a:r>
              <a:rPr lang="en-IN" b="1" dirty="0" smtClean="0"/>
              <a:t>Availability </a:t>
            </a:r>
            <a:r>
              <a:rPr lang="en-IN" b="1" dirty="0"/>
              <a:t>of Code</a:t>
            </a:r>
            <a:r>
              <a:rPr lang="en-IN" b="1" dirty="0" smtClean="0"/>
              <a:t>:</a:t>
            </a:r>
          </a:p>
          <a:p>
            <a:pPr marL="742950" lvl="3" indent="-285750">
              <a:spcBef>
                <a:spcPts val="800"/>
              </a:spcBef>
            </a:pPr>
            <a:r>
              <a:rPr lang="en-IN" dirty="0"/>
              <a:t>T</a:t>
            </a:r>
            <a:r>
              <a:rPr lang="en-IN" dirty="0" smtClean="0"/>
              <a:t>raining </a:t>
            </a:r>
            <a:r>
              <a:rPr lang="en-IN" dirty="0"/>
              <a:t>and evaluation code publicly </a:t>
            </a:r>
            <a:r>
              <a:rPr lang="en-IN" dirty="0" smtClean="0"/>
              <a:t>available</a:t>
            </a:r>
          </a:p>
          <a:p>
            <a:pPr marL="742950" lvl="3" indent="-285750">
              <a:spcBef>
                <a:spcPts val="800"/>
              </a:spcBef>
            </a:pPr>
            <a:r>
              <a:rPr lang="en-US" dirty="0"/>
              <a:t>Papers With Code - Human Pose </a:t>
            </a:r>
            <a:r>
              <a:rPr lang="en-US" dirty="0" smtClean="0"/>
              <a:t>Forecasting utilized </a:t>
            </a:r>
            <a:r>
              <a:rPr lang="en-US" sz="1200" dirty="0" smtClean="0"/>
              <a:t>[26]</a:t>
            </a:r>
            <a:endParaRPr lang="en-IN" sz="1200" b="1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IN" b="1" dirty="0"/>
              <a:t>Open Source Compliance</a:t>
            </a:r>
            <a:r>
              <a:rPr lang="en-IN" dirty="0" smtClean="0"/>
              <a:t>:</a:t>
            </a:r>
          </a:p>
          <a:p>
            <a:pPr marL="742950" lvl="3" indent="-285750">
              <a:spcBef>
                <a:spcPts val="800"/>
              </a:spcBef>
            </a:pPr>
            <a:r>
              <a:rPr lang="en-US" dirty="0" smtClean="0"/>
              <a:t>Followed </a:t>
            </a:r>
            <a:r>
              <a:rPr lang="en-US" dirty="0"/>
              <a:t>open source policies to ensure their availability for use in future research endeavors</a:t>
            </a:r>
            <a:endParaRPr lang="en-IN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IN" b="1" dirty="0"/>
              <a:t>Availability of </a:t>
            </a:r>
            <a:r>
              <a:rPr lang="en-IN" b="1" dirty="0" smtClean="0"/>
              <a:t>Pre-trained </a:t>
            </a:r>
            <a:r>
              <a:rPr lang="en-IN" b="1" dirty="0"/>
              <a:t>Models</a:t>
            </a:r>
            <a:r>
              <a:rPr lang="en-IN" dirty="0" smtClean="0"/>
              <a:t>:</a:t>
            </a:r>
          </a:p>
          <a:p>
            <a:pPr marL="742950" lvl="3" indent="-285750">
              <a:spcBef>
                <a:spcPts val="800"/>
              </a:spcBef>
            </a:pPr>
            <a:r>
              <a:rPr lang="en-IN" dirty="0" smtClean="0"/>
              <a:t>Utilized pre-trained models to complete within allotted time</a:t>
            </a:r>
            <a:endParaRPr b="1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Hardware </a:t>
            </a:r>
            <a:r>
              <a:rPr lang="en-US" sz="1800" b="1" dirty="0" smtClean="0"/>
              <a:t>And Software Specification </a:t>
            </a:r>
            <a:r>
              <a:rPr lang="en-US" sz="1800" b="1" dirty="0"/>
              <a:t>Used for Benchmarking</a:t>
            </a: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IN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388800" lvl="2" indent="-342900">
              <a:buAutoNum type="arabicPeriod"/>
            </a:pPr>
            <a:r>
              <a:rPr lang="en-IN" b="1" dirty="0" smtClean="0"/>
              <a:t>Operating System           </a:t>
            </a:r>
            <a:r>
              <a:rPr lang="en-IN" dirty="0"/>
              <a:t>-</a:t>
            </a:r>
            <a:r>
              <a:rPr lang="en-IN" dirty="0" smtClean="0"/>
              <a:t>                            Windows </a:t>
            </a:r>
            <a:r>
              <a:rPr lang="en-IN" dirty="0"/>
              <a:t>11 Pro </a:t>
            </a:r>
            <a:r>
              <a:rPr lang="en-IN" dirty="0" smtClean="0"/>
              <a:t>64-bit</a:t>
            </a:r>
          </a:p>
          <a:p>
            <a:pPr marL="388800" lvl="2" indent="-342900">
              <a:buAutoNum type="arabicPeriod"/>
            </a:pPr>
            <a:r>
              <a:rPr lang="en-IN" b="1" dirty="0" smtClean="0"/>
              <a:t>CPU                                      </a:t>
            </a:r>
            <a:r>
              <a:rPr lang="en-IN" dirty="0"/>
              <a:t>-</a:t>
            </a:r>
            <a:r>
              <a:rPr lang="en-IN" dirty="0" smtClean="0"/>
              <a:t>                            Intel </a:t>
            </a:r>
            <a:r>
              <a:rPr lang="en-IN" dirty="0"/>
              <a:t>Core i9-14900K (32 CPUs) </a:t>
            </a:r>
            <a:r>
              <a:rPr lang="en-IN" dirty="0" smtClean="0"/>
              <a:t>3.2GHz</a:t>
            </a:r>
          </a:p>
          <a:p>
            <a:pPr marL="388800" lvl="2" indent="-342900">
              <a:buAutoNum type="arabicPeriod"/>
            </a:pPr>
            <a:r>
              <a:rPr lang="en-IN" b="1" dirty="0" smtClean="0"/>
              <a:t>RAM                                     </a:t>
            </a:r>
            <a:r>
              <a:rPr lang="en-IN" dirty="0"/>
              <a:t>-</a:t>
            </a:r>
            <a:r>
              <a:rPr lang="en-IN" dirty="0" smtClean="0"/>
              <a:t>                            64GB</a:t>
            </a:r>
          </a:p>
          <a:p>
            <a:pPr marL="388800" lvl="2" indent="-342900">
              <a:buAutoNum type="arabicPeriod"/>
            </a:pPr>
            <a:r>
              <a:rPr lang="en-IN" b="1" dirty="0" smtClean="0"/>
              <a:t>GPU                                      </a:t>
            </a:r>
            <a:r>
              <a:rPr lang="en-IN" dirty="0" smtClean="0"/>
              <a:t>-                            NVidia </a:t>
            </a:r>
            <a:r>
              <a:rPr lang="en-IN" dirty="0"/>
              <a:t>GeForce RTX </a:t>
            </a:r>
            <a:r>
              <a:rPr lang="en-IN" dirty="0" smtClean="0"/>
              <a:t>4090</a:t>
            </a:r>
          </a:p>
          <a:p>
            <a:pPr marL="388800" lvl="2" indent="-342900">
              <a:buAutoNum type="arabicPeriod"/>
            </a:pPr>
            <a:r>
              <a:rPr lang="en-IN" b="1" dirty="0" smtClean="0"/>
              <a:t>WSL 2                                   </a:t>
            </a:r>
            <a:r>
              <a:rPr lang="en-IN" dirty="0" smtClean="0"/>
              <a:t>-                            Ubuntu </a:t>
            </a:r>
            <a:r>
              <a:rPr lang="en-IN" dirty="0"/>
              <a:t>22.04 LTS</a:t>
            </a: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err="1"/>
              <a:t>UnPOSed</a:t>
            </a:r>
            <a:r>
              <a:rPr lang="en-US" sz="1800" b="1" dirty="0"/>
              <a:t>: A Framework to Test and </a:t>
            </a:r>
            <a:r>
              <a:rPr lang="en-US" sz="1800" b="1" dirty="0" smtClean="0"/>
              <a:t>Benchmark 3D </a:t>
            </a:r>
            <a:r>
              <a:rPr lang="en-US" sz="1800" b="1" dirty="0"/>
              <a:t>Human Motion Prediction Models</a:t>
            </a: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r>
              <a:rPr lang="en-IN" b="1" dirty="0" smtClean="0"/>
              <a:t>	</a:t>
            </a:r>
            <a:endParaRPr b="1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9" y="2661401"/>
            <a:ext cx="3484167" cy="1313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6649" y="2492124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Open-source framework written in </a:t>
            </a:r>
            <a:r>
              <a:rPr lang="en-IN" sz="1600" dirty="0" err="1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Pytorch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39" y="3703721"/>
            <a:ext cx="48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[23]</a:t>
            </a:r>
            <a:endParaRPr lang="en-US" sz="1100" dirty="0">
              <a:solidFill>
                <a:srgbClr val="05273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6649" y="3148975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Supports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various human pose datasets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6649" y="3703721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Streamlines training and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evaluation processes within its </a:t>
            </a:r>
            <a:endParaRPr lang="en-US" sz="1600" dirty="0" smtClean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framework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Brief Overview of Models Evaluated via </a:t>
            </a:r>
            <a:r>
              <a:rPr lang="en-US" sz="1800" b="1" dirty="0" err="1"/>
              <a:t>UnPOSed</a:t>
            </a:r>
            <a:endParaRPr lang="en-US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IN" b="1" dirty="0" smtClean="0"/>
              <a:t>Zero Velocity:</a:t>
            </a:r>
          </a:p>
          <a:p>
            <a:pPr marL="846000" lvl="4" indent="-285750">
              <a:spcBef>
                <a:spcPts val="400"/>
              </a:spcBef>
              <a:buFont typeface="Open Sans" pitchFamily="2" charset="0"/>
              <a:buChar char="–"/>
            </a:pPr>
            <a:r>
              <a:rPr lang="en-US" sz="1600" b="0" dirty="0" smtClean="0"/>
              <a:t>Simple </a:t>
            </a:r>
            <a:r>
              <a:rPr lang="en-US" sz="1600" b="0" dirty="0"/>
              <a:t>baseline </a:t>
            </a:r>
            <a:r>
              <a:rPr lang="en-US" sz="1600" b="0" dirty="0" smtClean="0"/>
              <a:t>model</a:t>
            </a:r>
          </a:p>
          <a:p>
            <a:pPr marL="846000" lvl="4" indent="-285750">
              <a:spcBef>
                <a:spcPts val="400"/>
              </a:spcBef>
              <a:buFont typeface="Open Sans" pitchFamily="2" charset="0"/>
              <a:buChar char="–"/>
            </a:pPr>
            <a:r>
              <a:rPr lang="en-US" sz="1600" b="0" dirty="0"/>
              <a:t>U</a:t>
            </a:r>
            <a:r>
              <a:rPr lang="en-US" sz="1600" b="0" dirty="0" smtClean="0"/>
              <a:t>ses </a:t>
            </a:r>
            <a:r>
              <a:rPr lang="en-US" sz="1600" b="0" dirty="0"/>
              <a:t>the last pose of the seed </a:t>
            </a:r>
            <a:r>
              <a:rPr lang="en-US" sz="1600" b="0" dirty="0" smtClean="0"/>
              <a:t>sequence as </a:t>
            </a:r>
            <a:r>
              <a:rPr lang="en-US" sz="1600" b="0" dirty="0"/>
              <a:t>the prediction of all the future poses</a:t>
            </a:r>
            <a:endParaRPr lang="en-IN" sz="1600" b="0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IN" b="1" dirty="0" smtClean="0"/>
              <a:t>STS GCN:</a:t>
            </a:r>
          </a:p>
          <a:p>
            <a:pPr marL="846000" lvl="4" indent="-285750">
              <a:spcBef>
                <a:spcPts val="400"/>
              </a:spcBef>
              <a:buFont typeface="Open Sans" pitchFamily="2" charset="0"/>
              <a:buChar char="–"/>
            </a:pPr>
            <a:r>
              <a:rPr lang="en-US" sz="1600" b="0" dirty="0" smtClean="0"/>
              <a:t>Models </a:t>
            </a:r>
            <a:r>
              <a:rPr lang="en-US" sz="1600" b="0" dirty="0"/>
              <a:t>the human pose dynamics using a graph convolutional </a:t>
            </a:r>
            <a:r>
              <a:rPr lang="en-US" sz="1600" b="0" dirty="0" smtClean="0"/>
              <a:t>network (GCN)</a:t>
            </a:r>
          </a:p>
          <a:p>
            <a:pPr marL="846000" lvl="4" indent="-285750">
              <a:spcBef>
                <a:spcPts val="400"/>
              </a:spcBef>
              <a:buFont typeface="Open Sans" pitchFamily="2" charset="0"/>
              <a:buChar char="–"/>
            </a:pPr>
            <a:r>
              <a:rPr lang="en-US" sz="1600" b="0" dirty="0"/>
              <a:t>S</a:t>
            </a:r>
            <a:r>
              <a:rPr lang="en-US" sz="1600" b="0" dirty="0" smtClean="0"/>
              <a:t>maller </a:t>
            </a:r>
            <a:r>
              <a:rPr lang="en-US" sz="1600" b="0" dirty="0"/>
              <a:t>model in terms of the number of </a:t>
            </a:r>
            <a:r>
              <a:rPr lang="en-US" sz="1600" b="0" dirty="0" smtClean="0"/>
              <a:t>parameter allowing </a:t>
            </a:r>
            <a:r>
              <a:rPr lang="en-US" sz="1600" b="0" dirty="0"/>
              <a:t>it to train in a short period of time</a:t>
            </a:r>
            <a:endParaRPr lang="en-IN" sz="1600" b="0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IN" b="1" dirty="0" smtClean="0"/>
              <a:t>ST Trans:</a:t>
            </a:r>
          </a:p>
          <a:p>
            <a:pPr marL="846000" lvl="4" indent="-285750">
              <a:spcBef>
                <a:spcPts val="400"/>
              </a:spcBef>
              <a:buFont typeface="Open Sans" pitchFamily="2" charset="0"/>
              <a:buChar char="–"/>
            </a:pPr>
            <a:r>
              <a:rPr lang="en-US" sz="1600" b="0" dirty="0" smtClean="0"/>
              <a:t>Transformer-based </a:t>
            </a:r>
            <a:r>
              <a:rPr lang="en-US" sz="1600" b="0" dirty="0"/>
              <a:t>model that utilizes the attention mechanism </a:t>
            </a:r>
            <a:r>
              <a:rPr lang="en-US" sz="1600" b="0" dirty="0" smtClean="0"/>
              <a:t>to capture </a:t>
            </a:r>
            <a:r>
              <a:rPr lang="en-US" sz="1600" b="0" dirty="0"/>
              <a:t>both spatial and temporal dependencies in human poses</a:t>
            </a:r>
            <a:endParaRPr lang="en-IN" sz="1600" b="0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IN" b="1" dirty="0" smtClean="0"/>
              <a:t>PV LSTM: </a:t>
            </a:r>
          </a:p>
          <a:p>
            <a:pPr marL="846000" lvl="4" indent="-285750">
              <a:spcBef>
                <a:spcPts val="800"/>
              </a:spcBef>
              <a:buFont typeface="Open Sans" pitchFamily="2" charset="0"/>
              <a:buChar char="–"/>
            </a:pPr>
            <a:r>
              <a:rPr lang="en-US" sz="1600" b="0" dirty="0" smtClean="0"/>
              <a:t>Sequence-to-sequence </a:t>
            </a:r>
            <a:r>
              <a:rPr lang="en-US" sz="1600" b="0" dirty="0"/>
              <a:t>LSTM model that takes as input the </a:t>
            </a:r>
            <a:r>
              <a:rPr lang="en-US" sz="1600" b="0" dirty="0" smtClean="0"/>
              <a:t>velocities and </a:t>
            </a:r>
            <a:r>
              <a:rPr lang="en-US" sz="1600" b="0" dirty="0"/>
              <a:t>positions of the joints of the human and outputs the predicted velocities </a:t>
            </a:r>
            <a:r>
              <a:rPr lang="en-US" sz="1600" b="0" dirty="0" smtClean="0"/>
              <a:t>of the </a:t>
            </a:r>
            <a:r>
              <a:rPr lang="en-US" sz="1600" b="0" dirty="0"/>
              <a:t>joints in future poses</a:t>
            </a:r>
            <a:r>
              <a:rPr lang="en-IN" sz="1600" b="0" dirty="0" smtClean="0"/>
              <a:t>	</a:t>
            </a:r>
            <a:endParaRPr sz="1600" b="0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765255" y="1865035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Non Autoregressive Models</a:t>
            </a:r>
            <a:endParaRPr lang="en-IN" sz="1600" b="1" u="sng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Training and Evaluation Dataset </a:t>
            </a:r>
            <a:r>
              <a:rPr lang="en-US" sz="1800" b="1" dirty="0" smtClean="0"/>
              <a:t>Used For </a:t>
            </a:r>
            <a:r>
              <a:rPr lang="en-US" sz="1800" b="1" dirty="0" err="1" smtClean="0"/>
              <a:t>UnPosed</a:t>
            </a:r>
            <a:endParaRPr lang="en-US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 smtClean="0"/>
          </a:p>
          <a:p>
            <a:pPr marL="388800" lvl="2" indent="-285750"/>
            <a:r>
              <a:rPr lang="en-IN" dirty="0" smtClean="0"/>
              <a:t>No availability of </a:t>
            </a:r>
            <a:r>
              <a:rPr lang="en-US" dirty="0"/>
              <a:t>pre-trained models of the </a:t>
            </a:r>
            <a:r>
              <a:rPr lang="en-US" dirty="0" smtClean="0"/>
              <a:t>supported human </a:t>
            </a:r>
            <a:r>
              <a:rPr lang="en-US" dirty="0"/>
              <a:t>pose prediction </a:t>
            </a:r>
            <a:r>
              <a:rPr lang="en-US" dirty="0" smtClean="0"/>
              <a:t>models</a:t>
            </a:r>
          </a:p>
          <a:p>
            <a:pPr marL="388800" lvl="2" indent="-285750"/>
            <a:r>
              <a:rPr lang="en-US" dirty="0" smtClean="0"/>
              <a:t>Not </a:t>
            </a:r>
            <a:r>
              <a:rPr lang="en-US" dirty="0"/>
              <a:t>possible to use the pre-trained </a:t>
            </a:r>
            <a:r>
              <a:rPr lang="en-US" dirty="0" smtClean="0"/>
              <a:t>models provided </a:t>
            </a:r>
            <a:r>
              <a:rPr lang="en-US" dirty="0"/>
              <a:t>by the original research work within </a:t>
            </a:r>
            <a:r>
              <a:rPr lang="en-US" dirty="0" err="1" smtClean="0"/>
              <a:t>UnPosed</a:t>
            </a:r>
            <a:endParaRPr lang="en-US" dirty="0" smtClean="0"/>
          </a:p>
          <a:p>
            <a:pPr marL="388800" lvl="2" indent="-285750"/>
            <a:r>
              <a:rPr lang="en-US" dirty="0"/>
              <a:t>T</a:t>
            </a:r>
            <a:r>
              <a:rPr lang="en-US" dirty="0" smtClean="0"/>
              <a:t>rained </a:t>
            </a:r>
            <a:r>
              <a:rPr lang="en-US" dirty="0"/>
              <a:t>for </a:t>
            </a:r>
            <a:r>
              <a:rPr lang="en-US" b="1" dirty="0"/>
              <a:t>10 frames of seed sequence</a:t>
            </a:r>
            <a:r>
              <a:rPr lang="en-US" dirty="0"/>
              <a:t> and </a:t>
            </a:r>
            <a:r>
              <a:rPr lang="en-US" b="1" dirty="0"/>
              <a:t>25 frames of target sequence</a:t>
            </a:r>
            <a:r>
              <a:rPr lang="en-IN" dirty="0" smtClean="0"/>
              <a:t>	</a:t>
            </a:r>
          </a:p>
          <a:p>
            <a:pPr marL="388800" lvl="2" indent="-285750"/>
            <a:r>
              <a:rPr lang="en-IN" dirty="0" smtClean="0"/>
              <a:t>Also, </a:t>
            </a:r>
            <a:r>
              <a:rPr lang="en-US" dirty="0"/>
              <a:t>trained for </a:t>
            </a:r>
            <a:r>
              <a:rPr lang="en-US" b="1" dirty="0" smtClean="0"/>
              <a:t>15 epochs</a:t>
            </a:r>
            <a:r>
              <a:rPr lang="en-US" dirty="0" smtClean="0"/>
              <a:t> </a:t>
            </a:r>
            <a:r>
              <a:rPr lang="en-US" dirty="0"/>
              <a:t>and the best model </a:t>
            </a:r>
            <a:r>
              <a:rPr lang="en-US" dirty="0" smtClean="0"/>
              <a:t>selected</a:t>
            </a:r>
          </a:p>
          <a:p>
            <a:pPr marL="388800" lvl="2" indent="-285750"/>
            <a:r>
              <a:rPr lang="en-US" dirty="0"/>
              <a:t>Archive of Motion Capture As Surface </a:t>
            </a:r>
            <a:r>
              <a:rPr lang="en-US" dirty="0" smtClean="0"/>
              <a:t>Shapes </a:t>
            </a:r>
            <a:r>
              <a:rPr lang="en-US" b="1" dirty="0" smtClean="0"/>
              <a:t>(AMASS</a:t>
            </a:r>
            <a:r>
              <a:rPr lang="en-US" b="1" dirty="0"/>
              <a:t>) </a:t>
            </a:r>
            <a:r>
              <a:rPr lang="en-US" dirty="0" smtClean="0"/>
              <a:t>dataset used </a:t>
            </a:r>
            <a:r>
              <a:rPr lang="en-US" sz="1200" dirty="0" smtClean="0"/>
              <a:t>[27]</a:t>
            </a:r>
            <a:endParaRPr sz="1200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Benchmarking </a:t>
            </a:r>
            <a:r>
              <a:rPr lang="en-US" dirty="0"/>
              <a:t>3D Human Motion Prediction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9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err="1" smtClean="0"/>
              <a:t>Spatio</a:t>
            </a:r>
            <a:r>
              <a:rPr lang="en-US" sz="1800" b="1" dirty="0" smtClean="0"/>
              <a:t>-Temporal </a:t>
            </a:r>
            <a:r>
              <a:rPr lang="en-US" sz="1800" b="1" dirty="0"/>
              <a:t>Autoregressive Transformer </a:t>
            </a:r>
            <a:r>
              <a:rPr lang="en-US" sz="1800" b="1" dirty="0" smtClean="0"/>
              <a:t>Model</a:t>
            </a:r>
            <a:endParaRPr lang="en-US" dirty="0"/>
          </a:p>
          <a:p>
            <a:pPr marL="388800" lvl="2" indent="-285750">
              <a:spcBef>
                <a:spcPts val="1000"/>
              </a:spcBef>
            </a:pPr>
            <a:r>
              <a:rPr lang="en-US" dirty="0" smtClean="0"/>
              <a:t>Autoregressive model proposed by </a:t>
            </a:r>
            <a:r>
              <a:rPr lang="en-US" dirty="0" err="1" smtClean="0"/>
              <a:t>Aksan</a:t>
            </a:r>
            <a:r>
              <a:rPr lang="en-US" dirty="0" smtClean="0"/>
              <a:t> et. </a:t>
            </a:r>
            <a:r>
              <a:rPr lang="en-US" dirty="0"/>
              <a:t>a</a:t>
            </a:r>
            <a:r>
              <a:rPr lang="en-US" dirty="0" smtClean="0"/>
              <a:t>l. </a:t>
            </a:r>
            <a:r>
              <a:rPr lang="en-US" sz="1200" dirty="0" smtClean="0"/>
              <a:t>[22] </a:t>
            </a:r>
          </a:p>
          <a:p>
            <a:pPr marL="388800" lvl="2" indent="-285750">
              <a:spcBef>
                <a:spcPts val="1000"/>
              </a:spcBef>
            </a:pPr>
            <a:r>
              <a:rPr lang="en-IN" dirty="0" smtClean="0"/>
              <a:t>Provided pre-trained model uses seed sequence of 120 frames</a:t>
            </a:r>
          </a:p>
          <a:p>
            <a:pPr marL="388800" lvl="2" indent="-285750">
              <a:spcBef>
                <a:spcPts val="1000"/>
              </a:spcBef>
            </a:pPr>
            <a:r>
              <a:rPr lang="en-IN" dirty="0"/>
              <a:t>Input: </a:t>
            </a:r>
            <a:r>
              <a:rPr lang="en-IN" dirty="0" smtClean="0"/>
              <a:t>Joint </a:t>
            </a:r>
            <a:r>
              <a:rPr lang="en-IN" dirty="0"/>
              <a:t>orientations as rotation matrices; Output: </a:t>
            </a:r>
            <a:r>
              <a:rPr lang="en-IN" dirty="0" smtClean="0"/>
              <a:t>Future </a:t>
            </a:r>
            <a:r>
              <a:rPr lang="en-IN" dirty="0"/>
              <a:t>joint orientations</a:t>
            </a:r>
            <a:endParaRPr lang="en-IN" dirty="0" smtClean="0"/>
          </a:p>
          <a:p>
            <a:pPr marL="388800" lvl="2" indent="-285750">
              <a:spcBef>
                <a:spcPts val="1000"/>
              </a:spcBef>
            </a:pPr>
            <a:r>
              <a:rPr lang="en-IN" dirty="0" smtClean="0"/>
              <a:t>Trained on AMASS dataset</a:t>
            </a:r>
          </a:p>
          <a:p>
            <a:pPr marL="103050" lvl="2" indent="0">
              <a:buNone/>
            </a:pPr>
            <a:endParaRPr lang="en-IN" b="1" dirty="0"/>
          </a:p>
          <a:p>
            <a:pPr marL="0" lvl="2" indent="0">
              <a:buNone/>
            </a:pPr>
            <a:r>
              <a:rPr lang="en-US" sz="1800" b="1" dirty="0"/>
              <a:t>Diffusion-Based </a:t>
            </a:r>
            <a:r>
              <a:rPr lang="en-US" sz="1800" b="1" dirty="0" smtClean="0"/>
              <a:t>Model</a:t>
            </a:r>
          </a:p>
          <a:p>
            <a:pPr marL="388800" lvl="2" indent="-285750">
              <a:spcBef>
                <a:spcPts val="1000"/>
              </a:spcBef>
            </a:pPr>
            <a:r>
              <a:rPr lang="en-IN" dirty="0" smtClean="0"/>
              <a:t>Diffusion model proposed </a:t>
            </a:r>
            <a:r>
              <a:rPr lang="en-IN" dirty="0"/>
              <a:t>by </a:t>
            </a:r>
            <a:r>
              <a:rPr lang="en-IN" dirty="0" err="1"/>
              <a:t>Saadatnejad</a:t>
            </a:r>
            <a:r>
              <a:rPr lang="en-IN" dirty="0"/>
              <a:t> </a:t>
            </a:r>
            <a:r>
              <a:rPr lang="en-IN" dirty="0" smtClean="0"/>
              <a:t>et. </a:t>
            </a:r>
            <a:r>
              <a:rPr lang="en-IN" dirty="0"/>
              <a:t>al. </a:t>
            </a:r>
            <a:r>
              <a:rPr lang="en-IN" sz="1200" dirty="0" smtClean="0"/>
              <a:t>[23]</a:t>
            </a:r>
          </a:p>
          <a:p>
            <a:pPr marL="388800" lvl="2" indent="-285750"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refine inputs and outputs of any 3D human motion prediction model, as </a:t>
            </a:r>
            <a:r>
              <a:rPr lang="en-US" dirty="0" smtClean="0"/>
              <a:t>pre- </a:t>
            </a:r>
            <a:r>
              <a:rPr lang="en-US" dirty="0"/>
              <a:t>or </a:t>
            </a:r>
            <a:r>
              <a:rPr lang="en-US" dirty="0" smtClean="0"/>
              <a:t>post-processing</a:t>
            </a:r>
          </a:p>
          <a:p>
            <a:pPr marL="388800" lvl="2" indent="-285750">
              <a:spcBef>
                <a:spcPts val="1000"/>
              </a:spcBef>
            </a:pPr>
            <a:r>
              <a:rPr lang="en-IN" dirty="0" smtClean="0"/>
              <a:t>Provided </a:t>
            </a:r>
            <a:r>
              <a:rPr lang="en-IN" dirty="0"/>
              <a:t>pre-trained model uses seed sequence of </a:t>
            </a:r>
            <a:r>
              <a:rPr lang="en-IN" dirty="0" smtClean="0"/>
              <a:t>50 frames and target sequence of 25 frames</a:t>
            </a:r>
            <a:endParaRPr lang="en-IN" dirty="0"/>
          </a:p>
          <a:p>
            <a:pPr marL="388800" lvl="2" indent="-285750">
              <a:spcBef>
                <a:spcPts val="1000"/>
              </a:spcBef>
            </a:pPr>
            <a:r>
              <a:rPr lang="en-IN" dirty="0"/>
              <a:t>Input: J</a:t>
            </a:r>
            <a:r>
              <a:rPr lang="en-IN" dirty="0" smtClean="0"/>
              <a:t>oint </a:t>
            </a:r>
            <a:r>
              <a:rPr lang="en-IN" dirty="0"/>
              <a:t>positions</a:t>
            </a:r>
            <a:r>
              <a:rPr lang="en-IN" dirty="0" smtClean="0"/>
              <a:t>; </a:t>
            </a:r>
            <a:r>
              <a:rPr lang="en-IN" dirty="0"/>
              <a:t>Output: J</a:t>
            </a:r>
            <a:r>
              <a:rPr lang="en-IN" dirty="0" smtClean="0"/>
              <a:t>oint positions</a:t>
            </a:r>
          </a:p>
          <a:p>
            <a:pPr marL="388800" lvl="2" indent="-285750">
              <a:spcBef>
                <a:spcPts val="1000"/>
              </a:spcBef>
            </a:pPr>
            <a:r>
              <a:rPr lang="en-IN" dirty="0" smtClean="0"/>
              <a:t>Trained on </a:t>
            </a:r>
            <a:r>
              <a:rPr lang="en-IN" dirty="0"/>
              <a:t>Human3.6M </a:t>
            </a:r>
            <a:r>
              <a:rPr lang="en-IN" dirty="0" smtClean="0"/>
              <a:t>dataset</a:t>
            </a:r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8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/>
              <a:t>Contents</a:t>
            </a:r>
            <a:br>
              <a:rPr lang="en-US"/>
            </a:br>
            <a:endParaRPr b="0"/>
          </a:p>
        </p:txBody>
      </p:sp>
      <p:sp>
        <p:nvSpPr>
          <p:cNvPr id="285" name="Google Shape;285;p2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dirty="0"/>
              <a:t>Introduction</a:t>
            </a:r>
            <a:endParaRPr dirty="0"/>
          </a:p>
          <a:p>
            <a:pPr marL="34290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dirty="0"/>
          </a:p>
          <a:p>
            <a:pPr marL="34290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IN" sz="1800" b="1" dirty="0" smtClean="0"/>
              <a:t>Background and Related Work</a:t>
            </a:r>
            <a:endParaRPr dirty="0"/>
          </a:p>
          <a:p>
            <a:pPr marL="34290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1" dirty="0"/>
          </a:p>
          <a:p>
            <a:pPr marL="34290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IN" sz="1800" b="1" dirty="0" smtClean="0"/>
              <a:t>Benchmarking 3D Human Motion Prediction Models</a:t>
            </a:r>
            <a:endParaRPr dirty="0"/>
          </a:p>
          <a:p>
            <a:pPr marL="34290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1" dirty="0"/>
          </a:p>
          <a:p>
            <a:pPr marL="34290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IN" sz="1800" b="1" dirty="0" smtClean="0"/>
              <a:t>Results</a:t>
            </a:r>
            <a:endParaRPr lang="en-IN" dirty="0"/>
          </a:p>
          <a:p>
            <a:pPr marL="34290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endParaRPr sz="1800" b="1" dirty="0"/>
          </a:p>
          <a:p>
            <a:pPr marL="34290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IN" sz="1800" b="1" dirty="0" smtClean="0"/>
              <a:t>Conclusion</a:t>
            </a:r>
            <a:endParaRPr dirty="0"/>
          </a:p>
          <a:p>
            <a:pPr marL="285750" lvl="1" indent="-1841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Latency </a:t>
            </a:r>
            <a:r>
              <a:rPr lang="en-US" sz="1800" b="1" dirty="0"/>
              <a:t>Measurement</a:t>
            </a:r>
          </a:p>
          <a:p>
            <a:pPr marL="388800" lvl="2" indent="-285750"/>
            <a:r>
              <a:rPr lang="en-US" dirty="0"/>
              <a:t>Inference script modified to time </a:t>
            </a:r>
            <a:r>
              <a:rPr lang="en-US" dirty="0" smtClean="0"/>
              <a:t>autoregressive (1 frame) </a:t>
            </a:r>
            <a:r>
              <a:rPr lang="en-US" dirty="0"/>
              <a:t>and </a:t>
            </a:r>
            <a:r>
              <a:rPr lang="en-US" dirty="0" smtClean="0"/>
              <a:t>non-autoregressive (25 frames) </a:t>
            </a:r>
            <a:r>
              <a:rPr lang="en-US" dirty="0"/>
              <a:t>model </a:t>
            </a:r>
            <a:r>
              <a:rPr lang="en-US" dirty="0" smtClean="0"/>
              <a:t>predictions</a:t>
            </a:r>
          </a:p>
          <a:p>
            <a:pPr marL="388800" lvl="2" indent="-285750"/>
            <a:r>
              <a:rPr lang="en-IN" dirty="0" smtClean="0"/>
              <a:t>Inference time measure in milliseconds</a:t>
            </a:r>
            <a:r>
              <a:rPr lang="en-IN" b="1" dirty="0" smtClean="0"/>
              <a:t>	</a:t>
            </a:r>
          </a:p>
          <a:p>
            <a:pPr marL="388800" lvl="2" indent="-285750"/>
            <a:r>
              <a:rPr lang="en-US" dirty="0"/>
              <a:t>Measured latency includes CPU-GPU data transfer </a:t>
            </a:r>
            <a:r>
              <a:rPr lang="en-US" dirty="0" smtClean="0"/>
              <a:t>time</a:t>
            </a:r>
            <a:endParaRPr lang="en-US" dirty="0"/>
          </a:p>
          <a:p>
            <a:pPr marL="388800" lvl="2" indent="-285750"/>
            <a:r>
              <a:rPr lang="en-US" dirty="0"/>
              <a:t>Latency </a:t>
            </a:r>
            <a:r>
              <a:rPr lang="en-US" dirty="0" smtClean="0"/>
              <a:t>for </a:t>
            </a:r>
            <a:r>
              <a:rPr lang="en-US" dirty="0" err="1"/>
              <a:t>Spatio</a:t>
            </a:r>
            <a:r>
              <a:rPr lang="en-US" dirty="0"/>
              <a:t>-Temporal </a:t>
            </a:r>
            <a:r>
              <a:rPr lang="en-US" dirty="0" smtClean="0"/>
              <a:t>autoregressive transformer model measured </a:t>
            </a:r>
            <a:r>
              <a:rPr lang="en-US" dirty="0"/>
              <a:t>on GPU and </a:t>
            </a:r>
            <a:r>
              <a:rPr lang="en-US" dirty="0" smtClean="0"/>
              <a:t>CPU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Accuracy Measurement</a:t>
            </a:r>
          </a:p>
          <a:p>
            <a:pPr marL="388800" lvl="2" indent="-285750"/>
            <a:r>
              <a:rPr lang="en-US" dirty="0"/>
              <a:t>Modified evaluation scripts measured displacement error for </a:t>
            </a:r>
            <a:r>
              <a:rPr lang="en-US" dirty="0" err="1" smtClean="0"/>
              <a:t>upto</a:t>
            </a:r>
            <a:r>
              <a:rPr lang="en-US" dirty="0" smtClean="0"/>
              <a:t> 25 </a:t>
            </a:r>
            <a:r>
              <a:rPr lang="en-US" dirty="0"/>
              <a:t>frames</a:t>
            </a:r>
            <a:r>
              <a:rPr lang="en-US" dirty="0" smtClean="0"/>
              <a:t>. Measured in millimeters</a:t>
            </a:r>
          </a:p>
          <a:p>
            <a:pPr marL="388800" lvl="2" indent="-285750"/>
            <a:r>
              <a:rPr lang="en-US" dirty="0" smtClean="0"/>
              <a:t>Displacement Error: </a:t>
            </a:r>
            <a:r>
              <a:rPr lang="en-US" dirty="0"/>
              <a:t>Averaged distance between predicted and actual joint positions per </a:t>
            </a:r>
            <a:r>
              <a:rPr lang="en-US" dirty="0" smtClean="0"/>
              <a:t>frame</a:t>
            </a:r>
          </a:p>
          <a:p>
            <a:pPr marL="388800" lvl="2" indent="-285750"/>
            <a:r>
              <a:rPr lang="en-US" dirty="0" smtClean="0"/>
              <a:t>Due </a:t>
            </a:r>
            <a:r>
              <a:rPr lang="en-US" dirty="0"/>
              <a:t>to dataset and hardware limits</a:t>
            </a:r>
            <a:r>
              <a:rPr lang="en-US" dirty="0" smtClean="0"/>
              <a:t>, for </a:t>
            </a:r>
            <a:r>
              <a:rPr lang="en-US" dirty="0" err="1" smtClean="0"/>
              <a:t>Spatio</a:t>
            </a:r>
            <a:r>
              <a:rPr lang="en-US" dirty="0" smtClean="0"/>
              <a:t>-Temporal model </a:t>
            </a:r>
            <a:r>
              <a:rPr lang="en-US" dirty="0"/>
              <a:t>accuracy </a:t>
            </a:r>
            <a:r>
              <a:rPr lang="en-US" dirty="0" smtClean="0"/>
              <a:t>taken </a:t>
            </a:r>
            <a:r>
              <a:rPr lang="en-US" dirty="0"/>
              <a:t>from the original </a:t>
            </a:r>
            <a:r>
              <a:rPr lang="en-US" dirty="0" smtClean="0"/>
              <a:t>paper</a:t>
            </a:r>
          </a:p>
          <a:p>
            <a:pPr marL="846000" lvl="3" indent="-285750">
              <a:spcBef>
                <a:spcPts val="600"/>
              </a:spcBef>
            </a:pPr>
            <a:r>
              <a:rPr lang="en-US" dirty="0" smtClean="0"/>
              <a:t>Paper </a:t>
            </a:r>
            <a:r>
              <a:rPr lang="en-US" dirty="0"/>
              <a:t>reports the average displacement error over 6, 12, 18 and 24 frames</a:t>
            </a: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0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Overview of Model Comparisons</a:t>
            </a: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/>
          </a:p>
          <a:p>
            <a:pPr marL="0" lvl="2" indent="0">
              <a:spcBef>
                <a:spcPts val="0"/>
              </a:spcBef>
              <a:buNone/>
            </a:pPr>
            <a:endParaRPr lang="en-IN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b="1" dirty="0"/>
          </a:p>
          <a:p>
            <a:endParaRPr lang="en-IN" dirty="0"/>
          </a:p>
          <a:p>
            <a:pPr marL="388800" indent="-285750">
              <a:buFont typeface="Open Sans" pitchFamily="2" charset="0"/>
              <a:buChar char="–"/>
            </a:pPr>
            <a:r>
              <a:rPr lang="en-IN" dirty="0" smtClean="0"/>
              <a:t>AR</a:t>
            </a:r>
            <a:r>
              <a:rPr lang="en-IN" b="0" dirty="0"/>
              <a:t>: Autoregressive, </a:t>
            </a:r>
            <a:r>
              <a:rPr lang="en-IN" dirty="0"/>
              <a:t>NAR</a:t>
            </a:r>
            <a:r>
              <a:rPr lang="en-IN" b="0" dirty="0"/>
              <a:t>: Non autoregressive</a:t>
            </a:r>
          </a:p>
          <a:p>
            <a:pPr marL="388800" indent="-285750">
              <a:buFont typeface="Open Sans" pitchFamily="2" charset="0"/>
              <a:buChar char="–"/>
            </a:pPr>
            <a:r>
              <a:rPr lang="en-IN" dirty="0" smtClean="0"/>
              <a:t>ST </a:t>
            </a:r>
            <a:r>
              <a:rPr lang="en-IN" dirty="0"/>
              <a:t>Trans(*)</a:t>
            </a:r>
            <a:r>
              <a:rPr lang="en-IN" b="0" dirty="0"/>
              <a:t>: </a:t>
            </a:r>
            <a:r>
              <a:rPr lang="en-IN" b="0" dirty="0" err="1"/>
              <a:t>Spatio</a:t>
            </a:r>
            <a:r>
              <a:rPr lang="en-IN" b="0" dirty="0"/>
              <a:t> Temporal Autoregressive </a:t>
            </a:r>
            <a:r>
              <a:rPr lang="en-IN" b="0" dirty="0" smtClean="0"/>
              <a:t>Transformer Model</a:t>
            </a:r>
            <a:endParaRPr lang="en-IN" b="0" dirty="0"/>
          </a:p>
          <a:p>
            <a:pPr marL="388800" indent="-285750">
              <a:buFont typeface="Open Sans" pitchFamily="2" charset="0"/>
              <a:buChar char="–"/>
            </a:pPr>
            <a:r>
              <a:rPr lang="en-US" dirty="0" smtClean="0"/>
              <a:t>Input</a:t>
            </a:r>
            <a:r>
              <a:rPr lang="en-US" b="0" dirty="0"/>
              <a:t>: Seed sequence length, </a:t>
            </a:r>
            <a:r>
              <a:rPr lang="en-US" dirty="0"/>
              <a:t>Output</a:t>
            </a:r>
            <a:r>
              <a:rPr lang="en-US" b="0" dirty="0"/>
              <a:t>: Target sequence length</a:t>
            </a:r>
            <a:r>
              <a:rPr lang="en-IN" b="1" dirty="0" smtClean="0"/>
              <a:t>	</a:t>
            </a:r>
            <a:endParaRPr b="1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Benchmarking 3D Human Motion Prediction Models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96" y="2006467"/>
            <a:ext cx="8511333" cy="22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895042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/>
            <a:r>
              <a:rPr lang="en-US" sz="3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416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Latency Results</a:t>
            </a:r>
            <a:endParaRPr lang="en-US" sz="1800" b="1" dirty="0" smtClean="0"/>
          </a:p>
          <a:p>
            <a:pPr marL="388800" lvl="2" indent="-285750"/>
            <a:r>
              <a:rPr lang="en-US" dirty="0"/>
              <a:t>Evaluate 3D human motion </a:t>
            </a:r>
            <a:r>
              <a:rPr lang="en-US" dirty="0" smtClean="0"/>
              <a:t>prediction models</a:t>
            </a:r>
            <a:r>
              <a:rPr lang="en-US" dirty="0"/>
              <a:t>' latency with </a:t>
            </a:r>
            <a:r>
              <a:rPr lang="en-US" dirty="0" smtClean="0"/>
              <a:t>following three </a:t>
            </a:r>
            <a:r>
              <a:rPr lang="en-US" dirty="0"/>
              <a:t>values, averaged over 5 runs, in </a:t>
            </a:r>
            <a:r>
              <a:rPr lang="en-US" dirty="0" smtClean="0"/>
              <a:t>milliseconds </a:t>
            </a:r>
          </a:p>
          <a:p>
            <a:pPr marL="388800" lvl="2" indent="-342900">
              <a:buFont typeface="+mj-lt"/>
              <a:buAutoNum type="arabicPeriod"/>
            </a:pPr>
            <a:r>
              <a:rPr lang="en-US" b="1" dirty="0" smtClean="0"/>
              <a:t>Average </a:t>
            </a:r>
            <a:r>
              <a:rPr lang="en-US" b="1" dirty="0"/>
              <a:t>time excluding first </a:t>
            </a:r>
            <a:r>
              <a:rPr lang="en-US" b="1" dirty="0" smtClean="0"/>
              <a:t>run</a:t>
            </a:r>
          </a:p>
          <a:p>
            <a:pPr marL="788850" lvl="3" indent="-285750"/>
            <a:r>
              <a:rPr lang="en-US" dirty="0"/>
              <a:t>Average latency of the model </a:t>
            </a:r>
            <a:r>
              <a:rPr lang="en-US" dirty="0" smtClean="0"/>
              <a:t>not including the </a:t>
            </a:r>
            <a:r>
              <a:rPr lang="en-US" dirty="0"/>
              <a:t>first </a:t>
            </a:r>
            <a:r>
              <a:rPr lang="en-US" dirty="0" smtClean="0"/>
              <a:t>run</a:t>
            </a:r>
          </a:p>
          <a:p>
            <a:pPr marL="788850" lvl="3" indent="-285750"/>
            <a:r>
              <a:rPr lang="en-US" dirty="0" smtClean="0"/>
              <a:t>Main </a:t>
            </a:r>
            <a:r>
              <a:rPr lang="en-US" dirty="0"/>
              <a:t>latency metric</a:t>
            </a:r>
            <a:endParaRPr lang="en-US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US" b="1" dirty="0" smtClean="0"/>
              <a:t>Average </a:t>
            </a:r>
            <a:r>
              <a:rPr lang="en-US" b="1" dirty="0"/>
              <a:t>time including first </a:t>
            </a:r>
            <a:r>
              <a:rPr lang="en-US" b="1" dirty="0" smtClean="0"/>
              <a:t>run</a:t>
            </a:r>
            <a:endParaRPr lang="en-US" b="1" dirty="0"/>
          </a:p>
          <a:p>
            <a:pPr marL="788850" lvl="3" indent="-285750"/>
            <a:r>
              <a:rPr lang="en-US" dirty="0"/>
              <a:t>Average latency of the model including the first run</a:t>
            </a:r>
            <a:endParaRPr lang="en-US" dirty="0" smtClean="0"/>
          </a:p>
          <a:p>
            <a:pPr marL="388800" lvl="2" indent="-342900">
              <a:buFont typeface="+mj-lt"/>
              <a:buAutoNum type="arabicPeriod"/>
            </a:pPr>
            <a:r>
              <a:rPr lang="en-US" b="1" dirty="0" smtClean="0"/>
              <a:t>Time </a:t>
            </a:r>
            <a:r>
              <a:rPr lang="en-US" b="1" dirty="0"/>
              <a:t>for first </a:t>
            </a:r>
            <a:r>
              <a:rPr lang="en-US" b="1" dirty="0" smtClean="0"/>
              <a:t>run</a:t>
            </a:r>
          </a:p>
          <a:p>
            <a:pPr marL="788850" lvl="3" indent="-285750"/>
            <a:r>
              <a:rPr lang="en-US" dirty="0" smtClean="0"/>
              <a:t>Time </a:t>
            </a:r>
            <a:r>
              <a:rPr lang="en-US" dirty="0"/>
              <a:t>needed </a:t>
            </a:r>
            <a:r>
              <a:rPr lang="en-US" dirty="0" smtClean="0"/>
              <a:t>to </a:t>
            </a:r>
            <a:r>
              <a:rPr lang="en-US" dirty="0"/>
              <a:t>complete </a:t>
            </a:r>
            <a:r>
              <a:rPr lang="en-US" dirty="0" smtClean="0"/>
              <a:t>inference </a:t>
            </a:r>
            <a:r>
              <a:rPr lang="en-US" dirty="0"/>
              <a:t>during the first </a:t>
            </a:r>
            <a:r>
              <a:rPr lang="en-US" dirty="0" smtClean="0"/>
              <a:t>run</a:t>
            </a:r>
          </a:p>
          <a:p>
            <a:pPr marL="788850" lvl="3" indent="-285750"/>
            <a:r>
              <a:rPr lang="en-US" dirty="0" smtClean="0"/>
              <a:t>Throwaway </a:t>
            </a:r>
            <a:r>
              <a:rPr lang="en-US" dirty="0"/>
              <a:t>time </a:t>
            </a:r>
            <a:r>
              <a:rPr lang="en-IN" b="1" dirty="0" smtClean="0"/>
              <a:t>	</a:t>
            </a:r>
          </a:p>
          <a:p>
            <a:pPr marL="788850" lvl="3" indent="-285750"/>
            <a:endParaRPr lang="en-IN" b="1" dirty="0"/>
          </a:p>
          <a:p>
            <a:pPr marL="388800" lvl="2" indent="-285750"/>
            <a:r>
              <a:rPr lang="en-IN" dirty="0" smtClean="0"/>
              <a:t>Difference between first run and others due to warm up period of deep learning models</a:t>
            </a:r>
          </a:p>
          <a:p>
            <a:pPr marL="388800" lvl="2" indent="-285750"/>
            <a:r>
              <a:rPr lang="en-IN" dirty="0" smtClean="0"/>
              <a:t>In practice, we don’t use results from first run but from subsequent runs</a:t>
            </a:r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5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Latency </a:t>
            </a:r>
            <a:r>
              <a:rPr lang="en-US" sz="1800" b="1" dirty="0"/>
              <a:t>of Models Evaluated as Part of </a:t>
            </a:r>
            <a:r>
              <a:rPr lang="en-US" sz="1800" b="1" dirty="0" err="1" smtClean="0"/>
              <a:t>UnPOSed</a:t>
            </a: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3" y="1801448"/>
            <a:ext cx="4378939" cy="2627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3397" y="28381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STS GCN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34" y="1801446"/>
            <a:ext cx="4378943" cy="2627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8954" y="283813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PV LSTM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42" y="3359077"/>
            <a:ext cx="4358328" cy="2614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2279" y="454651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 Trans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4450" y="1987420"/>
            <a:ext cx="1089379" cy="237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514680" y="2015416"/>
            <a:ext cx="1089379" cy="237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021004" y="3611161"/>
            <a:ext cx="1089379" cy="237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90820" y="1987420"/>
            <a:ext cx="1576548" cy="51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324551" y="1987420"/>
            <a:ext cx="1576548" cy="51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901150" y="3564089"/>
            <a:ext cx="1576548" cy="51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  <p:bldP spid="18" grpId="0" animBg="1"/>
      <p:bldP spid="18" grpId="1" animBg="1"/>
      <p:bldP spid="10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Latency </a:t>
            </a:r>
            <a:r>
              <a:rPr lang="en-US" sz="1800" b="1" dirty="0"/>
              <a:t>of Models Evaluated as Part of </a:t>
            </a:r>
            <a:r>
              <a:rPr lang="en-US" sz="1800" b="1" dirty="0" err="1" smtClean="0"/>
              <a:t>UnPOSed</a:t>
            </a: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88800" lvl="2" indent="-285750"/>
            <a:r>
              <a:rPr lang="en-US" dirty="0" smtClean="0"/>
              <a:t>STS GCN model fastest at ~13.7ms, followed by PV LSTM at ~17.7ms. ST Trans slowest at ~31.2ms</a:t>
            </a:r>
          </a:p>
          <a:p>
            <a:pPr marL="388800" lvl="2" indent="-285750"/>
            <a:r>
              <a:rPr lang="en-US" dirty="0" smtClean="0"/>
              <a:t>All non autoregressive models, hence all 25 frames available after each model’s time</a:t>
            </a:r>
            <a:endParaRPr lang="en-US" dirty="0"/>
          </a:p>
          <a:p>
            <a:pPr marL="388800" lvl="2" indent="-285750"/>
            <a:r>
              <a:rPr lang="en-US" dirty="0"/>
              <a:t>Initial STS GCN inference takes about 1.3 seconds</a:t>
            </a: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82" y="2140757"/>
            <a:ext cx="3623051" cy="86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29" y="2140757"/>
            <a:ext cx="3821578" cy="8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5" y="3372398"/>
            <a:ext cx="3821578" cy="86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2394" y="300445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STS GCN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5105" y="3049928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PV LSTM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5101" y="4260915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 Trans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8898" y="2140757"/>
            <a:ext cx="1082351" cy="29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353081" y="2148175"/>
            <a:ext cx="1125615" cy="29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646507" y="3372398"/>
            <a:ext cx="1163215" cy="28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324809" y="2621198"/>
            <a:ext cx="1321836" cy="29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257583" y="1990848"/>
            <a:ext cx="3976889" cy="133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Latency of the </a:t>
            </a:r>
            <a:r>
              <a:rPr lang="en-US" sz="1800" b="1" dirty="0" err="1"/>
              <a:t>Spatio</a:t>
            </a:r>
            <a:r>
              <a:rPr lang="en-US" sz="1800" b="1" dirty="0"/>
              <a:t>-Temporal Autoregressive </a:t>
            </a:r>
            <a:r>
              <a:rPr lang="en-US" sz="1800" b="1" dirty="0" smtClean="0"/>
              <a:t>Transformer Model</a:t>
            </a:r>
          </a:p>
          <a:p>
            <a:pPr marL="0" lvl="2" indent="0">
              <a:buNone/>
            </a:pPr>
            <a:r>
              <a:rPr lang="en-IN" b="1" dirty="0" smtClean="0"/>
              <a:t>Challenge Faced</a:t>
            </a:r>
          </a:p>
          <a:p>
            <a:pPr marL="388800" lvl="2" indent="-285750"/>
            <a:r>
              <a:rPr lang="en-US" dirty="0" smtClean="0"/>
              <a:t>Model </a:t>
            </a:r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b="1" dirty="0" err="1" smtClean="0"/>
              <a:t>Nvidia</a:t>
            </a:r>
            <a:r>
              <a:rPr lang="en-US" b="1" dirty="0" smtClean="0"/>
              <a:t> </a:t>
            </a:r>
            <a:r>
              <a:rPr lang="en-US" b="1" dirty="0"/>
              <a:t>RTX 4090</a:t>
            </a:r>
            <a:r>
              <a:rPr lang="en-US" dirty="0"/>
              <a:t> with </a:t>
            </a:r>
            <a:r>
              <a:rPr lang="en-US" dirty="0" smtClean="0"/>
              <a:t>highest support/compatibility for </a:t>
            </a:r>
            <a:r>
              <a:rPr lang="en-US" b="1" dirty="0" smtClean="0"/>
              <a:t>CUDA version 11.0</a:t>
            </a:r>
          </a:p>
          <a:p>
            <a:pPr marL="388800" lvl="2" indent="-285750"/>
            <a:r>
              <a:rPr lang="en-US" dirty="0" smtClean="0"/>
              <a:t>Model written using </a:t>
            </a:r>
            <a:r>
              <a:rPr lang="en-US" b="1" dirty="0" err="1" smtClean="0"/>
              <a:t>Tensorflow</a:t>
            </a:r>
            <a:r>
              <a:rPr lang="en-US" b="1" dirty="0"/>
              <a:t> 1.12.0</a:t>
            </a:r>
            <a:r>
              <a:rPr lang="en-US" dirty="0"/>
              <a:t> compatible with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b="1" dirty="0" smtClean="0"/>
              <a:t>CUDA </a:t>
            </a:r>
            <a:r>
              <a:rPr lang="en-US" b="1" dirty="0"/>
              <a:t>version </a:t>
            </a:r>
            <a:r>
              <a:rPr lang="en-US" b="1" dirty="0" smtClean="0"/>
              <a:t>9.0</a:t>
            </a:r>
          </a:p>
          <a:p>
            <a:pPr marL="388800" lvl="2" indent="-285750"/>
            <a:r>
              <a:rPr lang="en-US" dirty="0" smtClean="0"/>
              <a:t>Used </a:t>
            </a:r>
            <a:r>
              <a:rPr lang="en-US" b="1" dirty="0" err="1" smtClean="0"/>
              <a:t>Nvidia-tensorflow</a:t>
            </a:r>
            <a:r>
              <a:rPr lang="en-US" dirty="0" smtClean="0"/>
              <a:t> -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maintained </a:t>
            </a:r>
            <a:r>
              <a:rPr lang="en-US" dirty="0" smtClean="0"/>
              <a:t>version </a:t>
            </a:r>
            <a:r>
              <a:rPr lang="en-US" dirty="0"/>
              <a:t>of </a:t>
            </a:r>
            <a:r>
              <a:rPr lang="en-US" dirty="0" err="1"/>
              <a:t>Tensorflow</a:t>
            </a:r>
            <a:r>
              <a:rPr lang="en-US" dirty="0"/>
              <a:t> that is compatible with CUDA </a:t>
            </a:r>
            <a:r>
              <a:rPr lang="en-US" dirty="0" smtClean="0"/>
              <a:t>11.0</a:t>
            </a:r>
          </a:p>
          <a:p>
            <a:pPr marL="388800" lvl="2" indent="-285750"/>
            <a:r>
              <a:rPr lang="en-US" dirty="0" smtClean="0"/>
              <a:t>No </a:t>
            </a:r>
            <a:r>
              <a:rPr lang="en-US" dirty="0"/>
              <a:t>support for </a:t>
            </a:r>
            <a:r>
              <a:rPr lang="en-US" dirty="0" err="1" smtClean="0"/>
              <a:t>Nvidia-tensorflow</a:t>
            </a:r>
            <a:r>
              <a:rPr lang="en-US" dirty="0" smtClean="0"/>
              <a:t> </a:t>
            </a:r>
            <a:r>
              <a:rPr lang="en-US" dirty="0"/>
              <a:t>on Windows but only for the </a:t>
            </a:r>
            <a:r>
              <a:rPr lang="en-US" dirty="0" smtClean="0"/>
              <a:t>Linux</a:t>
            </a:r>
          </a:p>
          <a:p>
            <a:pPr marL="388800" lvl="2" indent="-285750"/>
            <a:r>
              <a:rPr lang="en-US" dirty="0" smtClean="0"/>
              <a:t>Decision </a:t>
            </a:r>
            <a:r>
              <a:rPr lang="en-US" dirty="0"/>
              <a:t>to use </a:t>
            </a:r>
            <a:r>
              <a:rPr lang="en-US" b="1" dirty="0"/>
              <a:t>Windows Subsystem for Linux (WSL) 2</a:t>
            </a:r>
            <a:r>
              <a:rPr lang="en-US" dirty="0"/>
              <a:t> with </a:t>
            </a:r>
            <a:r>
              <a:rPr lang="en-US" dirty="0" smtClean="0"/>
              <a:t>Ubuntu</a:t>
            </a:r>
          </a:p>
          <a:p>
            <a:pPr marL="388800" lvl="2" indent="-285750"/>
            <a:r>
              <a:rPr lang="en-US" dirty="0"/>
              <a:t>L</a:t>
            </a:r>
            <a:r>
              <a:rPr lang="en-US" dirty="0" smtClean="0"/>
              <a:t>atency </a:t>
            </a:r>
            <a:r>
              <a:rPr lang="en-US" dirty="0"/>
              <a:t>of </a:t>
            </a:r>
            <a:r>
              <a:rPr lang="en-US" dirty="0" smtClean="0"/>
              <a:t>this </a:t>
            </a:r>
            <a:r>
              <a:rPr lang="en-US" dirty="0"/>
              <a:t>model </a:t>
            </a:r>
            <a:r>
              <a:rPr lang="en-US" dirty="0" smtClean="0"/>
              <a:t>evaluated on:</a:t>
            </a:r>
          </a:p>
          <a:p>
            <a:pPr marL="800100" lvl="3">
              <a:spcBef>
                <a:spcPts val="1000"/>
              </a:spcBef>
              <a:buFont typeface="Open Sans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GPU via </a:t>
            </a:r>
            <a:r>
              <a:rPr lang="en-US" dirty="0" err="1"/>
              <a:t>ubuntu</a:t>
            </a:r>
            <a:r>
              <a:rPr lang="en-US" dirty="0"/>
              <a:t>/WSL </a:t>
            </a:r>
            <a:r>
              <a:rPr lang="en-US" dirty="0" smtClean="0"/>
              <a:t>2       -  </a:t>
            </a:r>
            <a:r>
              <a:rPr lang="en-IN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Ubuntu-GPU via </a:t>
            </a:r>
            <a:r>
              <a:rPr lang="en-IN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WSL2</a:t>
            </a:r>
            <a:endParaRPr lang="en-US" dirty="0" smtClean="0"/>
          </a:p>
          <a:p>
            <a:pPr marL="800100" lvl="3">
              <a:spcBef>
                <a:spcPts val="1000"/>
              </a:spcBef>
              <a:buFont typeface="Open Sans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CPU via </a:t>
            </a:r>
            <a:r>
              <a:rPr lang="en-US" dirty="0" err="1"/>
              <a:t>ubuntu</a:t>
            </a:r>
            <a:r>
              <a:rPr lang="en-US" dirty="0"/>
              <a:t>/WSL </a:t>
            </a:r>
            <a:r>
              <a:rPr lang="en-US" dirty="0" smtClean="0"/>
              <a:t>2       -  </a:t>
            </a:r>
            <a:r>
              <a:rPr lang="en-IN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Ubuntu-CPU via </a:t>
            </a:r>
            <a:r>
              <a:rPr lang="en-IN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WSL2</a:t>
            </a:r>
            <a:r>
              <a:rPr lang="en-US" dirty="0" smtClean="0"/>
              <a:t> </a:t>
            </a:r>
          </a:p>
          <a:p>
            <a:pPr marL="800100" lvl="3">
              <a:spcBef>
                <a:spcPts val="1000"/>
              </a:spcBef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CPU via </a:t>
            </a:r>
            <a:r>
              <a:rPr lang="en-US" dirty="0" smtClean="0"/>
              <a:t>windows                 -  </a:t>
            </a:r>
            <a:r>
              <a:rPr lang="en-IN" dirty="0" smtClean="0"/>
              <a:t>Windows-CPU</a:t>
            </a: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0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Latency of the </a:t>
            </a:r>
            <a:r>
              <a:rPr lang="en-US" sz="1800" b="1" dirty="0" err="1"/>
              <a:t>Spatio</a:t>
            </a:r>
            <a:r>
              <a:rPr lang="en-US" sz="1800" b="1" dirty="0"/>
              <a:t>-Temporal Autoregressive </a:t>
            </a:r>
            <a:r>
              <a:rPr lang="en-US" sz="1800" b="1" dirty="0" smtClean="0"/>
              <a:t>Transformer Model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0" y="1898774"/>
            <a:ext cx="4848818" cy="2909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58" y="1903434"/>
            <a:ext cx="4841051" cy="2904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0" y="3255915"/>
            <a:ext cx="4858147" cy="2914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86204" y="2090057"/>
            <a:ext cx="1184988" cy="252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71188" y="2090057"/>
            <a:ext cx="1184988" cy="252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156016" y="3563675"/>
            <a:ext cx="1184988" cy="252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93886" y="2090057"/>
            <a:ext cx="1639963" cy="61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922139" y="2090057"/>
            <a:ext cx="1639963" cy="61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91577" y="3470368"/>
            <a:ext cx="1639963" cy="61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65149" y="3085282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Windows-CPU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7179" y="3122308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Ubuntu-CPU via WSL2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4178" y="4636226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Ubuntu-GPU </a:t>
            </a:r>
            <a:r>
              <a:rPr lang="en-IN" sz="12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via WSL2</a:t>
            </a:r>
            <a:endParaRPr lang="en-IN" sz="12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6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Latency of the </a:t>
            </a:r>
            <a:r>
              <a:rPr lang="en-US" sz="1800" b="1" dirty="0" err="1"/>
              <a:t>Spatio</a:t>
            </a:r>
            <a:r>
              <a:rPr lang="en-US" sz="1800" b="1" dirty="0"/>
              <a:t>-Temporal Autoregressive Transformer Model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88800" lvl="2" indent="-285750">
              <a:spcBef>
                <a:spcPts val="1000"/>
              </a:spcBef>
            </a:pPr>
            <a:r>
              <a:rPr lang="en-US" dirty="0" smtClean="0"/>
              <a:t>Windows-CPU fastest </a:t>
            </a:r>
            <a:r>
              <a:rPr lang="en-US" dirty="0"/>
              <a:t>at </a:t>
            </a:r>
            <a:r>
              <a:rPr lang="en-US" dirty="0" smtClean="0"/>
              <a:t>~33ms</a:t>
            </a:r>
            <a:r>
              <a:rPr lang="en-US" dirty="0"/>
              <a:t>, followed by Ubuntu-CPU via WSL </a:t>
            </a:r>
            <a:r>
              <a:rPr lang="en-US" dirty="0" smtClean="0"/>
              <a:t>2 at ~60.7ms</a:t>
            </a:r>
            <a:r>
              <a:rPr lang="en-US" dirty="0"/>
              <a:t>. Ubuntu-GPU via WSL 2 slowest at </a:t>
            </a:r>
            <a:r>
              <a:rPr lang="en-US" dirty="0" smtClean="0"/>
              <a:t>~183.6ms</a:t>
            </a:r>
            <a:endParaRPr lang="en-US" dirty="0"/>
          </a:p>
          <a:p>
            <a:pPr marL="388800" lvl="2" indent="-285750">
              <a:spcBef>
                <a:spcPts val="1000"/>
              </a:spcBef>
            </a:pPr>
            <a:r>
              <a:rPr lang="en-US" dirty="0"/>
              <a:t>GPU latency is higher due to memory overhead from CPU-GPU data transfers in autoregressive </a:t>
            </a:r>
            <a:r>
              <a:rPr lang="en-US" dirty="0" smtClean="0"/>
              <a:t>models</a:t>
            </a:r>
          </a:p>
          <a:p>
            <a:pPr marL="388800" lvl="2" indent="-285750">
              <a:spcBef>
                <a:spcPts val="1000"/>
              </a:spcBef>
            </a:pPr>
            <a:r>
              <a:rPr lang="en-US" dirty="0" smtClean="0"/>
              <a:t>Autoregressive </a:t>
            </a:r>
            <a:r>
              <a:rPr lang="en-US" dirty="0"/>
              <a:t>models, hence </a:t>
            </a:r>
            <a:r>
              <a:rPr lang="en-US" dirty="0" smtClean="0"/>
              <a:t>only 1 frame available after the time period</a:t>
            </a:r>
            <a:endParaRPr lang="en-US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0" y="2057174"/>
            <a:ext cx="4148768" cy="913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5" y="2057174"/>
            <a:ext cx="4123394" cy="913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92" y="3424690"/>
            <a:ext cx="4141996" cy="913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1328" y="2973622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Windows-CPU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8146" y="2957564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Ubuntu-CPU via WSL2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4169" y="4338181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Ubuntu-GPU via WSL2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2163" y="2057174"/>
            <a:ext cx="1222310" cy="32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969829" y="2024171"/>
            <a:ext cx="1222310" cy="32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403910" y="3408632"/>
            <a:ext cx="1303176" cy="32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4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Latency of the Diffusion-Based </a:t>
            </a:r>
            <a:r>
              <a:rPr lang="en-US" sz="1800" b="1" dirty="0" smtClean="0"/>
              <a:t>Model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9" y="1997240"/>
            <a:ext cx="5084368" cy="305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2" y="2154178"/>
            <a:ext cx="4511691" cy="10742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9592" y="2267339"/>
            <a:ext cx="1138335" cy="2659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74629" y="2223440"/>
            <a:ext cx="1129004" cy="25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710127" y="2806716"/>
            <a:ext cx="1129004" cy="25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127732" y="3428918"/>
            <a:ext cx="49752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800" indent="-285750">
              <a:spcBef>
                <a:spcPts val="1200"/>
              </a:spcBef>
              <a:buFont typeface="Open Sans" pitchFamily="2" charset="0"/>
              <a:buChar char="–"/>
            </a:pP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"Avg. time excl. first run" 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~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6.2s</a:t>
            </a:r>
          </a:p>
          <a:p>
            <a:pPr marL="388800" indent="-285750">
              <a:spcBef>
                <a:spcPts val="1200"/>
              </a:spcBef>
              <a:buFont typeface="Open Sans" pitchFamily="2" charset="0"/>
              <a:buChar char="–"/>
            </a:pP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"Time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 first run" is ~7.2s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88800" indent="-285750">
              <a:spcBef>
                <a:spcPts val="1200"/>
              </a:spcBef>
              <a:buFont typeface="Open Sans" pitchFamily="2" charset="0"/>
              <a:buChar char="–"/>
            </a:pP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Latency significantly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higher compared to 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all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other 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models</a:t>
            </a:r>
            <a:endParaRPr lang="en-US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88800" indent="-285750">
              <a:spcBef>
                <a:spcPts val="1200"/>
              </a:spcBef>
              <a:buFont typeface="Open Sans" pitchFamily="2" charset="0"/>
              <a:buChar char="–"/>
            </a:pP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Diffusion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model's complexity requires further work to improve runtime without losing accuracy</a:t>
            </a:r>
          </a:p>
          <a:p>
            <a:pPr marL="285750" indent="-285750">
              <a:buFont typeface="Open Sans" pitchFamily="2" charset="0"/>
              <a:buChar char="–"/>
            </a:pP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80631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0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Overview of Latency of all Evaluated </a:t>
            </a:r>
            <a:r>
              <a:rPr lang="en-US" sz="1800" b="1" dirty="0" smtClean="0"/>
              <a:t>Models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88800" indent="-285750">
              <a:buFont typeface="Open Sans" pitchFamily="2" charset="0"/>
              <a:buChar char="–"/>
            </a:pPr>
            <a:r>
              <a:rPr lang="en-US" b="0" dirty="0"/>
              <a:t>Latency metrics are in the range </a:t>
            </a:r>
            <a:r>
              <a:rPr lang="en-US" b="0" dirty="0" smtClean="0"/>
              <a:t>of milliseconds</a:t>
            </a:r>
            <a:r>
              <a:rPr lang="en-US" b="0" dirty="0"/>
              <a:t>. The least value is underlined</a:t>
            </a:r>
            <a:endParaRPr lang="en-IN" b="0" dirty="0" smtClean="0"/>
          </a:p>
          <a:p>
            <a:pPr marL="388800" indent="-285750">
              <a:buFont typeface="Open Sans" pitchFamily="2" charset="0"/>
              <a:buChar char="–"/>
            </a:pPr>
            <a:r>
              <a:rPr lang="en-IN" dirty="0" smtClean="0"/>
              <a:t>AR</a:t>
            </a:r>
            <a:r>
              <a:rPr lang="en-IN" b="0" dirty="0"/>
              <a:t>: Autoregressive, </a:t>
            </a:r>
            <a:r>
              <a:rPr lang="en-IN" dirty="0"/>
              <a:t>NAR</a:t>
            </a:r>
            <a:r>
              <a:rPr lang="en-IN" b="0" dirty="0"/>
              <a:t>: Non autoregressive</a:t>
            </a:r>
          </a:p>
          <a:p>
            <a:pPr marL="388800" indent="-285750">
              <a:buFont typeface="Open Sans" pitchFamily="2" charset="0"/>
              <a:buChar char="–"/>
            </a:pPr>
            <a:r>
              <a:rPr lang="en-IN" dirty="0" smtClean="0"/>
              <a:t>ST </a:t>
            </a:r>
            <a:r>
              <a:rPr lang="en-IN" dirty="0"/>
              <a:t>Trans(*)</a:t>
            </a:r>
            <a:r>
              <a:rPr lang="en-IN" b="0" dirty="0"/>
              <a:t>: </a:t>
            </a:r>
            <a:r>
              <a:rPr lang="en-IN" b="0" dirty="0" err="1"/>
              <a:t>Spatio</a:t>
            </a:r>
            <a:r>
              <a:rPr lang="en-IN" b="0" dirty="0"/>
              <a:t> Temporal Autoregressive </a:t>
            </a:r>
            <a:r>
              <a:rPr lang="en-IN" b="0" dirty="0" smtClean="0"/>
              <a:t>Transformer model</a:t>
            </a: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6" y="1936468"/>
            <a:ext cx="5726742" cy="28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Accuracy </a:t>
            </a:r>
            <a:r>
              <a:rPr lang="en-US" sz="1800" b="1" dirty="0" smtClean="0"/>
              <a:t>Results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1" y="1847079"/>
            <a:ext cx="6032422" cy="3619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5450" y="2641142"/>
            <a:ext cx="5383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Displacement error per frame up to 25 frames</a:t>
            </a:r>
          </a:p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 Trans best, followed by STS GCN</a:t>
            </a:r>
          </a:p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PV LSTM as good as Zero Velocity baseline model</a:t>
            </a:r>
          </a:p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Shows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 error dip at frame 17, notably in Zero Velocity and PV LSTM models, likely due to test dataset characteristics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558" y="5509416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Accuracy comparison of the 4 </a:t>
            </a:r>
            <a:r>
              <a:rPr lang="en-US" sz="1200" dirty="0" err="1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UnPosed</a:t>
            </a:r>
            <a:r>
              <a:rPr lang="en-US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371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Accuracy Results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" y="1805468"/>
            <a:ext cx="6136444" cy="368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8206" y="2381964"/>
            <a:ext cx="53837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err="1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Spatio</a:t>
            </a: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-Temporal </a:t>
            </a:r>
            <a:r>
              <a:rPr lang="en-IN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transformer </a:t>
            </a: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model significantly better</a:t>
            </a:r>
          </a:p>
          <a:p>
            <a:pPr marL="388800" lvl="4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US" sz="1600" dirty="0" err="1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Spatio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-Temporal transformer model 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trained </a:t>
            </a:r>
            <a:r>
              <a:rPr lang="en-US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 </a:t>
            </a:r>
            <a:r>
              <a:rPr lang="en-US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more epochs</a:t>
            </a:r>
            <a:endParaRPr lang="en-US" sz="1600" dirty="0" smtClean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88800" lvl="4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err="1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Spatio</a:t>
            </a:r>
            <a:r>
              <a:rPr lang="en-IN" sz="16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-Temporal transformer model </a:t>
            </a: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utilized a longer seed sequence length</a:t>
            </a:r>
          </a:p>
          <a:p>
            <a:pPr marL="388800" indent="-285750">
              <a:spcBef>
                <a:spcPts val="1200"/>
              </a:spcBef>
              <a:buClr>
                <a:srgbClr val="00305D"/>
              </a:buClr>
              <a:buFont typeface="Open Sans" pitchFamily="2" charset="0"/>
              <a:buChar char="–"/>
            </a:pP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Accuracy </a:t>
            </a:r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of diffusion based model ignored due to significantly worse latency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87" y="5531492"/>
            <a:ext cx="7002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Accuracy comparison of the </a:t>
            </a:r>
            <a:r>
              <a:rPr lang="en-US" sz="1200" dirty="0" err="1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Spatio</a:t>
            </a:r>
            <a:r>
              <a:rPr lang="en-US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-Temporal autoregressive model with the 4 </a:t>
            </a:r>
            <a:r>
              <a:rPr lang="en-US" sz="1200" dirty="0" err="1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UnPosed</a:t>
            </a:r>
            <a:r>
              <a:rPr lang="en-US" sz="1200" dirty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23437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895042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/>
            <a:r>
              <a:rPr lang="en-US" sz="36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lang="en-US" sz="36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53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Selection of a Top </a:t>
            </a:r>
            <a:r>
              <a:rPr lang="en-US" sz="1800" b="1" dirty="0" smtClean="0"/>
              <a:t>Performing </a:t>
            </a:r>
            <a:r>
              <a:rPr lang="en-US" sz="1800" b="1" dirty="0"/>
              <a:t>Model for </a:t>
            </a:r>
            <a:r>
              <a:rPr lang="en-US" sz="1800" b="1" dirty="0" smtClean="0"/>
              <a:t>Real-Time Applications</a:t>
            </a:r>
          </a:p>
          <a:p>
            <a:pPr marL="388800" lvl="2" indent="-285750"/>
            <a:endParaRPr lang="en-US" dirty="0" smtClean="0"/>
          </a:p>
          <a:p>
            <a:pPr marL="388800" lvl="2" indent="-285750"/>
            <a:r>
              <a:rPr lang="en-US" dirty="0" smtClean="0"/>
              <a:t>STS </a:t>
            </a:r>
            <a:r>
              <a:rPr lang="en-US" dirty="0"/>
              <a:t>GCN model demonstrated the quickest inference </a:t>
            </a:r>
            <a:r>
              <a:rPr lang="en-US" dirty="0" smtClean="0"/>
              <a:t>time, at ~13.69ms</a:t>
            </a:r>
          </a:p>
          <a:p>
            <a:pPr marL="388800" lvl="2" indent="-285750"/>
            <a:r>
              <a:rPr lang="en-US" dirty="0" smtClean="0"/>
              <a:t>STS GCN model had slightly lower accuracy as compared to ST Trans model</a:t>
            </a:r>
          </a:p>
          <a:p>
            <a:pPr marL="388800" lvl="2" indent="-285750"/>
            <a:r>
              <a:rPr lang="en-US" dirty="0"/>
              <a:t>STS GCN model </a:t>
            </a:r>
            <a:r>
              <a:rPr lang="en-US" dirty="0" smtClean="0"/>
              <a:t>most promising </a:t>
            </a:r>
            <a:r>
              <a:rPr lang="en-US" dirty="0"/>
              <a:t>for real-time pose prediction with live-tracked </a:t>
            </a:r>
            <a:r>
              <a:rPr lang="en-US" dirty="0" smtClean="0"/>
              <a:t>human data</a:t>
            </a:r>
          </a:p>
          <a:p>
            <a:pPr marL="388800" lvl="2" indent="-285750"/>
            <a:r>
              <a:rPr lang="en-US" dirty="0" err="1" smtClean="0"/>
              <a:t>Spatio</a:t>
            </a:r>
            <a:r>
              <a:rPr lang="en-US" dirty="0" smtClean="0"/>
              <a:t>-Temporal </a:t>
            </a:r>
            <a:r>
              <a:rPr lang="en-US" dirty="0"/>
              <a:t>autoregressive transformer model had good accuracy but poor </a:t>
            </a:r>
            <a:r>
              <a:rPr lang="en-US" dirty="0" smtClean="0"/>
              <a:t>latency performance</a:t>
            </a:r>
          </a:p>
          <a:p>
            <a:pPr marL="388800" lvl="2" indent="-285750"/>
            <a:r>
              <a:rPr lang="en-US" dirty="0"/>
              <a:t>The diffusion-based model, though good at noise reduction, had </a:t>
            </a:r>
            <a:r>
              <a:rPr lang="en-US" dirty="0" smtClean="0"/>
              <a:t>the worst </a:t>
            </a:r>
            <a:r>
              <a:rPr lang="en-US" dirty="0"/>
              <a:t>latency, taking over 6 </a:t>
            </a:r>
            <a:r>
              <a:rPr lang="en-US" dirty="0" smtClean="0"/>
              <a:t>seconds</a:t>
            </a:r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9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Future Work</a:t>
            </a:r>
            <a:endParaRPr lang="en-US" dirty="0" smtClean="0"/>
          </a:p>
          <a:p>
            <a:pPr marL="388800" lvl="2" indent="-285750"/>
            <a:endParaRPr lang="en-US" dirty="0" smtClean="0"/>
          </a:p>
          <a:p>
            <a:pPr marL="388800" lvl="2" indent="-285750"/>
            <a:r>
              <a:rPr lang="en-US" dirty="0" smtClean="0"/>
              <a:t>Training </a:t>
            </a:r>
            <a:r>
              <a:rPr lang="en-US" dirty="0"/>
              <a:t>the </a:t>
            </a:r>
            <a:r>
              <a:rPr lang="en-US" dirty="0" err="1"/>
              <a:t>Spatio</a:t>
            </a:r>
            <a:r>
              <a:rPr lang="en-US" dirty="0"/>
              <a:t>-Temporal autoregressive transformer with a shorter seed sequence might reduce latency without impacting </a:t>
            </a:r>
            <a:r>
              <a:rPr lang="en-US" dirty="0" smtClean="0"/>
              <a:t>accuracy</a:t>
            </a:r>
          </a:p>
          <a:p>
            <a:pPr marL="388800" lvl="2" indent="-285750"/>
            <a:r>
              <a:rPr lang="en-US" dirty="0"/>
              <a:t>I</a:t>
            </a:r>
            <a:r>
              <a:rPr lang="en-US" dirty="0" smtClean="0"/>
              <a:t>nference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 err="1" smtClean="0"/>
              <a:t>Spatio</a:t>
            </a:r>
            <a:r>
              <a:rPr lang="en-US" dirty="0" smtClean="0"/>
              <a:t>-Temporal </a:t>
            </a:r>
            <a:r>
              <a:rPr lang="en-US" dirty="0"/>
              <a:t>autoregressive transformer model could be implemented in specialized low latency inference </a:t>
            </a:r>
            <a:r>
              <a:rPr lang="en-US" dirty="0" smtClean="0"/>
              <a:t>libraries to </a:t>
            </a:r>
            <a:r>
              <a:rPr lang="en-US" dirty="0"/>
              <a:t>improve </a:t>
            </a:r>
            <a:r>
              <a:rPr lang="en-US" dirty="0" smtClean="0"/>
              <a:t>latency</a:t>
            </a:r>
          </a:p>
          <a:p>
            <a:pPr marL="388800" lvl="2" indent="-285750"/>
            <a:r>
              <a:rPr lang="en-US" dirty="0" smtClean="0"/>
              <a:t>Evaluated </a:t>
            </a:r>
            <a:r>
              <a:rPr lang="en-US" dirty="0"/>
              <a:t>diffusion model uses short-term and long-term cascaded diffusion. Assessing </a:t>
            </a:r>
            <a:r>
              <a:rPr lang="en-US" dirty="0" smtClean="0"/>
              <a:t>just the short-term's </a:t>
            </a:r>
            <a:r>
              <a:rPr lang="en-US" dirty="0"/>
              <a:t>latency and accuracy </a:t>
            </a:r>
            <a:r>
              <a:rPr lang="en-US" dirty="0" smtClean="0"/>
              <a:t>might be interesting</a:t>
            </a:r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Conclusion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54037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br>
              <a:rPr lang="en-US"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 and Answers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/>
              <a:t>References</a:t>
            </a:r>
            <a:br>
              <a:rPr lang="en-US"/>
            </a:br>
            <a:endParaRPr b="0"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[1] </a:t>
            </a:r>
            <a:r>
              <a:rPr lang="en-IN" sz="1200" dirty="0"/>
              <a:t>https://learn.microsoft.com/en-us/azure/kinect-dk/about-azure-kinect-dk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[2] </a:t>
            </a:r>
            <a:r>
              <a:rPr lang="en-IN" sz="1200" dirty="0"/>
              <a:t>Katsu Yamane and Jessica K. Hodgins. Simultaneous tracking and balancing of humanoid robots for imitating human motion capture data. 2009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 smtClean="0"/>
              <a:t>        IEEE/RSJ International </a:t>
            </a:r>
            <a:r>
              <a:rPr lang="en-IN" sz="1200" dirty="0"/>
              <a:t>Conference on Intelligent Robots and Systems, 2009, pp. 2510–2517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</a:t>
            </a:r>
            <a:r>
              <a:rPr lang="en-IN" sz="1200" b="1" dirty="0"/>
              <a:t>3</a:t>
            </a:r>
            <a:r>
              <a:rPr lang="en-IN" sz="1200" b="1" dirty="0" smtClean="0"/>
              <a:t>] </a:t>
            </a:r>
            <a:r>
              <a:rPr lang="en-IN" sz="1200" dirty="0" err="1"/>
              <a:t>Ilana</a:t>
            </a:r>
            <a:r>
              <a:rPr lang="en-IN" sz="1200" dirty="0"/>
              <a:t> Rapp. Motion Capture Actors: Body Movement Tells the Story. 2014. URL: https : / / web . archive . org / web / 20140703113656 / http : / /   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www.nycastings.com/dmxreadyv2/blogmanager/v3_blogmanager.asp?post=motioncaptureactors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</a:t>
            </a:r>
            <a:r>
              <a:rPr lang="en-IN" sz="1200" b="1" dirty="0"/>
              <a:t>4</a:t>
            </a:r>
            <a:r>
              <a:rPr lang="en-IN" sz="1200" b="1" dirty="0" smtClean="0"/>
              <a:t>] </a:t>
            </a:r>
            <a:r>
              <a:rPr lang="en-IN" sz="1200" dirty="0" err="1"/>
              <a:t>Kamiar</a:t>
            </a:r>
            <a:r>
              <a:rPr lang="en-IN" sz="1200" dirty="0"/>
              <a:t> </a:t>
            </a:r>
            <a:r>
              <a:rPr lang="en-IN" sz="1200" dirty="0" err="1"/>
              <a:t>Aminian</a:t>
            </a:r>
            <a:r>
              <a:rPr lang="en-IN" sz="1200" dirty="0"/>
              <a:t> and </a:t>
            </a:r>
            <a:r>
              <a:rPr lang="en-IN" sz="1200" dirty="0" err="1"/>
              <a:t>Bijan</a:t>
            </a:r>
            <a:r>
              <a:rPr lang="en-IN" sz="1200" dirty="0"/>
              <a:t> </a:t>
            </a:r>
            <a:r>
              <a:rPr lang="en-IN" sz="1200" dirty="0" err="1"/>
              <a:t>Najafi</a:t>
            </a:r>
            <a:r>
              <a:rPr lang="en-IN" sz="1200" dirty="0"/>
              <a:t>. Capturing human motion using body-fixed sensors: outdoor measurement and clinical applications. Computer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 smtClean="0"/>
              <a:t>        Animation and </a:t>
            </a:r>
            <a:r>
              <a:rPr lang="en-IN" sz="1200" dirty="0"/>
              <a:t>Virtual Worlds, 2004, pp. 79–94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</a:t>
            </a:r>
            <a:r>
              <a:rPr lang="en-IN" sz="1200" b="1" dirty="0"/>
              <a:t>5</a:t>
            </a:r>
            <a:r>
              <a:rPr lang="en-IN" sz="1200" b="1" dirty="0" smtClean="0"/>
              <a:t>] </a:t>
            </a:r>
            <a:r>
              <a:rPr lang="en-US" sz="1200" dirty="0" err="1"/>
              <a:t>Xudong</a:t>
            </a:r>
            <a:r>
              <a:rPr lang="en-US" sz="1200" dirty="0"/>
              <a:t> Zhu and Kin Fun Li. Real-Time Motion Capture: An Overview. </a:t>
            </a:r>
            <a:r>
              <a:rPr lang="en-US" sz="1200" dirty="0" smtClean="0"/>
              <a:t>2016 10th </a:t>
            </a:r>
            <a:r>
              <a:rPr lang="en-US" sz="1200" dirty="0"/>
              <a:t>International Conference on Complex, Intelligent, and Software </a:t>
            </a:r>
            <a:endParaRPr lang="en-US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 Intensive Systems </a:t>
            </a:r>
            <a:r>
              <a:rPr lang="en-US" sz="1200" dirty="0"/>
              <a:t>(CISIS), 2016, pp. </a:t>
            </a:r>
            <a:r>
              <a:rPr lang="en-US" sz="1200" dirty="0" smtClean="0"/>
              <a:t>522–525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[6]</a:t>
            </a:r>
            <a:r>
              <a:rPr lang="en-US" sz="1200" b="1" dirty="0"/>
              <a:t> </a:t>
            </a:r>
            <a:r>
              <a:rPr lang="en-US" sz="1200" dirty="0"/>
              <a:t>Edouard </a:t>
            </a:r>
            <a:r>
              <a:rPr lang="en-US" sz="1200" dirty="0" err="1"/>
              <a:t>Auvinet</a:t>
            </a:r>
            <a:r>
              <a:rPr lang="en-US" sz="1200" dirty="0"/>
              <a:t>, Franck </a:t>
            </a:r>
            <a:r>
              <a:rPr lang="en-US" sz="1200" dirty="0" err="1"/>
              <a:t>Multon</a:t>
            </a:r>
            <a:r>
              <a:rPr lang="en-US" sz="1200" dirty="0"/>
              <a:t>, and Jean </a:t>
            </a:r>
            <a:r>
              <a:rPr lang="en-US" sz="1200" dirty="0" err="1"/>
              <a:t>Meunier</a:t>
            </a:r>
            <a:r>
              <a:rPr lang="en-US" sz="1200" dirty="0"/>
              <a:t>. Lower limb movement asymmetry measurement with a depth camera. Annual International </a:t>
            </a:r>
          </a:p>
          <a:p>
            <a:pPr marL="0" lvl="1" indent="-355600">
              <a:spcBef>
                <a:spcPts val="200"/>
              </a:spcBef>
            </a:pPr>
            <a:r>
              <a:rPr lang="en-US" sz="1200" dirty="0"/>
              <a:t>        Conference of the IEEE Engineering in Medicine and Biology Society</a:t>
            </a:r>
            <a:endParaRPr lang="en-IN" sz="1200" dirty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[7] </a:t>
            </a:r>
            <a:r>
              <a:rPr lang="en-US" sz="1200" dirty="0"/>
              <a:t>Brook </a:t>
            </a:r>
            <a:r>
              <a:rPr lang="en-US" sz="1200" dirty="0" err="1"/>
              <a:t>Galna</a:t>
            </a:r>
            <a:r>
              <a:rPr lang="en-US" sz="1200" dirty="0"/>
              <a:t>, Gillian Barry, Dan Jackson, et al. Accuracy of the Microsoft Kinect sensor for measuring movement in people with Parkinson’s </a:t>
            </a:r>
          </a:p>
          <a:p>
            <a:pPr marL="0" lvl="1" indent="-355600">
              <a:spcBef>
                <a:spcPts val="200"/>
              </a:spcBef>
            </a:pPr>
            <a:r>
              <a:rPr lang="en-US" sz="1200" dirty="0"/>
              <a:t>        disease. Vol. 39. 4. Gait and Posture, 2014, pp. 1062–1068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[8] </a:t>
            </a:r>
            <a:r>
              <a:rPr lang="en-IN" sz="1200" dirty="0" err="1"/>
              <a:t>YanbinWang</a:t>
            </a:r>
            <a:r>
              <a:rPr lang="en-IN" sz="1200" dirty="0"/>
              <a:t>, </a:t>
            </a:r>
            <a:r>
              <a:rPr lang="en-IN" sz="1200" dirty="0" err="1"/>
              <a:t>Rohit</a:t>
            </a:r>
            <a:r>
              <a:rPr lang="en-IN" sz="1200" dirty="0"/>
              <a:t> Dubey, Nadia </a:t>
            </a:r>
            <a:r>
              <a:rPr lang="en-IN" sz="1200" dirty="0" err="1"/>
              <a:t>Magnenat-Thalmann</a:t>
            </a:r>
            <a:r>
              <a:rPr lang="en-IN" sz="1200" dirty="0"/>
              <a:t>, and Daniel </a:t>
            </a:r>
            <a:r>
              <a:rPr lang="en-IN" sz="1200" dirty="0" err="1"/>
              <a:t>Thalmann</a:t>
            </a:r>
            <a:r>
              <a:rPr lang="en-IN" sz="1200" dirty="0"/>
              <a:t>. An immersive multi-agent system for interactive applications. Vol.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29. The Visual Computer, 2013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[9] </a:t>
            </a:r>
            <a:r>
              <a:rPr lang="en-IN" sz="1200" dirty="0"/>
              <a:t>Fernando Cassola, Leonel </a:t>
            </a:r>
            <a:r>
              <a:rPr lang="en-IN" sz="1200" dirty="0" err="1"/>
              <a:t>Morgado</a:t>
            </a:r>
            <a:r>
              <a:rPr lang="en-IN" sz="1200" dirty="0"/>
              <a:t>, </a:t>
            </a:r>
            <a:r>
              <a:rPr lang="en-IN" sz="1200" dirty="0" err="1"/>
              <a:t>Fausto</a:t>
            </a:r>
            <a:r>
              <a:rPr lang="en-IN" sz="1200" dirty="0"/>
              <a:t> de </a:t>
            </a:r>
            <a:r>
              <a:rPr lang="en-IN" sz="1200" dirty="0" err="1"/>
              <a:t>Carvalho</a:t>
            </a:r>
            <a:r>
              <a:rPr lang="en-IN" sz="1200" dirty="0"/>
              <a:t>, et al. Online-Gym: A 3D Virtual Gymnasium Using Kinect Interaction. Vol. 13. Procedia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Technology, 2014, pp. </a:t>
            </a:r>
            <a:r>
              <a:rPr lang="en-IN" sz="1200" dirty="0" smtClean="0"/>
              <a:t>130–138</a:t>
            </a:r>
            <a:endParaRPr lang="en-US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[10] </a:t>
            </a:r>
            <a:r>
              <a:rPr lang="en-IN" sz="1200" dirty="0"/>
              <a:t>https://</a:t>
            </a:r>
            <a:r>
              <a:rPr lang="en-IN" sz="1200" dirty="0" smtClean="0"/>
              <a:t>proyectoidis.org/motion-capture</a:t>
            </a:r>
            <a:endParaRPr lang="en-US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US" sz="1200" b="1" dirty="0" smtClean="0"/>
              <a:t>[11] </a:t>
            </a:r>
            <a:r>
              <a:rPr lang="en-US" sz="1200" dirty="0" smtClean="0"/>
              <a:t>Wolfgang </a:t>
            </a:r>
            <a:r>
              <a:rPr lang="en-US" sz="1200" dirty="0" err="1" smtClean="0"/>
              <a:t>Büschel</a:t>
            </a:r>
            <a:r>
              <a:rPr lang="en-US" sz="1200" dirty="0" smtClean="0"/>
              <a:t>, </a:t>
            </a:r>
            <a:r>
              <a:rPr lang="en-US" sz="1200" dirty="0" err="1" smtClean="0"/>
              <a:t>Anke</a:t>
            </a:r>
            <a:r>
              <a:rPr lang="en-US" sz="1200" dirty="0" smtClean="0"/>
              <a:t> Lehmann, and </a:t>
            </a:r>
            <a:r>
              <a:rPr lang="en-US" sz="1200" dirty="0" err="1" smtClean="0"/>
              <a:t>Raimund</a:t>
            </a:r>
            <a:r>
              <a:rPr lang="en-US" sz="1200" dirty="0" smtClean="0"/>
              <a:t> </a:t>
            </a:r>
            <a:r>
              <a:rPr lang="en-US" sz="1200" dirty="0" err="1" smtClean="0"/>
              <a:t>Dachselt</a:t>
            </a:r>
            <a:r>
              <a:rPr lang="en-US" sz="1200" dirty="0" smtClean="0"/>
              <a:t>. MIRIA: A Mixed Reality Toolkit for the In-Situ Visualization and Analysis of </a:t>
            </a:r>
            <a:r>
              <a:rPr lang="en-US" sz="1200" dirty="0" err="1" smtClean="0"/>
              <a:t>Spatio</a:t>
            </a:r>
            <a:r>
              <a:rPr lang="en-US" sz="1200" dirty="0" smtClean="0"/>
              <a:t>-</a:t>
            </a:r>
          </a:p>
          <a:p>
            <a:pPr marL="0" lvl="1" indent="-355600">
              <a:spcBef>
                <a:spcPts val="200"/>
              </a:spcBef>
            </a:pPr>
            <a:r>
              <a:rPr lang="en-US" sz="1200" dirty="0" smtClean="0"/>
              <a:t>        Temporal Interaction Data. Proceedings of the 2021 CHI Conference on Human Factors in Computing Systems, 2021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[12] </a:t>
            </a:r>
            <a:r>
              <a:rPr lang="en-IN" sz="1200" dirty="0"/>
              <a:t>https://robotics.dei.unipd.it/reid/index.php/8-dataset/2-overview-biwi </a:t>
            </a:r>
          </a:p>
          <a:p>
            <a:pPr marL="0" lvl="1" indent="-355600">
              <a:spcBef>
                <a:spcPts val="200"/>
              </a:spcBef>
            </a:pPr>
            <a:endParaRPr lang="en-IN" sz="12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/>
              <a:t>References</a:t>
            </a:r>
            <a:br>
              <a:rPr lang="en-US"/>
            </a:br>
            <a:endParaRPr b="0"/>
          </a:p>
        </p:txBody>
      </p:sp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[13]</a:t>
            </a:r>
            <a:r>
              <a:rPr lang="en-US" sz="1200" b="1" dirty="0"/>
              <a:t> </a:t>
            </a:r>
            <a:r>
              <a:rPr lang="en-US" sz="1200" dirty="0" err="1"/>
              <a:t>Abdenour</a:t>
            </a:r>
            <a:r>
              <a:rPr lang="en-US" sz="1200" dirty="0"/>
              <a:t> </a:t>
            </a:r>
            <a:r>
              <a:rPr lang="en-US" sz="1200" dirty="0" err="1"/>
              <a:t>Amamra</a:t>
            </a:r>
            <a:r>
              <a:rPr lang="en-US" sz="1200" dirty="0"/>
              <a:t> and Nabil </a:t>
            </a:r>
            <a:r>
              <a:rPr lang="en-US" sz="1200" dirty="0" err="1"/>
              <a:t>Aouf</a:t>
            </a:r>
            <a:r>
              <a:rPr lang="en-US" sz="1200" dirty="0"/>
              <a:t>. Real-Time Robust Tracking of Moving Robots with Multiple RGBD Consumer Cameras. URL: </a:t>
            </a:r>
          </a:p>
          <a:p>
            <a:pPr marL="0" lvl="1" indent="-355600">
              <a:spcBef>
                <a:spcPts val="200"/>
              </a:spcBef>
            </a:pPr>
            <a:r>
              <a:rPr lang="en-US" sz="1200" dirty="0"/>
              <a:t>        https://</a:t>
            </a:r>
            <a:r>
              <a:rPr lang="en-US" sz="1200" dirty="0" smtClean="0"/>
              <a:t>arxiv.org/ftp/arxiv/papers/2110/2110.15815.pdf</a:t>
            </a:r>
            <a:endParaRPr lang="en-IN" sz="1200" b="1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[14] </a:t>
            </a:r>
            <a:r>
              <a:rPr lang="en-IN" sz="1200" dirty="0"/>
              <a:t>Chris </a:t>
            </a:r>
            <a:r>
              <a:rPr lang="en-IN" sz="1200" dirty="0" err="1"/>
              <a:t>Torkar</a:t>
            </a:r>
            <a:r>
              <a:rPr lang="en-IN" sz="1200" dirty="0"/>
              <a:t>, Saeed </a:t>
            </a:r>
            <a:r>
              <a:rPr lang="en-IN" sz="1200" dirty="0" err="1"/>
              <a:t>Yahyanejad</a:t>
            </a:r>
            <a:r>
              <a:rPr lang="en-IN" sz="1200" dirty="0"/>
              <a:t>, Horst </a:t>
            </a:r>
            <a:r>
              <a:rPr lang="en-IN" sz="1200" dirty="0" err="1"/>
              <a:t>Pichler</a:t>
            </a:r>
            <a:r>
              <a:rPr lang="en-IN" sz="1200" dirty="0"/>
              <a:t>, Michael W. </a:t>
            </a:r>
            <a:r>
              <a:rPr lang="en-IN" sz="1200" dirty="0" err="1"/>
              <a:t>Hofbaur</a:t>
            </a:r>
            <a:r>
              <a:rPr lang="en-IN" sz="1200" dirty="0"/>
              <a:t>, and </a:t>
            </a:r>
            <a:r>
              <a:rPr lang="en-IN" sz="1200" dirty="0" smtClean="0"/>
              <a:t>Bernhard </a:t>
            </a:r>
            <a:r>
              <a:rPr lang="en-IN" sz="1200" dirty="0" err="1" smtClean="0"/>
              <a:t>Rinner</a:t>
            </a:r>
            <a:r>
              <a:rPr lang="en-IN" sz="1200" dirty="0"/>
              <a:t>. RNN-based Human Pose Prediction for Human-Robot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 Interaction. Proceedings </a:t>
            </a:r>
            <a:r>
              <a:rPr lang="en-IN" sz="1200" dirty="0"/>
              <a:t>of the Joint ARW &amp; OAGM Workshop, May 2019, pp. 76–80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[15] </a:t>
            </a:r>
            <a:r>
              <a:rPr lang="en-IN" sz="1200" dirty="0" err="1"/>
              <a:t>Emre</a:t>
            </a:r>
            <a:r>
              <a:rPr lang="en-IN" sz="1200" dirty="0"/>
              <a:t> </a:t>
            </a:r>
            <a:r>
              <a:rPr lang="en-IN" sz="1200" dirty="0" err="1"/>
              <a:t>Aksan</a:t>
            </a:r>
            <a:r>
              <a:rPr lang="en-IN" sz="1200" dirty="0"/>
              <a:t>, Manuel Kaufmann, and </a:t>
            </a:r>
            <a:r>
              <a:rPr lang="en-IN" sz="1200" dirty="0" err="1"/>
              <a:t>Otmar</a:t>
            </a:r>
            <a:r>
              <a:rPr lang="en-IN" sz="1200" dirty="0"/>
              <a:t> </a:t>
            </a:r>
            <a:r>
              <a:rPr lang="en-IN" sz="1200" dirty="0" err="1"/>
              <a:t>Hilliges</a:t>
            </a:r>
            <a:r>
              <a:rPr lang="en-IN" sz="1200" dirty="0"/>
              <a:t>. Structured </a:t>
            </a:r>
            <a:r>
              <a:rPr lang="en-IN" sz="1200" dirty="0" smtClean="0"/>
              <a:t>Prediction Helps </a:t>
            </a:r>
            <a:r>
              <a:rPr lang="en-IN" sz="1200" dirty="0"/>
              <a:t>3D Human Motion Modelling. The IEEE International Conference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on Computer </a:t>
            </a:r>
            <a:r>
              <a:rPr lang="en-IN" sz="1200" dirty="0"/>
              <a:t>Vision (ICCV), Oct. 2019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[16] </a:t>
            </a:r>
            <a:r>
              <a:rPr lang="en-IN" sz="1200" dirty="0"/>
              <a:t>Dario </a:t>
            </a:r>
            <a:r>
              <a:rPr lang="en-IN" sz="1200" dirty="0" err="1"/>
              <a:t>Pavllo</a:t>
            </a:r>
            <a:r>
              <a:rPr lang="en-IN" sz="1200" dirty="0"/>
              <a:t>, David </a:t>
            </a:r>
            <a:r>
              <a:rPr lang="en-IN" sz="1200" dirty="0" err="1"/>
              <a:t>Grangier</a:t>
            </a:r>
            <a:r>
              <a:rPr lang="en-IN" sz="1200" dirty="0"/>
              <a:t>, and Michael </a:t>
            </a:r>
            <a:r>
              <a:rPr lang="en-IN" sz="1200" dirty="0" err="1"/>
              <a:t>Auli</a:t>
            </a:r>
            <a:r>
              <a:rPr lang="en-IN" sz="1200" dirty="0"/>
              <a:t>. </a:t>
            </a:r>
            <a:r>
              <a:rPr lang="en-IN" sz="1200" dirty="0" err="1"/>
              <a:t>QuaterNet</a:t>
            </a:r>
            <a:r>
              <a:rPr lang="en-IN" sz="1200" dirty="0"/>
              <a:t>: A </a:t>
            </a:r>
            <a:r>
              <a:rPr lang="en-IN" sz="1200" dirty="0" smtClean="0"/>
              <a:t>Quaternion based Recurrent </a:t>
            </a:r>
            <a:r>
              <a:rPr lang="en-IN" sz="1200" dirty="0"/>
              <a:t>Model for Human Motion. May 2018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[17] </a:t>
            </a:r>
            <a:r>
              <a:rPr lang="en-IN" sz="1200" dirty="0" err="1"/>
              <a:t>Julieta</a:t>
            </a:r>
            <a:r>
              <a:rPr lang="en-IN" sz="1200" dirty="0"/>
              <a:t> Martinez, Michael J. Black, and Javier Romero. On human </a:t>
            </a:r>
            <a:r>
              <a:rPr lang="en-IN" sz="1200" dirty="0" smtClean="0"/>
              <a:t>motion prediction </a:t>
            </a:r>
            <a:r>
              <a:rPr lang="en-IN" sz="1200" dirty="0"/>
              <a:t>using recurrent neural networks. Proceedings </a:t>
            </a:r>
            <a:r>
              <a:rPr lang="en-IN" sz="1200" dirty="0" smtClean="0"/>
              <a:t>IEEE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Conference on Computer </a:t>
            </a:r>
            <a:r>
              <a:rPr lang="en-IN" sz="1200" dirty="0"/>
              <a:t>Vision and Pattern Recognition (CVPR) 2017, July 2017, pp. </a:t>
            </a:r>
            <a:r>
              <a:rPr lang="en-IN" sz="1200" dirty="0" smtClean="0"/>
              <a:t>4674–4683 </a:t>
            </a:r>
            <a:endParaRPr lang="en-IN" sz="1200" dirty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[18] </a:t>
            </a:r>
            <a:r>
              <a:rPr lang="en-IN" sz="1200" dirty="0"/>
              <a:t>Wei Mao, </a:t>
            </a:r>
            <a:r>
              <a:rPr lang="en-IN" sz="1200" dirty="0" err="1"/>
              <a:t>Miaomiao</a:t>
            </a:r>
            <a:r>
              <a:rPr lang="en-IN" sz="1200" dirty="0"/>
              <a:t> Liu, Mathieu Salzmann, and </a:t>
            </a:r>
            <a:r>
              <a:rPr lang="en-IN" sz="1200" dirty="0" err="1"/>
              <a:t>Hongdong</a:t>
            </a:r>
            <a:r>
              <a:rPr lang="en-IN" sz="1200" dirty="0"/>
              <a:t> Li. </a:t>
            </a:r>
            <a:r>
              <a:rPr lang="en-IN" sz="1200" dirty="0" smtClean="0"/>
              <a:t>Learning Trajectory </a:t>
            </a:r>
            <a:r>
              <a:rPr lang="en-IN" sz="1200" dirty="0"/>
              <a:t>Dependencies for Human Motion Prediction. Proceedings of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the IEEE/CVF </a:t>
            </a:r>
            <a:r>
              <a:rPr lang="en-IN" sz="1200" dirty="0"/>
              <a:t>International Conference on Computer Vision (ICCV), Oct. 2019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[19] </a:t>
            </a:r>
            <a:r>
              <a:rPr lang="en-IN" sz="1200" dirty="0" err="1"/>
              <a:t>Theodoros</a:t>
            </a:r>
            <a:r>
              <a:rPr lang="en-IN" sz="1200" dirty="0"/>
              <a:t> </a:t>
            </a:r>
            <a:r>
              <a:rPr lang="en-IN" sz="1200" dirty="0" err="1"/>
              <a:t>Sofianos</a:t>
            </a:r>
            <a:r>
              <a:rPr lang="en-IN" sz="1200" dirty="0"/>
              <a:t>, </a:t>
            </a:r>
            <a:r>
              <a:rPr lang="en-IN" sz="1200" dirty="0" err="1"/>
              <a:t>Alessio</a:t>
            </a:r>
            <a:r>
              <a:rPr lang="en-IN" sz="1200" dirty="0"/>
              <a:t> </a:t>
            </a:r>
            <a:r>
              <a:rPr lang="en-IN" sz="1200" dirty="0" err="1"/>
              <a:t>Sampieri</a:t>
            </a:r>
            <a:r>
              <a:rPr lang="en-IN" sz="1200" dirty="0"/>
              <a:t>, Luca Franco, and Fabio Galasso. </a:t>
            </a:r>
            <a:r>
              <a:rPr lang="en-IN" sz="1200" dirty="0" smtClean="0"/>
              <a:t>Space-Time-Separable </a:t>
            </a:r>
            <a:r>
              <a:rPr lang="en-IN" sz="1200" dirty="0"/>
              <a:t>Graph Convolutional Network for Pose </a:t>
            </a:r>
            <a:r>
              <a:rPr lang="en-IN" sz="1200" dirty="0" smtClean="0"/>
              <a:t> 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 Forecasting</a:t>
            </a:r>
            <a:r>
              <a:rPr lang="en-IN" sz="1200" dirty="0"/>
              <a:t>. </a:t>
            </a:r>
            <a:r>
              <a:rPr lang="en-IN" sz="1200" dirty="0" smtClean="0"/>
              <a:t>Proceedings of </a:t>
            </a:r>
            <a:r>
              <a:rPr lang="en-IN" sz="1200" dirty="0"/>
              <a:t>the IEEE/CVF International Conference on Computer Vision (ICCV), 2021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[20] </a:t>
            </a:r>
            <a:r>
              <a:rPr lang="en-IN" sz="1200" dirty="0" err="1"/>
              <a:t>Lingwei</a:t>
            </a:r>
            <a:r>
              <a:rPr lang="en-IN" sz="1200" dirty="0"/>
              <a:t> Dang, </a:t>
            </a:r>
            <a:r>
              <a:rPr lang="en-IN" sz="1200" dirty="0" err="1"/>
              <a:t>Yongwei</a:t>
            </a:r>
            <a:r>
              <a:rPr lang="en-IN" sz="1200" dirty="0"/>
              <a:t> </a:t>
            </a:r>
            <a:r>
              <a:rPr lang="en-IN" sz="1200" dirty="0" err="1"/>
              <a:t>Nie</a:t>
            </a:r>
            <a:r>
              <a:rPr lang="en-IN" sz="1200" dirty="0"/>
              <a:t>, </a:t>
            </a:r>
            <a:r>
              <a:rPr lang="en-IN" sz="1200" dirty="0" err="1"/>
              <a:t>Chengjiang</a:t>
            </a:r>
            <a:r>
              <a:rPr lang="en-IN" sz="1200" dirty="0"/>
              <a:t> Long, Qing Zhang, and </a:t>
            </a:r>
            <a:r>
              <a:rPr lang="en-IN" sz="1200" dirty="0" err="1" smtClean="0"/>
              <a:t>Guiqing</a:t>
            </a:r>
            <a:r>
              <a:rPr lang="en-IN" sz="1200" dirty="0" smtClean="0"/>
              <a:t> Li</a:t>
            </a:r>
            <a:r>
              <a:rPr lang="en-IN" sz="1200" dirty="0"/>
              <a:t>. MSR-GCN: Multi-Scale Residual Graph Convolution Networks for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</a:t>
            </a:r>
            <a:r>
              <a:rPr lang="en-IN" sz="1200" dirty="0" smtClean="0"/>
              <a:t>       Human Motion </a:t>
            </a:r>
            <a:r>
              <a:rPr lang="en-IN" sz="1200" dirty="0"/>
              <a:t>Prediction. Proceedings of the IEEE/CVF International Conference </a:t>
            </a:r>
            <a:r>
              <a:rPr lang="en-IN" sz="1200" dirty="0" smtClean="0"/>
              <a:t>on Computer </a:t>
            </a:r>
            <a:r>
              <a:rPr lang="en-IN" sz="1200" dirty="0"/>
              <a:t>Vision (ICCV), Oct. 2021, pp. 11467–11476 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[21] </a:t>
            </a:r>
            <a:r>
              <a:rPr lang="en-IN" sz="1200" dirty="0"/>
              <a:t>T. Ma, Y. </a:t>
            </a:r>
            <a:r>
              <a:rPr lang="en-IN" sz="1200" dirty="0" err="1"/>
              <a:t>Nie</a:t>
            </a:r>
            <a:r>
              <a:rPr lang="en-IN" sz="1200" dirty="0"/>
              <a:t>, C. Long, Q. Zhang, and G. Li. Progressively Generating Better Initial Guesses Towards Next Stages for High-Quality Human Motion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Prediction. 2022 IEEE/CVF Conference on Computer Vision and Pattern Recognition (CVPR), June 2022, pp. 6427–6436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[22] </a:t>
            </a:r>
            <a:r>
              <a:rPr lang="en-IN" sz="1200" dirty="0" err="1"/>
              <a:t>Emre</a:t>
            </a:r>
            <a:r>
              <a:rPr lang="en-IN" sz="1200" dirty="0"/>
              <a:t> </a:t>
            </a:r>
            <a:r>
              <a:rPr lang="en-IN" sz="1200" dirty="0" err="1"/>
              <a:t>Aksan</a:t>
            </a:r>
            <a:r>
              <a:rPr lang="en-IN" sz="1200" dirty="0"/>
              <a:t>, Manuel Kaufmann, Peng Cao, and </a:t>
            </a:r>
            <a:r>
              <a:rPr lang="en-IN" sz="1200" dirty="0" err="1"/>
              <a:t>Otmar</a:t>
            </a:r>
            <a:r>
              <a:rPr lang="en-IN" sz="1200" dirty="0"/>
              <a:t> </a:t>
            </a:r>
            <a:r>
              <a:rPr lang="en-IN" sz="1200" dirty="0" err="1"/>
              <a:t>Hilliges</a:t>
            </a:r>
            <a:r>
              <a:rPr lang="en-IN" sz="1200" dirty="0"/>
              <a:t>. A Spatiotemporal Transformer for 3D Human Motion Prediction. 2021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International Conference on 3D Vision (3DV), Dec. 2021, pp. 565–574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[23] </a:t>
            </a:r>
            <a:r>
              <a:rPr lang="en-IN" sz="1200" dirty="0"/>
              <a:t>Saeed </a:t>
            </a:r>
            <a:r>
              <a:rPr lang="en-IN" sz="1200" dirty="0" err="1"/>
              <a:t>Saadatnejad</a:t>
            </a:r>
            <a:r>
              <a:rPr lang="en-IN" sz="1200" dirty="0"/>
              <a:t>, </a:t>
            </a:r>
            <a:r>
              <a:rPr lang="en-IN" sz="1200" dirty="0" err="1"/>
              <a:t>Mehrshad</a:t>
            </a:r>
            <a:r>
              <a:rPr lang="en-IN" sz="1200" dirty="0"/>
              <a:t> </a:t>
            </a:r>
            <a:r>
              <a:rPr lang="en-IN" sz="1200" dirty="0" err="1"/>
              <a:t>Mirmohammadi</a:t>
            </a:r>
            <a:r>
              <a:rPr lang="en-IN" sz="1200" dirty="0"/>
              <a:t>, </a:t>
            </a:r>
            <a:r>
              <a:rPr lang="en-IN" sz="1200" dirty="0" err="1"/>
              <a:t>Matin</a:t>
            </a:r>
            <a:r>
              <a:rPr lang="en-IN" sz="1200" dirty="0"/>
              <a:t> </a:t>
            </a:r>
            <a:r>
              <a:rPr lang="en-IN" sz="1200" dirty="0" err="1"/>
              <a:t>Daghyani</a:t>
            </a:r>
            <a:r>
              <a:rPr lang="en-IN" sz="1200" dirty="0"/>
              <a:t>, et al. Toward Reliable Human Pose Forecasting with Uncertainty. 2023 </a:t>
            </a:r>
          </a:p>
          <a:p>
            <a:pPr marL="0" lvl="1" indent="-355600">
              <a:spcBef>
                <a:spcPts val="200"/>
              </a:spcBef>
            </a:pPr>
            <a:endParaRPr lang="en-I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/>
              <a:t>References</a:t>
            </a:r>
            <a:br>
              <a:rPr lang="en-US"/>
            </a:br>
            <a:endParaRPr b="0"/>
          </a:p>
        </p:txBody>
      </p:sp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[24] </a:t>
            </a:r>
            <a:r>
              <a:rPr lang="en-IN" sz="1200" dirty="0"/>
              <a:t>Angel </a:t>
            </a:r>
            <a:r>
              <a:rPr lang="en-IN" sz="1200" dirty="0" err="1"/>
              <a:t>Martínez</a:t>
            </a:r>
            <a:r>
              <a:rPr lang="en-IN" sz="1200" dirty="0"/>
              <a:t>-González, Michael </a:t>
            </a:r>
            <a:r>
              <a:rPr lang="en-IN" sz="1200" dirty="0" err="1"/>
              <a:t>Villamizar</a:t>
            </a:r>
            <a:r>
              <a:rPr lang="en-IN" sz="1200" dirty="0"/>
              <a:t>, and Jean-Marc </a:t>
            </a:r>
            <a:r>
              <a:rPr lang="en-IN" sz="1200" dirty="0" err="1"/>
              <a:t>Odobez</a:t>
            </a:r>
            <a:r>
              <a:rPr lang="en-IN" sz="1200" dirty="0"/>
              <a:t>. Pose Transformers (POTR): Human Motion Prediction With Non-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Autoregressive Transformers. Proceedings of the IEEE/CVF International Conference on Computer Vision (ICCV) Workshops, Oct. 2021, pp. 2276–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2284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b="1" dirty="0"/>
              <a:t>[25] </a:t>
            </a:r>
            <a:r>
              <a:rPr lang="en-IN" sz="1200" dirty="0"/>
              <a:t>Saeed </a:t>
            </a:r>
            <a:r>
              <a:rPr lang="en-IN" sz="1200" dirty="0" err="1"/>
              <a:t>Saadatnejad</a:t>
            </a:r>
            <a:r>
              <a:rPr lang="en-IN" sz="1200" dirty="0"/>
              <a:t>, Ali </a:t>
            </a:r>
            <a:r>
              <a:rPr lang="en-IN" sz="1200" dirty="0" err="1"/>
              <a:t>Rasekh</a:t>
            </a:r>
            <a:r>
              <a:rPr lang="en-IN" sz="1200" dirty="0"/>
              <a:t>, </a:t>
            </a:r>
            <a:r>
              <a:rPr lang="en-IN" sz="1200" dirty="0" err="1"/>
              <a:t>Mohammadreza</a:t>
            </a:r>
            <a:r>
              <a:rPr lang="en-IN" sz="1200" dirty="0"/>
              <a:t> </a:t>
            </a:r>
            <a:r>
              <a:rPr lang="en-IN" sz="1200" dirty="0" err="1"/>
              <a:t>Mofayezi</a:t>
            </a:r>
            <a:r>
              <a:rPr lang="en-IN" sz="1200" dirty="0"/>
              <a:t>, et al. A generic diffusion-based approach for 3D human pose prediction in the wild. </a:t>
            </a:r>
          </a:p>
          <a:p>
            <a:pPr marL="0" lvl="1" indent="-355600">
              <a:spcBef>
                <a:spcPts val="200"/>
              </a:spcBef>
            </a:pPr>
            <a:r>
              <a:rPr lang="en-IN" sz="1200" dirty="0"/>
              <a:t>        International Conference on Robotics and Automation (ICRA), </a:t>
            </a:r>
            <a:r>
              <a:rPr lang="en-IN" sz="1200" dirty="0" smtClean="0"/>
              <a:t>2023</a:t>
            </a:r>
            <a:endParaRPr lang="en-IN" sz="1200" b="1" dirty="0" smtClean="0"/>
          </a:p>
          <a:p>
            <a:pPr marL="0" lvl="1" indent="-355600">
              <a:spcBef>
                <a:spcPts val="200"/>
              </a:spcBef>
            </a:pPr>
            <a:r>
              <a:rPr lang="en-IN" sz="1200" b="1" dirty="0" smtClean="0"/>
              <a:t>[26]</a:t>
            </a:r>
            <a:r>
              <a:rPr lang="en-US" sz="1200" b="1" dirty="0" smtClean="0"/>
              <a:t> </a:t>
            </a:r>
            <a:r>
              <a:rPr lang="en-US" sz="1200" dirty="0"/>
              <a:t>Papers With Code - Human Pose Forecasting. URL: https://</a:t>
            </a:r>
            <a:r>
              <a:rPr lang="en-US" sz="1200" dirty="0" smtClean="0"/>
              <a:t>paperswithcode.com/task/human-pose-forecasting</a:t>
            </a:r>
          </a:p>
          <a:p>
            <a:pPr marL="0" lvl="1" indent="-355600">
              <a:spcBef>
                <a:spcPts val="200"/>
              </a:spcBef>
            </a:pPr>
            <a:r>
              <a:rPr lang="en-US" sz="1200" b="1" dirty="0" smtClean="0"/>
              <a:t>[27] </a:t>
            </a:r>
            <a:r>
              <a:rPr lang="en-US" sz="1200" dirty="0" err="1"/>
              <a:t>Naureen</a:t>
            </a:r>
            <a:r>
              <a:rPr lang="en-US" sz="1200" dirty="0"/>
              <a:t> Mahmood, </a:t>
            </a:r>
            <a:r>
              <a:rPr lang="en-US" sz="1200" dirty="0" err="1"/>
              <a:t>Nima</a:t>
            </a:r>
            <a:r>
              <a:rPr lang="en-US" sz="1200" dirty="0"/>
              <a:t> </a:t>
            </a:r>
            <a:r>
              <a:rPr lang="en-US" sz="1200" dirty="0" err="1"/>
              <a:t>Ghorbani</a:t>
            </a:r>
            <a:r>
              <a:rPr lang="en-US" sz="1200" dirty="0"/>
              <a:t>, </a:t>
            </a:r>
            <a:r>
              <a:rPr lang="en-US" sz="1200" dirty="0" err="1"/>
              <a:t>Nikolaus</a:t>
            </a:r>
            <a:r>
              <a:rPr lang="en-US" sz="1200" dirty="0"/>
              <a:t> F. </a:t>
            </a:r>
            <a:r>
              <a:rPr lang="en-US" sz="1200" dirty="0" err="1"/>
              <a:t>Troje</a:t>
            </a:r>
            <a:r>
              <a:rPr lang="en-US" sz="1200" dirty="0"/>
              <a:t>, Gerard Pons-Moll, </a:t>
            </a:r>
            <a:r>
              <a:rPr lang="en-US" sz="1200" dirty="0" smtClean="0"/>
              <a:t>and Michael </a:t>
            </a:r>
            <a:r>
              <a:rPr lang="en-US" sz="1200" dirty="0"/>
              <a:t>J. Black. “AMASS: Archive of Motion Capture as Surface </a:t>
            </a:r>
            <a:endParaRPr lang="en-US" sz="1200" dirty="0" smtClean="0"/>
          </a:p>
          <a:p>
            <a:pPr marL="0" lvl="1" indent="-355600">
              <a:spcBef>
                <a:spcPts val="20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 Shapes”. In</a:t>
            </a:r>
            <a:r>
              <a:rPr lang="en-US" sz="1200" dirty="0"/>
              <a:t>: International Conference on Computer Vision. Oct. 2019, pp. 5442–5451</a:t>
            </a: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endParaRPr lang="en-IN" sz="1200" dirty="0" smtClean="0"/>
          </a:p>
          <a:p>
            <a:pPr marL="0" lvl="1" indent="-355600">
              <a:spcBef>
                <a:spcPts val="200"/>
              </a:spcBef>
            </a:pPr>
            <a:endParaRPr lang="en-IN" sz="1200" dirty="0"/>
          </a:p>
          <a:p>
            <a:pPr marL="0" lvl="1" indent="-355600">
              <a:spcBef>
                <a:spcPts val="200"/>
              </a:spcBef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436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Motivation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388800" lvl="2" indent="-285750">
              <a:spcBef>
                <a:spcPts val="600"/>
              </a:spcBef>
            </a:pPr>
            <a:r>
              <a:rPr lang="en-US" dirty="0" smtClean="0"/>
              <a:t>Live human tracking used in many fields</a:t>
            </a:r>
          </a:p>
          <a:p>
            <a:pPr marL="846000" lvl="3" indent="-285750">
              <a:spcBef>
                <a:spcPts val="600"/>
              </a:spcBef>
            </a:pPr>
            <a:r>
              <a:rPr lang="en-US" dirty="0" smtClean="0"/>
              <a:t>Virtual </a:t>
            </a:r>
            <a:r>
              <a:rPr lang="en-US" dirty="0"/>
              <a:t>Reality (</a:t>
            </a:r>
            <a:r>
              <a:rPr lang="en-US" dirty="0" smtClean="0"/>
              <a:t>VR)</a:t>
            </a:r>
          </a:p>
          <a:p>
            <a:pPr marL="846000" lvl="3" indent="-285750">
              <a:spcBef>
                <a:spcPts val="600"/>
              </a:spcBef>
            </a:pPr>
            <a:r>
              <a:rPr lang="en-US" dirty="0" smtClean="0"/>
              <a:t>Augmented </a:t>
            </a:r>
            <a:r>
              <a:rPr lang="en-US" dirty="0"/>
              <a:t>Reality (</a:t>
            </a:r>
            <a:r>
              <a:rPr lang="en-US" dirty="0" smtClean="0"/>
              <a:t>AR)</a:t>
            </a:r>
          </a:p>
          <a:p>
            <a:pPr marL="846000" lvl="3" indent="-285750">
              <a:spcBef>
                <a:spcPts val="600"/>
              </a:spcBef>
            </a:pPr>
            <a:r>
              <a:rPr lang="en-US" dirty="0" smtClean="0"/>
              <a:t>Robotics</a:t>
            </a:r>
          </a:p>
          <a:p>
            <a:pPr marL="846000" lvl="3" indent="-285750">
              <a:spcBef>
                <a:spcPts val="600"/>
              </a:spcBef>
            </a:pPr>
            <a:r>
              <a:rPr lang="en-US" dirty="0" smtClean="0"/>
              <a:t>Human-Computer </a:t>
            </a:r>
            <a:r>
              <a:rPr lang="en-US" dirty="0"/>
              <a:t>Interaction (HCI)</a:t>
            </a:r>
            <a:endParaRPr lang="en-US" dirty="0" smtClean="0"/>
          </a:p>
          <a:p>
            <a:pPr marL="285750" lvl="2" indent="-285750">
              <a:spcBef>
                <a:spcPts val="600"/>
              </a:spcBef>
            </a:pPr>
            <a:endParaRPr lang="en-US" dirty="0"/>
          </a:p>
          <a:p>
            <a:pPr marL="388800" lvl="2" indent="-285750">
              <a:spcBef>
                <a:spcPts val="600"/>
              </a:spcBef>
            </a:pPr>
            <a:r>
              <a:rPr lang="en-US" dirty="0" smtClean="0"/>
              <a:t>Delay between tracking and data availability of tracking systems</a:t>
            </a:r>
          </a:p>
          <a:p>
            <a:pPr marL="388800" lvl="2" indent="-285750">
              <a:spcBef>
                <a:spcPts val="600"/>
              </a:spcBef>
            </a:pPr>
            <a:r>
              <a:rPr lang="en-US" dirty="0" smtClean="0"/>
              <a:t>Impedes analysis and sabotages user experience in </a:t>
            </a:r>
            <a:r>
              <a:rPr lang="en-US" dirty="0" smtClean="0">
                <a:solidFill>
                  <a:srgbClr val="00305D"/>
                </a:solidFill>
              </a:rPr>
              <a:t>real-time</a:t>
            </a:r>
            <a:r>
              <a:rPr lang="en-US" dirty="0" smtClean="0"/>
              <a:t> applications</a:t>
            </a:r>
            <a:r>
              <a:rPr lang="en-US" dirty="0"/>
              <a:t>	</a:t>
            </a:r>
            <a:endParaRPr dirty="0"/>
          </a:p>
          <a:p>
            <a:pPr marL="101600" lvl="2" indent="0">
              <a:spcBef>
                <a:spcPts val="600"/>
              </a:spcBef>
              <a:buNone/>
            </a:pPr>
            <a:endParaRPr lang="en-US" dirty="0" smtClean="0"/>
          </a:p>
          <a:p>
            <a:pPr marL="387350" lvl="2" indent="-285750">
              <a:spcBef>
                <a:spcPts val="600"/>
              </a:spcBef>
            </a:pPr>
            <a:r>
              <a:rPr lang="en-US" dirty="0" smtClean="0"/>
              <a:t>Use of </a:t>
            </a:r>
            <a:r>
              <a:rPr lang="en-US" dirty="0"/>
              <a:t>3D </a:t>
            </a:r>
            <a:r>
              <a:rPr lang="en-US" dirty="0" smtClean="0"/>
              <a:t>human motion </a:t>
            </a:r>
            <a:r>
              <a:rPr lang="en-US" dirty="0"/>
              <a:t>prediction to reduce </a:t>
            </a:r>
            <a:r>
              <a:rPr lang="en-US" dirty="0" smtClean="0"/>
              <a:t>latency</a:t>
            </a:r>
          </a:p>
          <a:p>
            <a:pPr marL="387350" lvl="2" indent="-285750">
              <a:spcBef>
                <a:spcPts val="600"/>
              </a:spcBef>
            </a:pPr>
            <a:r>
              <a:rPr lang="en-US" dirty="0" smtClean="0"/>
              <a:t>Gap </a:t>
            </a:r>
            <a:r>
              <a:rPr lang="en-US" dirty="0"/>
              <a:t>in integration of 3D human motion prediction </a:t>
            </a:r>
            <a:r>
              <a:rPr lang="en-US" dirty="0" smtClean="0"/>
              <a:t>models </a:t>
            </a:r>
            <a:r>
              <a:rPr lang="en-US" dirty="0"/>
              <a:t>with live tracked data</a:t>
            </a:r>
          </a:p>
          <a:p>
            <a:pPr marL="387350" lvl="2" indent="-285750">
              <a:spcBef>
                <a:spcPts val="600"/>
              </a:spcBef>
            </a:pPr>
            <a:r>
              <a:rPr lang="en-US" dirty="0"/>
              <a:t>Necessary to carefully explore various aspects of </a:t>
            </a:r>
            <a:r>
              <a:rPr lang="en-US" dirty="0" smtClean="0"/>
              <a:t>such deep learning models</a:t>
            </a:r>
            <a:endParaRPr lang="en-US" dirty="0"/>
          </a:p>
          <a:p>
            <a:pPr marL="252000" lvl="2" indent="-150400">
              <a:buNone/>
            </a:pPr>
            <a:endParaRPr lang="en-IN" sz="1100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sz="1100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sz="1100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sz="1100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/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0" y="2236419"/>
            <a:ext cx="2814734" cy="600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89105" y="2940255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Kinect</a:t>
            </a:r>
            <a:endParaRPr lang="en-IN" sz="1600" dirty="0" smtClean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15583" y="2580798"/>
            <a:ext cx="40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[1]</a:t>
            </a:r>
            <a:endParaRPr lang="en-US" sz="1100" dirty="0">
              <a:solidFill>
                <a:srgbClr val="0527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540372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0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Motion Capture (</a:t>
            </a:r>
            <a:r>
              <a:rPr lang="en-US" sz="1800" b="1" dirty="0" err="1"/>
              <a:t>MoCap</a:t>
            </a:r>
            <a:r>
              <a:rPr lang="en-US" sz="1800" b="1" dirty="0"/>
              <a:t>) in the Context of Live </a:t>
            </a:r>
            <a:r>
              <a:rPr lang="en-US" sz="1800" b="1" dirty="0" smtClean="0"/>
              <a:t>Human Motion Tracking</a:t>
            </a:r>
            <a:endParaRPr sz="1800" dirty="0" smtClean="0"/>
          </a:p>
          <a:p>
            <a:pPr marL="387350" lvl="2" indent="-285750"/>
            <a:r>
              <a:rPr lang="en-US" dirty="0" err="1" smtClean="0"/>
              <a:t>MoCap</a:t>
            </a:r>
            <a:r>
              <a:rPr lang="en-US" dirty="0" smtClean="0"/>
              <a:t> is surveillance </a:t>
            </a:r>
            <a:r>
              <a:rPr lang="en-US" dirty="0"/>
              <a:t>and recording of the movement of </a:t>
            </a:r>
            <a:r>
              <a:rPr lang="en-US" dirty="0" smtClean="0"/>
              <a:t>humans and </a:t>
            </a:r>
            <a:r>
              <a:rPr lang="en-US" dirty="0"/>
              <a:t>objects using different technologies</a:t>
            </a:r>
            <a:endParaRPr lang="en-IN" dirty="0" smtClean="0"/>
          </a:p>
          <a:p>
            <a:pPr marL="388800" lvl="2" indent="-285750"/>
            <a:r>
              <a:rPr lang="en-IN" dirty="0" err="1"/>
              <a:t>Mocap</a:t>
            </a:r>
            <a:r>
              <a:rPr lang="en-IN" dirty="0"/>
              <a:t> used </a:t>
            </a:r>
            <a:r>
              <a:rPr lang="en-IN" dirty="0" smtClean="0"/>
              <a:t>in</a:t>
            </a:r>
          </a:p>
          <a:p>
            <a:pPr marL="846000" lvl="3" indent="-285750">
              <a:spcBef>
                <a:spcPts val="600"/>
              </a:spcBef>
            </a:pPr>
            <a:r>
              <a:rPr lang="en-IN" dirty="0"/>
              <a:t>Robotics </a:t>
            </a:r>
            <a:r>
              <a:rPr lang="en-IN" sz="1100" dirty="0" smtClean="0"/>
              <a:t>[</a:t>
            </a:r>
            <a:r>
              <a:rPr lang="en-IN" sz="1100" dirty="0"/>
              <a:t>2</a:t>
            </a:r>
            <a:r>
              <a:rPr lang="en-IN" sz="1100" dirty="0" smtClean="0"/>
              <a:t>] </a:t>
            </a:r>
            <a:endParaRPr lang="en-IN" sz="1100" dirty="0"/>
          </a:p>
          <a:p>
            <a:pPr marL="846000" lvl="3" indent="-285750">
              <a:spcBef>
                <a:spcPts val="600"/>
              </a:spcBef>
            </a:pPr>
            <a:r>
              <a:rPr lang="en-IN" dirty="0" smtClean="0"/>
              <a:t>Computer </a:t>
            </a:r>
            <a:r>
              <a:rPr lang="en-IN" dirty="0"/>
              <a:t>Animation </a:t>
            </a:r>
            <a:r>
              <a:rPr lang="en-IN" sz="1100" dirty="0" smtClean="0"/>
              <a:t>[3]</a:t>
            </a:r>
            <a:endParaRPr lang="en-IN" sz="1100" dirty="0"/>
          </a:p>
          <a:p>
            <a:pPr marL="846000" lvl="3" indent="-285750">
              <a:spcBef>
                <a:spcPts val="600"/>
              </a:spcBef>
            </a:pPr>
            <a:r>
              <a:rPr lang="en-IN" dirty="0" smtClean="0"/>
              <a:t>Medicine </a:t>
            </a:r>
            <a:r>
              <a:rPr lang="en-IN" sz="1100" dirty="0" smtClean="0"/>
              <a:t>[</a:t>
            </a:r>
            <a:r>
              <a:rPr lang="en-IN" sz="1100" dirty="0"/>
              <a:t>4</a:t>
            </a:r>
            <a:r>
              <a:rPr lang="en-IN" sz="1100" dirty="0" smtClean="0"/>
              <a:t>]</a:t>
            </a:r>
          </a:p>
          <a:p>
            <a:pPr marL="846000" lvl="3" indent="-285750">
              <a:spcBef>
                <a:spcPts val="600"/>
              </a:spcBef>
            </a:pPr>
            <a:r>
              <a:rPr lang="en-IN" dirty="0" smtClean="0"/>
              <a:t>Many </a:t>
            </a:r>
            <a:r>
              <a:rPr lang="en-IN" dirty="0"/>
              <a:t>Other fields…</a:t>
            </a:r>
          </a:p>
          <a:p>
            <a:pPr marL="560250" lvl="3" indent="0">
              <a:buNone/>
            </a:pPr>
            <a:endParaRPr lang="en-IN" sz="1100" dirty="0"/>
          </a:p>
          <a:p>
            <a:pPr marL="560250" lvl="3" indent="0">
              <a:buNone/>
            </a:pPr>
            <a:endParaRPr lang="en-IN" sz="1100" dirty="0" smtClean="0"/>
          </a:p>
          <a:p>
            <a:pPr marL="388800" lvl="2" indent="-285750"/>
            <a:r>
              <a:rPr lang="en-IN" dirty="0"/>
              <a:t>Capture motion of humans </a:t>
            </a:r>
            <a:r>
              <a:rPr lang="en-IN" dirty="0" smtClean="0"/>
              <a:t>in </a:t>
            </a:r>
            <a:r>
              <a:rPr lang="en-IN" dirty="0"/>
              <a:t>real </a:t>
            </a:r>
            <a:r>
              <a:rPr lang="en-IN" dirty="0" smtClean="0"/>
              <a:t>time called “</a:t>
            </a:r>
            <a:r>
              <a:rPr lang="en-IN" b="1" dirty="0" smtClean="0"/>
              <a:t>Live Human Motion Tracking</a:t>
            </a:r>
            <a:r>
              <a:rPr lang="en-IN" dirty="0" smtClean="0"/>
              <a:t>”</a:t>
            </a:r>
            <a:endParaRPr lang="en-IN" dirty="0"/>
          </a:p>
          <a:p>
            <a:pPr marL="388800" lvl="2" indent="-285750"/>
            <a:r>
              <a:rPr lang="en-US" dirty="0"/>
              <a:t>Needs to “</a:t>
            </a:r>
            <a:r>
              <a:rPr lang="en-US" b="1" dirty="0"/>
              <a:t>respond in a reasonable time or before a deadline, in a reliable manner</a:t>
            </a:r>
            <a:r>
              <a:rPr lang="en-US" dirty="0"/>
              <a:t>” </a:t>
            </a:r>
            <a:r>
              <a:rPr lang="en-US" sz="1100" dirty="0" smtClean="0"/>
              <a:t>[</a:t>
            </a:r>
            <a:r>
              <a:rPr lang="en-US" sz="1100" dirty="0"/>
              <a:t>5</a:t>
            </a:r>
            <a:r>
              <a:rPr lang="en-US" sz="1100" dirty="0" smtClean="0"/>
              <a:t>]</a:t>
            </a:r>
            <a:endParaRPr lang="en-IN" sz="1100" dirty="0"/>
          </a:p>
          <a:p>
            <a:pPr marL="103050" lvl="2" indent="0">
              <a:buNone/>
            </a:pPr>
            <a:endParaRPr lang="en-IN" dirty="0" smtClean="0"/>
          </a:p>
          <a:p>
            <a:pPr marL="846000" lvl="3" indent="-285750"/>
            <a:endParaRPr lang="en-IN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/>
          </a:p>
          <a:p>
            <a:pPr marL="252000" lvl="2" indent="-150400">
              <a:buNone/>
            </a:pPr>
            <a:endParaRPr sz="1100" dirty="0"/>
          </a:p>
        </p:txBody>
      </p:sp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Live Human Tracking using Microsoft </a:t>
            </a:r>
            <a:r>
              <a:rPr lang="en-US" sz="1800" b="1" dirty="0" smtClean="0"/>
              <a:t>Kinect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285750" lvl="2" indent="-285750"/>
            <a:r>
              <a:rPr lang="en-US" dirty="0" smtClean="0"/>
              <a:t>Analyzing </a:t>
            </a:r>
            <a:r>
              <a:rPr lang="en-US" b="1" dirty="0"/>
              <a:t>human movement </a:t>
            </a:r>
            <a:r>
              <a:rPr lang="en-US" dirty="0"/>
              <a:t>such as </a:t>
            </a:r>
            <a:r>
              <a:rPr lang="en-US" dirty="0" smtClean="0"/>
              <a:t>walking </a:t>
            </a:r>
            <a:r>
              <a:rPr lang="en-US" sz="1100" dirty="0" smtClean="0"/>
              <a:t>[</a:t>
            </a:r>
            <a:r>
              <a:rPr lang="en-US" sz="1100" dirty="0"/>
              <a:t>6</a:t>
            </a:r>
            <a:r>
              <a:rPr lang="en-US" sz="1100" dirty="0" smtClean="0"/>
              <a:t>]</a:t>
            </a:r>
          </a:p>
          <a:p>
            <a:pPr marL="285750" lvl="2" indent="-285750"/>
            <a:r>
              <a:rPr lang="en-US" dirty="0" smtClean="0"/>
              <a:t>Test </a:t>
            </a:r>
            <a:r>
              <a:rPr lang="en-US" dirty="0"/>
              <a:t>the </a:t>
            </a:r>
            <a:r>
              <a:rPr lang="en-US" b="1" dirty="0"/>
              <a:t>accuracy of the Kinect</a:t>
            </a:r>
            <a:r>
              <a:rPr lang="en-US" dirty="0"/>
              <a:t> to measure motion in Parkinson’s </a:t>
            </a:r>
            <a:r>
              <a:rPr lang="en-US" dirty="0" smtClean="0"/>
              <a:t>disease </a:t>
            </a:r>
            <a:r>
              <a:rPr lang="en-US" sz="1100" dirty="0" smtClean="0"/>
              <a:t>[</a:t>
            </a:r>
            <a:r>
              <a:rPr lang="en-US" sz="1100" dirty="0"/>
              <a:t>7</a:t>
            </a:r>
            <a:r>
              <a:rPr lang="en-US" sz="1100" dirty="0" smtClean="0"/>
              <a:t>]</a:t>
            </a:r>
          </a:p>
          <a:p>
            <a:pPr marL="285750" lvl="2" indent="-285750"/>
            <a:r>
              <a:rPr lang="en-US" dirty="0" smtClean="0"/>
              <a:t>Training </a:t>
            </a:r>
            <a:r>
              <a:rPr lang="en-US" dirty="0"/>
              <a:t>and evaluation of emergency evacuations and other </a:t>
            </a:r>
            <a:r>
              <a:rPr lang="en-US" b="1" dirty="0"/>
              <a:t>real-time applications</a:t>
            </a:r>
            <a:r>
              <a:rPr lang="en-US" dirty="0"/>
              <a:t> of crowd </a:t>
            </a:r>
            <a:r>
              <a:rPr lang="en-US" dirty="0" smtClean="0"/>
              <a:t>simulation </a:t>
            </a:r>
            <a:r>
              <a:rPr lang="en-US" sz="1100" dirty="0" smtClean="0"/>
              <a:t>[</a:t>
            </a:r>
            <a:r>
              <a:rPr lang="en-US" sz="1100" dirty="0"/>
              <a:t>8</a:t>
            </a:r>
            <a:r>
              <a:rPr lang="en-US" sz="1100" dirty="0" smtClean="0"/>
              <a:t>]</a:t>
            </a:r>
          </a:p>
          <a:p>
            <a:pPr marL="285750" lvl="2" indent="-285750"/>
            <a:r>
              <a:rPr lang="en-IN" dirty="0" smtClean="0"/>
              <a:t>Sports </a:t>
            </a:r>
            <a:r>
              <a:rPr lang="en-IN" dirty="0"/>
              <a:t>and fitness -&gt; </a:t>
            </a:r>
            <a:r>
              <a:rPr lang="en-IN" b="1" dirty="0" smtClean="0"/>
              <a:t>Online-Gym</a:t>
            </a:r>
            <a:r>
              <a:rPr lang="en-IN" dirty="0" smtClean="0"/>
              <a:t> -&gt; </a:t>
            </a:r>
            <a:r>
              <a:rPr lang="en-US" dirty="0"/>
              <a:t>allows users to interact using a Kinect and participate in online gymnastics </a:t>
            </a:r>
            <a:r>
              <a:rPr lang="en-US" dirty="0" smtClean="0"/>
              <a:t>sessions </a:t>
            </a:r>
            <a:r>
              <a:rPr lang="en-US" sz="1100" dirty="0" smtClean="0"/>
              <a:t>[</a:t>
            </a:r>
            <a:r>
              <a:rPr lang="en-US" sz="1100" dirty="0"/>
              <a:t>9</a:t>
            </a:r>
            <a:r>
              <a:rPr lang="en-US" sz="1100" dirty="0" smtClean="0"/>
              <a:t>]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 smtClean="0"/>
          </a:p>
          <a:p>
            <a:pPr marL="0" lvl="2" indent="0">
              <a:spcBef>
                <a:spcPts val="0"/>
              </a:spcBef>
              <a:buNone/>
            </a:pPr>
            <a:r>
              <a:rPr lang="en-US" dirty="0" smtClean="0"/>
              <a:t>And more …</a:t>
            </a: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Overview of Various Human Motion Prediction </a:t>
            </a:r>
            <a:r>
              <a:rPr lang="en-US" sz="1800" b="1" dirty="0" smtClean="0"/>
              <a:t>Models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88800" lvl="2" indent="-285750"/>
            <a:r>
              <a:rPr lang="en-US" dirty="0" smtClean="0"/>
              <a:t>Traditionally</a:t>
            </a:r>
            <a:r>
              <a:rPr lang="en-US" b="1" dirty="0" smtClean="0"/>
              <a:t> recurrent neural networks (RNNs) </a:t>
            </a:r>
            <a:r>
              <a:rPr lang="en-US" dirty="0" smtClean="0"/>
              <a:t>preferred for human motion prediction, due to their capability to capture temporal dependencies in sequential data </a:t>
            </a:r>
            <a:r>
              <a:rPr lang="en-US" sz="1100" dirty="0" smtClean="0"/>
              <a:t>[14, 15, 16]</a:t>
            </a:r>
          </a:p>
          <a:p>
            <a:pPr marL="846000" lvl="3" indent="-285750">
              <a:spcBef>
                <a:spcPts val="800"/>
              </a:spcBef>
            </a:pPr>
            <a:endParaRPr lang="en-US" sz="1100" dirty="0" smtClean="0"/>
          </a:p>
          <a:p>
            <a:pPr marL="388800" lvl="2" indent="-285750"/>
            <a:r>
              <a:rPr lang="en-US" b="1" dirty="0" smtClean="0"/>
              <a:t>Graph </a:t>
            </a:r>
            <a:r>
              <a:rPr lang="en-US" b="1" dirty="0"/>
              <a:t>convolutional network (GCN) </a:t>
            </a:r>
            <a:r>
              <a:rPr lang="en-US" dirty="0" smtClean="0"/>
              <a:t>used for human </a:t>
            </a:r>
            <a:r>
              <a:rPr lang="en-US" dirty="0"/>
              <a:t>motion </a:t>
            </a:r>
            <a:r>
              <a:rPr lang="en-US" dirty="0" smtClean="0"/>
              <a:t>prediction </a:t>
            </a:r>
            <a:r>
              <a:rPr lang="en-US" sz="1100" dirty="0" smtClean="0"/>
              <a:t>[18, 19, 20]</a:t>
            </a:r>
          </a:p>
          <a:p>
            <a:pPr marL="846000" lvl="3" indent="-285750">
              <a:spcBef>
                <a:spcPts val="800"/>
              </a:spcBef>
            </a:pPr>
            <a:endParaRPr lang="en-US" sz="1100" dirty="0" smtClean="0"/>
          </a:p>
          <a:p>
            <a:pPr marL="388800" lvl="2" indent="-285750"/>
            <a:r>
              <a:rPr lang="en-US" b="1" dirty="0" smtClean="0"/>
              <a:t>Transformer architecture</a:t>
            </a:r>
            <a:r>
              <a:rPr lang="en-US" dirty="0" smtClean="0"/>
              <a:t> </a:t>
            </a:r>
            <a:r>
              <a:rPr lang="en-US" dirty="0"/>
              <a:t>used for human motion prediction </a:t>
            </a:r>
            <a:r>
              <a:rPr lang="en-US" sz="1100" dirty="0"/>
              <a:t>[</a:t>
            </a:r>
            <a:r>
              <a:rPr lang="en-US" sz="1100" dirty="0" smtClean="0"/>
              <a:t>22, 23, 24]</a:t>
            </a:r>
          </a:p>
          <a:p>
            <a:pPr marL="388800" lvl="2" indent="-285750"/>
            <a:endParaRPr lang="en-US" sz="1100" dirty="0" smtClean="0"/>
          </a:p>
          <a:p>
            <a:pPr marL="388800" lvl="2" indent="-285750"/>
            <a:r>
              <a:rPr lang="en-US" b="1" dirty="0" smtClean="0"/>
              <a:t>Diffusion </a:t>
            </a:r>
            <a:r>
              <a:rPr lang="en-US" b="1" dirty="0"/>
              <a:t>model </a:t>
            </a:r>
            <a:r>
              <a:rPr lang="en-US" dirty="0"/>
              <a:t>that frames the prediction of future human poses as a </a:t>
            </a:r>
            <a:r>
              <a:rPr lang="en-US" dirty="0" smtClean="0"/>
              <a:t>de-noising problem </a:t>
            </a:r>
            <a:r>
              <a:rPr lang="en-US" sz="1100" dirty="0" smtClean="0"/>
              <a:t>[25]</a:t>
            </a:r>
            <a:endParaRPr sz="1100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More Overview </a:t>
            </a:r>
            <a:r>
              <a:rPr lang="en-US" sz="1800" b="1" dirty="0"/>
              <a:t>of Various Human Motion Prediction </a:t>
            </a:r>
            <a:r>
              <a:rPr lang="en-US" sz="1800" b="1" dirty="0" smtClean="0"/>
              <a:t>Models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388800" lvl="2" indent="-285750"/>
            <a:r>
              <a:rPr lang="en-US" dirty="0" smtClean="0"/>
              <a:t>Traditionally</a:t>
            </a:r>
            <a:r>
              <a:rPr lang="en-US" b="1" dirty="0" smtClean="0"/>
              <a:t> recurrent neural networks (RNNs) </a:t>
            </a:r>
            <a:r>
              <a:rPr lang="en-US" dirty="0" smtClean="0"/>
              <a:t>preferred for human motion prediction, due to their capability to capture temporal dependencies in sequential data </a:t>
            </a:r>
            <a:r>
              <a:rPr lang="en-US" sz="1100" dirty="0" smtClean="0"/>
              <a:t>[14, 15, 16]</a:t>
            </a:r>
          </a:p>
          <a:p>
            <a:pPr marL="846000" lvl="3" indent="-285750">
              <a:spcBef>
                <a:spcPts val="800"/>
              </a:spcBef>
            </a:pPr>
            <a:r>
              <a:rPr lang="en-US" dirty="0" smtClean="0"/>
              <a:t>Martinez et. al. show that existing RNNs have difficulty obtaining good performance for long-term and short-term predictions </a:t>
            </a:r>
            <a:r>
              <a:rPr lang="en-US" sz="1100" dirty="0" smtClean="0"/>
              <a:t>[17]</a:t>
            </a:r>
          </a:p>
          <a:p>
            <a:pPr marL="846000" lvl="3" indent="-285750">
              <a:spcBef>
                <a:spcPts val="800"/>
              </a:spcBef>
            </a:pPr>
            <a:endParaRPr lang="en-US" sz="1100" dirty="0" smtClean="0"/>
          </a:p>
          <a:p>
            <a:pPr marL="388800" lvl="2" indent="-285750"/>
            <a:r>
              <a:rPr lang="en-US" b="1" dirty="0" smtClean="0"/>
              <a:t>Graph </a:t>
            </a:r>
            <a:r>
              <a:rPr lang="en-US" b="1" dirty="0"/>
              <a:t>convolutional network (GCN) </a:t>
            </a:r>
            <a:r>
              <a:rPr lang="en-US" dirty="0" smtClean="0"/>
              <a:t>used for human </a:t>
            </a:r>
            <a:r>
              <a:rPr lang="en-US" dirty="0"/>
              <a:t>motion </a:t>
            </a:r>
            <a:r>
              <a:rPr lang="en-US" dirty="0" smtClean="0"/>
              <a:t>prediction </a:t>
            </a:r>
            <a:r>
              <a:rPr lang="en-US" sz="1100" dirty="0" smtClean="0"/>
              <a:t>[18, 19, 20]</a:t>
            </a:r>
          </a:p>
          <a:p>
            <a:pPr marL="846000" lvl="3" indent="-285750">
              <a:spcBef>
                <a:spcPts val="800"/>
              </a:spcBef>
            </a:pPr>
            <a:r>
              <a:rPr lang="en-US" dirty="0"/>
              <a:t>Ma et. al. propose a two-network system comprising of, a spatial dense GCN and a temporal dense GCN which operate alternatively</a:t>
            </a:r>
            <a:r>
              <a:rPr lang="en-US" sz="1100" dirty="0"/>
              <a:t> </a:t>
            </a:r>
            <a:r>
              <a:rPr lang="en-US" sz="900" dirty="0"/>
              <a:t>[</a:t>
            </a:r>
            <a:r>
              <a:rPr lang="en-US" sz="900" dirty="0" smtClean="0"/>
              <a:t>21]</a:t>
            </a:r>
          </a:p>
          <a:p>
            <a:pPr marL="846000" lvl="3" indent="-285750">
              <a:spcBef>
                <a:spcPts val="800"/>
              </a:spcBef>
            </a:pPr>
            <a:endParaRPr lang="en-US" sz="1100" dirty="0" smtClean="0"/>
          </a:p>
          <a:p>
            <a:pPr marL="388800" lvl="2" indent="-285750"/>
            <a:r>
              <a:rPr lang="en-US" b="1" dirty="0" smtClean="0"/>
              <a:t>Transformer architecture</a:t>
            </a:r>
            <a:r>
              <a:rPr lang="en-US" dirty="0" smtClean="0"/>
              <a:t> </a:t>
            </a:r>
            <a:r>
              <a:rPr lang="en-US" dirty="0"/>
              <a:t>used for human motion prediction </a:t>
            </a:r>
            <a:r>
              <a:rPr lang="en-US" sz="1100" dirty="0"/>
              <a:t>[</a:t>
            </a:r>
            <a:r>
              <a:rPr lang="en-US" sz="1100" dirty="0" smtClean="0"/>
              <a:t>22, 23, 24]</a:t>
            </a:r>
          </a:p>
          <a:p>
            <a:pPr marL="388800" lvl="2" indent="-285750"/>
            <a:r>
              <a:rPr lang="en-US" b="1" dirty="0" smtClean="0"/>
              <a:t>Diffusion </a:t>
            </a:r>
            <a:r>
              <a:rPr lang="en-US" b="1" dirty="0"/>
              <a:t>model </a:t>
            </a:r>
            <a:r>
              <a:rPr lang="en-US" dirty="0"/>
              <a:t>that frames the prediction of future human poses as a </a:t>
            </a:r>
            <a:r>
              <a:rPr lang="en-US" dirty="0" smtClean="0"/>
              <a:t>de-noising problem </a:t>
            </a:r>
            <a:r>
              <a:rPr lang="en-US" sz="1100" dirty="0" smtClean="0"/>
              <a:t>[25]</a:t>
            </a:r>
            <a:endParaRPr sz="1100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9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Potential Solutions to Mitigate Latency in </a:t>
            </a:r>
            <a:r>
              <a:rPr lang="en-US" sz="1800" b="1" dirty="0" smtClean="0"/>
              <a:t>Motion Tracking</a:t>
            </a:r>
          </a:p>
          <a:p>
            <a:pPr marL="388800" lvl="2" indent="-285750"/>
            <a:r>
              <a:rPr lang="en-US" dirty="0"/>
              <a:t>Extract </a:t>
            </a:r>
            <a:r>
              <a:rPr lang="en-US" dirty="0" smtClean="0"/>
              <a:t>raw Kinect </a:t>
            </a:r>
            <a:r>
              <a:rPr lang="en-US" dirty="0"/>
              <a:t>data, process orientations and positions on GPU</a:t>
            </a:r>
            <a:endParaRPr lang="en-IN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0" lvl="2" indent="0">
              <a:spcBef>
                <a:spcPts val="0"/>
              </a:spcBef>
              <a:buNone/>
            </a:pPr>
            <a:endParaRPr lang="en-IN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0" lvl="2" indent="0">
              <a:spcBef>
                <a:spcPts val="0"/>
              </a:spcBef>
              <a:buNone/>
            </a:pPr>
            <a:endParaRPr lang="en-IN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0" lvl="2" indent="0">
              <a:spcBef>
                <a:spcPts val="0"/>
              </a:spcBef>
              <a:buNone/>
            </a:pPr>
            <a:endParaRPr lang="en-IN" dirty="0" smtClean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  <a:p>
            <a:pPr marL="388800" lvl="2" indent="-285750"/>
            <a:r>
              <a:rPr lang="en-IN" dirty="0" smtClean="0"/>
              <a:t>Proposed by </a:t>
            </a:r>
            <a:r>
              <a:rPr lang="en-IN" dirty="0" err="1" smtClean="0"/>
              <a:t>Amamra</a:t>
            </a:r>
            <a:r>
              <a:rPr lang="en-IN" dirty="0" smtClean="0"/>
              <a:t> et. al. </a:t>
            </a:r>
            <a:r>
              <a:rPr lang="en-IN" sz="1100" dirty="0" smtClean="0"/>
              <a:t>[13]</a:t>
            </a:r>
          </a:p>
          <a:p>
            <a:pPr marL="388800" lvl="2" indent="-285750"/>
            <a:r>
              <a:rPr lang="en-US" dirty="0" smtClean="0"/>
              <a:t>Complex custom solutions and involve </a:t>
            </a:r>
            <a:r>
              <a:rPr lang="en-US" dirty="0"/>
              <a:t>a lot of </a:t>
            </a:r>
            <a:r>
              <a:rPr lang="en-US" dirty="0" smtClean="0"/>
              <a:t>steps</a:t>
            </a:r>
          </a:p>
          <a:p>
            <a:pPr marL="388800" lvl="2" indent="-285750"/>
            <a:r>
              <a:rPr lang="en-US" dirty="0" smtClean="0"/>
              <a:t>No </a:t>
            </a:r>
            <a:r>
              <a:rPr lang="en-US" dirty="0"/>
              <a:t>longer able to use the Kinect Body Tracking SDK which integrates easily with popular game engines such as </a:t>
            </a:r>
            <a:r>
              <a:rPr lang="en-US" dirty="0" smtClean="0"/>
              <a:t>Unity</a:t>
            </a:r>
          </a:p>
          <a:p>
            <a:pPr marL="388800" lvl="2" indent="-285750"/>
            <a:r>
              <a:rPr lang="en-US" dirty="0" smtClean="0"/>
              <a:t>Networking delay still present</a:t>
            </a:r>
            <a:endParaRPr lang="en-IN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78" y="2370633"/>
            <a:ext cx="2602204" cy="1170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1" y="2506862"/>
            <a:ext cx="1094048" cy="81938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18232" y="2682732"/>
            <a:ext cx="718457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61359" y="336563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Kinect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7229" y="3656806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Raw RGBD Data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306" y="3285579"/>
            <a:ext cx="48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0305D"/>
                </a:solidFill>
              </a:rPr>
              <a:t> </a:t>
            </a:r>
            <a:r>
              <a:rPr lang="en-US" sz="1100" dirty="0" smtClean="0">
                <a:solidFill>
                  <a:srgbClr val="00305D"/>
                </a:solidFill>
              </a:rPr>
              <a:t>[12]</a:t>
            </a:r>
            <a:endParaRPr lang="en-US" sz="1100" dirty="0">
              <a:solidFill>
                <a:srgbClr val="00305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260" y="2370634"/>
            <a:ext cx="1470827" cy="117099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407091" y="2682731"/>
            <a:ext cx="718457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781596" y="3593356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Human Pose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33373" y="3285578"/>
            <a:ext cx="48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[1]</a:t>
            </a:r>
            <a:endParaRPr lang="en-US" sz="1100" dirty="0">
              <a:solidFill>
                <a:srgbClr val="052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Task Description</a:t>
            </a:r>
          </a:p>
          <a:p>
            <a:pPr marL="388800" lvl="2" indent="-285750"/>
            <a:r>
              <a:rPr lang="en-US" dirty="0" smtClean="0"/>
              <a:t>Comprehensive </a:t>
            </a:r>
            <a:r>
              <a:rPr lang="en-US" dirty="0"/>
              <a:t>exploration of the relevant literature and related prior </a:t>
            </a:r>
            <a:r>
              <a:rPr lang="en-US" dirty="0" smtClean="0"/>
              <a:t>work</a:t>
            </a:r>
          </a:p>
          <a:p>
            <a:pPr marL="388800" lvl="2" indent="-285750"/>
            <a:r>
              <a:rPr lang="en-US" dirty="0"/>
              <a:t>C</a:t>
            </a:r>
            <a:r>
              <a:rPr lang="en-US" dirty="0" smtClean="0"/>
              <a:t>omparison </a:t>
            </a:r>
            <a:r>
              <a:rPr lang="en-US" dirty="0"/>
              <a:t>and </a:t>
            </a:r>
            <a:r>
              <a:rPr lang="en-US" dirty="0" smtClean="0"/>
              <a:t>evaluation  of </a:t>
            </a:r>
            <a:r>
              <a:rPr lang="en-US" dirty="0"/>
              <a:t>the latency </a:t>
            </a:r>
            <a:r>
              <a:rPr lang="en-US" dirty="0" smtClean="0"/>
              <a:t>and accuracy of </a:t>
            </a:r>
            <a:r>
              <a:rPr lang="en-US" dirty="0"/>
              <a:t>specifically selected 3D human motion prediction </a:t>
            </a:r>
            <a:r>
              <a:rPr lang="en-US" dirty="0" smtClean="0"/>
              <a:t>models</a:t>
            </a:r>
          </a:p>
          <a:p>
            <a:pPr marL="388800" lvl="2" indent="-285750"/>
            <a:r>
              <a:rPr lang="en-US" dirty="0" smtClean="0"/>
              <a:t>Selection of </a:t>
            </a:r>
            <a:r>
              <a:rPr lang="en-US" dirty="0"/>
              <a:t>the best </a:t>
            </a:r>
            <a:r>
              <a:rPr lang="en-US" dirty="0" smtClean="0"/>
              <a:t>model with </a:t>
            </a:r>
            <a:r>
              <a:rPr lang="en-US" dirty="0"/>
              <a:t>low latency and high accuracy for </a:t>
            </a:r>
            <a:r>
              <a:rPr lang="en-US" dirty="0" smtClean="0"/>
              <a:t>use in real-time </a:t>
            </a:r>
            <a:r>
              <a:rPr lang="en-US" dirty="0"/>
              <a:t>applications</a:t>
            </a:r>
          </a:p>
          <a:p>
            <a:pPr marL="285750" lvl="2" indent="-285750">
              <a:spcBef>
                <a:spcPts val="800"/>
              </a:spcBef>
            </a:pPr>
            <a:endParaRPr lang="en-US" dirty="0" smtClean="0"/>
          </a:p>
          <a:p>
            <a:pPr marL="0" lvl="2" indent="-15040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-150400">
              <a:buNone/>
            </a:pPr>
            <a:r>
              <a:rPr lang="en-US" sz="1800" b="1" dirty="0" smtClean="0"/>
              <a:t>Note</a:t>
            </a:r>
            <a:endParaRPr lang="en-IN" dirty="0"/>
          </a:p>
          <a:p>
            <a:pPr marL="387350" lvl="2" indent="-285750"/>
            <a:r>
              <a:rPr lang="en-US" dirty="0" smtClean="0"/>
              <a:t>Evaluated </a:t>
            </a:r>
            <a:r>
              <a:rPr lang="en-US" dirty="0"/>
              <a:t>using standardized human motion datasets rather than </a:t>
            </a:r>
            <a:r>
              <a:rPr lang="en-US" dirty="0" smtClean="0"/>
              <a:t>actual </a:t>
            </a:r>
            <a:r>
              <a:rPr lang="en-US" dirty="0"/>
              <a:t>live-tracked human </a:t>
            </a:r>
            <a:r>
              <a:rPr lang="en-US" dirty="0" smtClean="0"/>
              <a:t>motion data</a:t>
            </a:r>
          </a:p>
          <a:p>
            <a:pPr marL="387350" lvl="2" indent="-285750"/>
            <a:r>
              <a:rPr lang="en-US" dirty="0" smtClean="0"/>
              <a:t>Not </a:t>
            </a:r>
            <a:r>
              <a:rPr lang="en-US" dirty="0"/>
              <a:t>all models were evaluated using a common framework</a:t>
            </a:r>
            <a:endParaRPr lang="en-IN" dirty="0" smtClean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sz="1100" dirty="0"/>
          </a:p>
          <a:p>
            <a:pPr marL="252000" lvl="2" indent="-150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</a:pPr>
            <a:endParaRPr lang="en-IN" sz="1100" dirty="0" smtClean="0"/>
          </a:p>
          <a:p>
            <a:pPr marL="387350" lvl="2" indent="-285750"/>
            <a:endParaRPr lang="en-IN" dirty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/>
          </a:p>
          <a:p>
            <a:pPr marL="252000" lvl="2" indent="-150400">
              <a:spcBef>
                <a:spcPts val="0"/>
              </a:spcBef>
              <a:buNone/>
            </a:pPr>
            <a:endParaRPr lang="en-IN" sz="1100" dirty="0" smtClean="0"/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en-US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12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874712" y="2833261"/>
            <a:ext cx="80631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/>
            <a:r>
              <a:rPr lang="en-US" sz="3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Background and Related </a:t>
            </a:r>
            <a:r>
              <a:rPr lang="en-US" sz="36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 smtClean="0"/>
              <a:t>Challenges </a:t>
            </a:r>
            <a:r>
              <a:rPr lang="en-US" sz="1800" b="1" dirty="0"/>
              <a:t>in Real-Time Human Motion </a:t>
            </a:r>
            <a:r>
              <a:rPr lang="en-US" sz="1800" b="1" dirty="0" smtClean="0"/>
              <a:t>Tracking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/>
          </a:p>
          <a:p>
            <a:pPr marL="0" lvl="2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388800" lvl="2" indent="-285750"/>
            <a:r>
              <a:rPr lang="en-US" dirty="0" smtClean="0"/>
              <a:t>Tracking </a:t>
            </a:r>
            <a:r>
              <a:rPr lang="en-US" dirty="0"/>
              <a:t>systems capture RGBD </a:t>
            </a:r>
            <a:r>
              <a:rPr lang="en-US" dirty="0" smtClean="0"/>
              <a:t>images and process </a:t>
            </a:r>
            <a:r>
              <a:rPr lang="en-US" dirty="0"/>
              <a:t>them </a:t>
            </a:r>
            <a:r>
              <a:rPr lang="en-US" dirty="0" smtClean="0"/>
              <a:t>to </a:t>
            </a:r>
            <a:r>
              <a:rPr lang="en-US" dirty="0"/>
              <a:t>determine human </a:t>
            </a:r>
            <a:r>
              <a:rPr lang="en-US" dirty="0" smtClean="0"/>
              <a:t>poses</a:t>
            </a:r>
          </a:p>
          <a:p>
            <a:pPr marL="388800" lvl="2" indent="-285750"/>
            <a:r>
              <a:rPr lang="en-US" dirty="0"/>
              <a:t>Delay between tracking and data availability of tracking </a:t>
            </a:r>
            <a:r>
              <a:rPr lang="en-US" dirty="0" smtClean="0"/>
              <a:t>systems</a:t>
            </a:r>
          </a:p>
          <a:p>
            <a:pPr marL="846000" lvl="3" indent="-285750">
              <a:spcBef>
                <a:spcPts val="800"/>
              </a:spcBef>
            </a:pPr>
            <a:r>
              <a:rPr lang="en-US" dirty="0" smtClean="0"/>
              <a:t>Could include networking delay</a:t>
            </a: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0" y="2130992"/>
            <a:ext cx="1111041" cy="1666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795" y="2130992"/>
            <a:ext cx="1118589" cy="1666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76" y="2130992"/>
            <a:ext cx="801213" cy="7638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65302" y="3181734"/>
            <a:ext cx="2500604" cy="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4287" y="3533900"/>
            <a:ext cx="463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[10]</a:t>
            </a:r>
            <a:endParaRPr lang="en-US" sz="1100" dirty="0">
              <a:solidFill>
                <a:srgbClr val="05273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0355" y="3533899"/>
            <a:ext cx="50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[10]</a:t>
            </a:r>
            <a:endParaRPr lang="en-US" sz="1100" dirty="0">
              <a:solidFill>
                <a:srgbClr val="05273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4705" y="3320139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Delay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941" y="3913025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Tracking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1192" y="3885154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Visualization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Human Computer </a:t>
            </a:r>
            <a:r>
              <a:rPr lang="en-US" sz="1800" b="1" dirty="0" smtClean="0"/>
              <a:t>Interaction </a:t>
            </a:r>
            <a:r>
              <a:rPr lang="en-US" sz="1800" b="1" dirty="0"/>
              <a:t>(HCI) and </a:t>
            </a:r>
            <a:r>
              <a:rPr lang="en-US" sz="1800" b="1" dirty="0" smtClean="0"/>
              <a:t>Live Human Motion Tracking</a:t>
            </a:r>
          </a:p>
          <a:p>
            <a:pPr marL="388800" lvl="2" indent="-285750"/>
            <a:r>
              <a:rPr lang="en-US" dirty="0" smtClean="0"/>
              <a:t>Previous works like MIRIA show that 3D position data of rigid bodies analyzed in-situ via AR lead to better spatial interaction analysis </a:t>
            </a:r>
            <a:r>
              <a:rPr lang="en-US" sz="1200" dirty="0"/>
              <a:t>[</a:t>
            </a:r>
            <a:r>
              <a:rPr lang="en-US" sz="1200" dirty="0" smtClean="0"/>
              <a:t>11] </a:t>
            </a:r>
          </a:p>
          <a:p>
            <a:pPr marL="846000" lvl="3" indent="-285750">
              <a:spcBef>
                <a:spcPts val="800"/>
              </a:spcBef>
            </a:pPr>
            <a:r>
              <a:rPr lang="en-US" dirty="0" smtClean="0"/>
              <a:t>Extended to an entire humanoid avatar</a:t>
            </a:r>
          </a:p>
          <a:p>
            <a:pPr marL="846000" lvl="3" indent="-285750">
              <a:spcBef>
                <a:spcPts val="800"/>
              </a:spcBef>
            </a:pPr>
            <a:endParaRPr lang="en-US" dirty="0"/>
          </a:p>
          <a:p>
            <a:pPr marL="846000" lvl="3" indent="-285750">
              <a:spcBef>
                <a:spcPts val="800"/>
              </a:spcBef>
            </a:pPr>
            <a:endParaRPr lang="en-US" dirty="0" smtClean="0"/>
          </a:p>
          <a:p>
            <a:pPr marL="388800" lvl="2" indent="-285750"/>
            <a:endParaRPr lang="en-US" dirty="0" smtClean="0"/>
          </a:p>
          <a:p>
            <a:pPr marL="388800" lvl="2" indent="-285750"/>
            <a:endParaRPr lang="en-US" dirty="0"/>
          </a:p>
          <a:p>
            <a:pPr marL="388800" lvl="2" indent="-285750"/>
            <a:endParaRPr lang="en-US" dirty="0" smtClean="0"/>
          </a:p>
          <a:p>
            <a:pPr marL="388800" lvl="2" indent="-285750"/>
            <a:endParaRPr lang="en-US" dirty="0"/>
          </a:p>
          <a:p>
            <a:pPr marL="388800" lvl="2" indent="-285750"/>
            <a:r>
              <a:rPr lang="en-US" dirty="0" smtClean="0"/>
              <a:t>Delay introduced by tracking systems can cause bad user experience and hinder visual analysis</a:t>
            </a: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32" y="3035325"/>
            <a:ext cx="6751905" cy="18137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02355" y="4566607"/>
            <a:ext cx="53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52737"/>
                </a:solidFill>
              </a:rPr>
              <a:t> </a:t>
            </a:r>
            <a:r>
              <a:rPr lang="en-US" sz="1100" dirty="0" smtClean="0">
                <a:solidFill>
                  <a:srgbClr val="052737"/>
                </a:solidFill>
              </a:rPr>
              <a:t>[11]</a:t>
            </a:r>
            <a:endParaRPr lang="en-US" sz="1100" dirty="0">
              <a:solidFill>
                <a:srgbClr val="0527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1800" b="1" dirty="0"/>
              <a:t>Short-Term Human Motion </a:t>
            </a:r>
            <a:r>
              <a:rPr lang="en-US" sz="1800" b="1" dirty="0" smtClean="0"/>
              <a:t>Prediction </a:t>
            </a:r>
          </a:p>
          <a:p>
            <a:pPr marL="388800" lvl="2" indent="-285750"/>
            <a:r>
              <a:rPr lang="en-US" dirty="0"/>
              <a:t>Humans navigate by predicting others' actions; machines use </a:t>
            </a:r>
            <a:r>
              <a:rPr lang="en-US" b="1" dirty="0"/>
              <a:t>3D </a:t>
            </a:r>
            <a:r>
              <a:rPr lang="en-US" b="1" dirty="0" smtClean="0"/>
              <a:t>human (user) </a:t>
            </a:r>
            <a:r>
              <a:rPr lang="en-US" b="1" dirty="0"/>
              <a:t>motion prediction </a:t>
            </a:r>
            <a:r>
              <a:rPr lang="en-US" dirty="0"/>
              <a:t>for </a:t>
            </a:r>
            <a:r>
              <a:rPr lang="en-US" dirty="0" smtClean="0"/>
              <a:t>this</a:t>
            </a:r>
          </a:p>
          <a:p>
            <a:pPr marL="388800" lvl="2" indent="-285750"/>
            <a:r>
              <a:rPr lang="en-US" dirty="0" smtClean="0"/>
              <a:t>Predicting future movement poses given past motion poses</a:t>
            </a:r>
            <a:endParaRPr dirty="0"/>
          </a:p>
        </p:txBody>
      </p:sp>
      <p:sp>
        <p:nvSpPr>
          <p:cNvPr id="309" name="Google Shape;309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Background and Related Work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88" y="2854528"/>
            <a:ext cx="6638434" cy="7992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12067" y="3746940"/>
            <a:ext cx="5350933" cy="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01" y="3861504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Target Sequence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53733" y="3763079"/>
            <a:ext cx="908740" cy="6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8006" y="3855271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Seed Sequence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0006" y="4719355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Pose Prediction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2878668" y="4647166"/>
            <a:ext cx="1185333" cy="211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2878668" y="4934899"/>
            <a:ext cx="1185333" cy="266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8386" y="4487044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Short Term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8386" y="50255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Long Term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015351" y="4767870"/>
            <a:ext cx="509322" cy="24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660971" y="4709468"/>
            <a:ext cx="271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Generative Modelling Task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5044530" y="5331672"/>
            <a:ext cx="551175" cy="433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6" idx="2"/>
          </p:cNvCxnSpPr>
          <p:nvPr/>
        </p:nvCxnSpPr>
        <p:spPr>
          <a:xfrm flipV="1">
            <a:off x="5044530" y="5057909"/>
            <a:ext cx="0" cy="27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64815" y="5588492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00305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(Spatial + Temporal) information</a:t>
            </a:r>
            <a:endParaRPr lang="en-IN" sz="1600" dirty="0">
              <a:solidFill>
                <a:srgbClr val="00305D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21" grpId="0"/>
      <p:bldP spid="22" grpId="0"/>
      <p:bldP spid="23" grpId="0" animBg="1"/>
      <p:bldP spid="24" grpId="0"/>
      <p:bldP spid="30" grpId="0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3116</Words>
  <Application>Microsoft Office PowerPoint</Application>
  <PresentationFormat>Widescreen</PresentationFormat>
  <Paragraphs>518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Open Sans</vt:lpstr>
      <vt:lpstr>Calibri</vt:lpstr>
      <vt:lpstr>Noto Sans Symbols</vt:lpstr>
      <vt:lpstr>Arial</vt:lpstr>
      <vt:lpstr>TUD_2018_16zu9</vt:lpstr>
      <vt:lpstr>Short-term Prediction of User Motion from Live Tracking Data</vt:lpstr>
      <vt:lpstr>Contents </vt:lpstr>
      <vt:lpstr>Introduction</vt:lpstr>
      <vt:lpstr>Introduction</vt:lpstr>
      <vt:lpstr>Introduction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Benchmarking 3D Human Motion Prediction Models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 </vt:lpstr>
      <vt:lpstr>Conclusion </vt:lpstr>
      <vt:lpstr>Thank You Questions and Answers</vt:lpstr>
      <vt:lpstr>References </vt:lpstr>
      <vt:lpstr>References </vt:lpstr>
      <vt:lpstr>References 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Prediction of User Motion from Live Tracking Data</dc:title>
  <dc:creator>Flämig,Anne</dc:creator>
  <cp:lastModifiedBy>divyendu dutta</cp:lastModifiedBy>
  <cp:revision>222</cp:revision>
  <dcterms:created xsi:type="dcterms:W3CDTF">2022-05-04T09:57:14Z</dcterms:created>
  <dcterms:modified xsi:type="dcterms:W3CDTF">2024-05-27T13:13:28Z</dcterms:modified>
</cp:coreProperties>
</file>