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charset="0"/>
      <p:regular r:id="rId11"/>
      <p:bold r:id="rId12"/>
    </p:embeddedFont>
    <p:embeddedFont>
      <p:font typeface="Nuni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dcteEhbcrnOI0jaSVoRTIxgW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51" name="Google Shape;51;p6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52" name="Google Shape;52;p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56" name="Google Shape;56;p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60" name="Google Shape;60;p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6" name="Google Shape;66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7" name="Google Shape;67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0" name="Google Shape;70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4" name="Google Shape;74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9" name="Google Shape;79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7" name="Google Shape;87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5" name="Google Shape;115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2" name="Google Shape;122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0" name="Google Shape;130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37" name="Google Shape;137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1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2" name="Google Shape;142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1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3" name="Google Shape;153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57" name="Google Shape;157;p1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3" name="Google Shape;163;p1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68" name="Google Shape;168;p1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2" name="Google Shape;172;p1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78" name="Google Shape;178;p1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3" name="Google Shape;183;p1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1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88" name="Google Shape;188;p1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2" name="Google Shape;192;p1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97" name="Google Shape;197;p1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2" name="Google Shape;202;p1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8" name="Google Shape;208;p1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1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3" name="Google Shape;213;p1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17" name="Google Shape;217;p1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2" name="Google Shape;222;p1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28" name="Google Shape;228;p1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3" name="Google Shape;233;p1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1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37" name="Google Shape;237;p1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1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3" name="Google Shape;243;p1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1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48" name="Google Shape;248;p1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3" name="Google Shape;253;p1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57" name="Google Shape;257;p1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ALGO TRADING</a:t>
            </a:r>
            <a:endParaRPr/>
          </a:p>
        </p:txBody>
      </p:sp>
      <p:sp>
        <p:nvSpPr>
          <p:cNvPr id="271" name="Google Shape;271;p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DIVYESH  BANSAL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>
            <a:spLocks noGrp="1"/>
          </p:cNvSpPr>
          <p:nvPr>
            <p:ph type="title"/>
          </p:nvPr>
        </p:nvSpPr>
        <p:spPr>
          <a:xfrm>
            <a:off x="1588389" y="-5"/>
            <a:ext cx="8534400" cy="4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smtClean="0"/>
              <a:t>Strategy </a:t>
            </a:r>
            <a:r>
              <a:rPr lang="en-US" sz="1800" dirty="0" smtClean="0"/>
              <a:t>Rationale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Indicators Used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ATR (Average True Range): Measures market volatility to set dynamic stop-loss levels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UT Alerts: Provides signals based on volatility.</a:t>
            </a:r>
            <a:br>
              <a:rPr lang="en-US" sz="1800" dirty="0" smtClean="0"/>
            </a:br>
            <a:r>
              <a:rPr lang="en-US" sz="1800" dirty="0" smtClean="0"/>
              <a:t>STC (</a:t>
            </a:r>
            <a:r>
              <a:rPr lang="en-US" sz="1800" dirty="0" err="1" smtClean="0"/>
              <a:t>Schaff</a:t>
            </a:r>
            <a:r>
              <a:rPr lang="en-US" sz="1800" dirty="0" smtClean="0"/>
              <a:t> Trend Cycle): Identifies trend reversals for entry and exit points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Key Values and Thresholds:</a:t>
            </a:r>
            <a:br>
              <a:rPr lang="en-US" sz="1800" dirty="0" smtClean="0"/>
            </a:br>
            <a:r>
              <a:rPr lang="en-US" sz="1800" dirty="0" smtClean="0"/>
              <a:t>ATR Period: 6</a:t>
            </a:r>
            <a:br>
              <a:rPr lang="en-US" sz="1800" dirty="0" smtClean="0"/>
            </a:br>
            <a:r>
              <a:rPr lang="en-US" sz="1800" dirty="0" smtClean="0"/>
              <a:t>UT Alerts Multiplier: 2</a:t>
            </a:r>
            <a:br>
              <a:rPr lang="en-US" sz="1800" dirty="0" smtClean="0"/>
            </a:br>
            <a:r>
              <a:rPr lang="en-US" sz="1800" dirty="0" smtClean="0"/>
              <a:t>STC Lengths: 80 for slow and 27 for fast periods.</a:t>
            </a:r>
            <a:br>
              <a:rPr lang="en-US" sz="1800" dirty="0" smtClean="0"/>
            </a:br>
            <a:r>
              <a:rPr lang="en-US" sz="1800" dirty="0" smtClean="0"/>
              <a:t>Thresholds: 25 for bullish and 75 for bearish signals.</a:t>
            </a:r>
            <a:br>
              <a:rPr lang="en-US" sz="1800" dirty="0" smtClean="0"/>
            </a:br>
            <a:endParaRPr sz="18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"/>
          <p:cNvSpPr txBox="1">
            <a:spLocks noGrp="1"/>
          </p:cNvSpPr>
          <p:nvPr>
            <p:ph type="title"/>
          </p:nvPr>
        </p:nvSpPr>
        <p:spPr>
          <a:xfrm>
            <a:off x="824000" y="0"/>
            <a:ext cx="5857800" cy="4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smtClean="0"/>
              <a:t>Initial Capital: $</a:t>
            </a:r>
            <a:r>
              <a:rPr lang="en-US" sz="1800" dirty="0" smtClean="0"/>
              <a:t>10,000</a:t>
            </a:r>
            <a:br>
              <a:rPr lang="en-US" sz="1800" dirty="0" smtClean="0"/>
            </a:br>
            <a:r>
              <a:rPr lang="en-US" sz="1800" dirty="0" smtClean="0"/>
              <a:t>Gross Profit</a:t>
            </a:r>
            <a:r>
              <a:rPr lang="en-US" sz="1800" dirty="0" smtClean="0"/>
              <a:t>: Calculated as the total profit from all closed trades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Net </a:t>
            </a:r>
            <a:r>
              <a:rPr lang="en-US" sz="1800" dirty="0" smtClean="0"/>
              <a:t>Profit: Gross profit minus transaction </a:t>
            </a:r>
            <a:r>
              <a:rPr lang="en-US" sz="1800" dirty="0" smtClean="0"/>
              <a:t>costs.</a:t>
            </a:r>
            <a:br>
              <a:rPr lang="en-US" sz="1800" dirty="0" smtClean="0"/>
            </a:br>
            <a:r>
              <a:rPr lang="en-US" sz="1800" dirty="0" smtClean="0"/>
              <a:t>Total </a:t>
            </a:r>
            <a:r>
              <a:rPr lang="en-US" sz="1800" dirty="0" smtClean="0"/>
              <a:t>Closed Trades: Number of completed trades (Buy and Sell</a:t>
            </a:r>
            <a:r>
              <a:rPr lang="en-US" sz="1800" dirty="0" smtClean="0"/>
              <a:t>).</a:t>
            </a:r>
            <a:br>
              <a:rPr lang="en-US" sz="1800" dirty="0" smtClean="0"/>
            </a:br>
            <a:r>
              <a:rPr lang="en-US" sz="1800" dirty="0" smtClean="0"/>
              <a:t>Win </a:t>
            </a:r>
            <a:r>
              <a:rPr lang="en-US" sz="1800" dirty="0" smtClean="0"/>
              <a:t>Rate: Percentage of profitable </a:t>
            </a:r>
            <a:r>
              <a:rPr lang="en-US" sz="1800" dirty="0" err="1" smtClean="0"/>
              <a:t>trades.Max</a:t>
            </a:r>
            <a:r>
              <a:rPr lang="en-US" sz="1800" dirty="0" smtClean="0"/>
              <a:t> Drawdown: The largest peak-to-trough decline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Buy </a:t>
            </a:r>
            <a:r>
              <a:rPr lang="en-US" sz="1800" dirty="0" smtClean="0"/>
              <a:t>and Hold Return: Comparison with a simple buy-and-hold strategy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Sharpe </a:t>
            </a:r>
            <a:r>
              <a:rPr lang="en-US" sz="1800" dirty="0" smtClean="0"/>
              <a:t>Ratio: Measure of risk-adjusted return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err="1" smtClean="0"/>
              <a:t>Sortino</a:t>
            </a:r>
            <a:r>
              <a:rPr lang="en-US" sz="1800" dirty="0" smtClean="0"/>
              <a:t> </a:t>
            </a:r>
            <a:r>
              <a:rPr lang="en-US" sz="1800" dirty="0" smtClean="0"/>
              <a:t>Ratio: Similar to Sharpe but focuses on downside risk.</a:t>
            </a:r>
            <a:endParaRPr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00" y="1613824"/>
            <a:ext cx="7847034" cy="3273485"/>
          </a:xfrm>
        </p:spPr>
        <p:txBody>
          <a:bodyPr>
            <a:noAutofit/>
          </a:bodyPr>
          <a:lstStyle/>
          <a:p>
            <a:r>
              <a:rPr lang="en-US" sz="1800" dirty="0" smtClean="0"/>
              <a:t>Buy Signal Conditions</a:t>
            </a:r>
            <a:br>
              <a:rPr lang="en-US" sz="1800" dirty="0" smtClean="0"/>
            </a:br>
            <a:r>
              <a:rPr lang="en-US" sz="1800" dirty="0" smtClean="0"/>
              <a:t>UT Alerts Indicator:</a:t>
            </a:r>
            <a:br>
              <a:rPr lang="en-US" sz="1800" dirty="0" smtClean="0"/>
            </a:br>
            <a:r>
              <a:rPr lang="en-US" sz="1800" dirty="0" smtClean="0"/>
              <a:t>The current UT Alerts value must be greater than the previous UT Alerts value, indicating an increase in volatility.</a:t>
            </a:r>
            <a:br>
              <a:rPr lang="en-US" sz="1800" dirty="0" smtClean="0"/>
            </a:br>
            <a:r>
              <a:rPr lang="en-US" sz="1800" dirty="0" smtClean="0"/>
              <a:t>STC Indicator:</a:t>
            </a:r>
            <a:br>
              <a:rPr lang="en-US" sz="1800" dirty="0" smtClean="0"/>
            </a:br>
            <a:r>
              <a:rPr lang="en-US" sz="1800" dirty="0" smtClean="0"/>
              <a:t>The STC (</a:t>
            </a:r>
            <a:r>
              <a:rPr lang="en-US" sz="1800" dirty="0" err="1" smtClean="0"/>
              <a:t>Schaff</a:t>
            </a:r>
            <a:r>
              <a:rPr lang="en-US" sz="1800" dirty="0" smtClean="0"/>
              <a:t> Trend Cycle) value must be below the blue threshold of 25, suggesting that the asset is potentially oversold.</a:t>
            </a:r>
            <a:br>
              <a:rPr lang="en-US" sz="1800" dirty="0" smtClean="0"/>
            </a:br>
            <a:r>
              <a:rPr lang="en-US" sz="1800" dirty="0" smtClean="0"/>
              <a:t>The STC value must be increasing (i.e., </a:t>
            </a:r>
            <a:r>
              <a:rPr lang="en-US" sz="1800" dirty="0" err="1" smtClean="0"/>
              <a:t>STC_Up</a:t>
            </a:r>
            <a:r>
              <a:rPr lang="en-US" sz="1800" dirty="0" smtClean="0"/>
              <a:t> is True), indicating a potential upward trend or reversal.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Sell Signal Conditions</a:t>
            </a:r>
            <a:br>
              <a:rPr lang="en-US" sz="1600" dirty="0" smtClean="0"/>
            </a:br>
            <a:r>
              <a:rPr lang="en-US" sz="1600" dirty="0" smtClean="0"/>
              <a:t>UT Alerts Indicator:</a:t>
            </a:r>
            <a:br>
              <a:rPr lang="en-US" sz="1600" dirty="0" smtClean="0"/>
            </a:br>
            <a:r>
              <a:rPr lang="en-US" sz="1600" dirty="0" smtClean="0"/>
              <a:t>The current UT Alerts value must be less than the previous UT Alerts value, indicating a decrease in volatility.</a:t>
            </a:r>
            <a:br>
              <a:rPr lang="en-US" sz="1600" dirty="0" smtClean="0"/>
            </a:br>
            <a:r>
              <a:rPr lang="en-US" sz="1600" dirty="0" smtClean="0"/>
              <a:t>STC Indicator:</a:t>
            </a:r>
            <a:br>
              <a:rPr lang="en-US" sz="1600" dirty="0" smtClean="0"/>
            </a:br>
            <a:r>
              <a:rPr lang="en-US" sz="1600" dirty="0" smtClean="0"/>
              <a:t>The STC (</a:t>
            </a:r>
            <a:r>
              <a:rPr lang="en-US" sz="1600" dirty="0" err="1" smtClean="0"/>
              <a:t>Schaff</a:t>
            </a:r>
            <a:r>
              <a:rPr lang="en-US" sz="1600" dirty="0" smtClean="0"/>
              <a:t> Trend Cycle) value must be above the yellow threshold of 75, suggesting that the asset is potentially overbought.</a:t>
            </a:r>
            <a:br>
              <a:rPr lang="en-US" sz="1600" dirty="0" smtClean="0"/>
            </a:br>
            <a:r>
              <a:rPr lang="en-US" sz="1600" dirty="0" smtClean="0"/>
              <a:t>The STC value must be decreasing (i.e., </a:t>
            </a:r>
            <a:r>
              <a:rPr lang="en-US" sz="1600" dirty="0" err="1" smtClean="0"/>
              <a:t>STC_Down</a:t>
            </a:r>
            <a:r>
              <a:rPr lang="en-US" sz="1600" dirty="0" smtClean="0"/>
              <a:t> is True), indicating a potential downward trend or reversal.</a:t>
            </a:r>
            <a:br>
              <a:rPr lang="en-US" sz="1600" dirty="0" smtClean="0"/>
            </a:br>
            <a:endParaRPr lang="en-US" sz="16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Backtesting</a:t>
            </a:r>
            <a:r>
              <a:rPr lang="en-US" sz="1800" dirty="0" smtClean="0"/>
              <a:t> Results: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Gross </a:t>
            </a:r>
            <a:r>
              <a:rPr lang="en-US" sz="1800" dirty="0" smtClean="0"/>
              <a:t>Profit: $8004.51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Gross </a:t>
            </a:r>
            <a:r>
              <a:rPr lang="en-US" sz="1800" dirty="0" smtClean="0"/>
              <a:t>Loss: $-1998.18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Net </a:t>
            </a:r>
            <a:r>
              <a:rPr lang="en-US" sz="1800" dirty="0" smtClean="0"/>
              <a:t>Profit: $6006.32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Total </a:t>
            </a:r>
            <a:r>
              <a:rPr lang="en-US" sz="1800" dirty="0" smtClean="0"/>
              <a:t>Closed Trades: 48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Win </a:t>
            </a:r>
            <a:r>
              <a:rPr lang="en-US" sz="1800" dirty="0" smtClean="0"/>
              <a:t>Rate (Profitability %): 54.17%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Max </a:t>
            </a:r>
            <a:r>
              <a:rPr lang="en-US" sz="1800" dirty="0" smtClean="0"/>
              <a:t>Drawdown: 119.94%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Average </a:t>
            </a:r>
            <a:r>
              <a:rPr lang="en-US" sz="1800" dirty="0" smtClean="0"/>
              <a:t>Winning Trade: $307.87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Average </a:t>
            </a:r>
            <a:r>
              <a:rPr lang="en-US" sz="1800" dirty="0" smtClean="0"/>
              <a:t>Losing Trade: $-90.83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Buy </a:t>
            </a:r>
            <a:r>
              <a:rPr lang="en-US" sz="1800" dirty="0" smtClean="0"/>
              <a:t>and Hold Return of ETH: 213.82%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‘Largest </a:t>
            </a:r>
            <a:r>
              <a:rPr lang="en-US" sz="1800" dirty="0" smtClean="0"/>
              <a:t>Winning Trade: $</a:t>
            </a:r>
            <a:r>
              <a:rPr lang="en-US" sz="1800" dirty="0" smtClean="0"/>
              <a:t>7928.00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/>
              <a:t>Largest Losing Trade: $-1559.96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Sharpe </a:t>
            </a:r>
            <a:r>
              <a:rPr lang="en-US" sz="1800" dirty="0" smtClean="0"/>
              <a:t>Ratio: 1.64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Sortino</a:t>
            </a:r>
            <a:r>
              <a:rPr lang="en-US" sz="1800" dirty="0" smtClean="0"/>
              <a:t> </a:t>
            </a:r>
            <a:r>
              <a:rPr lang="en-US" sz="1800" dirty="0" smtClean="0"/>
              <a:t>Ratio: 5.64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Average </a:t>
            </a:r>
            <a:r>
              <a:rPr lang="en-US" sz="1800" dirty="0" smtClean="0"/>
              <a:t>Holding Duration per </a:t>
            </a:r>
            <a:r>
              <a:rPr lang="en-US" sz="1800" dirty="0" smtClean="0"/>
              <a:t>Trade:24.979166666666668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Risk Management Techniques in ETH/USDT Trading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Stop Loss and Take Profit Mechanisms</a:t>
            </a:r>
            <a:br>
              <a:rPr lang="en-US" sz="1000" dirty="0" smtClean="0"/>
            </a:br>
            <a:r>
              <a:rPr lang="en-US" sz="1000" dirty="0" smtClean="0"/>
              <a:t>Long Stop Loss: Based on the minimum of the past 6 periods' lows.</a:t>
            </a:r>
            <a:br>
              <a:rPr lang="en-US" sz="1000" dirty="0" smtClean="0"/>
            </a:br>
            <a:r>
              <a:rPr lang="en-US" sz="1000" dirty="0" smtClean="0"/>
              <a:t>Short Stop Loss: Based on the maximum of the past 6 periods' highs.</a:t>
            </a:r>
            <a:br>
              <a:rPr lang="en-US" sz="1000" dirty="0" smtClean="0"/>
            </a:br>
            <a:r>
              <a:rPr lang="en-US" sz="1000" dirty="0" smtClean="0"/>
              <a:t>Effectiveness: Ensures that positions are closed automatically to prevent significant losses, thereby preserving capital.</a:t>
            </a:r>
            <a:br>
              <a:rPr lang="en-US" sz="1000" dirty="0" smtClean="0"/>
            </a:br>
            <a:r>
              <a:rPr lang="en-US" sz="1000" dirty="0" smtClean="0"/>
              <a:t>Position Sizing and Transaction Costs</a:t>
            </a:r>
            <a:br>
              <a:rPr lang="en-US" sz="1000" dirty="0" smtClean="0"/>
            </a:br>
            <a:r>
              <a:rPr lang="en-US" sz="1000" dirty="0" smtClean="0"/>
              <a:t>Dynamic Position Sizing: Allocates investment proportionate to available balance, adjusting for each trade.</a:t>
            </a:r>
            <a:br>
              <a:rPr lang="en-US" sz="1000" dirty="0" smtClean="0"/>
            </a:br>
            <a:r>
              <a:rPr lang="en-US" sz="1000" dirty="0" smtClean="0"/>
              <a:t>Transaction Costs: Incorporated a 0.10% transaction cost rate to simulate real trading conditions.</a:t>
            </a:r>
            <a:br>
              <a:rPr lang="en-US" sz="1000" dirty="0" smtClean="0"/>
            </a:br>
            <a:r>
              <a:rPr lang="en-US" sz="1000" dirty="0" smtClean="0"/>
              <a:t>Effectiveness: Helps manage risk by not over-leveraging and accounting for actual costs, thus preventing capital erosion from excessive fees.</a:t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24000" y="3486724"/>
            <a:ext cx="5857800" cy="48618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232922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 smtClean="0">
                <a:solidFill>
                  <a:srgbClr val="FFFFFF"/>
                </a:solidFill>
                <a:latin typeface="Maven Pro"/>
                <a:sym typeface="Maven Pro"/>
              </a:rPr>
              <a:t>Schaff</a:t>
            </a: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 Trend Cycle (STC) Indicator</a:t>
            </a:r>
            <a:b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</a:b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Buy/Sell Signals: Generated based on crossing key thresholds (25 for buying, 75 for selling).</a:t>
            </a:r>
            <a:b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</a:b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Effectiveness: Provides timely entry and exit signals to capture potential market movements, avoiding prolonged exposure to adverse conditions.</a:t>
            </a:r>
            <a:b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</a:b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Trailing ATR Alerts</a:t>
            </a:r>
            <a:b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</a:b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UT Alerts: Uses 2x ATR(6) to determine significant price movements.</a:t>
            </a:r>
            <a:b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</a:br>
            <a:r>
              <a:rPr lang="en-US" sz="1000" b="1" dirty="0" smtClean="0">
                <a:solidFill>
                  <a:srgbClr val="FFFFFF"/>
                </a:solidFill>
                <a:latin typeface="Maven Pro"/>
                <a:sym typeface="Maven Pro"/>
              </a:rPr>
              <a:t>Effectiveness: Adjusts dynamically to market volatility, ensuring stop loss levels move with the price to lock in gains while protecting against sharp reversals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</Words>
  <PresentationFormat>On-screen Show (16:9)</PresentationFormat>
  <Paragraphs>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ALGO TRADING</vt:lpstr>
      <vt:lpstr>Strategy Rationale  Indicators Used:  ATR (Average True Range): Measures market volatility to set dynamic stop-loss levels.  UT Alerts: Provides signals based on volatility. STC (Schaff Trend Cycle): Identifies trend reversals for entry and exit points.  Key Values and Thresholds: ATR Period: 6 UT Alerts Multiplier: 2 STC Lengths: 80 for slow and 27 for fast periods. Thresholds: 25 for bullish and 75 for bearish signals. </vt:lpstr>
      <vt:lpstr>Initial Capital: $10,000 Gross Profit: Calculated as the total profit from all closed trades. Net Profit: Gross profit minus transaction costs. Total Closed Trades: Number of completed trades (Buy and Sell). Win Rate: Percentage of profitable trades.Max Drawdown: The largest peak-to-trough decline. Buy and Hold Return: Comparison with a simple buy-and-hold strategy. Sharpe Ratio: Measure of risk-adjusted return. Sortino Ratio: Similar to Sharpe but focuses on downside risk.</vt:lpstr>
      <vt:lpstr>Buy Signal Conditions UT Alerts Indicator: The current UT Alerts value must be greater than the previous UT Alerts value, indicating an increase in volatility. STC Indicator: The STC (Schaff Trend Cycle) value must be below the blue threshold of 25, suggesting that the asset is potentially oversold. The STC value must be increasing (i.e., STC_Up is True), indicating a potential upward trend or reversal. </vt:lpstr>
      <vt:lpstr>Sell Signal Conditions UT Alerts Indicator: The current UT Alerts value must be less than the previous UT Alerts value, indicating a decrease in volatility. STC Indicator: The STC (Schaff Trend Cycle) value must be above the yellow threshold of 75, suggesting that the asset is potentially overbought. The STC value must be decreasing (i.e., STC_Down is True), indicating a potential downward trend or reversal. </vt:lpstr>
      <vt:lpstr>Backtesting Results:  Gross Profit: $8004.51  Gross Loss: $-1998.18  Net Profit: $6006.32  Total Closed Trades: 48  Win Rate (Profitability %): 54.17%  Max Drawdown: 119.94%  Average Winning Trade: $307.87  Average Losing Trade: $-90.83  Buy and Hold Return of ETH: 213.82%  ‘Largest Winning Trade: $7928.00  Largest Losing Trade: $-1559.96  Sharpe Ratio: 1.64  Sortino Ratio: 5.64  Average Holding Duration per Trade:24.979166666666668</vt:lpstr>
      <vt:lpstr>Risk Management Techniques in ETH/USDT Trading Stop Loss and Take Profit Mechanisms Long Stop Loss: Based on the minimum of the past 6 periods' lows. Short Stop Loss: Based on the maximum of the past 6 periods' highs. Effectiveness: Ensures that positions are closed automatically to prevent significant losses, thereby preserving capital. Position Sizing and Transaction Costs Dynamic Position Sizing: Allocates investment proportionate to available balance, adjusting for each trade. Transaction Costs: Incorporated a 0.10% transaction cost rate to simulate real trading conditions. Effectiveness: Helps manage risk by not over-leveraging and accounting for actual costs, thus preventing capital erosion from excessive fees.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TRADING</dc:title>
  <cp:lastModifiedBy>HP Probook</cp:lastModifiedBy>
  <cp:revision>5</cp:revision>
  <dcterms:modified xsi:type="dcterms:W3CDTF">2024-06-14T18:14:54Z</dcterms:modified>
</cp:coreProperties>
</file>