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3" r:id="rId4"/>
    <p:sldId id="284" r:id="rId5"/>
    <p:sldId id="285" r:id="rId6"/>
    <p:sldId id="288" r:id="rId7"/>
    <p:sldId id="28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9F"/>
    <a:srgbClr val="800000"/>
    <a:srgbClr val="110377"/>
    <a:srgbClr val="1A04BC"/>
    <a:srgbClr val="008000"/>
    <a:srgbClr val="0066CC"/>
    <a:srgbClr val="0AF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24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_(data_structure)" TargetMode="External"/><Relationship Id="rId2" Type="http://schemas.openxmlformats.org/officeDocument/2006/relationships/hyperlink" Target="https://en.wikipedia.org/wiki/Search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AD658-F126-409A-8D08-5F3A5E8288C5}"/>
              </a:ext>
            </a:extLst>
          </p:cNvPr>
          <p:cNvSpPr/>
          <p:nvPr/>
        </p:nvSpPr>
        <p:spPr>
          <a:xfrm>
            <a:off x="2300729" y="683095"/>
            <a:ext cx="75905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 Puzzle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82639-E4C7-4519-A6AE-6103F16996F5}"/>
              </a:ext>
            </a:extLst>
          </p:cNvPr>
          <p:cNvSpPr/>
          <p:nvPr/>
        </p:nvSpPr>
        <p:spPr>
          <a:xfrm>
            <a:off x="5303954" y="2518749"/>
            <a:ext cx="15840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13C08-21D0-424F-A2A5-9A57FC7DB85E}"/>
              </a:ext>
            </a:extLst>
          </p:cNvPr>
          <p:cNvSpPr/>
          <p:nvPr/>
        </p:nvSpPr>
        <p:spPr>
          <a:xfrm>
            <a:off x="2201337" y="3695201"/>
            <a:ext cx="825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Greedy Best First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0B3C7-CA69-4887-A491-C8497AAB7577}"/>
              </a:ext>
            </a:extLst>
          </p:cNvPr>
          <p:cNvSpPr/>
          <p:nvPr/>
        </p:nvSpPr>
        <p:spPr>
          <a:xfrm>
            <a:off x="5074467" y="5324639"/>
            <a:ext cx="39097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Course Instructor:-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A8489-30A6-41F9-80FA-D261D721FE9E}"/>
              </a:ext>
            </a:extLst>
          </p:cNvPr>
          <p:cNvSpPr/>
          <p:nvPr/>
        </p:nvSpPr>
        <p:spPr>
          <a:xfrm>
            <a:off x="8459150" y="5309250"/>
            <a:ext cx="36499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BIPLAB PALAYE</a:t>
            </a:r>
          </a:p>
        </p:txBody>
      </p:sp>
    </p:spTree>
    <p:extLst>
      <p:ext uri="{BB962C8B-B14F-4D97-AF65-F5344CB8AC3E}">
        <p14:creationId xmlns:p14="http://schemas.microsoft.com/office/powerpoint/2010/main" val="241855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2618349" y="1118209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Initially h(n)=8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79920"/>
              </p:ext>
            </p:extLst>
          </p:nvPr>
        </p:nvGraphicFramePr>
        <p:xfrm>
          <a:off x="3691252" y="3542696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5649"/>
              </p:ext>
            </p:extLst>
          </p:nvPr>
        </p:nvGraphicFramePr>
        <p:xfrm>
          <a:off x="7019658" y="3544915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895942" y="561220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 h(n)=7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367914" y="5596515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h(n)=8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6EE408-3240-4BCB-9F5E-5C9DAAAD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14814"/>
              </p:ext>
            </p:extLst>
          </p:nvPr>
        </p:nvGraphicFramePr>
        <p:xfrm>
          <a:off x="5370385" y="644257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E28356F6-A9EA-4466-B04A-66F78D0FF39E}"/>
              </a:ext>
            </a:extLst>
          </p:cNvPr>
          <p:cNvSpPr/>
          <p:nvPr/>
        </p:nvSpPr>
        <p:spPr>
          <a:xfrm rot="2210215">
            <a:off x="5284589" y="2419139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9BD146-0F41-4F8F-B8B6-ACB2367D6153}"/>
              </a:ext>
            </a:extLst>
          </p:cNvPr>
          <p:cNvSpPr/>
          <p:nvPr/>
        </p:nvSpPr>
        <p:spPr>
          <a:xfrm rot="18787774">
            <a:off x="7000613" y="2424164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7B171-4E95-4F3E-83D6-8DA32EADA34B}"/>
              </a:ext>
            </a:extLst>
          </p:cNvPr>
          <p:cNvSpPr/>
          <p:nvPr/>
        </p:nvSpPr>
        <p:spPr>
          <a:xfrm>
            <a:off x="4146824" y="6207592"/>
            <a:ext cx="4997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 here the block will move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2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2964015" y="95948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62402"/>
              </p:ext>
            </p:extLst>
          </p:nvPr>
        </p:nvGraphicFramePr>
        <p:xfrm>
          <a:off x="3645532" y="3560984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5842"/>
              </p:ext>
            </p:extLst>
          </p:nvPr>
        </p:nvGraphicFramePr>
        <p:xfrm>
          <a:off x="6973938" y="3563203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850222" y="563049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 ; h(n)=6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322194" y="5614803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B920FC-D70D-4E3B-A9B1-5ECF2B60F2CE}"/>
              </a:ext>
            </a:extLst>
          </p:cNvPr>
          <p:cNvSpPr/>
          <p:nvPr/>
        </p:nvSpPr>
        <p:spPr>
          <a:xfrm>
            <a:off x="4452043" y="6313522"/>
            <a:ext cx="434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here the block will move down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9F1970-7955-4737-BDF1-767CD9BACB6B}"/>
              </a:ext>
            </a:extLst>
          </p:cNvPr>
          <p:cNvSpPr/>
          <p:nvPr/>
        </p:nvSpPr>
        <p:spPr>
          <a:xfrm rot="2210215">
            <a:off x="5284589" y="2419139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EEF3A55-8BC2-484E-9BC7-41EE37506BC5}"/>
              </a:ext>
            </a:extLst>
          </p:cNvPr>
          <p:cNvSpPr/>
          <p:nvPr/>
        </p:nvSpPr>
        <p:spPr>
          <a:xfrm rot="18787774">
            <a:off x="7000613" y="2424164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0CB2DF-A61B-4E83-823D-90A1A06C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15740"/>
              </p:ext>
            </p:extLst>
          </p:nvPr>
        </p:nvGraphicFramePr>
        <p:xfrm>
          <a:off x="5305101" y="634472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5013481" y="5464881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E519A2-C19A-4C6F-B7E5-A9316957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7080"/>
              </p:ext>
            </p:extLst>
          </p:nvPr>
        </p:nvGraphicFramePr>
        <p:xfrm>
          <a:off x="5182618" y="3568112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2BFB53-E263-4FAE-8978-A8A6B0E3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49984"/>
              </p:ext>
            </p:extLst>
          </p:nvPr>
        </p:nvGraphicFramePr>
        <p:xfrm>
          <a:off x="5013481" y="691987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86CBC8B-BCEB-4425-A11B-7920E66180F5}"/>
              </a:ext>
            </a:extLst>
          </p:cNvPr>
          <p:cNvSpPr/>
          <p:nvPr/>
        </p:nvSpPr>
        <p:spPr>
          <a:xfrm>
            <a:off x="5911302" y="2588756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9D2F4-451B-467B-B86B-82C46F747A2A}"/>
              </a:ext>
            </a:extLst>
          </p:cNvPr>
          <p:cNvSpPr/>
          <p:nvPr/>
        </p:nvSpPr>
        <p:spPr>
          <a:xfrm>
            <a:off x="4452043" y="6313522"/>
            <a:ext cx="434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here the block will move left</a:t>
            </a:r>
          </a:p>
        </p:txBody>
      </p:sp>
    </p:spTree>
    <p:extLst>
      <p:ext uri="{BB962C8B-B14F-4D97-AF65-F5344CB8AC3E}">
        <p14:creationId xmlns:p14="http://schemas.microsoft.com/office/powerpoint/2010/main" val="241688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8735"/>
              </p:ext>
            </p:extLst>
          </p:nvPr>
        </p:nvGraphicFramePr>
        <p:xfrm>
          <a:off x="3784645" y="3738537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11623"/>
              </p:ext>
            </p:extLst>
          </p:nvPr>
        </p:nvGraphicFramePr>
        <p:xfrm>
          <a:off x="7113051" y="3740756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989335" y="580804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461307" y="5792356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AAEEC-F50D-470C-90F1-21FA49920151}"/>
              </a:ext>
            </a:extLst>
          </p:cNvPr>
          <p:cNvSpPr/>
          <p:nvPr/>
        </p:nvSpPr>
        <p:spPr>
          <a:xfrm>
            <a:off x="4461239" y="6419122"/>
            <a:ext cx="370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we will move the block up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15DC60-239A-40C7-8C5A-49548D950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59109"/>
              </p:ext>
            </p:extLst>
          </p:nvPr>
        </p:nvGraphicFramePr>
        <p:xfrm>
          <a:off x="5399486" y="680623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F4822969-B8D3-415D-BB36-9F42988BBFCA}"/>
              </a:ext>
            </a:extLst>
          </p:cNvPr>
          <p:cNvSpPr/>
          <p:nvPr/>
        </p:nvSpPr>
        <p:spPr>
          <a:xfrm rot="2210215">
            <a:off x="5378975" y="2600627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9C1C44C-A9AE-4E84-A132-83584EFCFB3B}"/>
              </a:ext>
            </a:extLst>
          </p:cNvPr>
          <p:cNvSpPr/>
          <p:nvPr/>
        </p:nvSpPr>
        <p:spPr>
          <a:xfrm rot="18787774">
            <a:off x="7094999" y="2605652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Initially h(n)=6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4947471" y="549850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1419443" y="5482819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; h(n)=5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317567-DF69-4D0E-8799-642B151C3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37294"/>
              </p:ext>
            </p:extLst>
          </p:nvPr>
        </p:nvGraphicFramePr>
        <p:xfrm>
          <a:off x="1742781" y="3429000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C56798-154B-4140-BB2B-0E326734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99926"/>
              </p:ext>
            </p:extLst>
          </p:nvPr>
        </p:nvGraphicFramePr>
        <p:xfrm>
          <a:off x="8725052" y="3428999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A4DA3D-1808-4138-86AA-42CCD4D0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42872"/>
              </p:ext>
            </p:extLst>
          </p:nvPr>
        </p:nvGraphicFramePr>
        <p:xfrm>
          <a:off x="5305686" y="3429000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247396A-177B-4385-9151-15C94E8A8DA7}"/>
              </a:ext>
            </a:extLst>
          </p:cNvPr>
          <p:cNvSpPr/>
          <p:nvPr/>
        </p:nvSpPr>
        <p:spPr>
          <a:xfrm>
            <a:off x="8586106" y="5451183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 ; h(n)=6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ECF80-E0EC-45EB-BB59-A66CC7572F8A}"/>
              </a:ext>
            </a:extLst>
          </p:cNvPr>
          <p:cNvSpPr/>
          <p:nvPr/>
        </p:nvSpPr>
        <p:spPr>
          <a:xfrm>
            <a:off x="1956379" y="6158211"/>
            <a:ext cx="9273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we are getting equal value of heuristic function for two moves , so  we will randomly choose any one  of the move , lets say UP 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B8026E-BAF1-4B9D-B104-D758A0C3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65336"/>
              </p:ext>
            </p:extLst>
          </p:nvPr>
        </p:nvGraphicFramePr>
        <p:xfrm>
          <a:off x="5182618" y="429385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24BE0E5-C113-45DE-B0DD-B080F522340F}"/>
              </a:ext>
            </a:extLst>
          </p:cNvPr>
          <p:cNvSpPr/>
          <p:nvPr/>
        </p:nvSpPr>
        <p:spPr>
          <a:xfrm>
            <a:off x="5964748" y="2427133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B6A738C-FE08-421B-9AF7-57E7A2445C86}"/>
              </a:ext>
            </a:extLst>
          </p:cNvPr>
          <p:cNvSpPr/>
          <p:nvPr/>
        </p:nvSpPr>
        <p:spPr>
          <a:xfrm rot="3094918">
            <a:off x="4287838" y="2024894"/>
            <a:ext cx="214874" cy="171261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70CDE4-E968-47C4-AB2F-40C2AB35CCF1}"/>
              </a:ext>
            </a:extLst>
          </p:cNvPr>
          <p:cNvSpPr/>
          <p:nvPr/>
        </p:nvSpPr>
        <p:spPr>
          <a:xfrm rot="18379748">
            <a:off x="7739152" y="1896612"/>
            <a:ext cx="258067" cy="193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64981"/>
              </p:ext>
            </p:extLst>
          </p:nvPr>
        </p:nvGraphicFramePr>
        <p:xfrm>
          <a:off x="3358517" y="3791803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0897"/>
              </p:ext>
            </p:extLst>
          </p:nvPr>
        </p:nvGraphicFramePr>
        <p:xfrm>
          <a:off x="6686923" y="3794022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563207" y="5861311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; h(n)=6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035179" y="5845622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320446" y="6369273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left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AC0A22-8367-4218-92D6-0E576E1D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72816"/>
              </p:ext>
            </p:extLst>
          </p:nvPr>
        </p:nvGraphicFramePr>
        <p:xfrm>
          <a:off x="5138590" y="67530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DC41FE35-DD31-4A7A-B6BB-5259C4FD2167}"/>
              </a:ext>
            </a:extLst>
          </p:cNvPr>
          <p:cNvSpPr/>
          <p:nvPr/>
        </p:nvSpPr>
        <p:spPr>
          <a:xfrm rot="1912462">
            <a:off x="5091555" y="2636207"/>
            <a:ext cx="299517" cy="108893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B68EFF-833A-47F6-97CC-26A83EDE61D9}"/>
              </a:ext>
            </a:extLst>
          </p:cNvPr>
          <p:cNvSpPr/>
          <p:nvPr/>
        </p:nvSpPr>
        <p:spPr>
          <a:xfrm rot="19137103">
            <a:off x="6732914" y="2586068"/>
            <a:ext cx="257244" cy="11228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9548"/>
              </p:ext>
            </p:extLst>
          </p:nvPr>
        </p:nvGraphicFramePr>
        <p:xfrm>
          <a:off x="4778945" y="3676394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4455607" y="573021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 ; h(n)=5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BF7160-52FC-4730-869E-C009CD4AD539}"/>
              </a:ext>
            </a:extLst>
          </p:cNvPr>
          <p:cNvSpPr/>
          <p:nvPr/>
        </p:nvSpPr>
        <p:spPr>
          <a:xfrm>
            <a:off x="3840406" y="6325601"/>
            <a:ext cx="378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Here the block will move down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AA563B-3B71-4B3E-8E1F-ECA48D427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49223"/>
              </p:ext>
            </p:extLst>
          </p:nvPr>
        </p:nvGraphicFramePr>
        <p:xfrm>
          <a:off x="4778945" y="75845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40C63CFC-6A7B-46E0-A700-D4D71D7E0081}"/>
              </a:ext>
            </a:extLst>
          </p:cNvPr>
          <p:cNvSpPr/>
          <p:nvPr/>
        </p:nvSpPr>
        <p:spPr>
          <a:xfrm>
            <a:off x="5504897" y="2616251"/>
            <a:ext cx="299517" cy="82031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91644"/>
              </p:ext>
            </p:extLst>
          </p:nvPr>
        </p:nvGraphicFramePr>
        <p:xfrm>
          <a:off x="3511363" y="3685271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64482"/>
              </p:ext>
            </p:extLst>
          </p:nvPr>
        </p:nvGraphicFramePr>
        <p:xfrm>
          <a:off x="6839769" y="3687490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716053" y="5754779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188025" y="573909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right; h(n)=4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468772" y="6334478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right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D27C1-F8B4-4866-8737-E19EDCAB9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81575"/>
              </p:ext>
            </p:extLst>
          </p:nvPr>
        </p:nvGraphicFramePr>
        <p:xfrm>
          <a:off x="5058691" y="53290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790D3902-8D6C-497E-8B5C-9AFB9752FE94}"/>
              </a:ext>
            </a:extLst>
          </p:cNvPr>
          <p:cNvSpPr/>
          <p:nvPr/>
        </p:nvSpPr>
        <p:spPr>
          <a:xfrm rot="1912462">
            <a:off x="5069788" y="2440031"/>
            <a:ext cx="299517" cy="108893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4DB0AE7-C17E-4CC0-9F92-A3E3E63470DE}"/>
              </a:ext>
            </a:extLst>
          </p:cNvPr>
          <p:cNvSpPr/>
          <p:nvPr/>
        </p:nvSpPr>
        <p:spPr>
          <a:xfrm rot="19137103">
            <a:off x="6711147" y="2389892"/>
            <a:ext cx="257244" cy="11228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33593"/>
              </p:ext>
            </p:extLst>
          </p:nvPr>
        </p:nvGraphicFramePr>
        <p:xfrm>
          <a:off x="2239931" y="3667516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19598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0725"/>
              </p:ext>
            </p:extLst>
          </p:nvPr>
        </p:nvGraphicFramePr>
        <p:xfrm>
          <a:off x="5568337" y="3669735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5444621" y="573702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1916593" y="572133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h(n)=4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934065" y="6348101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up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4B9971-F863-490B-AC32-1EC4FF98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4630"/>
              </p:ext>
            </p:extLst>
          </p:nvPr>
        </p:nvGraphicFramePr>
        <p:xfrm>
          <a:off x="9210382" y="3667516"/>
          <a:ext cx="1914819" cy="183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9376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1F660A0-9F38-4594-8087-586069F97398}"/>
              </a:ext>
            </a:extLst>
          </p:cNvPr>
          <p:cNvSpPr/>
          <p:nvPr/>
        </p:nvSpPr>
        <p:spPr>
          <a:xfrm>
            <a:off x="9383762" y="573702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; h(n)=5 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D30EF7-1FB4-4B5D-8F3B-0824DF67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5217"/>
              </p:ext>
            </p:extLst>
          </p:nvPr>
        </p:nvGraphicFramePr>
        <p:xfrm>
          <a:off x="5322408" y="294001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B6AE5A8-449D-4FA1-8967-606C1D51C026}"/>
              </a:ext>
            </a:extLst>
          </p:cNvPr>
          <p:cNvSpPr/>
          <p:nvPr/>
        </p:nvSpPr>
        <p:spPr>
          <a:xfrm>
            <a:off x="5964748" y="2427133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BB1F8E-AAE4-4486-9E17-37B19A4688D1}"/>
              </a:ext>
            </a:extLst>
          </p:cNvPr>
          <p:cNvSpPr/>
          <p:nvPr/>
        </p:nvSpPr>
        <p:spPr>
          <a:xfrm rot="3094918">
            <a:off x="4287838" y="2024894"/>
            <a:ext cx="214874" cy="171261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D52378C-EB8F-404E-8839-B28B32642350}"/>
              </a:ext>
            </a:extLst>
          </p:cNvPr>
          <p:cNvSpPr/>
          <p:nvPr/>
        </p:nvSpPr>
        <p:spPr>
          <a:xfrm rot="18379748">
            <a:off x="7739152" y="1896612"/>
            <a:ext cx="258067" cy="193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23120"/>
              </p:ext>
            </p:extLst>
          </p:nvPr>
        </p:nvGraphicFramePr>
        <p:xfrm>
          <a:off x="3511363" y="3880580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14764"/>
              </p:ext>
            </p:extLst>
          </p:nvPr>
        </p:nvGraphicFramePr>
        <p:xfrm>
          <a:off x="6839769" y="3882799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716053" y="595008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188025" y="5934399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h(n)=3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546274" y="6360810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left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1315FA-8F34-4113-A487-652B711A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68222"/>
              </p:ext>
            </p:extLst>
          </p:nvPr>
        </p:nvGraphicFramePr>
        <p:xfrm>
          <a:off x="5045275" y="666864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19598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24175E7F-F508-412B-9C87-A34E4187458A}"/>
              </a:ext>
            </a:extLst>
          </p:cNvPr>
          <p:cNvSpPr/>
          <p:nvPr/>
        </p:nvSpPr>
        <p:spPr>
          <a:xfrm rot="1912462">
            <a:off x="5069787" y="2619651"/>
            <a:ext cx="299517" cy="108893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11B2312-EAAD-4018-8549-FEFC948DEF15}"/>
              </a:ext>
            </a:extLst>
          </p:cNvPr>
          <p:cNvSpPr/>
          <p:nvPr/>
        </p:nvSpPr>
        <p:spPr>
          <a:xfrm rot="19137103">
            <a:off x="6711146" y="2569512"/>
            <a:ext cx="257244" cy="11228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608B9-EA48-4D09-87F4-4C1139F75AAA}"/>
              </a:ext>
            </a:extLst>
          </p:cNvPr>
          <p:cNvSpPr/>
          <p:nvPr/>
        </p:nvSpPr>
        <p:spPr>
          <a:xfrm>
            <a:off x="1687181" y="330667"/>
            <a:ext cx="58144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E8A-E976-43DC-8562-00547A068193}"/>
              </a:ext>
            </a:extLst>
          </p:cNvPr>
          <p:cNvSpPr/>
          <p:nvPr/>
        </p:nvSpPr>
        <p:spPr>
          <a:xfrm>
            <a:off x="2093296" y="1733339"/>
            <a:ext cx="40943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ASHOK KUMAR</a:t>
            </a: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DIVYESH ANSHU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20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481240" y="1491253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03643"/>
              </p:ext>
            </p:extLst>
          </p:nvPr>
        </p:nvGraphicFramePr>
        <p:xfrm>
          <a:off x="8060002" y="186058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7873509" y="368834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h(n)=4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2856622" y="4442715"/>
            <a:ext cx="6214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from here if we try to move the block down, the value of heuristic function becomes 4 , and so we have no option to move anywhere as Greedy BFS Does not allows us to do so. So this problem cannot be solved completely.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EB517B-5375-4E77-BB09-9E44EC553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50549"/>
              </p:ext>
            </p:extLst>
          </p:nvPr>
        </p:nvGraphicFramePr>
        <p:xfrm>
          <a:off x="2403673" y="2045251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B78CFBFC-0BD2-430B-A773-9E6FDF09006D}"/>
              </a:ext>
            </a:extLst>
          </p:cNvPr>
          <p:cNvSpPr/>
          <p:nvPr/>
        </p:nvSpPr>
        <p:spPr>
          <a:xfrm rot="16200000">
            <a:off x="6231890" y="2077134"/>
            <a:ext cx="252817" cy="1647479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50EC8CD-38E0-4290-8CD9-84F1AD775C9E}"/>
              </a:ext>
            </a:extLst>
          </p:cNvPr>
          <p:cNvSpPr/>
          <p:nvPr/>
        </p:nvSpPr>
        <p:spPr>
          <a:xfrm>
            <a:off x="5899876" y="2230609"/>
            <a:ext cx="1095728" cy="13405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02EB3-0857-4175-A9F4-B752AD64B9C5}"/>
              </a:ext>
            </a:extLst>
          </p:cNvPr>
          <p:cNvSpPr/>
          <p:nvPr/>
        </p:nvSpPr>
        <p:spPr>
          <a:xfrm>
            <a:off x="3091900" y="6289375"/>
            <a:ext cx="51377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Let’s take a look at another example</a:t>
            </a:r>
            <a:endParaRPr lang="en-US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B36DD-A8D2-49B2-A8DC-8D14ECBDF7BA}"/>
              </a:ext>
            </a:extLst>
          </p:cNvPr>
          <p:cNvSpPr/>
          <p:nvPr/>
        </p:nvSpPr>
        <p:spPr>
          <a:xfrm>
            <a:off x="1706983" y="714197"/>
            <a:ext cx="1799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Example:-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97C6D7-2BB5-4263-8BED-4F1054926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5450"/>
              </p:ext>
            </p:extLst>
          </p:nvPr>
        </p:nvGraphicFramePr>
        <p:xfrm>
          <a:off x="1934346" y="2219991"/>
          <a:ext cx="2184894" cy="201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98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DB9637-3F3E-4DCD-9AD5-D7211DC6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9176"/>
              </p:ext>
            </p:extLst>
          </p:nvPr>
        </p:nvGraphicFramePr>
        <p:xfrm>
          <a:off x="7219519" y="2219991"/>
          <a:ext cx="2184894" cy="201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98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671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9F2B15-85ED-487B-851A-8C5297F86451}"/>
              </a:ext>
            </a:extLst>
          </p:cNvPr>
          <p:cNvSpPr/>
          <p:nvPr/>
        </p:nvSpPr>
        <p:spPr>
          <a:xfrm>
            <a:off x="2337341" y="4822626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Initial state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02B54-74C9-450B-BB51-6C1B099C2903}"/>
              </a:ext>
            </a:extLst>
          </p:cNvPr>
          <p:cNvSpPr/>
          <p:nvPr/>
        </p:nvSpPr>
        <p:spPr>
          <a:xfrm>
            <a:off x="7825579" y="469327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Final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1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9EE536-0454-4F1F-AD2E-70A21BCA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01794"/>
              </p:ext>
            </p:extLst>
          </p:nvPr>
        </p:nvGraphicFramePr>
        <p:xfrm>
          <a:off x="5330055" y="789207"/>
          <a:ext cx="1767642" cy="184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7046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230A9-ACE0-45D8-AA15-C706C84D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08083"/>
              </p:ext>
            </p:extLst>
          </p:nvPr>
        </p:nvGraphicFramePr>
        <p:xfrm>
          <a:off x="2314114" y="3747521"/>
          <a:ext cx="1767642" cy="1712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FDAB31-AD96-48FD-8B68-811E2E25D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9676"/>
              </p:ext>
            </p:extLst>
          </p:nvPr>
        </p:nvGraphicFramePr>
        <p:xfrm>
          <a:off x="5330055" y="3764705"/>
          <a:ext cx="1767642" cy="1776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921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9214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9214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7D194-1F05-496A-A502-00D402612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78158"/>
              </p:ext>
            </p:extLst>
          </p:nvPr>
        </p:nvGraphicFramePr>
        <p:xfrm>
          <a:off x="8110244" y="3764704"/>
          <a:ext cx="1767642" cy="1712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873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8555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DC0A8C7D-8470-43E6-B99F-66BC8C46F2A2}"/>
              </a:ext>
            </a:extLst>
          </p:cNvPr>
          <p:cNvSpPr/>
          <p:nvPr/>
        </p:nvSpPr>
        <p:spPr>
          <a:xfrm>
            <a:off x="6128551" y="2824697"/>
            <a:ext cx="231866" cy="75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7283791-5313-4780-AB73-B9A0E65EF9AB}"/>
              </a:ext>
            </a:extLst>
          </p:cNvPr>
          <p:cNvSpPr/>
          <p:nvPr/>
        </p:nvSpPr>
        <p:spPr>
          <a:xfrm rot="3094918">
            <a:off x="4443147" y="2254174"/>
            <a:ext cx="214874" cy="171261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14FAA9-F7E6-48A7-8845-A3F6AAA2FACA}"/>
              </a:ext>
            </a:extLst>
          </p:cNvPr>
          <p:cNvSpPr/>
          <p:nvPr/>
        </p:nvSpPr>
        <p:spPr>
          <a:xfrm rot="18379748">
            <a:off x="7831582" y="2228456"/>
            <a:ext cx="187515" cy="181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32524-7F76-4231-B7C3-45DFFD3C3B3D}"/>
              </a:ext>
            </a:extLst>
          </p:cNvPr>
          <p:cNvSpPr/>
          <p:nvPr/>
        </p:nvSpPr>
        <p:spPr>
          <a:xfrm>
            <a:off x="2409885" y="1113693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Initially h(n) = 7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26BB6-0120-4D14-A29F-BF48F2600F11}"/>
              </a:ext>
            </a:extLst>
          </p:cNvPr>
          <p:cNvSpPr/>
          <p:nvPr/>
        </p:nvSpPr>
        <p:spPr>
          <a:xfrm>
            <a:off x="8021468" y="5793959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 7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0AABB-9281-4C86-AF5A-D7C7C3177EC9}"/>
              </a:ext>
            </a:extLst>
          </p:cNvPr>
          <p:cNvSpPr/>
          <p:nvPr/>
        </p:nvSpPr>
        <p:spPr>
          <a:xfrm>
            <a:off x="4941733" y="5768048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down ; h(n) = 7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D97E3-761B-44E9-8475-C5770676A378}"/>
              </a:ext>
            </a:extLst>
          </p:cNvPr>
          <p:cNvSpPr/>
          <p:nvPr/>
        </p:nvSpPr>
        <p:spPr>
          <a:xfrm>
            <a:off x="2258414" y="5744307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6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244F5-6895-4B90-939B-798F2072E8BA}"/>
              </a:ext>
            </a:extLst>
          </p:cNvPr>
          <p:cNvSpPr/>
          <p:nvPr/>
        </p:nvSpPr>
        <p:spPr>
          <a:xfrm>
            <a:off x="4474893" y="6212942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Here the block will move up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83B637-E444-4C3C-A968-0C2B7FD6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0610"/>
              </p:ext>
            </p:extLst>
          </p:nvPr>
        </p:nvGraphicFramePr>
        <p:xfrm>
          <a:off x="4642036" y="835645"/>
          <a:ext cx="1767642" cy="1712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4DA3BD-B233-4761-96BC-5BDFC30DF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3812"/>
              </p:ext>
            </p:extLst>
          </p:nvPr>
        </p:nvGraphicFramePr>
        <p:xfrm>
          <a:off x="4628718" y="3776879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264B8200-38B8-4397-B6BE-02EEF419C709}"/>
              </a:ext>
            </a:extLst>
          </p:cNvPr>
          <p:cNvSpPr/>
          <p:nvPr/>
        </p:nvSpPr>
        <p:spPr>
          <a:xfrm>
            <a:off x="5380790" y="2776114"/>
            <a:ext cx="247653" cy="9169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3DAEE-AAB7-4357-A8C5-9844B4BB1DE3}"/>
              </a:ext>
            </a:extLst>
          </p:cNvPr>
          <p:cNvSpPr/>
          <p:nvPr/>
        </p:nvSpPr>
        <p:spPr>
          <a:xfrm>
            <a:off x="4445516" y="5721203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AE9D9-D042-4807-952A-36B83B95BD2E}"/>
              </a:ext>
            </a:extLst>
          </p:cNvPr>
          <p:cNvSpPr/>
          <p:nvPr/>
        </p:nvSpPr>
        <p:spPr>
          <a:xfrm>
            <a:off x="2342258" y="1322721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6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D7009-1646-4026-A861-2E4012FF7AF2}"/>
              </a:ext>
            </a:extLst>
          </p:cNvPr>
          <p:cNvSpPr/>
          <p:nvPr/>
        </p:nvSpPr>
        <p:spPr>
          <a:xfrm>
            <a:off x="3990012" y="6322864"/>
            <a:ext cx="335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left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9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702A6D-0E95-4C0D-9685-BEBB0624A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46973"/>
              </p:ext>
            </p:extLst>
          </p:nvPr>
        </p:nvGraphicFramePr>
        <p:xfrm>
          <a:off x="4850660" y="367854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F5E98-507C-4CD0-ADFC-9E5D538A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0009"/>
              </p:ext>
            </p:extLst>
          </p:nvPr>
        </p:nvGraphicFramePr>
        <p:xfrm>
          <a:off x="3018901" y="3429000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245F6-85EE-416A-B7FC-149AAFA8C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08618"/>
              </p:ext>
            </p:extLst>
          </p:nvPr>
        </p:nvGraphicFramePr>
        <p:xfrm>
          <a:off x="6463882" y="3429000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07EEA6B5-278A-4B14-8F21-BE62D68211D9}"/>
              </a:ext>
            </a:extLst>
          </p:cNvPr>
          <p:cNvSpPr/>
          <p:nvPr/>
        </p:nvSpPr>
        <p:spPr>
          <a:xfrm rot="2005017">
            <a:off x="4523173" y="2020672"/>
            <a:ext cx="266841" cy="130128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2FA9470-A2D1-485C-811D-B96871BA7A34}"/>
              </a:ext>
            </a:extLst>
          </p:cNvPr>
          <p:cNvSpPr/>
          <p:nvPr/>
        </p:nvSpPr>
        <p:spPr>
          <a:xfrm rot="19070022">
            <a:off x="6793174" y="1950780"/>
            <a:ext cx="245800" cy="1441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847806-F75F-4F6C-9E01-EB0FDBB19A0C}"/>
              </a:ext>
            </a:extLst>
          </p:cNvPr>
          <p:cNvSpPr/>
          <p:nvPr/>
        </p:nvSpPr>
        <p:spPr>
          <a:xfrm>
            <a:off x="6384619" y="5269884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665EB-EDA4-4ED4-9621-3A3D79E75DC2}"/>
              </a:ext>
            </a:extLst>
          </p:cNvPr>
          <p:cNvSpPr/>
          <p:nvPr/>
        </p:nvSpPr>
        <p:spPr>
          <a:xfrm>
            <a:off x="2835699" y="526988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down;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7634F-F121-4DCC-AC00-41F364216868}"/>
              </a:ext>
            </a:extLst>
          </p:cNvPr>
          <p:cNvSpPr/>
          <p:nvPr/>
        </p:nvSpPr>
        <p:spPr>
          <a:xfrm>
            <a:off x="2586783" y="84197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76462A-89A2-461C-8FBE-3D5F0F873AD9}"/>
              </a:ext>
            </a:extLst>
          </p:cNvPr>
          <p:cNvSpPr/>
          <p:nvPr/>
        </p:nvSpPr>
        <p:spPr>
          <a:xfrm>
            <a:off x="4120033" y="5831362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down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9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AC7285-ED64-41B8-925F-240C92BB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34944"/>
              </p:ext>
            </p:extLst>
          </p:nvPr>
        </p:nvGraphicFramePr>
        <p:xfrm>
          <a:off x="4714535" y="552635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3C8A32-B118-4ABC-914F-7F922AE1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3789"/>
              </p:ext>
            </p:extLst>
          </p:nvPr>
        </p:nvGraphicFramePr>
        <p:xfrm>
          <a:off x="4714535" y="3624426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67F671-5743-456E-8868-550DA2BC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61232"/>
              </p:ext>
            </p:extLst>
          </p:nvPr>
        </p:nvGraphicFramePr>
        <p:xfrm>
          <a:off x="1521757" y="3624426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FD909A-0085-4CC2-A21F-57CBF5D5F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31283"/>
              </p:ext>
            </p:extLst>
          </p:nvPr>
        </p:nvGraphicFramePr>
        <p:xfrm>
          <a:off x="8159516" y="3624426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B6BF3C71-CCAF-491D-B384-E86BD4A6A1DD}"/>
              </a:ext>
            </a:extLst>
          </p:cNvPr>
          <p:cNvSpPr/>
          <p:nvPr/>
        </p:nvSpPr>
        <p:spPr>
          <a:xfrm>
            <a:off x="5576882" y="2635818"/>
            <a:ext cx="231866" cy="751073"/>
          </a:xfrm>
          <a:prstGeom prst="downArrow">
            <a:avLst/>
          </a:prstGeom>
          <a:solidFill>
            <a:srgbClr val="0AF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7D0F2D9-0F5A-43BD-9E96-E791339F66AF}"/>
              </a:ext>
            </a:extLst>
          </p:cNvPr>
          <p:cNvSpPr/>
          <p:nvPr/>
        </p:nvSpPr>
        <p:spPr>
          <a:xfrm rot="3094918">
            <a:off x="3891478" y="2065295"/>
            <a:ext cx="214874" cy="17126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9894678-48EE-48F6-BF79-CE0938BAF66D}"/>
              </a:ext>
            </a:extLst>
          </p:cNvPr>
          <p:cNvSpPr/>
          <p:nvPr/>
        </p:nvSpPr>
        <p:spPr>
          <a:xfrm rot="18379748">
            <a:off x="7279913" y="2039577"/>
            <a:ext cx="187515" cy="181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30398-63C4-4F3E-AB38-24CDE89AB5D7}"/>
              </a:ext>
            </a:extLst>
          </p:cNvPr>
          <p:cNvSpPr/>
          <p:nvPr/>
        </p:nvSpPr>
        <p:spPr>
          <a:xfrm>
            <a:off x="7976314" y="5388090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right ;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19B40-C37E-4B21-96A8-9103E208EB52}"/>
              </a:ext>
            </a:extLst>
          </p:cNvPr>
          <p:cNvSpPr/>
          <p:nvPr/>
        </p:nvSpPr>
        <p:spPr>
          <a:xfrm>
            <a:off x="4586582" y="5408851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down ; h(n) = 3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EF5D2-8305-4A7D-A421-726646D091F8}"/>
              </a:ext>
            </a:extLst>
          </p:cNvPr>
          <p:cNvSpPr/>
          <p:nvPr/>
        </p:nvSpPr>
        <p:spPr>
          <a:xfrm>
            <a:off x="1447577" y="5397871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C59EB-4EBE-4F4E-8B44-5AAD2747A8E7}"/>
              </a:ext>
            </a:extLst>
          </p:cNvPr>
          <p:cNvSpPr/>
          <p:nvPr/>
        </p:nvSpPr>
        <p:spPr>
          <a:xfrm>
            <a:off x="2567760" y="823429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D7549-3B84-4D39-A28A-C506925D0CFE}"/>
              </a:ext>
            </a:extLst>
          </p:cNvPr>
          <p:cNvSpPr/>
          <p:nvPr/>
        </p:nvSpPr>
        <p:spPr>
          <a:xfrm>
            <a:off x="3983908" y="6120699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down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93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9C764-B958-411D-9D81-15BFCEE5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35713"/>
              </p:ext>
            </p:extLst>
          </p:nvPr>
        </p:nvGraphicFramePr>
        <p:xfrm>
          <a:off x="4829945" y="33968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71EC4-3B1F-4D7C-9127-472CE188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73018"/>
              </p:ext>
            </p:extLst>
          </p:nvPr>
        </p:nvGraphicFramePr>
        <p:xfrm>
          <a:off x="3125434" y="3144513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BF2340-A7AF-4E23-A43C-3FA3204B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10763"/>
              </p:ext>
            </p:extLst>
          </p:nvPr>
        </p:nvGraphicFramePr>
        <p:xfrm>
          <a:off x="6570415" y="3144513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693901CC-C3B5-4996-BAE2-5433BF9616BF}"/>
              </a:ext>
            </a:extLst>
          </p:cNvPr>
          <p:cNvSpPr/>
          <p:nvPr/>
        </p:nvSpPr>
        <p:spPr>
          <a:xfrm rot="2005017">
            <a:off x="4573135" y="2043755"/>
            <a:ext cx="293775" cy="111176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C9BDA1-6B1F-4C1F-BAD4-2D89B55773D4}"/>
              </a:ext>
            </a:extLst>
          </p:cNvPr>
          <p:cNvSpPr/>
          <p:nvPr/>
        </p:nvSpPr>
        <p:spPr>
          <a:xfrm rot="19070022">
            <a:off x="6742057" y="1961144"/>
            <a:ext cx="270035" cy="1298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7F578-F7BE-4503-ABC9-F677213185FF}"/>
              </a:ext>
            </a:extLst>
          </p:cNvPr>
          <p:cNvSpPr/>
          <p:nvPr/>
        </p:nvSpPr>
        <p:spPr>
          <a:xfrm>
            <a:off x="6570415" y="5135278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right ;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CA71-DB3B-4724-B874-C653990238D7}"/>
              </a:ext>
            </a:extLst>
          </p:cNvPr>
          <p:cNvSpPr/>
          <p:nvPr/>
        </p:nvSpPr>
        <p:spPr>
          <a:xfrm>
            <a:off x="2942232" y="5135278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=2 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2C774-9365-4CF4-824A-4672F09C942A}"/>
              </a:ext>
            </a:extLst>
          </p:cNvPr>
          <p:cNvSpPr/>
          <p:nvPr/>
        </p:nvSpPr>
        <p:spPr>
          <a:xfrm>
            <a:off x="2774683" y="955878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3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E5892-9E59-49DC-ACC2-25ED1DF04A0A}"/>
              </a:ext>
            </a:extLst>
          </p:cNvPr>
          <p:cNvSpPr/>
          <p:nvPr/>
        </p:nvSpPr>
        <p:spPr>
          <a:xfrm>
            <a:off x="4168915" y="6068539"/>
            <a:ext cx="335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left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185FC1-23F8-4B93-8E27-66C11B735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3045"/>
              </p:ext>
            </p:extLst>
          </p:nvPr>
        </p:nvGraphicFramePr>
        <p:xfrm>
          <a:off x="4776680" y="64988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4532DC-8DE3-49BE-B2DD-9001C2B66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19962"/>
              </p:ext>
            </p:extLst>
          </p:nvPr>
        </p:nvGraphicFramePr>
        <p:xfrm>
          <a:off x="4776680" y="3429000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9B0C54AE-5573-46DC-80E2-BBDB24F9C15F}"/>
              </a:ext>
            </a:extLst>
          </p:cNvPr>
          <p:cNvSpPr/>
          <p:nvPr/>
        </p:nvSpPr>
        <p:spPr>
          <a:xfrm>
            <a:off x="5598079" y="2416816"/>
            <a:ext cx="203264" cy="9321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FA95E-992A-4FED-90A2-B827C1C57966}"/>
              </a:ext>
            </a:extLst>
          </p:cNvPr>
          <p:cNvSpPr/>
          <p:nvPr/>
        </p:nvSpPr>
        <p:spPr>
          <a:xfrm>
            <a:off x="4593478" y="5277320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1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6EAC7-9B0E-4C4C-8A64-B40E1BE30196}"/>
              </a:ext>
            </a:extLst>
          </p:cNvPr>
          <p:cNvSpPr/>
          <p:nvPr/>
        </p:nvSpPr>
        <p:spPr>
          <a:xfrm>
            <a:off x="2410698" y="945017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2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6692-4D92-4C99-BC5E-44DC2B0FD950}"/>
              </a:ext>
            </a:extLst>
          </p:cNvPr>
          <p:cNvSpPr/>
          <p:nvPr/>
        </p:nvSpPr>
        <p:spPr>
          <a:xfrm>
            <a:off x="4147685" y="6104838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up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7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1A9176-6AC0-4552-959D-B2236D90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85660"/>
              </p:ext>
            </p:extLst>
          </p:nvPr>
        </p:nvGraphicFramePr>
        <p:xfrm>
          <a:off x="4822000" y="351585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6949EF-4210-44C2-81E9-38E7780D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9135"/>
              </p:ext>
            </p:extLst>
          </p:nvPr>
        </p:nvGraphicFramePr>
        <p:xfrm>
          <a:off x="6996098" y="328695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DF6E44-204D-4510-9604-6B879212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26162"/>
              </p:ext>
            </p:extLst>
          </p:nvPr>
        </p:nvGraphicFramePr>
        <p:xfrm>
          <a:off x="2646485" y="328695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E3249481-673C-4AD8-9CEB-0A1BEA7C3C4A}"/>
              </a:ext>
            </a:extLst>
          </p:cNvPr>
          <p:cNvSpPr/>
          <p:nvPr/>
        </p:nvSpPr>
        <p:spPr>
          <a:xfrm rot="19450801">
            <a:off x="6722530" y="2005680"/>
            <a:ext cx="306347" cy="11973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5585F73-F117-47E1-9CCB-EB83D63BD99C}"/>
              </a:ext>
            </a:extLst>
          </p:cNvPr>
          <p:cNvSpPr/>
          <p:nvPr/>
        </p:nvSpPr>
        <p:spPr>
          <a:xfrm rot="2057882">
            <a:off x="4541160" y="2047393"/>
            <a:ext cx="300697" cy="114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3214BFF-96F0-422D-831C-80E4ACC98B0F}"/>
              </a:ext>
            </a:extLst>
          </p:cNvPr>
          <p:cNvSpPr/>
          <p:nvPr/>
        </p:nvSpPr>
        <p:spPr>
          <a:xfrm>
            <a:off x="6338655" y="3071674"/>
            <a:ext cx="470517" cy="2246050"/>
          </a:xfrm>
          <a:prstGeom prst="lef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137DCC95-D0E2-484B-81A5-8312BCBF9101}"/>
              </a:ext>
            </a:extLst>
          </p:cNvPr>
          <p:cNvSpPr/>
          <p:nvPr/>
        </p:nvSpPr>
        <p:spPr>
          <a:xfrm>
            <a:off x="8948691" y="3071674"/>
            <a:ext cx="596824" cy="2308194"/>
          </a:xfrm>
          <a:prstGeom prst="righ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BAB4A-CBE0-4D54-A13F-A753FE5D2DC8}"/>
              </a:ext>
            </a:extLst>
          </p:cNvPr>
          <p:cNvSpPr/>
          <p:nvPr/>
        </p:nvSpPr>
        <p:spPr>
          <a:xfrm>
            <a:off x="6978689" y="5534038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0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F963D-5418-4A1C-88AD-B3DB9AAD28D3}"/>
              </a:ext>
            </a:extLst>
          </p:cNvPr>
          <p:cNvSpPr/>
          <p:nvPr/>
        </p:nvSpPr>
        <p:spPr>
          <a:xfrm>
            <a:off x="2609535" y="553403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right; h(n) =2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3FB447-56CE-420E-8656-A343BC043341}"/>
              </a:ext>
            </a:extLst>
          </p:cNvPr>
          <p:cNvSpPr/>
          <p:nvPr/>
        </p:nvSpPr>
        <p:spPr>
          <a:xfrm>
            <a:off x="2419576" y="95463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1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FB38F0-A5E9-47BE-968D-29CCFB95CEF4}"/>
              </a:ext>
            </a:extLst>
          </p:cNvPr>
          <p:cNvSpPr/>
          <p:nvPr/>
        </p:nvSpPr>
        <p:spPr>
          <a:xfrm>
            <a:off x="5224336" y="6057540"/>
            <a:ext cx="6590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the required final state. So here if the block moves up , the h(n) value becomes 0 and we get the result.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2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F888-AEF7-4961-B651-7715F95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4" y="544211"/>
            <a:ext cx="3727976" cy="893972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B9C13-1881-48BA-BABF-4371A9576AE4}"/>
              </a:ext>
            </a:extLst>
          </p:cNvPr>
          <p:cNvSpPr/>
          <p:nvPr/>
        </p:nvSpPr>
        <p:spPr>
          <a:xfrm>
            <a:off x="1643014" y="1438183"/>
            <a:ext cx="89059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We receive the optimal solution only for some  of  the specific inputs .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We will not always get optimal solution.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If the value of heuristic function does not decrease, it gets stuck in loops.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CB264-1271-4531-AF98-80D3E7CDAEB6}"/>
              </a:ext>
            </a:extLst>
          </p:cNvPr>
          <p:cNvSpPr/>
          <p:nvPr/>
        </p:nvSpPr>
        <p:spPr>
          <a:xfrm>
            <a:off x="1518540" y="1763478"/>
            <a:ext cx="7998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0377"/>
                </a:solidFill>
                <a:latin typeface="Comic Sans MS" panose="030F0702030302020204" pitchFamily="66" charset="0"/>
              </a:rPr>
              <a:t>The 8 puzzle consists of an area divided into a grid, 3 by 3 for the 8-puzzle . Thus, there are eight tiles in the 8-puzzle. A tile that is next to the empty grid square can be moved into the empty space, leaving its previous position empty in turn. Tiles are numbered, 1 to 8 for the 8-puzzle, so that each tile can be uniquely identified.</a:t>
            </a:r>
          </a:p>
          <a:p>
            <a:endParaRPr lang="en-US" sz="2400" dirty="0">
              <a:solidFill>
                <a:srgbClr val="110377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110377"/>
                </a:solidFill>
                <a:latin typeface="Comic Sans MS" panose="030F0702030302020204" pitchFamily="66" charset="0"/>
              </a:rPr>
              <a:t>We have to solve it using </a:t>
            </a:r>
            <a:r>
              <a:rPr lang="en-US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Greedy Best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51ABD-52A2-4086-A3F3-3D253BF60F9A}"/>
              </a:ext>
            </a:extLst>
          </p:cNvPr>
          <p:cNvSpPr/>
          <p:nvPr/>
        </p:nvSpPr>
        <p:spPr>
          <a:xfrm>
            <a:off x="1518540" y="589911"/>
            <a:ext cx="78917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ＭＳ Ｐゴシック" panose="020B0600070205080204" pitchFamily="34" charset="-128"/>
              </a:rPr>
              <a:t>What is 8 Puzzle Problem?</a:t>
            </a:r>
            <a:endParaRPr lang="en-US" sz="48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25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21D30-17A6-4E43-BD19-E3B1E8559F7C}"/>
              </a:ext>
            </a:extLst>
          </p:cNvPr>
          <p:cNvSpPr/>
          <p:nvPr/>
        </p:nvSpPr>
        <p:spPr>
          <a:xfrm rot="20652185">
            <a:off x="2432993" y="2737571"/>
            <a:ext cx="697309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558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3B88D-DBCA-4E65-A910-062C30DA191E}"/>
              </a:ext>
            </a:extLst>
          </p:cNvPr>
          <p:cNvSpPr/>
          <p:nvPr/>
        </p:nvSpPr>
        <p:spPr>
          <a:xfrm>
            <a:off x="1810718" y="179747"/>
            <a:ext cx="825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Greedy Best First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DF47F-E41A-4673-A1BE-3D4485EDB141}"/>
              </a:ext>
            </a:extLst>
          </p:cNvPr>
          <p:cNvSpPr/>
          <p:nvPr/>
        </p:nvSpPr>
        <p:spPr>
          <a:xfrm>
            <a:off x="1961966" y="1582418"/>
            <a:ext cx="85403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Best-first search</a:t>
            </a:r>
            <a:r>
              <a:rPr lang="en-US" sz="2800" dirty="0"/>
              <a:t> is a </a:t>
            </a:r>
            <a:r>
              <a:rPr lang="en-US" sz="2800" dirty="0">
                <a:hlinkClick r:id="rId2" tooltip="Search algorithm"/>
              </a:rPr>
              <a:t>search algorithm</a:t>
            </a:r>
            <a:r>
              <a:rPr lang="en-US" sz="2800" dirty="0"/>
              <a:t> which explores a </a:t>
            </a:r>
            <a:r>
              <a:rPr lang="en-US" sz="2800" dirty="0">
                <a:hlinkClick r:id="rId3" tooltip="Graph (data structure)"/>
              </a:rPr>
              <a:t>graph</a:t>
            </a:r>
            <a:r>
              <a:rPr lang="en-US" sz="2800" dirty="0"/>
              <a:t> by expanding the most promising node chosen according to a specified rule. </a:t>
            </a:r>
          </a:p>
          <a:p>
            <a:endParaRPr lang="en-US" sz="2800" dirty="0"/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Greedy best-first search </a:t>
            </a:r>
            <a:r>
              <a:rPr lang="en-US" altLang="en-US" sz="2800" dirty="0">
                <a:ea typeface="ＭＳ Ｐゴシック" panose="020B0600070205080204" pitchFamily="34" charset="-128"/>
              </a:rPr>
              <a:t>expands the node that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appears</a:t>
            </a:r>
            <a:r>
              <a:rPr lang="en-US" altLang="en-US" sz="2800" dirty="0">
                <a:ea typeface="ＭＳ Ｐゴシック" panose="020B0600070205080204" pitchFamily="34" charset="-128"/>
              </a:rPr>
              <a:t> to be closest to goal . Here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f(n) = h(n)  </a:t>
            </a:r>
            <a:r>
              <a:rPr lang="en-US" altLang="en-US" sz="2800" dirty="0">
                <a:ea typeface="ＭＳ Ｐゴシック" panose="020B0600070205080204" pitchFamily="34" charset="-128"/>
              </a:rPr>
              <a:t>{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where 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is the estimate of cost from node n  to goal  }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5C44BA-C011-4305-B83B-D0326315D170}"/>
              </a:ext>
            </a:extLst>
          </p:cNvPr>
          <p:cNvSpPr/>
          <p:nvPr/>
        </p:nvSpPr>
        <p:spPr>
          <a:xfrm>
            <a:off x="1620901" y="433825"/>
            <a:ext cx="104438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en-US" sz="4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ＭＳ Ｐゴシック" panose="020B0600070205080204" pitchFamily="34" charset="-128"/>
              </a:rPr>
              <a:t>Properties of Greedy best-first search</a:t>
            </a:r>
            <a:endParaRPr lang="en-US" sz="44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7516E-2B4E-461C-B54C-C7C514385C9E}"/>
              </a:ext>
            </a:extLst>
          </p:cNvPr>
          <p:cNvSpPr/>
          <p:nvPr/>
        </p:nvSpPr>
        <p:spPr>
          <a:xfrm>
            <a:off x="1689716" y="1720879"/>
            <a:ext cx="8635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Complete ?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No – It can get stuck in loops.</a:t>
            </a:r>
          </a:p>
          <a:p>
            <a:endParaRPr lang="en-US" altLang="en-US" sz="2800" dirty="0"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Time  ? 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O(</a:t>
            </a:r>
            <a:r>
              <a:rPr lang="en-US" altLang="en-US" sz="2800" b="1" dirty="0" err="1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bm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, but a good heuristic can give dramatic improvement</a:t>
            </a:r>
          </a:p>
          <a:p>
            <a:endParaRPr lang="en-US" altLang="en-US" sz="2800" u="sng" dirty="0">
              <a:solidFill>
                <a:srgbClr val="CC0099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Space  ? 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O(</a:t>
            </a:r>
            <a:r>
              <a:rPr lang="en-US" altLang="en-US" sz="2800" b="1" dirty="0" err="1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bm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- keeps all nodes in memory</a:t>
            </a:r>
          </a:p>
          <a:p>
            <a:endParaRPr lang="en-US" altLang="en-US" sz="2800" u="sng" dirty="0">
              <a:solidFill>
                <a:srgbClr val="CC0099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Optimal ?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No</a:t>
            </a:r>
          </a:p>
          <a:p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150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>
            <a:extLst>
              <a:ext uri="{FF2B5EF4-FFF2-40B4-BE49-F238E27FC236}">
                <a16:creationId xmlns:a16="http://schemas.microsoft.com/office/drawing/2014/main" id="{D4D87230-5958-46D7-8A31-0B59A09F7D62}"/>
              </a:ext>
            </a:extLst>
          </p:cNvPr>
          <p:cNvGrpSpPr>
            <a:grpSpLocks/>
          </p:cNvGrpSpPr>
          <p:nvPr/>
        </p:nvGrpSpPr>
        <p:grpSpPr bwMode="auto">
          <a:xfrm>
            <a:off x="6739944" y="5528"/>
            <a:ext cx="2039938" cy="714375"/>
            <a:chOff x="4334" y="508"/>
            <a:chExt cx="3212" cy="1124"/>
          </a:xfrm>
        </p:grpSpPr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F1EDBEAB-9CB7-4816-8BFB-CB66F2991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517"/>
              <a:ext cx="3192" cy="1104"/>
            </a:xfrm>
            <a:custGeom>
              <a:avLst/>
              <a:gdLst>
                <a:gd name="T0" fmla="+- 0 4359 4344"/>
                <a:gd name="T1" fmla="*/ T0 w 3192"/>
                <a:gd name="T2" fmla="+- 0 995 518"/>
                <a:gd name="T3" fmla="*/ 995 h 1104"/>
                <a:gd name="T4" fmla="+- 0 4469 4344"/>
                <a:gd name="T5" fmla="*/ T4 w 3192"/>
                <a:gd name="T6" fmla="+- 0 855 518"/>
                <a:gd name="T7" fmla="*/ 855 h 1104"/>
                <a:gd name="T8" fmla="+- 0 4617 4344"/>
                <a:gd name="T9" fmla="*/ T8 w 3192"/>
                <a:gd name="T10" fmla="+- 0 761 518"/>
                <a:gd name="T11" fmla="*/ 761 h 1104"/>
                <a:gd name="T12" fmla="+- 0 4742 4344"/>
                <a:gd name="T13" fmla="*/ T12 w 3192"/>
                <a:gd name="T14" fmla="+- 0 705 518"/>
                <a:gd name="T15" fmla="*/ 705 h 1104"/>
                <a:gd name="T16" fmla="+- 0 4886 4344"/>
                <a:gd name="T17" fmla="*/ T16 w 3192"/>
                <a:gd name="T18" fmla="+- 0 655 518"/>
                <a:gd name="T19" fmla="*/ 655 h 1104"/>
                <a:gd name="T20" fmla="+- 0 5048 4344"/>
                <a:gd name="T21" fmla="*/ T20 w 3192"/>
                <a:gd name="T22" fmla="+- 0 612 518"/>
                <a:gd name="T23" fmla="*/ 612 h 1104"/>
                <a:gd name="T24" fmla="+- 0 5225 4344"/>
                <a:gd name="T25" fmla="*/ T24 w 3192"/>
                <a:gd name="T26" fmla="+- 0 576 518"/>
                <a:gd name="T27" fmla="*/ 576 h 1104"/>
                <a:gd name="T28" fmla="+- 0 5416 4344"/>
                <a:gd name="T29" fmla="*/ T28 w 3192"/>
                <a:gd name="T30" fmla="+- 0 548 518"/>
                <a:gd name="T31" fmla="*/ 548 h 1104"/>
                <a:gd name="T32" fmla="+- 0 5618 4344"/>
                <a:gd name="T33" fmla="*/ T32 w 3192"/>
                <a:gd name="T34" fmla="+- 0 529 518"/>
                <a:gd name="T35" fmla="*/ 529 h 1104"/>
                <a:gd name="T36" fmla="+- 0 5831 4344"/>
                <a:gd name="T37" fmla="*/ T36 w 3192"/>
                <a:gd name="T38" fmla="+- 0 519 518"/>
                <a:gd name="T39" fmla="*/ 519 h 1104"/>
                <a:gd name="T40" fmla="+- 0 6049 4344"/>
                <a:gd name="T41" fmla="*/ T40 w 3192"/>
                <a:gd name="T42" fmla="+- 0 519 518"/>
                <a:gd name="T43" fmla="*/ 519 h 1104"/>
                <a:gd name="T44" fmla="+- 0 6262 4344"/>
                <a:gd name="T45" fmla="*/ T44 w 3192"/>
                <a:gd name="T46" fmla="+- 0 529 518"/>
                <a:gd name="T47" fmla="*/ 529 h 1104"/>
                <a:gd name="T48" fmla="+- 0 6464 4344"/>
                <a:gd name="T49" fmla="*/ T48 w 3192"/>
                <a:gd name="T50" fmla="+- 0 548 518"/>
                <a:gd name="T51" fmla="*/ 548 h 1104"/>
                <a:gd name="T52" fmla="+- 0 6655 4344"/>
                <a:gd name="T53" fmla="*/ T52 w 3192"/>
                <a:gd name="T54" fmla="+- 0 576 518"/>
                <a:gd name="T55" fmla="*/ 576 h 1104"/>
                <a:gd name="T56" fmla="+- 0 6832 4344"/>
                <a:gd name="T57" fmla="*/ T56 w 3192"/>
                <a:gd name="T58" fmla="+- 0 612 518"/>
                <a:gd name="T59" fmla="*/ 612 h 1104"/>
                <a:gd name="T60" fmla="+- 0 6994 4344"/>
                <a:gd name="T61" fmla="*/ T60 w 3192"/>
                <a:gd name="T62" fmla="+- 0 655 518"/>
                <a:gd name="T63" fmla="*/ 655 h 1104"/>
                <a:gd name="T64" fmla="+- 0 7138 4344"/>
                <a:gd name="T65" fmla="*/ T64 w 3192"/>
                <a:gd name="T66" fmla="+- 0 705 518"/>
                <a:gd name="T67" fmla="*/ 705 h 1104"/>
                <a:gd name="T68" fmla="+- 0 7263 4344"/>
                <a:gd name="T69" fmla="*/ T68 w 3192"/>
                <a:gd name="T70" fmla="+- 0 761 518"/>
                <a:gd name="T71" fmla="*/ 761 h 1104"/>
                <a:gd name="T72" fmla="+- 0 7411 4344"/>
                <a:gd name="T73" fmla="*/ T72 w 3192"/>
                <a:gd name="T74" fmla="+- 0 855 518"/>
                <a:gd name="T75" fmla="*/ 855 h 1104"/>
                <a:gd name="T76" fmla="+- 0 7521 4344"/>
                <a:gd name="T77" fmla="*/ T76 w 3192"/>
                <a:gd name="T78" fmla="+- 0 995 518"/>
                <a:gd name="T79" fmla="*/ 995 h 1104"/>
                <a:gd name="T80" fmla="+- 0 7532 4344"/>
                <a:gd name="T81" fmla="*/ T80 w 3192"/>
                <a:gd name="T82" fmla="+- 0 1107 518"/>
                <a:gd name="T83" fmla="*/ 1107 h 1104"/>
                <a:gd name="T84" fmla="+- 0 7448 4344"/>
                <a:gd name="T85" fmla="*/ T84 w 3192"/>
                <a:gd name="T86" fmla="+- 0 1251 518"/>
                <a:gd name="T87" fmla="*/ 1251 h 1104"/>
                <a:gd name="T88" fmla="+- 0 7263 4344"/>
                <a:gd name="T89" fmla="*/ T88 w 3192"/>
                <a:gd name="T90" fmla="+- 0 1378 518"/>
                <a:gd name="T91" fmla="*/ 1378 h 1104"/>
                <a:gd name="T92" fmla="+- 0 7138 4344"/>
                <a:gd name="T93" fmla="*/ T92 w 3192"/>
                <a:gd name="T94" fmla="+- 0 1434 518"/>
                <a:gd name="T95" fmla="*/ 1434 h 1104"/>
                <a:gd name="T96" fmla="+- 0 6994 4344"/>
                <a:gd name="T97" fmla="*/ T96 w 3192"/>
                <a:gd name="T98" fmla="+- 0 1484 518"/>
                <a:gd name="T99" fmla="*/ 1484 h 1104"/>
                <a:gd name="T100" fmla="+- 0 6832 4344"/>
                <a:gd name="T101" fmla="*/ T100 w 3192"/>
                <a:gd name="T102" fmla="+- 0 1527 518"/>
                <a:gd name="T103" fmla="*/ 1527 h 1104"/>
                <a:gd name="T104" fmla="+- 0 6655 4344"/>
                <a:gd name="T105" fmla="*/ T104 w 3192"/>
                <a:gd name="T106" fmla="+- 0 1563 518"/>
                <a:gd name="T107" fmla="*/ 1563 h 1104"/>
                <a:gd name="T108" fmla="+- 0 6464 4344"/>
                <a:gd name="T109" fmla="*/ T108 w 3192"/>
                <a:gd name="T110" fmla="+- 0 1591 518"/>
                <a:gd name="T111" fmla="*/ 1591 h 1104"/>
                <a:gd name="T112" fmla="+- 0 6262 4344"/>
                <a:gd name="T113" fmla="*/ T112 w 3192"/>
                <a:gd name="T114" fmla="+- 0 1610 518"/>
                <a:gd name="T115" fmla="*/ 1610 h 1104"/>
                <a:gd name="T116" fmla="+- 0 6049 4344"/>
                <a:gd name="T117" fmla="*/ T116 w 3192"/>
                <a:gd name="T118" fmla="+- 0 1620 518"/>
                <a:gd name="T119" fmla="*/ 1620 h 1104"/>
                <a:gd name="T120" fmla="+- 0 5831 4344"/>
                <a:gd name="T121" fmla="*/ T120 w 3192"/>
                <a:gd name="T122" fmla="+- 0 1620 518"/>
                <a:gd name="T123" fmla="*/ 1620 h 1104"/>
                <a:gd name="T124" fmla="+- 0 5618 4344"/>
                <a:gd name="T125" fmla="*/ T124 w 3192"/>
                <a:gd name="T126" fmla="+- 0 1610 518"/>
                <a:gd name="T127" fmla="*/ 1610 h 1104"/>
                <a:gd name="T128" fmla="+- 0 5416 4344"/>
                <a:gd name="T129" fmla="*/ T128 w 3192"/>
                <a:gd name="T130" fmla="+- 0 1591 518"/>
                <a:gd name="T131" fmla="*/ 1591 h 1104"/>
                <a:gd name="T132" fmla="+- 0 5225 4344"/>
                <a:gd name="T133" fmla="*/ T132 w 3192"/>
                <a:gd name="T134" fmla="+- 0 1563 518"/>
                <a:gd name="T135" fmla="*/ 1563 h 1104"/>
                <a:gd name="T136" fmla="+- 0 5048 4344"/>
                <a:gd name="T137" fmla="*/ T136 w 3192"/>
                <a:gd name="T138" fmla="+- 0 1527 518"/>
                <a:gd name="T139" fmla="*/ 1527 h 1104"/>
                <a:gd name="T140" fmla="+- 0 4886 4344"/>
                <a:gd name="T141" fmla="*/ T140 w 3192"/>
                <a:gd name="T142" fmla="+- 0 1484 518"/>
                <a:gd name="T143" fmla="*/ 1484 h 1104"/>
                <a:gd name="T144" fmla="+- 0 4742 4344"/>
                <a:gd name="T145" fmla="*/ T144 w 3192"/>
                <a:gd name="T146" fmla="+- 0 1434 518"/>
                <a:gd name="T147" fmla="*/ 1434 h 1104"/>
                <a:gd name="T148" fmla="+- 0 4617 4344"/>
                <a:gd name="T149" fmla="*/ T148 w 3192"/>
                <a:gd name="T150" fmla="+- 0 1378 518"/>
                <a:gd name="T151" fmla="*/ 1378 h 1104"/>
                <a:gd name="T152" fmla="+- 0 4469 4344"/>
                <a:gd name="T153" fmla="*/ T152 w 3192"/>
                <a:gd name="T154" fmla="+- 0 1284 518"/>
                <a:gd name="T155" fmla="*/ 1284 h 1104"/>
                <a:gd name="T156" fmla="+- 0 4359 4344"/>
                <a:gd name="T157" fmla="*/ T156 w 3192"/>
                <a:gd name="T158" fmla="+- 0 1145 518"/>
                <a:gd name="T159" fmla="*/ 1145 h 11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3192" h="1104">
                  <a:moveTo>
                    <a:pt x="0" y="552"/>
                  </a:moveTo>
                  <a:lnTo>
                    <a:pt x="15" y="477"/>
                  </a:lnTo>
                  <a:lnTo>
                    <a:pt x="57" y="405"/>
                  </a:lnTo>
                  <a:lnTo>
                    <a:pt x="125" y="337"/>
                  </a:lnTo>
                  <a:lnTo>
                    <a:pt x="218" y="273"/>
                  </a:lnTo>
                  <a:lnTo>
                    <a:pt x="273" y="243"/>
                  </a:lnTo>
                  <a:lnTo>
                    <a:pt x="333" y="214"/>
                  </a:lnTo>
                  <a:lnTo>
                    <a:pt x="398" y="187"/>
                  </a:lnTo>
                  <a:lnTo>
                    <a:pt x="467" y="161"/>
                  </a:lnTo>
                  <a:lnTo>
                    <a:pt x="542" y="137"/>
                  </a:lnTo>
                  <a:lnTo>
                    <a:pt x="621" y="115"/>
                  </a:lnTo>
                  <a:lnTo>
                    <a:pt x="704" y="94"/>
                  </a:lnTo>
                  <a:lnTo>
                    <a:pt x="790" y="75"/>
                  </a:lnTo>
                  <a:lnTo>
                    <a:pt x="881" y="58"/>
                  </a:lnTo>
                  <a:lnTo>
                    <a:pt x="975" y="43"/>
                  </a:lnTo>
                  <a:lnTo>
                    <a:pt x="1072" y="30"/>
                  </a:lnTo>
                  <a:lnTo>
                    <a:pt x="1172" y="19"/>
                  </a:lnTo>
                  <a:lnTo>
                    <a:pt x="1274" y="11"/>
                  </a:lnTo>
                  <a:lnTo>
                    <a:pt x="1379" y="5"/>
                  </a:lnTo>
                  <a:lnTo>
                    <a:pt x="1487" y="1"/>
                  </a:lnTo>
                  <a:lnTo>
                    <a:pt x="1596" y="0"/>
                  </a:lnTo>
                  <a:lnTo>
                    <a:pt x="1705" y="1"/>
                  </a:lnTo>
                  <a:lnTo>
                    <a:pt x="1813" y="5"/>
                  </a:lnTo>
                  <a:lnTo>
                    <a:pt x="1918" y="11"/>
                  </a:lnTo>
                  <a:lnTo>
                    <a:pt x="2020" y="19"/>
                  </a:lnTo>
                  <a:lnTo>
                    <a:pt x="2120" y="30"/>
                  </a:lnTo>
                  <a:lnTo>
                    <a:pt x="2217" y="43"/>
                  </a:lnTo>
                  <a:lnTo>
                    <a:pt x="2311" y="58"/>
                  </a:lnTo>
                  <a:lnTo>
                    <a:pt x="2402" y="75"/>
                  </a:lnTo>
                  <a:lnTo>
                    <a:pt x="2488" y="94"/>
                  </a:lnTo>
                  <a:lnTo>
                    <a:pt x="2571" y="115"/>
                  </a:lnTo>
                  <a:lnTo>
                    <a:pt x="2650" y="137"/>
                  </a:lnTo>
                  <a:lnTo>
                    <a:pt x="2725" y="161"/>
                  </a:lnTo>
                  <a:lnTo>
                    <a:pt x="2794" y="187"/>
                  </a:lnTo>
                  <a:lnTo>
                    <a:pt x="2859" y="214"/>
                  </a:lnTo>
                  <a:lnTo>
                    <a:pt x="2919" y="243"/>
                  </a:lnTo>
                  <a:lnTo>
                    <a:pt x="2974" y="273"/>
                  </a:lnTo>
                  <a:lnTo>
                    <a:pt x="3067" y="337"/>
                  </a:lnTo>
                  <a:lnTo>
                    <a:pt x="3135" y="405"/>
                  </a:lnTo>
                  <a:lnTo>
                    <a:pt x="3177" y="477"/>
                  </a:lnTo>
                  <a:lnTo>
                    <a:pt x="3192" y="552"/>
                  </a:lnTo>
                  <a:lnTo>
                    <a:pt x="3188" y="589"/>
                  </a:lnTo>
                  <a:lnTo>
                    <a:pt x="3160" y="663"/>
                  </a:lnTo>
                  <a:lnTo>
                    <a:pt x="3104" y="733"/>
                  </a:lnTo>
                  <a:lnTo>
                    <a:pt x="3023" y="799"/>
                  </a:lnTo>
                  <a:lnTo>
                    <a:pt x="2919" y="860"/>
                  </a:lnTo>
                  <a:lnTo>
                    <a:pt x="2859" y="889"/>
                  </a:lnTo>
                  <a:lnTo>
                    <a:pt x="2794" y="916"/>
                  </a:lnTo>
                  <a:lnTo>
                    <a:pt x="2725" y="942"/>
                  </a:lnTo>
                  <a:lnTo>
                    <a:pt x="2650" y="966"/>
                  </a:lnTo>
                  <a:lnTo>
                    <a:pt x="2571" y="989"/>
                  </a:lnTo>
                  <a:lnTo>
                    <a:pt x="2488" y="1009"/>
                  </a:lnTo>
                  <a:lnTo>
                    <a:pt x="2402" y="1028"/>
                  </a:lnTo>
                  <a:lnTo>
                    <a:pt x="2311" y="1045"/>
                  </a:lnTo>
                  <a:lnTo>
                    <a:pt x="2217" y="1060"/>
                  </a:lnTo>
                  <a:lnTo>
                    <a:pt x="2120" y="1073"/>
                  </a:lnTo>
                  <a:lnTo>
                    <a:pt x="2020" y="1084"/>
                  </a:lnTo>
                  <a:lnTo>
                    <a:pt x="1918" y="1092"/>
                  </a:lnTo>
                  <a:lnTo>
                    <a:pt x="1813" y="1099"/>
                  </a:lnTo>
                  <a:lnTo>
                    <a:pt x="1705" y="1102"/>
                  </a:lnTo>
                  <a:lnTo>
                    <a:pt x="1596" y="1104"/>
                  </a:lnTo>
                  <a:lnTo>
                    <a:pt x="1487" y="1102"/>
                  </a:lnTo>
                  <a:lnTo>
                    <a:pt x="1379" y="1099"/>
                  </a:lnTo>
                  <a:lnTo>
                    <a:pt x="1274" y="1092"/>
                  </a:lnTo>
                  <a:lnTo>
                    <a:pt x="1172" y="1084"/>
                  </a:lnTo>
                  <a:lnTo>
                    <a:pt x="1072" y="1073"/>
                  </a:lnTo>
                  <a:lnTo>
                    <a:pt x="975" y="1060"/>
                  </a:lnTo>
                  <a:lnTo>
                    <a:pt x="881" y="1045"/>
                  </a:lnTo>
                  <a:lnTo>
                    <a:pt x="790" y="1028"/>
                  </a:lnTo>
                  <a:lnTo>
                    <a:pt x="704" y="1009"/>
                  </a:lnTo>
                  <a:lnTo>
                    <a:pt x="621" y="989"/>
                  </a:lnTo>
                  <a:lnTo>
                    <a:pt x="542" y="966"/>
                  </a:lnTo>
                  <a:lnTo>
                    <a:pt x="467" y="942"/>
                  </a:lnTo>
                  <a:lnTo>
                    <a:pt x="398" y="916"/>
                  </a:lnTo>
                  <a:lnTo>
                    <a:pt x="333" y="889"/>
                  </a:lnTo>
                  <a:lnTo>
                    <a:pt x="273" y="860"/>
                  </a:lnTo>
                  <a:lnTo>
                    <a:pt x="218" y="830"/>
                  </a:lnTo>
                  <a:lnTo>
                    <a:pt x="125" y="766"/>
                  </a:lnTo>
                  <a:lnTo>
                    <a:pt x="57" y="698"/>
                  </a:lnTo>
                  <a:lnTo>
                    <a:pt x="15" y="627"/>
                  </a:lnTo>
                  <a:lnTo>
                    <a:pt x="0" y="552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47CA34E4-2C46-4DFF-9C0A-B042826AF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507"/>
              <a:ext cx="3212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Start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69A60185-B779-4FC2-8AEA-C3A73D27C5D3}"/>
              </a:ext>
            </a:extLst>
          </p:cNvPr>
          <p:cNvGrpSpPr>
            <a:grpSpLocks/>
          </p:cNvGrpSpPr>
          <p:nvPr/>
        </p:nvGrpSpPr>
        <p:grpSpPr bwMode="auto">
          <a:xfrm>
            <a:off x="7689975" y="715878"/>
            <a:ext cx="114489" cy="462607"/>
            <a:chOff x="5868" y="1817"/>
            <a:chExt cx="128" cy="920"/>
          </a:xfrm>
        </p:grpSpPr>
        <p:sp>
          <p:nvSpPr>
            <p:cNvPr id="8" name="AutoShape 28">
              <a:extLst>
                <a:ext uri="{FF2B5EF4-FFF2-40B4-BE49-F238E27FC236}">
                  <a16:creationId xmlns:a16="http://schemas.microsoft.com/office/drawing/2014/main" id="{8099C015-12FC-440C-A23D-BEC0948F1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1826"/>
              <a:ext cx="108" cy="900"/>
            </a:xfrm>
            <a:custGeom>
              <a:avLst/>
              <a:gdLst>
                <a:gd name="T0" fmla="+- 0 5986 5878"/>
                <a:gd name="T1" fmla="*/ T0 w 108"/>
                <a:gd name="T2" fmla="+- 0 2673 1827"/>
                <a:gd name="T3" fmla="*/ 2673 h 900"/>
                <a:gd name="T4" fmla="+- 0 5878 5878"/>
                <a:gd name="T5" fmla="*/ T4 w 108"/>
                <a:gd name="T6" fmla="+- 0 2673 1827"/>
                <a:gd name="T7" fmla="*/ 2673 h 900"/>
                <a:gd name="T8" fmla="+- 0 5932 5878"/>
                <a:gd name="T9" fmla="*/ T8 w 108"/>
                <a:gd name="T10" fmla="+- 0 2727 1827"/>
                <a:gd name="T11" fmla="*/ 2727 h 900"/>
                <a:gd name="T12" fmla="+- 0 5986 5878"/>
                <a:gd name="T13" fmla="*/ T12 w 108"/>
                <a:gd name="T14" fmla="+- 0 2673 1827"/>
                <a:gd name="T15" fmla="*/ 2673 h 900"/>
                <a:gd name="T16" fmla="+- 0 5959 5878"/>
                <a:gd name="T17" fmla="*/ T16 w 108"/>
                <a:gd name="T18" fmla="+- 0 1827 1827"/>
                <a:gd name="T19" fmla="*/ 1827 h 900"/>
                <a:gd name="T20" fmla="+- 0 5905 5878"/>
                <a:gd name="T21" fmla="*/ T20 w 108"/>
                <a:gd name="T22" fmla="+- 0 1827 1827"/>
                <a:gd name="T23" fmla="*/ 1827 h 900"/>
                <a:gd name="T24" fmla="+- 0 5905 5878"/>
                <a:gd name="T25" fmla="*/ T24 w 108"/>
                <a:gd name="T26" fmla="+- 0 2673 1827"/>
                <a:gd name="T27" fmla="*/ 2673 h 900"/>
                <a:gd name="T28" fmla="+- 0 5959 5878"/>
                <a:gd name="T29" fmla="*/ T28 w 108"/>
                <a:gd name="T30" fmla="+- 0 2673 1827"/>
                <a:gd name="T31" fmla="*/ 2673 h 900"/>
                <a:gd name="T32" fmla="+- 0 5959 5878"/>
                <a:gd name="T33" fmla="*/ T32 w 108"/>
                <a:gd name="T34" fmla="+- 0 1827 1827"/>
                <a:gd name="T35" fmla="*/ 1827 h 9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08" h="900">
                  <a:moveTo>
                    <a:pt x="108" y="846"/>
                  </a:moveTo>
                  <a:lnTo>
                    <a:pt x="0" y="846"/>
                  </a:lnTo>
                  <a:lnTo>
                    <a:pt x="54" y="900"/>
                  </a:lnTo>
                  <a:lnTo>
                    <a:pt x="108" y="846"/>
                  </a:lnTo>
                  <a:close/>
                  <a:moveTo>
                    <a:pt x="81" y="0"/>
                  </a:moveTo>
                  <a:lnTo>
                    <a:pt x="27" y="0"/>
                  </a:lnTo>
                  <a:lnTo>
                    <a:pt x="27" y="846"/>
                  </a:lnTo>
                  <a:lnTo>
                    <a:pt x="81" y="84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0EB1D368-28DD-40E7-B5FC-5055874C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1826"/>
              <a:ext cx="108" cy="900"/>
            </a:xfrm>
            <a:custGeom>
              <a:avLst/>
              <a:gdLst>
                <a:gd name="T0" fmla="+- 0 5878 5878"/>
                <a:gd name="T1" fmla="*/ T0 w 108"/>
                <a:gd name="T2" fmla="+- 0 2673 1827"/>
                <a:gd name="T3" fmla="*/ 2673 h 900"/>
                <a:gd name="T4" fmla="+- 0 5905 5878"/>
                <a:gd name="T5" fmla="*/ T4 w 108"/>
                <a:gd name="T6" fmla="+- 0 2673 1827"/>
                <a:gd name="T7" fmla="*/ 2673 h 900"/>
                <a:gd name="T8" fmla="+- 0 5905 5878"/>
                <a:gd name="T9" fmla="*/ T8 w 108"/>
                <a:gd name="T10" fmla="+- 0 1827 1827"/>
                <a:gd name="T11" fmla="*/ 1827 h 900"/>
                <a:gd name="T12" fmla="+- 0 5959 5878"/>
                <a:gd name="T13" fmla="*/ T12 w 108"/>
                <a:gd name="T14" fmla="+- 0 1827 1827"/>
                <a:gd name="T15" fmla="*/ 1827 h 900"/>
                <a:gd name="T16" fmla="+- 0 5959 5878"/>
                <a:gd name="T17" fmla="*/ T16 w 108"/>
                <a:gd name="T18" fmla="+- 0 2673 1827"/>
                <a:gd name="T19" fmla="*/ 2673 h 900"/>
                <a:gd name="T20" fmla="+- 0 5986 5878"/>
                <a:gd name="T21" fmla="*/ T20 w 108"/>
                <a:gd name="T22" fmla="+- 0 2673 1827"/>
                <a:gd name="T23" fmla="*/ 2673 h 900"/>
                <a:gd name="T24" fmla="+- 0 5932 5878"/>
                <a:gd name="T25" fmla="*/ T24 w 108"/>
                <a:gd name="T26" fmla="+- 0 2727 1827"/>
                <a:gd name="T27" fmla="*/ 2727 h 900"/>
                <a:gd name="T28" fmla="+- 0 5878 5878"/>
                <a:gd name="T29" fmla="*/ T28 w 108"/>
                <a:gd name="T30" fmla="+- 0 2673 1827"/>
                <a:gd name="T31" fmla="*/ 2673 h 9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08" h="900">
                  <a:moveTo>
                    <a:pt x="0" y="846"/>
                  </a:moveTo>
                  <a:lnTo>
                    <a:pt x="27" y="846"/>
                  </a:lnTo>
                  <a:lnTo>
                    <a:pt x="27" y="0"/>
                  </a:lnTo>
                  <a:lnTo>
                    <a:pt x="81" y="0"/>
                  </a:lnTo>
                  <a:lnTo>
                    <a:pt x="81" y="846"/>
                  </a:lnTo>
                  <a:lnTo>
                    <a:pt x="108" y="846"/>
                  </a:lnTo>
                  <a:lnTo>
                    <a:pt x="54" y="900"/>
                  </a:lnTo>
                  <a:lnTo>
                    <a:pt x="0" y="84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55D70B5C-B915-4D92-AC0C-202CAB8EEFA2}"/>
              </a:ext>
            </a:extLst>
          </p:cNvPr>
          <p:cNvGrpSpPr>
            <a:grpSpLocks/>
          </p:cNvGrpSpPr>
          <p:nvPr/>
        </p:nvGrpSpPr>
        <p:grpSpPr bwMode="auto">
          <a:xfrm>
            <a:off x="5450888" y="1200093"/>
            <a:ext cx="4490303" cy="5031111"/>
            <a:chOff x="3060" y="2895"/>
            <a:chExt cx="4831" cy="11687"/>
          </a:xfrm>
        </p:grpSpPr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0A9A8E18-0A62-4511-8D88-E2C3E6B9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0910"/>
              <a:ext cx="636" cy="42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B6289524-2C28-4B63-9118-F9FE286E8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170"/>
              <a:ext cx="948" cy="8364"/>
            </a:xfrm>
            <a:custGeom>
              <a:avLst/>
              <a:gdLst>
                <a:gd name="T0" fmla="+- 0 3786 3060"/>
                <a:gd name="T1" fmla="*/ T0 w 948"/>
                <a:gd name="T2" fmla="+- 0 3170 3170"/>
                <a:gd name="T3" fmla="*/ 3170 h 8364"/>
                <a:gd name="T4" fmla="+- 0 3786 3060"/>
                <a:gd name="T5" fmla="*/ T4 w 948"/>
                <a:gd name="T6" fmla="+- 0 3256 3170"/>
                <a:gd name="T7" fmla="*/ 3256 h 8364"/>
                <a:gd name="T8" fmla="+- 0 3475 3060"/>
                <a:gd name="T9" fmla="*/ T8 w 948"/>
                <a:gd name="T10" fmla="+- 0 3256 3170"/>
                <a:gd name="T11" fmla="*/ 3256 h 8364"/>
                <a:gd name="T12" fmla="+- 0 3400 3060"/>
                <a:gd name="T13" fmla="*/ T12 w 948"/>
                <a:gd name="T14" fmla="+- 0 3263 3170"/>
                <a:gd name="T15" fmla="*/ 3263 h 8364"/>
                <a:gd name="T16" fmla="+- 0 3330 3060"/>
                <a:gd name="T17" fmla="*/ T16 w 948"/>
                <a:gd name="T18" fmla="+- 0 3282 3170"/>
                <a:gd name="T19" fmla="*/ 3282 h 8364"/>
                <a:gd name="T20" fmla="+- 0 3265 3060"/>
                <a:gd name="T21" fmla="*/ T20 w 948"/>
                <a:gd name="T22" fmla="+- 0 3313 3170"/>
                <a:gd name="T23" fmla="*/ 3313 h 8364"/>
                <a:gd name="T24" fmla="+- 0 3208 3060"/>
                <a:gd name="T25" fmla="*/ T24 w 948"/>
                <a:gd name="T26" fmla="+- 0 3354 3170"/>
                <a:gd name="T27" fmla="*/ 3354 h 8364"/>
                <a:gd name="T28" fmla="+- 0 3158 3060"/>
                <a:gd name="T29" fmla="*/ T28 w 948"/>
                <a:gd name="T30" fmla="+- 0 3404 3170"/>
                <a:gd name="T31" fmla="*/ 3404 h 8364"/>
                <a:gd name="T32" fmla="+- 0 3117 3060"/>
                <a:gd name="T33" fmla="*/ T32 w 948"/>
                <a:gd name="T34" fmla="+- 0 3462 3170"/>
                <a:gd name="T35" fmla="*/ 3462 h 8364"/>
                <a:gd name="T36" fmla="+- 0 3086 3060"/>
                <a:gd name="T37" fmla="*/ T36 w 948"/>
                <a:gd name="T38" fmla="+- 0 3526 3170"/>
                <a:gd name="T39" fmla="*/ 3526 h 8364"/>
                <a:gd name="T40" fmla="+- 0 3067 3060"/>
                <a:gd name="T41" fmla="*/ T40 w 948"/>
                <a:gd name="T42" fmla="+- 0 3596 3170"/>
                <a:gd name="T43" fmla="*/ 3596 h 8364"/>
                <a:gd name="T44" fmla="+- 0 3060 3060"/>
                <a:gd name="T45" fmla="*/ T44 w 948"/>
                <a:gd name="T46" fmla="+- 0 3671 3170"/>
                <a:gd name="T47" fmla="*/ 3671 h 8364"/>
                <a:gd name="T48" fmla="+- 0 3060 3060"/>
                <a:gd name="T49" fmla="*/ T48 w 948"/>
                <a:gd name="T50" fmla="+- 0 11534 3170"/>
                <a:gd name="T51" fmla="*/ 11534 h 8364"/>
                <a:gd name="T52" fmla="+- 0 3152 3060"/>
                <a:gd name="T53" fmla="*/ T52 w 948"/>
                <a:gd name="T54" fmla="+- 0 11534 3170"/>
                <a:gd name="T55" fmla="*/ 11534 h 8364"/>
                <a:gd name="T56" fmla="+- 0 3152 3060"/>
                <a:gd name="T57" fmla="*/ T56 w 948"/>
                <a:gd name="T58" fmla="+- 0 3671 3170"/>
                <a:gd name="T59" fmla="*/ 3671 h 8364"/>
                <a:gd name="T60" fmla="+- 0 3160 3060"/>
                <a:gd name="T61" fmla="*/ T60 w 948"/>
                <a:gd name="T62" fmla="+- 0 3597 3170"/>
                <a:gd name="T63" fmla="*/ 3597 h 8364"/>
                <a:gd name="T64" fmla="+- 0 3185 3060"/>
                <a:gd name="T65" fmla="*/ T64 w 948"/>
                <a:gd name="T66" fmla="+- 0 3529 3170"/>
                <a:gd name="T67" fmla="*/ 3529 h 8364"/>
                <a:gd name="T68" fmla="+- 0 3223 3060"/>
                <a:gd name="T69" fmla="*/ T68 w 948"/>
                <a:gd name="T70" fmla="+- 0 3469 3170"/>
                <a:gd name="T71" fmla="*/ 3469 h 8364"/>
                <a:gd name="T72" fmla="+- 0 3273 3060"/>
                <a:gd name="T73" fmla="*/ T72 w 948"/>
                <a:gd name="T74" fmla="+- 0 3419 3170"/>
                <a:gd name="T75" fmla="*/ 3419 h 8364"/>
                <a:gd name="T76" fmla="+- 0 3333 3060"/>
                <a:gd name="T77" fmla="*/ T76 w 948"/>
                <a:gd name="T78" fmla="+- 0 3381 3170"/>
                <a:gd name="T79" fmla="*/ 3381 h 8364"/>
                <a:gd name="T80" fmla="+- 0 3401 3060"/>
                <a:gd name="T81" fmla="*/ T80 w 948"/>
                <a:gd name="T82" fmla="+- 0 3357 3170"/>
                <a:gd name="T83" fmla="*/ 3357 h 8364"/>
                <a:gd name="T84" fmla="+- 0 3475 3060"/>
                <a:gd name="T85" fmla="*/ T84 w 948"/>
                <a:gd name="T86" fmla="+- 0 3348 3170"/>
                <a:gd name="T87" fmla="*/ 3348 h 8364"/>
                <a:gd name="T88" fmla="+- 0 3931 3060"/>
                <a:gd name="T89" fmla="*/ T88 w 948"/>
                <a:gd name="T90" fmla="+- 0 3348 3170"/>
                <a:gd name="T91" fmla="*/ 3348 h 8364"/>
                <a:gd name="T92" fmla="+- 0 4008 3060"/>
                <a:gd name="T93" fmla="*/ T92 w 948"/>
                <a:gd name="T94" fmla="+- 0 3302 3170"/>
                <a:gd name="T95" fmla="*/ 3302 h 8364"/>
                <a:gd name="T96" fmla="+- 0 3786 3060"/>
                <a:gd name="T97" fmla="*/ T96 w 948"/>
                <a:gd name="T98" fmla="+- 0 3170 3170"/>
                <a:gd name="T99" fmla="*/ 3170 h 8364"/>
                <a:gd name="T100" fmla="+- 0 3931 3060"/>
                <a:gd name="T101" fmla="*/ T100 w 948"/>
                <a:gd name="T102" fmla="+- 0 3348 3170"/>
                <a:gd name="T103" fmla="*/ 3348 h 8364"/>
                <a:gd name="T104" fmla="+- 0 3786 3060"/>
                <a:gd name="T105" fmla="*/ T104 w 948"/>
                <a:gd name="T106" fmla="+- 0 3348 3170"/>
                <a:gd name="T107" fmla="*/ 3348 h 8364"/>
                <a:gd name="T108" fmla="+- 0 3786 3060"/>
                <a:gd name="T109" fmla="*/ T108 w 948"/>
                <a:gd name="T110" fmla="+- 0 3434 3170"/>
                <a:gd name="T111" fmla="*/ 3434 h 8364"/>
                <a:gd name="T112" fmla="+- 0 3931 3060"/>
                <a:gd name="T113" fmla="*/ T112 w 948"/>
                <a:gd name="T114" fmla="+- 0 3348 3170"/>
                <a:gd name="T115" fmla="*/ 3348 h 83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948" h="8364">
                  <a:moveTo>
                    <a:pt x="726" y="0"/>
                  </a:moveTo>
                  <a:lnTo>
                    <a:pt x="726" y="86"/>
                  </a:lnTo>
                  <a:lnTo>
                    <a:pt x="415" y="86"/>
                  </a:lnTo>
                  <a:lnTo>
                    <a:pt x="340" y="93"/>
                  </a:lnTo>
                  <a:lnTo>
                    <a:pt x="270" y="112"/>
                  </a:lnTo>
                  <a:lnTo>
                    <a:pt x="205" y="143"/>
                  </a:lnTo>
                  <a:lnTo>
                    <a:pt x="148" y="184"/>
                  </a:lnTo>
                  <a:lnTo>
                    <a:pt x="98" y="234"/>
                  </a:lnTo>
                  <a:lnTo>
                    <a:pt x="57" y="292"/>
                  </a:lnTo>
                  <a:lnTo>
                    <a:pt x="26" y="356"/>
                  </a:lnTo>
                  <a:lnTo>
                    <a:pt x="7" y="426"/>
                  </a:lnTo>
                  <a:lnTo>
                    <a:pt x="0" y="501"/>
                  </a:lnTo>
                  <a:lnTo>
                    <a:pt x="0" y="8364"/>
                  </a:lnTo>
                  <a:lnTo>
                    <a:pt x="92" y="8364"/>
                  </a:lnTo>
                  <a:lnTo>
                    <a:pt x="92" y="501"/>
                  </a:lnTo>
                  <a:lnTo>
                    <a:pt x="100" y="427"/>
                  </a:lnTo>
                  <a:lnTo>
                    <a:pt x="125" y="359"/>
                  </a:lnTo>
                  <a:lnTo>
                    <a:pt x="163" y="299"/>
                  </a:lnTo>
                  <a:lnTo>
                    <a:pt x="213" y="249"/>
                  </a:lnTo>
                  <a:lnTo>
                    <a:pt x="273" y="211"/>
                  </a:lnTo>
                  <a:lnTo>
                    <a:pt x="341" y="187"/>
                  </a:lnTo>
                  <a:lnTo>
                    <a:pt x="415" y="178"/>
                  </a:lnTo>
                  <a:lnTo>
                    <a:pt x="871" y="178"/>
                  </a:lnTo>
                  <a:lnTo>
                    <a:pt x="948" y="132"/>
                  </a:lnTo>
                  <a:lnTo>
                    <a:pt x="726" y="0"/>
                  </a:lnTo>
                  <a:close/>
                  <a:moveTo>
                    <a:pt x="871" y="178"/>
                  </a:moveTo>
                  <a:lnTo>
                    <a:pt x="726" y="178"/>
                  </a:lnTo>
                  <a:lnTo>
                    <a:pt x="726" y="264"/>
                  </a:lnTo>
                  <a:lnTo>
                    <a:pt x="871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AD8FAFF1-D337-4C27-AB27-F1C07FCAF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170"/>
              <a:ext cx="948" cy="8364"/>
            </a:xfrm>
            <a:custGeom>
              <a:avLst/>
              <a:gdLst>
                <a:gd name="T0" fmla="+- 0 3060 3060"/>
                <a:gd name="T1" fmla="*/ T0 w 948"/>
                <a:gd name="T2" fmla="+- 0 11534 3170"/>
                <a:gd name="T3" fmla="*/ 11534 h 8364"/>
                <a:gd name="T4" fmla="+- 0 3060 3060"/>
                <a:gd name="T5" fmla="*/ T4 w 948"/>
                <a:gd name="T6" fmla="+- 0 3671 3170"/>
                <a:gd name="T7" fmla="*/ 3671 h 8364"/>
                <a:gd name="T8" fmla="+- 0 3067 3060"/>
                <a:gd name="T9" fmla="*/ T8 w 948"/>
                <a:gd name="T10" fmla="+- 0 3596 3170"/>
                <a:gd name="T11" fmla="*/ 3596 h 8364"/>
                <a:gd name="T12" fmla="+- 0 3086 3060"/>
                <a:gd name="T13" fmla="*/ T12 w 948"/>
                <a:gd name="T14" fmla="+- 0 3526 3170"/>
                <a:gd name="T15" fmla="*/ 3526 h 8364"/>
                <a:gd name="T16" fmla="+- 0 3117 3060"/>
                <a:gd name="T17" fmla="*/ T16 w 948"/>
                <a:gd name="T18" fmla="+- 0 3462 3170"/>
                <a:gd name="T19" fmla="*/ 3462 h 8364"/>
                <a:gd name="T20" fmla="+- 0 3158 3060"/>
                <a:gd name="T21" fmla="*/ T20 w 948"/>
                <a:gd name="T22" fmla="+- 0 3404 3170"/>
                <a:gd name="T23" fmla="*/ 3404 h 8364"/>
                <a:gd name="T24" fmla="+- 0 3208 3060"/>
                <a:gd name="T25" fmla="*/ T24 w 948"/>
                <a:gd name="T26" fmla="+- 0 3354 3170"/>
                <a:gd name="T27" fmla="*/ 3354 h 8364"/>
                <a:gd name="T28" fmla="+- 0 3265 3060"/>
                <a:gd name="T29" fmla="*/ T28 w 948"/>
                <a:gd name="T30" fmla="+- 0 3313 3170"/>
                <a:gd name="T31" fmla="*/ 3313 h 8364"/>
                <a:gd name="T32" fmla="+- 0 3330 3060"/>
                <a:gd name="T33" fmla="*/ T32 w 948"/>
                <a:gd name="T34" fmla="+- 0 3282 3170"/>
                <a:gd name="T35" fmla="*/ 3282 h 8364"/>
                <a:gd name="T36" fmla="+- 0 3400 3060"/>
                <a:gd name="T37" fmla="*/ T36 w 948"/>
                <a:gd name="T38" fmla="+- 0 3263 3170"/>
                <a:gd name="T39" fmla="*/ 3263 h 8364"/>
                <a:gd name="T40" fmla="+- 0 3475 3060"/>
                <a:gd name="T41" fmla="*/ T40 w 948"/>
                <a:gd name="T42" fmla="+- 0 3256 3170"/>
                <a:gd name="T43" fmla="*/ 3256 h 8364"/>
                <a:gd name="T44" fmla="+- 0 3786 3060"/>
                <a:gd name="T45" fmla="*/ T44 w 948"/>
                <a:gd name="T46" fmla="+- 0 3256 3170"/>
                <a:gd name="T47" fmla="*/ 3256 h 8364"/>
                <a:gd name="T48" fmla="+- 0 3786 3060"/>
                <a:gd name="T49" fmla="*/ T48 w 948"/>
                <a:gd name="T50" fmla="+- 0 3170 3170"/>
                <a:gd name="T51" fmla="*/ 3170 h 8364"/>
                <a:gd name="T52" fmla="+- 0 4008 3060"/>
                <a:gd name="T53" fmla="*/ T52 w 948"/>
                <a:gd name="T54" fmla="+- 0 3302 3170"/>
                <a:gd name="T55" fmla="*/ 3302 h 8364"/>
                <a:gd name="T56" fmla="+- 0 3786 3060"/>
                <a:gd name="T57" fmla="*/ T56 w 948"/>
                <a:gd name="T58" fmla="+- 0 3434 3170"/>
                <a:gd name="T59" fmla="*/ 3434 h 8364"/>
                <a:gd name="T60" fmla="+- 0 3786 3060"/>
                <a:gd name="T61" fmla="*/ T60 w 948"/>
                <a:gd name="T62" fmla="+- 0 3348 3170"/>
                <a:gd name="T63" fmla="*/ 3348 h 8364"/>
                <a:gd name="T64" fmla="+- 0 3475 3060"/>
                <a:gd name="T65" fmla="*/ T64 w 948"/>
                <a:gd name="T66" fmla="+- 0 3348 3170"/>
                <a:gd name="T67" fmla="*/ 3348 h 8364"/>
                <a:gd name="T68" fmla="+- 0 3401 3060"/>
                <a:gd name="T69" fmla="*/ T68 w 948"/>
                <a:gd name="T70" fmla="+- 0 3357 3170"/>
                <a:gd name="T71" fmla="*/ 3357 h 8364"/>
                <a:gd name="T72" fmla="+- 0 3333 3060"/>
                <a:gd name="T73" fmla="*/ T72 w 948"/>
                <a:gd name="T74" fmla="+- 0 3381 3170"/>
                <a:gd name="T75" fmla="*/ 3381 h 8364"/>
                <a:gd name="T76" fmla="+- 0 3273 3060"/>
                <a:gd name="T77" fmla="*/ T76 w 948"/>
                <a:gd name="T78" fmla="+- 0 3419 3170"/>
                <a:gd name="T79" fmla="*/ 3419 h 8364"/>
                <a:gd name="T80" fmla="+- 0 3223 3060"/>
                <a:gd name="T81" fmla="*/ T80 w 948"/>
                <a:gd name="T82" fmla="+- 0 3469 3170"/>
                <a:gd name="T83" fmla="*/ 3469 h 8364"/>
                <a:gd name="T84" fmla="+- 0 3185 3060"/>
                <a:gd name="T85" fmla="*/ T84 w 948"/>
                <a:gd name="T86" fmla="+- 0 3529 3170"/>
                <a:gd name="T87" fmla="*/ 3529 h 8364"/>
                <a:gd name="T88" fmla="+- 0 3160 3060"/>
                <a:gd name="T89" fmla="*/ T88 w 948"/>
                <a:gd name="T90" fmla="+- 0 3597 3170"/>
                <a:gd name="T91" fmla="*/ 3597 h 8364"/>
                <a:gd name="T92" fmla="+- 0 3152 3060"/>
                <a:gd name="T93" fmla="*/ T92 w 948"/>
                <a:gd name="T94" fmla="+- 0 3671 3170"/>
                <a:gd name="T95" fmla="*/ 3671 h 8364"/>
                <a:gd name="T96" fmla="+- 0 3152 3060"/>
                <a:gd name="T97" fmla="*/ T96 w 948"/>
                <a:gd name="T98" fmla="+- 0 11534 3170"/>
                <a:gd name="T99" fmla="*/ 11534 h 8364"/>
                <a:gd name="T100" fmla="+- 0 3060 3060"/>
                <a:gd name="T101" fmla="*/ T100 w 948"/>
                <a:gd name="T102" fmla="+- 0 11534 3170"/>
                <a:gd name="T103" fmla="*/ 11534 h 83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948" h="8364">
                  <a:moveTo>
                    <a:pt x="0" y="8364"/>
                  </a:moveTo>
                  <a:lnTo>
                    <a:pt x="0" y="501"/>
                  </a:lnTo>
                  <a:lnTo>
                    <a:pt x="7" y="426"/>
                  </a:lnTo>
                  <a:lnTo>
                    <a:pt x="26" y="356"/>
                  </a:lnTo>
                  <a:lnTo>
                    <a:pt x="57" y="292"/>
                  </a:lnTo>
                  <a:lnTo>
                    <a:pt x="98" y="234"/>
                  </a:lnTo>
                  <a:lnTo>
                    <a:pt x="148" y="184"/>
                  </a:lnTo>
                  <a:lnTo>
                    <a:pt x="205" y="143"/>
                  </a:lnTo>
                  <a:lnTo>
                    <a:pt x="270" y="112"/>
                  </a:lnTo>
                  <a:lnTo>
                    <a:pt x="340" y="93"/>
                  </a:lnTo>
                  <a:lnTo>
                    <a:pt x="415" y="86"/>
                  </a:lnTo>
                  <a:lnTo>
                    <a:pt x="726" y="86"/>
                  </a:lnTo>
                  <a:lnTo>
                    <a:pt x="726" y="0"/>
                  </a:lnTo>
                  <a:lnTo>
                    <a:pt x="948" y="132"/>
                  </a:lnTo>
                  <a:lnTo>
                    <a:pt x="726" y="264"/>
                  </a:lnTo>
                  <a:lnTo>
                    <a:pt x="726" y="178"/>
                  </a:lnTo>
                  <a:lnTo>
                    <a:pt x="415" y="178"/>
                  </a:lnTo>
                  <a:lnTo>
                    <a:pt x="341" y="187"/>
                  </a:lnTo>
                  <a:lnTo>
                    <a:pt x="273" y="211"/>
                  </a:lnTo>
                  <a:lnTo>
                    <a:pt x="213" y="249"/>
                  </a:lnTo>
                  <a:lnTo>
                    <a:pt x="163" y="299"/>
                  </a:lnTo>
                  <a:lnTo>
                    <a:pt x="125" y="359"/>
                  </a:lnTo>
                  <a:lnTo>
                    <a:pt x="100" y="427"/>
                  </a:lnTo>
                  <a:lnTo>
                    <a:pt x="92" y="501"/>
                  </a:lnTo>
                  <a:lnTo>
                    <a:pt x="92" y="8364"/>
                  </a:lnTo>
                  <a:lnTo>
                    <a:pt x="0" y="836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753E162B-97B8-4334-86C5-A7B42A275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414"/>
              <a:ext cx="1276" cy="156"/>
            </a:xfrm>
            <a:custGeom>
              <a:avLst/>
              <a:gdLst>
                <a:gd name="T0" fmla="+- 0 3248 3185"/>
                <a:gd name="T1" fmla="*/ T0 w 1276"/>
                <a:gd name="T2" fmla="+- 0 11415 11415"/>
                <a:gd name="T3" fmla="*/ 11415 h 156"/>
                <a:gd name="T4" fmla="+- 0 3185 3185"/>
                <a:gd name="T5" fmla="*/ T4 w 1276"/>
                <a:gd name="T6" fmla="+- 0 11493 11415"/>
                <a:gd name="T7" fmla="*/ 11493 h 156"/>
                <a:gd name="T8" fmla="+- 0 3248 3185"/>
                <a:gd name="T9" fmla="*/ T8 w 1276"/>
                <a:gd name="T10" fmla="+- 0 11571 11415"/>
                <a:gd name="T11" fmla="*/ 11571 h 156"/>
                <a:gd name="T12" fmla="+- 0 3248 3185"/>
                <a:gd name="T13" fmla="*/ T12 w 1276"/>
                <a:gd name="T14" fmla="+- 0 11532 11415"/>
                <a:gd name="T15" fmla="*/ 11532 h 156"/>
                <a:gd name="T16" fmla="+- 0 4461 3185"/>
                <a:gd name="T17" fmla="*/ T16 w 1276"/>
                <a:gd name="T18" fmla="+- 0 11532 11415"/>
                <a:gd name="T19" fmla="*/ 11532 h 156"/>
                <a:gd name="T20" fmla="+- 0 4461 3185"/>
                <a:gd name="T21" fmla="*/ T20 w 1276"/>
                <a:gd name="T22" fmla="+- 0 11454 11415"/>
                <a:gd name="T23" fmla="*/ 11454 h 156"/>
                <a:gd name="T24" fmla="+- 0 3248 3185"/>
                <a:gd name="T25" fmla="*/ T24 w 1276"/>
                <a:gd name="T26" fmla="+- 0 11454 11415"/>
                <a:gd name="T27" fmla="*/ 11454 h 156"/>
                <a:gd name="T28" fmla="+- 0 3248 3185"/>
                <a:gd name="T29" fmla="*/ T28 w 1276"/>
                <a:gd name="T30" fmla="+- 0 11415 11415"/>
                <a:gd name="T31" fmla="*/ 11415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76" h="156">
                  <a:moveTo>
                    <a:pt x="63" y="0"/>
                  </a:moveTo>
                  <a:lnTo>
                    <a:pt x="0" y="78"/>
                  </a:lnTo>
                  <a:lnTo>
                    <a:pt x="63" y="156"/>
                  </a:lnTo>
                  <a:lnTo>
                    <a:pt x="63" y="117"/>
                  </a:lnTo>
                  <a:lnTo>
                    <a:pt x="1276" y="117"/>
                  </a:lnTo>
                  <a:lnTo>
                    <a:pt x="1276" y="39"/>
                  </a:lnTo>
                  <a:lnTo>
                    <a:pt x="63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791A5C67-2136-4DF6-B699-A4BF1D550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414"/>
              <a:ext cx="1276" cy="156"/>
            </a:xfrm>
            <a:custGeom>
              <a:avLst/>
              <a:gdLst>
                <a:gd name="T0" fmla="+- 0 3185 3185"/>
                <a:gd name="T1" fmla="*/ T0 w 1276"/>
                <a:gd name="T2" fmla="+- 0 11493 11415"/>
                <a:gd name="T3" fmla="*/ 11493 h 156"/>
                <a:gd name="T4" fmla="+- 0 3248 3185"/>
                <a:gd name="T5" fmla="*/ T4 w 1276"/>
                <a:gd name="T6" fmla="+- 0 11415 11415"/>
                <a:gd name="T7" fmla="*/ 11415 h 156"/>
                <a:gd name="T8" fmla="+- 0 3248 3185"/>
                <a:gd name="T9" fmla="*/ T8 w 1276"/>
                <a:gd name="T10" fmla="+- 0 11454 11415"/>
                <a:gd name="T11" fmla="*/ 11454 h 156"/>
                <a:gd name="T12" fmla="+- 0 4461 3185"/>
                <a:gd name="T13" fmla="*/ T12 w 1276"/>
                <a:gd name="T14" fmla="+- 0 11454 11415"/>
                <a:gd name="T15" fmla="*/ 11454 h 156"/>
                <a:gd name="T16" fmla="+- 0 4461 3185"/>
                <a:gd name="T17" fmla="*/ T16 w 1276"/>
                <a:gd name="T18" fmla="+- 0 11532 11415"/>
                <a:gd name="T19" fmla="*/ 11532 h 156"/>
                <a:gd name="T20" fmla="+- 0 3248 3185"/>
                <a:gd name="T21" fmla="*/ T20 w 1276"/>
                <a:gd name="T22" fmla="+- 0 11532 11415"/>
                <a:gd name="T23" fmla="*/ 11532 h 156"/>
                <a:gd name="T24" fmla="+- 0 3248 3185"/>
                <a:gd name="T25" fmla="*/ T24 w 1276"/>
                <a:gd name="T26" fmla="+- 0 11571 11415"/>
                <a:gd name="T27" fmla="*/ 11571 h 156"/>
                <a:gd name="T28" fmla="+- 0 3185 3185"/>
                <a:gd name="T29" fmla="*/ T28 w 1276"/>
                <a:gd name="T30" fmla="+- 0 11493 11415"/>
                <a:gd name="T31" fmla="*/ 11493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76" h="156">
                  <a:moveTo>
                    <a:pt x="0" y="78"/>
                  </a:moveTo>
                  <a:lnTo>
                    <a:pt x="63" y="0"/>
                  </a:lnTo>
                  <a:lnTo>
                    <a:pt x="63" y="39"/>
                  </a:lnTo>
                  <a:lnTo>
                    <a:pt x="1276" y="39"/>
                  </a:lnTo>
                  <a:lnTo>
                    <a:pt x="1276" y="117"/>
                  </a:lnTo>
                  <a:lnTo>
                    <a:pt x="63" y="117"/>
                  </a:lnTo>
                  <a:lnTo>
                    <a:pt x="63" y="156"/>
                  </a:lnTo>
                  <a:lnTo>
                    <a:pt x="0" y="78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FCCA955F-4A49-4435-BC89-2FF546F63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13622"/>
              <a:ext cx="2028" cy="960"/>
            </a:xfrm>
            <a:custGeom>
              <a:avLst/>
              <a:gdLst>
                <a:gd name="T0" fmla="+- 0 5002 5002"/>
                <a:gd name="T1" fmla="*/ T0 w 2028"/>
                <a:gd name="T2" fmla="+- 0 14103 13623"/>
                <a:gd name="T3" fmla="*/ 14103 h 960"/>
                <a:gd name="T4" fmla="+- 0 5020 5002"/>
                <a:gd name="T5" fmla="*/ T4 w 2028"/>
                <a:gd name="T6" fmla="+- 0 14012 13623"/>
                <a:gd name="T7" fmla="*/ 14012 h 960"/>
                <a:gd name="T8" fmla="+- 0 5073 5002"/>
                <a:gd name="T9" fmla="*/ T8 w 2028"/>
                <a:gd name="T10" fmla="+- 0 13926 13623"/>
                <a:gd name="T11" fmla="*/ 13926 h 960"/>
                <a:gd name="T12" fmla="+- 0 5156 5002"/>
                <a:gd name="T13" fmla="*/ T12 w 2028"/>
                <a:gd name="T14" fmla="+- 0 13848 13623"/>
                <a:gd name="T15" fmla="*/ 13848 h 960"/>
                <a:gd name="T16" fmla="+- 0 5209 5002"/>
                <a:gd name="T17" fmla="*/ T16 w 2028"/>
                <a:gd name="T18" fmla="+- 0 13812 13623"/>
                <a:gd name="T19" fmla="*/ 13812 h 960"/>
                <a:gd name="T20" fmla="+- 0 5267 5002"/>
                <a:gd name="T21" fmla="*/ T20 w 2028"/>
                <a:gd name="T22" fmla="+- 0 13779 13623"/>
                <a:gd name="T23" fmla="*/ 13779 h 960"/>
                <a:gd name="T24" fmla="+- 0 5332 5002"/>
                <a:gd name="T25" fmla="*/ T24 w 2028"/>
                <a:gd name="T26" fmla="+- 0 13749 13623"/>
                <a:gd name="T27" fmla="*/ 13749 h 960"/>
                <a:gd name="T28" fmla="+- 0 5402 5002"/>
                <a:gd name="T29" fmla="*/ T28 w 2028"/>
                <a:gd name="T30" fmla="+- 0 13721 13623"/>
                <a:gd name="T31" fmla="*/ 13721 h 960"/>
                <a:gd name="T32" fmla="+- 0 5478 5002"/>
                <a:gd name="T33" fmla="*/ T32 w 2028"/>
                <a:gd name="T34" fmla="+- 0 13696 13623"/>
                <a:gd name="T35" fmla="*/ 13696 h 960"/>
                <a:gd name="T36" fmla="+- 0 5558 5002"/>
                <a:gd name="T37" fmla="*/ T36 w 2028"/>
                <a:gd name="T38" fmla="+- 0 13675 13623"/>
                <a:gd name="T39" fmla="*/ 13675 h 960"/>
                <a:gd name="T40" fmla="+- 0 5643 5002"/>
                <a:gd name="T41" fmla="*/ T40 w 2028"/>
                <a:gd name="T42" fmla="+- 0 13656 13623"/>
                <a:gd name="T43" fmla="*/ 13656 h 960"/>
                <a:gd name="T44" fmla="+- 0 5731 5002"/>
                <a:gd name="T45" fmla="*/ T44 w 2028"/>
                <a:gd name="T46" fmla="+- 0 13642 13623"/>
                <a:gd name="T47" fmla="*/ 13642 h 960"/>
                <a:gd name="T48" fmla="+- 0 5823 5002"/>
                <a:gd name="T49" fmla="*/ T48 w 2028"/>
                <a:gd name="T50" fmla="+- 0 13632 13623"/>
                <a:gd name="T51" fmla="*/ 13632 h 960"/>
                <a:gd name="T52" fmla="+- 0 5918 5002"/>
                <a:gd name="T53" fmla="*/ T52 w 2028"/>
                <a:gd name="T54" fmla="+- 0 13625 13623"/>
                <a:gd name="T55" fmla="*/ 13625 h 960"/>
                <a:gd name="T56" fmla="+- 0 6016 5002"/>
                <a:gd name="T57" fmla="*/ T56 w 2028"/>
                <a:gd name="T58" fmla="+- 0 13623 13623"/>
                <a:gd name="T59" fmla="*/ 13623 h 960"/>
                <a:gd name="T60" fmla="+- 0 6114 5002"/>
                <a:gd name="T61" fmla="*/ T60 w 2028"/>
                <a:gd name="T62" fmla="+- 0 13625 13623"/>
                <a:gd name="T63" fmla="*/ 13625 h 960"/>
                <a:gd name="T64" fmla="+- 0 6209 5002"/>
                <a:gd name="T65" fmla="*/ T64 w 2028"/>
                <a:gd name="T66" fmla="+- 0 13632 13623"/>
                <a:gd name="T67" fmla="*/ 13632 h 960"/>
                <a:gd name="T68" fmla="+- 0 6301 5002"/>
                <a:gd name="T69" fmla="*/ T68 w 2028"/>
                <a:gd name="T70" fmla="+- 0 13642 13623"/>
                <a:gd name="T71" fmla="*/ 13642 h 960"/>
                <a:gd name="T72" fmla="+- 0 6389 5002"/>
                <a:gd name="T73" fmla="*/ T72 w 2028"/>
                <a:gd name="T74" fmla="+- 0 13656 13623"/>
                <a:gd name="T75" fmla="*/ 13656 h 960"/>
                <a:gd name="T76" fmla="+- 0 6474 5002"/>
                <a:gd name="T77" fmla="*/ T76 w 2028"/>
                <a:gd name="T78" fmla="+- 0 13675 13623"/>
                <a:gd name="T79" fmla="*/ 13675 h 960"/>
                <a:gd name="T80" fmla="+- 0 6554 5002"/>
                <a:gd name="T81" fmla="*/ T80 w 2028"/>
                <a:gd name="T82" fmla="+- 0 13696 13623"/>
                <a:gd name="T83" fmla="*/ 13696 h 960"/>
                <a:gd name="T84" fmla="+- 0 6630 5002"/>
                <a:gd name="T85" fmla="*/ T84 w 2028"/>
                <a:gd name="T86" fmla="+- 0 13721 13623"/>
                <a:gd name="T87" fmla="*/ 13721 h 960"/>
                <a:gd name="T88" fmla="+- 0 6700 5002"/>
                <a:gd name="T89" fmla="*/ T88 w 2028"/>
                <a:gd name="T90" fmla="+- 0 13749 13623"/>
                <a:gd name="T91" fmla="*/ 13749 h 960"/>
                <a:gd name="T92" fmla="+- 0 6765 5002"/>
                <a:gd name="T93" fmla="*/ T92 w 2028"/>
                <a:gd name="T94" fmla="+- 0 13779 13623"/>
                <a:gd name="T95" fmla="*/ 13779 h 960"/>
                <a:gd name="T96" fmla="+- 0 6823 5002"/>
                <a:gd name="T97" fmla="*/ T96 w 2028"/>
                <a:gd name="T98" fmla="+- 0 13812 13623"/>
                <a:gd name="T99" fmla="*/ 13812 h 960"/>
                <a:gd name="T100" fmla="+- 0 6876 5002"/>
                <a:gd name="T101" fmla="*/ T100 w 2028"/>
                <a:gd name="T102" fmla="+- 0 13848 13623"/>
                <a:gd name="T103" fmla="*/ 13848 h 960"/>
                <a:gd name="T104" fmla="+- 0 6959 5002"/>
                <a:gd name="T105" fmla="*/ T104 w 2028"/>
                <a:gd name="T106" fmla="+- 0 13926 13623"/>
                <a:gd name="T107" fmla="*/ 13926 h 960"/>
                <a:gd name="T108" fmla="+- 0 7012 5002"/>
                <a:gd name="T109" fmla="*/ T108 w 2028"/>
                <a:gd name="T110" fmla="+- 0 14012 13623"/>
                <a:gd name="T111" fmla="*/ 14012 h 960"/>
                <a:gd name="T112" fmla="+- 0 7030 5002"/>
                <a:gd name="T113" fmla="*/ T112 w 2028"/>
                <a:gd name="T114" fmla="+- 0 14103 13623"/>
                <a:gd name="T115" fmla="*/ 14103 h 960"/>
                <a:gd name="T116" fmla="+- 0 7025 5002"/>
                <a:gd name="T117" fmla="*/ T116 w 2028"/>
                <a:gd name="T118" fmla="+- 0 14149 13623"/>
                <a:gd name="T119" fmla="*/ 14149 h 960"/>
                <a:gd name="T120" fmla="+- 0 6989 5002"/>
                <a:gd name="T121" fmla="*/ T120 w 2028"/>
                <a:gd name="T122" fmla="+- 0 14238 13623"/>
                <a:gd name="T123" fmla="*/ 14238 h 960"/>
                <a:gd name="T124" fmla="+- 0 6921 5002"/>
                <a:gd name="T125" fmla="*/ T124 w 2028"/>
                <a:gd name="T126" fmla="+- 0 14320 13623"/>
                <a:gd name="T127" fmla="*/ 14320 h 960"/>
                <a:gd name="T128" fmla="+- 0 6823 5002"/>
                <a:gd name="T129" fmla="*/ T128 w 2028"/>
                <a:gd name="T130" fmla="+- 0 14393 13623"/>
                <a:gd name="T131" fmla="*/ 14393 h 960"/>
                <a:gd name="T132" fmla="+- 0 6765 5002"/>
                <a:gd name="T133" fmla="*/ T132 w 2028"/>
                <a:gd name="T134" fmla="+- 0 14427 13623"/>
                <a:gd name="T135" fmla="*/ 14427 h 960"/>
                <a:gd name="T136" fmla="+- 0 6700 5002"/>
                <a:gd name="T137" fmla="*/ T136 w 2028"/>
                <a:gd name="T138" fmla="+- 0 14457 13623"/>
                <a:gd name="T139" fmla="*/ 14457 h 960"/>
                <a:gd name="T140" fmla="+- 0 6630 5002"/>
                <a:gd name="T141" fmla="*/ T140 w 2028"/>
                <a:gd name="T142" fmla="+- 0 14485 13623"/>
                <a:gd name="T143" fmla="*/ 14485 h 960"/>
                <a:gd name="T144" fmla="+- 0 6554 5002"/>
                <a:gd name="T145" fmla="*/ T144 w 2028"/>
                <a:gd name="T146" fmla="+- 0 14510 13623"/>
                <a:gd name="T147" fmla="*/ 14510 h 960"/>
                <a:gd name="T148" fmla="+- 0 6474 5002"/>
                <a:gd name="T149" fmla="*/ T148 w 2028"/>
                <a:gd name="T150" fmla="+- 0 14531 13623"/>
                <a:gd name="T151" fmla="*/ 14531 h 960"/>
                <a:gd name="T152" fmla="+- 0 6389 5002"/>
                <a:gd name="T153" fmla="*/ T152 w 2028"/>
                <a:gd name="T154" fmla="+- 0 14549 13623"/>
                <a:gd name="T155" fmla="*/ 14549 h 960"/>
                <a:gd name="T156" fmla="+- 0 6301 5002"/>
                <a:gd name="T157" fmla="*/ T156 w 2028"/>
                <a:gd name="T158" fmla="+- 0 14564 13623"/>
                <a:gd name="T159" fmla="*/ 14564 h 960"/>
                <a:gd name="T160" fmla="+- 0 6209 5002"/>
                <a:gd name="T161" fmla="*/ T160 w 2028"/>
                <a:gd name="T162" fmla="+- 0 14574 13623"/>
                <a:gd name="T163" fmla="*/ 14574 h 960"/>
                <a:gd name="T164" fmla="+- 0 6114 5002"/>
                <a:gd name="T165" fmla="*/ T164 w 2028"/>
                <a:gd name="T166" fmla="+- 0 14581 13623"/>
                <a:gd name="T167" fmla="*/ 14581 h 960"/>
                <a:gd name="T168" fmla="+- 0 6016 5002"/>
                <a:gd name="T169" fmla="*/ T168 w 2028"/>
                <a:gd name="T170" fmla="+- 0 14583 13623"/>
                <a:gd name="T171" fmla="*/ 14583 h 960"/>
                <a:gd name="T172" fmla="+- 0 5918 5002"/>
                <a:gd name="T173" fmla="*/ T172 w 2028"/>
                <a:gd name="T174" fmla="+- 0 14581 13623"/>
                <a:gd name="T175" fmla="*/ 14581 h 960"/>
                <a:gd name="T176" fmla="+- 0 5823 5002"/>
                <a:gd name="T177" fmla="*/ T176 w 2028"/>
                <a:gd name="T178" fmla="+- 0 14574 13623"/>
                <a:gd name="T179" fmla="*/ 14574 h 960"/>
                <a:gd name="T180" fmla="+- 0 5731 5002"/>
                <a:gd name="T181" fmla="*/ T180 w 2028"/>
                <a:gd name="T182" fmla="+- 0 14564 13623"/>
                <a:gd name="T183" fmla="*/ 14564 h 960"/>
                <a:gd name="T184" fmla="+- 0 5643 5002"/>
                <a:gd name="T185" fmla="*/ T184 w 2028"/>
                <a:gd name="T186" fmla="+- 0 14549 13623"/>
                <a:gd name="T187" fmla="*/ 14549 h 960"/>
                <a:gd name="T188" fmla="+- 0 5558 5002"/>
                <a:gd name="T189" fmla="*/ T188 w 2028"/>
                <a:gd name="T190" fmla="+- 0 14531 13623"/>
                <a:gd name="T191" fmla="*/ 14531 h 960"/>
                <a:gd name="T192" fmla="+- 0 5478 5002"/>
                <a:gd name="T193" fmla="*/ T192 w 2028"/>
                <a:gd name="T194" fmla="+- 0 14510 13623"/>
                <a:gd name="T195" fmla="*/ 14510 h 960"/>
                <a:gd name="T196" fmla="+- 0 5402 5002"/>
                <a:gd name="T197" fmla="*/ T196 w 2028"/>
                <a:gd name="T198" fmla="+- 0 14485 13623"/>
                <a:gd name="T199" fmla="*/ 14485 h 960"/>
                <a:gd name="T200" fmla="+- 0 5332 5002"/>
                <a:gd name="T201" fmla="*/ T200 w 2028"/>
                <a:gd name="T202" fmla="+- 0 14457 13623"/>
                <a:gd name="T203" fmla="*/ 14457 h 960"/>
                <a:gd name="T204" fmla="+- 0 5267 5002"/>
                <a:gd name="T205" fmla="*/ T204 w 2028"/>
                <a:gd name="T206" fmla="+- 0 14427 13623"/>
                <a:gd name="T207" fmla="*/ 14427 h 960"/>
                <a:gd name="T208" fmla="+- 0 5209 5002"/>
                <a:gd name="T209" fmla="*/ T208 w 2028"/>
                <a:gd name="T210" fmla="+- 0 14393 13623"/>
                <a:gd name="T211" fmla="*/ 14393 h 960"/>
                <a:gd name="T212" fmla="+- 0 5156 5002"/>
                <a:gd name="T213" fmla="*/ T212 w 2028"/>
                <a:gd name="T214" fmla="+- 0 14358 13623"/>
                <a:gd name="T215" fmla="*/ 14358 h 960"/>
                <a:gd name="T216" fmla="+- 0 5073 5002"/>
                <a:gd name="T217" fmla="*/ T216 w 2028"/>
                <a:gd name="T218" fmla="+- 0 14280 13623"/>
                <a:gd name="T219" fmla="*/ 14280 h 960"/>
                <a:gd name="T220" fmla="+- 0 5020 5002"/>
                <a:gd name="T221" fmla="*/ T220 w 2028"/>
                <a:gd name="T222" fmla="+- 0 14194 13623"/>
                <a:gd name="T223" fmla="*/ 14194 h 960"/>
                <a:gd name="T224" fmla="+- 0 5002 5002"/>
                <a:gd name="T225" fmla="*/ T224 w 2028"/>
                <a:gd name="T226" fmla="+- 0 14103 13623"/>
                <a:gd name="T227" fmla="*/ 14103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028" h="960">
                  <a:moveTo>
                    <a:pt x="0" y="480"/>
                  </a:moveTo>
                  <a:lnTo>
                    <a:pt x="18" y="389"/>
                  </a:lnTo>
                  <a:lnTo>
                    <a:pt x="71" y="303"/>
                  </a:lnTo>
                  <a:lnTo>
                    <a:pt x="154" y="225"/>
                  </a:lnTo>
                  <a:lnTo>
                    <a:pt x="207" y="189"/>
                  </a:lnTo>
                  <a:lnTo>
                    <a:pt x="265" y="156"/>
                  </a:lnTo>
                  <a:lnTo>
                    <a:pt x="330" y="126"/>
                  </a:lnTo>
                  <a:lnTo>
                    <a:pt x="400" y="98"/>
                  </a:lnTo>
                  <a:lnTo>
                    <a:pt x="476" y="73"/>
                  </a:lnTo>
                  <a:lnTo>
                    <a:pt x="556" y="52"/>
                  </a:lnTo>
                  <a:lnTo>
                    <a:pt x="641" y="33"/>
                  </a:lnTo>
                  <a:lnTo>
                    <a:pt x="729" y="19"/>
                  </a:lnTo>
                  <a:lnTo>
                    <a:pt x="821" y="9"/>
                  </a:lnTo>
                  <a:lnTo>
                    <a:pt x="916" y="2"/>
                  </a:lnTo>
                  <a:lnTo>
                    <a:pt x="1014" y="0"/>
                  </a:lnTo>
                  <a:lnTo>
                    <a:pt x="1112" y="2"/>
                  </a:lnTo>
                  <a:lnTo>
                    <a:pt x="1207" y="9"/>
                  </a:lnTo>
                  <a:lnTo>
                    <a:pt x="1299" y="19"/>
                  </a:lnTo>
                  <a:lnTo>
                    <a:pt x="1387" y="33"/>
                  </a:lnTo>
                  <a:lnTo>
                    <a:pt x="1472" y="52"/>
                  </a:lnTo>
                  <a:lnTo>
                    <a:pt x="1552" y="73"/>
                  </a:lnTo>
                  <a:lnTo>
                    <a:pt x="1628" y="98"/>
                  </a:lnTo>
                  <a:lnTo>
                    <a:pt x="1698" y="126"/>
                  </a:lnTo>
                  <a:lnTo>
                    <a:pt x="1763" y="156"/>
                  </a:lnTo>
                  <a:lnTo>
                    <a:pt x="1821" y="189"/>
                  </a:lnTo>
                  <a:lnTo>
                    <a:pt x="1874" y="225"/>
                  </a:lnTo>
                  <a:lnTo>
                    <a:pt x="1957" y="303"/>
                  </a:lnTo>
                  <a:lnTo>
                    <a:pt x="2010" y="389"/>
                  </a:lnTo>
                  <a:lnTo>
                    <a:pt x="2028" y="480"/>
                  </a:lnTo>
                  <a:lnTo>
                    <a:pt x="2023" y="526"/>
                  </a:lnTo>
                  <a:lnTo>
                    <a:pt x="1987" y="615"/>
                  </a:lnTo>
                  <a:lnTo>
                    <a:pt x="1919" y="697"/>
                  </a:lnTo>
                  <a:lnTo>
                    <a:pt x="1821" y="770"/>
                  </a:lnTo>
                  <a:lnTo>
                    <a:pt x="1763" y="804"/>
                  </a:lnTo>
                  <a:lnTo>
                    <a:pt x="1698" y="834"/>
                  </a:lnTo>
                  <a:lnTo>
                    <a:pt x="1628" y="862"/>
                  </a:lnTo>
                  <a:lnTo>
                    <a:pt x="1552" y="887"/>
                  </a:lnTo>
                  <a:lnTo>
                    <a:pt x="1472" y="908"/>
                  </a:lnTo>
                  <a:lnTo>
                    <a:pt x="1387" y="926"/>
                  </a:lnTo>
                  <a:lnTo>
                    <a:pt x="1299" y="941"/>
                  </a:lnTo>
                  <a:lnTo>
                    <a:pt x="1207" y="951"/>
                  </a:lnTo>
                  <a:lnTo>
                    <a:pt x="1112" y="958"/>
                  </a:lnTo>
                  <a:lnTo>
                    <a:pt x="1014" y="960"/>
                  </a:lnTo>
                  <a:lnTo>
                    <a:pt x="916" y="958"/>
                  </a:lnTo>
                  <a:lnTo>
                    <a:pt x="821" y="951"/>
                  </a:lnTo>
                  <a:lnTo>
                    <a:pt x="729" y="941"/>
                  </a:lnTo>
                  <a:lnTo>
                    <a:pt x="641" y="926"/>
                  </a:lnTo>
                  <a:lnTo>
                    <a:pt x="556" y="908"/>
                  </a:lnTo>
                  <a:lnTo>
                    <a:pt x="476" y="887"/>
                  </a:lnTo>
                  <a:lnTo>
                    <a:pt x="400" y="862"/>
                  </a:lnTo>
                  <a:lnTo>
                    <a:pt x="330" y="834"/>
                  </a:lnTo>
                  <a:lnTo>
                    <a:pt x="265" y="804"/>
                  </a:lnTo>
                  <a:lnTo>
                    <a:pt x="207" y="770"/>
                  </a:lnTo>
                  <a:lnTo>
                    <a:pt x="154" y="735"/>
                  </a:lnTo>
                  <a:lnTo>
                    <a:pt x="71" y="657"/>
                  </a:lnTo>
                  <a:lnTo>
                    <a:pt x="18" y="571"/>
                  </a:lnTo>
                  <a:lnTo>
                    <a:pt x="0" y="48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9">
              <a:extLst>
                <a:ext uri="{FF2B5EF4-FFF2-40B4-BE49-F238E27FC236}">
                  <a16:creationId xmlns:a16="http://schemas.microsoft.com/office/drawing/2014/main" id="{D65527E6-5CD3-4237-82BF-F5CD26ABF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" y="12638"/>
              <a:ext cx="72" cy="937"/>
            </a:xfrm>
            <a:custGeom>
              <a:avLst/>
              <a:gdLst>
                <a:gd name="T0" fmla="+- 0 5993 5921"/>
                <a:gd name="T1" fmla="*/ T0 w 72"/>
                <a:gd name="T2" fmla="+- 0 13539 12639"/>
                <a:gd name="T3" fmla="*/ 13539 h 937"/>
                <a:gd name="T4" fmla="+- 0 5921 5921"/>
                <a:gd name="T5" fmla="*/ T4 w 72"/>
                <a:gd name="T6" fmla="+- 0 13539 12639"/>
                <a:gd name="T7" fmla="*/ 13539 h 937"/>
                <a:gd name="T8" fmla="+- 0 5957 5921"/>
                <a:gd name="T9" fmla="*/ T8 w 72"/>
                <a:gd name="T10" fmla="+- 0 13575 12639"/>
                <a:gd name="T11" fmla="*/ 13575 h 937"/>
                <a:gd name="T12" fmla="+- 0 5993 5921"/>
                <a:gd name="T13" fmla="*/ T12 w 72"/>
                <a:gd name="T14" fmla="+- 0 13539 12639"/>
                <a:gd name="T15" fmla="*/ 13539 h 937"/>
                <a:gd name="T16" fmla="+- 0 5975 5921"/>
                <a:gd name="T17" fmla="*/ T16 w 72"/>
                <a:gd name="T18" fmla="+- 0 12639 12639"/>
                <a:gd name="T19" fmla="*/ 12639 h 937"/>
                <a:gd name="T20" fmla="+- 0 5939 5921"/>
                <a:gd name="T21" fmla="*/ T20 w 72"/>
                <a:gd name="T22" fmla="+- 0 12639 12639"/>
                <a:gd name="T23" fmla="*/ 12639 h 937"/>
                <a:gd name="T24" fmla="+- 0 5939 5921"/>
                <a:gd name="T25" fmla="*/ T24 w 72"/>
                <a:gd name="T26" fmla="+- 0 13539 12639"/>
                <a:gd name="T27" fmla="*/ 13539 h 937"/>
                <a:gd name="T28" fmla="+- 0 5975 5921"/>
                <a:gd name="T29" fmla="*/ T28 w 72"/>
                <a:gd name="T30" fmla="+- 0 13539 12639"/>
                <a:gd name="T31" fmla="*/ 13539 h 937"/>
                <a:gd name="T32" fmla="+- 0 5975 5921"/>
                <a:gd name="T33" fmla="*/ T32 w 72"/>
                <a:gd name="T34" fmla="+- 0 12639 12639"/>
                <a:gd name="T35" fmla="*/ 12639 h 9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2" h="937">
                  <a:moveTo>
                    <a:pt x="72" y="900"/>
                  </a:moveTo>
                  <a:lnTo>
                    <a:pt x="0" y="900"/>
                  </a:lnTo>
                  <a:lnTo>
                    <a:pt x="36" y="936"/>
                  </a:lnTo>
                  <a:lnTo>
                    <a:pt x="72" y="900"/>
                  </a:lnTo>
                  <a:close/>
                  <a:moveTo>
                    <a:pt x="54" y="0"/>
                  </a:moveTo>
                  <a:lnTo>
                    <a:pt x="18" y="0"/>
                  </a:lnTo>
                  <a:lnTo>
                    <a:pt x="18" y="900"/>
                  </a:lnTo>
                  <a:lnTo>
                    <a:pt x="54" y="90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16A99B-D428-41CF-84A4-84BE5F9E3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" y="12638"/>
              <a:ext cx="72" cy="937"/>
            </a:xfrm>
            <a:custGeom>
              <a:avLst/>
              <a:gdLst>
                <a:gd name="T0" fmla="+- 0 5993 5921"/>
                <a:gd name="T1" fmla="*/ T0 w 72"/>
                <a:gd name="T2" fmla="+- 0 13539 12639"/>
                <a:gd name="T3" fmla="*/ 13539 h 937"/>
                <a:gd name="T4" fmla="+- 0 5975 5921"/>
                <a:gd name="T5" fmla="*/ T4 w 72"/>
                <a:gd name="T6" fmla="+- 0 13539 12639"/>
                <a:gd name="T7" fmla="*/ 13539 h 937"/>
                <a:gd name="T8" fmla="+- 0 5975 5921"/>
                <a:gd name="T9" fmla="*/ T8 w 72"/>
                <a:gd name="T10" fmla="+- 0 12639 12639"/>
                <a:gd name="T11" fmla="*/ 12639 h 937"/>
                <a:gd name="T12" fmla="+- 0 5939 5921"/>
                <a:gd name="T13" fmla="*/ T12 w 72"/>
                <a:gd name="T14" fmla="+- 0 12639 12639"/>
                <a:gd name="T15" fmla="*/ 12639 h 937"/>
                <a:gd name="T16" fmla="+- 0 5939 5921"/>
                <a:gd name="T17" fmla="*/ T16 w 72"/>
                <a:gd name="T18" fmla="+- 0 13539 12639"/>
                <a:gd name="T19" fmla="*/ 13539 h 937"/>
                <a:gd name="T20" fmla="+- 0 5921 5921"/>
                <a:gd name="T21" fmla="*/ T20 w 72"/>
                <a:gd name="T22" fmla="+- 0 13539 12639"/>
                <a:gd name="T23" fmla="*/ 13539 h 937"/>
                <a:gd name="T24" fmla="+- 0 5957 5921"/>
                <a:gd name="T25" fmla="*/ T24 w 72"/>
                <a:gd name="T26" fmla="+- 0 13575 12639"/>
                <a:gd name="T27" fmla="*/ 13575 h 937"/>
                <a:gd name="T28" fmla="+- 0 5993 5921"/>
                <a:gd name="T29" fmla="*/ T28 w 72"/>
                <a:gd name="T30" fmla="+- 0 13539 12639"/>
                <a:gd name="T31" fmla="*/ 13539 h 9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72" h="937">
                  <a:moveTo>
                    <a:pt x="72" y="900"/>
                  </a:moveTo>
                  <a:lnTo>
                    <a:pt x="54" y="900"/>
                  </a:lnTo>
                  <a:lnTo>
                    <a:pt x="54" y="0"/>
                  </a:lnTo>
                  <a:lnTo>
                    <a:pt x="18" y="0"/>
                  </a:lnTo>
                  <a:lnTo>
                    <a:pt x="18" y="900"/>
                  </a:lnTo>
                  <a:lnTo>
                    <a:pt x="0" y="900"/>
                  </a:lnTo>
                  <a:lnTo>
                    <a:pt x="36" y="936"/>
                  </a:lnTo>
                  <a:lnTo>
                    <a:pt x="72" y="9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95478FE-A0A7-47DC-9FED-C1ACE7C6B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10418"/>
              <a:ext cx="2820" cy="2148"/>
            </a:xfrm>
            <a:custGeom>
              <a:avLst/>
              <a:gdLst>
                <a:gd name="T0" fmla="+- 0 4540 4540"/>
                <a:gd name="T1" fmla="*/ T0 w 2820"/>
                <a:gd name="T2" fmla="+- 0 11493 10419"/>
                <a:gd name="T3" fmla="*/ 11493 h 2148"/>
                <a:gd name="T4" fmla="+- 0 5950 4540"/>
                <a:gd name="T5" fmla="*/ T4 w 2820"/>
                <a:gd name="T6" fmla="+- 0 10419 10419"/>
                <a:gd name="T7" fmla="*/ 10419 h 2148"/>
                <a:gd name="T8" fmla="+- 0 7360 4540"/>
                <a:gd name="T9" fmla="*/ T8 w 2820"/>
                <a:gd name="T10" fmla="+- 0 11493 10419"/>
                <a:gd name="T11" fmla="*/ 11493 h 2148"/>
                <a:gd name="T12" fmla="+- 0 5950 4540"/>
                <a:gd name="T13" fmla="*/ T12 w 2820"/>
                <a:gd name="T14" fmla="+- 0 12567 10419"/>
                <a:gd name="T15" fmla="*/ 12567 h 2148"/>
                <a:gd name="T16" fmla="+- 0 4540 4540"/>
                <a:gd name="T17" fmla="*/ T16 w 2820"/>
                <a:gd name="T18" fmla="+- 0 11493 10419"/>
                <a:gd name="T19" fmla="*/ 11493 h 21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820" h="2148">
                  <a:moveTo>
                    <a:pt x="0" y="1074"/>
                  </a:moveTo>
                  <a:lnTo>
                    <a:pt x="1410" y="0"/>
                  </a:lnTo>
                  <a:lnTo>
                    <a:pt x="2820" y="1074"/>
                  </a:lnTo>
                  <a:lnTo>
                    <a:pt x="1410" y="2148"/>
                  </a:lnTo>
                  <a:lnTo>
                    <a:pt x="0" y="107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6">
              <a:extLst>
                <a:ext uri="{FF2B5EF4-FFF2-40B4-BE49-F238E27FC236}">
                  <a16:creationId xmlns:a16="http://schemas.microsoft.com/office/drawing/2014/main" id="{E08341CC-9B10-4F8D-9CE9-8E7D9B1B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9194"/>
              <a:ext cx="96" cy="1165"/>
            </a:xfrm>
            <a:custGeom>
              <a:avLst/>
              <a:gdLst>
                <a:gd name="T0" fmla="+- 0 5989 5893"/>
                <a:gd name="T1" fmla="*/ T0 w 96"/>
                <a:gd name="T2" fmla="+- 0 10311 9195"/>
                <a:gd name="T3" fmla="*/ 10311 h 1165"/>
                <a:gd name="T4" fmla="+- 0 5893 5893"/>
                <a:gd name="T5" fmla="*/ T4 w 96"/>
                <a:gd name="T6" fmla="+- 0 10311 9195"/>
                <a:gd name="T7" fmla="*/ 10311 h 1165"/>
                <a:gd name="T8" fmla="+- 0 5941 5893"/>
                <a:gd name="T9" fmla="*/ T8 w 96"/>
                <a:gd name="T10" fmla="+- 0 10359 9195"/>
                <a:gd name="T11" fmla="*/ 10359 h 1165"/>
                <a:gd name="T12" fmla="+- 0 5989 5893"/>
                <a:gd name="T13" fmla="*/ T12 w 96"/>
                <a:gd name="T14" fmla="+- 0 10311 9195"/>
                <a:gd name="T15" fmla="*/ 10311 h 1165"/>
                <a:gd name="T16" fmla="+- 0 5965 5893"/>
                <a:gd name="T17" fmla="*/ T16 w 96"/>
                <a:gd name="T18" fmla="+- 0 9195 9195"/>
                <a:gd name="T19" fmla="*/ 9195 h 1165"/>
                <a:gd name="T20" fmla="+- 0 5917 5893"/>
                <a:gd name="T21" fmla="*/ T20 w 96"/>
                <a:gd name="T22" fmla="+- 0 9195 9195"/>
                <a:gd name="T23" fmla="*/ 9195 h 1165"/>
                <a:gd name="T24" fmla="+- 0 5917 5893"/>
                <a:gd name="T25" fmla="*/ T24 w 96"/>
                <a:gd name="T26" fmla="+- 0 10311 9195"/>
                <a:gd name="T27" fmla="*/ 10311 h 1165"/>
                <a:gd name="T28" fmla="+- 0 5965 5893"/>
                <a:gd name="T29" fmla="*/ T28 w 96"/>
                <a:gd name="T30" fmla="+- 0 10311 9195"/>
                <a:gd name="T31" fmla="*/ 10311 h 1165"/>
                <a:gd name="T32" fmla="+- 0 5965 5893"/>
                <a:gd name="T33" fmla="*/ T32 w 96"/>
                <a:gd name="T34" fmla="+- 0 9195 9195"/>
                <a:gd name="T35" fmla="*/ 9195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96" h="1165">
                  <a:moveTo>
                    <a:pt x="96" y="1116"/>
                  </a:moveTo>
                  <a:lnTo>
                    <a:pt x="0" y="1116"/>
                  </a:lnTo>
                  <a:lnTo>
                    <a:pt x="48" y="1164"/>
                  </a:lnTo>
                  <a:lnTo>
                    <a:pt x="96" y="1116"/>
                  </a:lnTo>
                  <a:close/>
                  <a:moveTo>
                    <a:pt x="72" y="0"/>
                  </a:moveTo>
                  <a:lnTo>
                    <a:pt x="24" y="0"/>
                  </a:lnTo>
                  <a:lnTo>
                    <a:pt x="24" y="1116"/>
                  </a:lnTo>
                  <a:lnTo>
                    <a:pt x="72" y="111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A1578C9-8E89-452F-A3D8-E57C8744A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9194"/>
              <a:ext cx="96" cy="1165"/>
            </a:xfrm>
            <a:custGeom>
              <a:avLst/>
              <a:gdLst>
                <a:gd name="T0" fmla="+- 0 5893 5893"/>
                <a:gd name="T1" fmla="*/ T0 w 96"/>
                <a:gd name="T2" fmla="+- 0 10311 9195"/>
                <a:gd name="T3" fmla="*/ 10311 h 1165"/>
                <a:gd name="T4" fmla="+- 0 5917 5893"/>
                <a:gd name="T5" fmla="*/ T4 w 96"/>
                <a:gd name="T6" fmla="+- 0 10311 9195"/>
                <a:gd name="T7" fmla="*/ 10311 h 1165"/>
                <a:gd name="T8" fmla="+- 0 5917 5893"/>
                <a:gd name="T9" fmla="*/ T8 w 96"/>
                <a:gd name="T10" fmla="+- 0 9195 9195"/>
                <a:gd name="T11" fmla="*/ 9195 h 1165"/>
                <a:gd name="T12" fmla="+- 0 5965 5893"/>
                <a:gd name="T13" fmla="*/ T12 w 96"/>
                <a:gd name="T14" fmla="+- 0 9195 9195"/>
                <a:gd name="T15" fmla="*/ 9195 h 1165"/>
                <a:gd name="T16" fmla="+- 0 5965 5893"/>
                <a:gd name="T17" fmla="*/ T16 w 96"/>
                <a:gd name="T18" fmla="+- 0 10311 9195"/>
                <a:gd name="T19" fmla="*/ 10311 h 1165"/>
                <a:gd name="T20" fmla="+- 0 5989 5893"/>
                <a:gd name="T21" fmla="*/ T20 w 96"/>
                <a:gd name="T22" fmla="+- 0 10311 9195"/>
                <a:gd name="T23" fmla="*/ 10311 h 1165"/>
                <a:gd name="T24" fmla="+- 0 5941 5893"/>
                <a:gd name="T25" fmla="*/ T24 w 96"/>
                <a:gd name="T26" fmla="+- 0 10359 9195"/>
                <a:gd name="T27" fmla="*/ 10359 h 1165"/>
                <a:gd name="T28" fmla="+- 0 5893 5893"/>
                <a:gd name="T29" fmla="*/ T28 w 96"/>
                <a:gd name="T30" fmla="+- 0 10311 9195"/>
                <a:gd name="T31" fmla="*/ 10311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96" h="1165">
                  <a:moveTo>
                    <a:pt x="0" y="1116"/>
                  </a:moveTo>
                  <a:lnTo>
                    <a:pt x="24" y="1116"/>
                  </a:lnTo>
                  <a:lnTo>
                    <a:pt x="24" y="0"/>
                  </a:lnTo>
                  <a:lnTo>
                    <a:pt x="72" y="0"/>
                  </a:lnTo>
                  <a:lnTo>
                    <a:pt x="72" y="1116"/>
                  </a:lnTo>
                  <a:lnTo>
                    <a:pt x="96" y="1116"/>
                  </a:lnTo>
                  <a:lnTo>
                    <a:pt x="48" y="1164"/>
                  </a:lnTo>
                  <a:lnTo>
                    <a:pt x="0" y="111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748625FA-E727-4B9E-A6FF-A69998D0A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10856"/>
              <a:ext cx="3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D6A735BB-CF16-4226-8E96-E71C61FF8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" y="10651"/>
              <a:ext cx="75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Goal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state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FDD20E01-B848-41AD-8B52-DFEFEC67C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" y="13927"/>
              <a:ext cx="64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8645464A-7681-43E7-9BE5-8D12E7F09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5162"/>
              <a:ext cx="3828" cy="15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Find heuristic values after doing all possible swapping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6F483402-5EA7-469B-BECE-64D89435C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4" y="12745"/>
              <a:ext cx="768" cy="52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05B9EDDD-0C20-4F51-851C-6D331B785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" y="7970"/>
              <a:ext cx="3864" cy="11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Select minimum heuristics value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B40C9799-5954-4B06-A440-14C64DA20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2895"/>
              <a:ext cx="3528" cy="10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Search position of blank tile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B37AA6DD-9C35-45D6-95AD-0F5018D768A6}"/>
              </a:ext>
            </a:extLst>
          </p:cNvPr>
          <p:cNvGrpSpPr>
            <a:grpSpLocks/>
          </p:cNvGrpSpPr>
          <p:nvPr/>
        </p:nvGrpSpPr>
        <p:grpSpPr bwMode="auto">
          <a:xfrm>
            <a:off x="7735722" y="1755221"/>
            <a:ext cx="133373" cy="358637"/>
            <a:chOff x="5883" y="5415"/>
            <a:chExt cx="116" cy="1028"/>
          </a:xfrm>
        </p:grpSpPr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A1B12F2A-DA24-46E2-AC57-4EE0347F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5425"/>
              <a:ext cx="96" cy="1008"/>
            </a:xfrm>
            <a:custGeom>
              <a:avLst/>
              <a:gdLst>
                <a:gd name="T0" fmla="+- 0 5989 5893"/>
                <a:gd name="T1" fmla="*/ T0 w 96"/>
                <a:gd name="T2" fmla="+- 0 6385 5425"/>
                <a:gd name="T3" fmla="*/ 6385 h 1008"/>
                <a:gd name="T4" fmla="+- 0 5893 5893"/>
                <a:gd name="T5" fmla="*/ T4 w 96"/>
                <a:gd name="T6" fmla="+- 0 6385 5425"/>
                <a:gd name="T7" fmla="*/ 6385 h 1008"/>
                <a:gd name="T8" fmla="+- 0 5941 5893"/>
                <a:gd name="T9" fmla="*/ T8 w 96"/>
                <a:gd name="T10" fmla="+- 0 6433 5425"/>
                <a:gd name="T11" fmla="*/ 6433 h 1008"/>
                <a:gd name="T12" fmla="+- 0 5989 5893"/>
                <a:gd name="T13" fmla="*/ T12 w 96"/>
                <a:gd name="T14" fmla="+- 0 6385 5425"/>
                <a:gd name="T15" fmla="*/ 6385 h 1008"/>
                <a:gd name="T16" fmla="+- 0 5965 5893"/>
                <a:gd name="T17" fmla="*/ T16 w 96"/>
                <a:gd name="T18" fmla="+- 0 5425 5425"/>
                <a:gd name="T19" fmla="*/ 5425 h 1008"/>
                <a:gd name="T20" fmla="+- 0 5917 5893"/>
                <a:gd name="T21" fmla="*/ T20 w 96"/>
                <a:gd name="T22" fmla="+- 0 5425 5425"/>
                <a:gd name="T23" fmla="*/ 5425 h 1008"/>
                <a:gd name="T24" fmla="+- 0 5917 5893"/>
                <a:gd name="T25" fmla="*/ T24 w 96"/>
                <a:gd name="T26" fmla="+- 0 6385 5425"/>
                <a:gd name="T27" fmla="*/ 6385 h 1008"/>
                <a:gd name="T28" fmla="+- 0 5965 5893"/>
                <a:gd name="T29" fmla="*/ T28 w 96"/>
                <a:gd name="T30" fmla="+- 0 6385 5425"/>
                <a:gd name="T31" fmla="*/ 6385 h 1008"/>
                <a:gd name="T32" fmla="+- 0 5965 5893"/>
                <a:gd name="T33" fmla="*/ T32 w 96"/>
                <a:gd name="T34" fmla="+- 0 5425 5425"/>
                <a:gd name="T35" fmla="*/ 5425 h 10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96" h="1008">
                  <a:moveTo>
                    <a:pt x="96" y="960"/>
                  </a:moveTo>
                  <a:lnTo>
                    <a:pt x="0" y="960"/>
                  </a:lnTo>
                  <a:lnTo>
                    <a:pt x="48" y="1008"/>
                  </a:lnTo>
                  <a:lnTo>
                    <a:pt x="96" y="960"/>
                  </a:lnTo>
                  <a:close/>
                  <a:moveTo>
                    <a:pt x="72" y="0"/>
                  </a:moveTo>
                  <a:lnTo>
                    <a:pt x="24" y="0"/>
                  </a:lnTo>
                  <a:lnTo>
                    <a:pt x="24" y="960"/>
                  </a:lnTo>
                  <a:lnTo>
                    <a:pt x="72" y="9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C9E435-4EA8-473C-A254-8C740F982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5425"/>
              <a:ext cx="96" cy="1008"/>
            </a:xfrm>
            <a:custGeom>
              <a:avLst/>
              <a:gdLst>
                <a:gd name="T0" fmla="+- 0 5893 5893"/>
                <a:gd name="T1" fmla="*/ T0 w 96"/>
                <a:gd name="T2" fmla="+- 0 6385 5425"/>
                <a:gd name="T3" fmla="*/ 6385 h 1008"/>
                <a:gd name="T4" fmla="+- 0 5917 5893"/>
                <a:gd name="T5" fmla="*/ T4 w 96"/>
                <a:gd name="T6" fmla="+- 0 6385 5425"/>
                <a:gd name="T7" fmla="*/ 6385 h 1008"/>
                <a:gd name="T8" fmla="+- 0 5917 5893"/>
                <a:gd name="T9" fmla="*/ T8 w 96"/>
                <a:gd name="T10" fmla="+- 0 5425 5425"/>
                <a:gd name="T11" fmla="*/ 5425 h 1008"/>
                <a:gd name="T12" fmla="+- 0 5965 5893"/>
                <a:gd name="T13" fmla="*/ T12 w 96"/>
                <a:gd name="T14" fmla="+- 0 5425 5425"/>
                <a:gd name="T15" fmla="*/ 5425 h 1008"/>
                <a:gd name="T16" fmla="+- 0 5965 5893"/>
                <a:gd name="T17" fmla="*/ T16 w 96"/>
                <a:gd name="T18" fmla="+- 0 6385 5425"/>
                <a:gd name="T19" fmla="*/ 6385 h 1008"/>
                <a:gd name="T20" fmla="+- 0 5989 5893"/>
                <a:gd name="T21" fmla="*/ T20 w 96"/>
                <a:gd name="T22" fmla="+- 0 6385 5425"/>
                <a:gd name="T23" fmla="*/ 6385 h 1008"/>
                <a:gd name="T24" fmla="+- 0 5941 5893"/>
                <a:gd name="T25" fmla="*/ T24 w 96"/>
                <a:gd name="T26" fmla="+- 0 6433 5425"/>
                <a:gd name="T27" fmla="*/ 6433 h 1008"/>
                <a:gd name="T28" fmla="+- 0 5893 5893"/>
                <a:gd name="T29" fmla="*/ T28 w 96"/>
                <a:gd name="T30" fmla="+- 0 6385 5425"/>
                <a:gd name="T31" fmla="*/ 6385 h 10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96" h="1008">
                  <a:moveTo>
                    <a:pt x="0" y="960"/>
                  </a:moveTo>
                  <a:lnTo>
                    <a:pt x="24" y="960"/>
                  </a:lnTo>
                  <a:lnTo>
                    <a:pt x="24" y="0"/>
                  </a:lnTo>
                  <a:lnTo>
                    <a:pt x="72" y="0"/>
                  </a:lnTo>
                  <a:lnTo>
                    <a:pt x="72" y="960"/>
                  </a:lnTo>
                  <a:lnTo>
                    <a:pt x="96" y="960"/>
                  </a:lnTo>
                  <a:lnTo>
                    <a:pt x="48" y="1008"/>
                  </a:lnTo>
                  <a:lnTo>
                    <a:pt x="0" y="9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89A65E37-D69B-41EF-9CCD-4B7E48224CE6}"/>
              </a:ext>
            </a:extLst>
          </p:cNvPr>
          <p:cNvGrpSpPr>
            <a:grpSpLocks/>
          </p:cNvGrpSpPr>
          <p:nvPr/>
        </p:nvGrpSpPr>
        <p:grpSpPr bwMode="auto">
          <a:xfrm>
            <a:off x="7751858" y="2885092"/>
            <a:ext cx="112773" cy="422670"/>
            <a:chOff x="5868" y="8115"/>
            <a:chExt cx="140" cy="1160"/>
          </a:xfrm>
        </p:grpSpPr>
        <p:sp>
          <p:nvSpPr>
            <p:cNvPr id="33" name="AutoShape 3">
              <a:extLst>
                <a:ext uri="{FF2B5EF4-FFF2-40B4-BE49-F238E27FC236}">
                  <a16:creationId xmlns:a16="http://schemas.microsoft.com/office/drawing/2014/main" id="{B25B71FB-ABC6-4248-910B-16F96CCD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8125"/>
              <a:ext cx="120" cy="1140"/>
            </a:xfrm>
            <a:custGeom>
              <a:avLst/>
              <a:gdLst>
                <a:gd name="T0" fmla="+- 0 5998 5878"/>
                <a:gd name="T1" fmla="*/ T0 w 120"/>
                <a:gd name="T2" fmla="+- 0 9205 8125"/>
                <a:gd name="T3" fmla="*/ 9205 h 1140"/>
                <a:gd name="T4" fmla="+- 0 5878 5878"/>
                <a:gd name="T5" fmla="*/ T4 w 120"/>
                <a:gd name="T6" fmla="+- 0 9205 8125"/>
                <a:gd name="T7" fmla="*/ 9205 h 1140"/>
                <a:gd name="T8" fmla="+- 0 5938 5878"/>
                <a:gd name="T9" fmla="*/ T8 w 120"/>
                <a:gd name="T10" fmla="+- 0 9265 8125"/>
                <a:gd name="T11" fmla="*/ 9265 h 1140"/>
                <a:gd name="T12" fmla="+- 0 5998 5878"/>
                <a:gd name="T13" fmla="*/ T12 w 120"/>
                <a:gd name="T14" fmla="+- 0 9205 8125"/>
                <a:gd name="T15" fmla="*/ 9205 h 1140"/>
                <a:gd name="T16" fmla="+- 0 5968 5878"/>
                <a:gd name="T17" fmla="*/ T16 w 120"/>
                <a:gd name="T18" fmla="+- 0 8125 8125"/>
                <a:gd name="T19" fmla="*/ 8125 h 1140"/>
                <a:gd name="T20" fmla="+- 0 5908 5878"/>
                <a:gd name="T21" fmla="*/ T20 w 120"/>
                <a:gd name="T22" fmla="+- 0 8125 8125"/>
                <a:gd name="T23" fmla="*/ 8125 h 1140"/>
                <a:gd name="T24" fmla="+- 0 5908 5878"/>
                <a:gd name="T25" fmla="*/ T24 w 120"/>
                <a:gd name="T26" fmla="+- 0 9205 8125"/>
                <a:gd name="T27" fmla="*/ 9205 h 1140"/>
                <a:gd name="T28" fmla="+- 0 5968 5878"/>
                <a:gd name="T29" fmla="*/ T28 w 120"/>
                <a:gd name="T30" fmla="+- 0 9205 8125"/>
                <a:gd name="T31" fmla="*/ 9205 h 1140"/>
                <a:gd name="T32" fmla="+- 0 5968 5878"/>
                <a:gd name="T33" fmla="*/ T32 w 120"/>
                <a:gd name="T34" fmla="+- 0 8125 8125"/>
                <a:gd name="T35" fmla="*/ 8125 h 11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20" h="1140">
                  <a:moveTo>
                    <a:pt x="120" y="1080"/>
                  </a:moveTo>
                  <a:lnTo>
                    <a:pt x="0" y="1080"/>
                  </a:lnTo>
                  <a:lnTo>
                    <a:pt x="60" y="1140"/>
                  </a:lnTo>
                  <a:lnTo>
                    <a:pt x="120" y="1080"/>
                  </a:lnTo>
                  <a:close/>
                  <a:moveTo>
                    <a:pt x="90" y="0"/>
                  </a:moveTo>
                  <a:lnTo>
                    <a:pt x="30" y="0"/>
                  </a:lnTo>
                  <a:lnTo>
                    <a:pt x="30" y="1080"/>
                  </a:lnTo>
                  <a:lnTo>
                    <a:pt x="90" y="108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FBA26A32-11C0-47D8-A208-162E4B32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8125"/>
              <a:ext cx="120" cy="1140"/>
            </a:xfrm>
            <a:custGeom>
              <a:avLst/>
              <a:gdLst>
                <a:gd name="T0" fmla="+- 0 5878 5878"/>
                <a:gd name="T1" fmla="*/ T0 w 120"/>
                <a:gd name="T2" fmla="+- 0 9205 8125"/>
                <a:gd name="T3" fmla="*/ 9205 h 1140"/>
                <a:gd name="T4" fmla="+- 0 5908 5878"/>
                <a:gd name="T5" fmla="*/ T4 w 120"/>
                <a:gd name="T6" fmla="+- 0 9205 8125"/>
                <a:gd name="T7" fmla="*/ 9205 h 1140"/>
                <a:gd name="T8" fmla="+- 0 5908 5878"/>
                <a:gd name="T9" fmla="*/ T8 w 120"/>
                <a:gd name="T10" fmla="+- 0 8125 8125"/>
                <a:gd name="T11" fmla="*/ 8125 h 1140"/>
                <a:gd name="T12" fmla="+- 0 5968 5878"/>
                <a:gd name="T13" fmla="*/ T12 w 120"/>
                <a:gd name="T14" fmla="+- 0 8125 8125"/>
                <a:gd name="T15" fmla="*/ 8125 h 1140"/>
                <a:gd name="T16" fmla="+- 0 5968 5878"/>
                <a:gd name="T17" fmla="*/ T16 w 120"/>
                <a:gd name="T18" fmla="+- 0 9205 8125"/>
                <a:gd name="T19" fmla="*/ 9205 h 1140"/>
                <a:gd name="T20" fmla="+- 0 5998 5878"/>
                <a:gd name="T21" fmla="*/ T20 w 120"/>
                <a:gd name="T22" fmla="+- 0 9205 8125"/>
                <a:gd name="T23" fmla="*/ 9205 h 1140"/>
                <a:gd name="T24" fmla="+- 0 5938 5878"/>
                <a:gd name="T25" fmla="*/ T24 w 120"/>
                <a:gd name="T26" fmla="+- 0 9265 8125"/>
                <a:gd name="T27" fmla="*/ 9265 h 1140"/>
                <a:gd name="T28" fmla="+- 0 5878 5878"/>
                <a:gd name="T29" fmla="*/ T28 w 120"/>
                <a:gd name="T30" fmla="+- 0 9205 8125"/>
                <a:gd name="T31" fmla="*/ 9205 h 11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0" h="1140">
                  <a:moveTo>
                    <a:pt x="0" y="1080"/>
                  </a:moveTo>
                  <a:lnTo>
                    <a:pt x="30" y="1080"/>
                  </a:lnTo>
                  <a:lnTo>
                    <a:pt x="30" y="0"/>
                  </a:lnTo>
                  <a:lnTo>
                    <a:pt x="90" y="0"/>
                  </a:lnTo>
                  <a:lnTo>
                    <a:pt x="90" y="1080"/>
                  </a:lnTo>
                  <a:lnTo>
                    <a:pt x="120" y="1080"/>
                  </a:lnTo>
                  <a:lnTo>
                    <a:pt x="60" y="1140"/>
                  </a:lnTo>
                  <a:lnTo>
                    <a:pt x="0" y="108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2">
            <a:extLst>
              <a:ext uri="{FF2B5EF4-FFF2-40B4-BE49-F238E27FC236}">
                <a16:creationId xmlns:a16="http://schemas.microsoft.com/office/drawing/2014/main" id="{B71ACBBB-7EB8-454C-A490-292B84BE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C6878314-6F6A-4029-8702-FC277FB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49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44EC6-AE8D-4FED-9F21-3983CD94311C}"/>
              </a:ext>
            </a:extLst>
          </p:cNvPr>
          <p:cNvSpPr/>
          <p:nvPr/>
        </p:nvSpPr>
        <p:spPr>
          <a:xfrm>
            <a:off x="1586568" y="550139"/>
            <a:ext cx="48095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FLOW CHART:</a:t>
            </a:r>
            <a:endParaRPr lang="en-US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1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f884f767-a44b-47b4-a388-85cf42bc67f9">
            <a:extLst>
              <a:ext uri="{FF2B5EF4-FFF2-40B4-BE49-F238E27FC236}">
                <a16:creationId xmlns:a16="http://schemas.microsoft.com/office/drawing/2014/main" id="{CC96B9BE-F736-40DB-B713-C85165367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CE613-9324-47A6-8338-7C516973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43" y="976589"/>
            <a:ext cx="5515854" cy="5655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C66BE8-05EB-4167-980F-D03379635B16}"/>
              </a:ext>
            </a:extLst>
          </p:cNvPr>
          <p:cNvSpPr/>
          <p:nvPr/>
        </p:nvSpPr>
        <p:spPr>
          <a:xfrm>
            <a:off x="1490457" y="0"/>
            <a:ext cx="78261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Pseudo Code of Greedy BFS</a:t>
            </a:r>
          </a:p>
        </p:txBody>
      </p:sp>
    </p:spTree>
    <p:extLst>
      <p:ext uri="{BB962C8B-B14F-4D97-AF65-F5344CB8AC3E}">
        <p14:creationId xmlns:p14="http://schemas.microsoft.com/office/powerpoint/2010/main" val="378041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3905D-6C86-4507-A076-C30FC40FFB68}"/>
              </a:ext>
            </a:extLst>
          </p:cNvPr>
          <p:cNvSpPr/>
          <p:nvPr/>
        </p:nvSpPr>
        <p:spPr>
          <a:xfrm>
            <a:off x="1609345" y="546854"/>
            <a:ext cx="10774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Figure Shows the initial and goal state of the </a:t>
            </a:r>
            <a:r>
              <a:rPr lang="en-US" sz="2700" b="1" dirty="0"/>
              <a:t>8 Puzzle </a:t>
            </a:r>
            <a:r>
              <a:rPr lang="en-US" sz="2700" dirty="0"/>
              <a:t> Problem. Solve this Puzzle using </a:t>
            </a:r>
            <a:r>
              <a:rPr lang="en-US" sz="2700" b="1" dirty="0"/>
              <a:t>Greedy BFS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7203C-E992-4771-A633-7A476BF4E899}"/>
              </a:ext>
            </a:extLst>
          </p:cNvPr>
          <p:cNvSpPr/>
          <p:nvPr/>
        </p:nvSpPr>
        <p:spPr>
          <a:xfrm>
            <a:off x="2785549" y="1962822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Initial State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8492D-6136-468F-8962-A256A267CA4B}"/>
              </a:ext>
            </a:extLst>
          </p:cNvPr>
          <p:cNvSpPr/>
          <p:nvPr/>
        </p:nvSpPr>
        <p:spPr>
          <a:xfrm>
            <a:off x="8039236" y="202437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Goal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841AC8-9629-48D5-9977-96DF04E9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01566"/>
              </p:ext>
            </p:extLst>
          </p:nvPr>
        </p:nvGraphicFramePr>
        <p:xfrm>
          <a:off x="2785549" y="3265062"/>
          <a:ext cx="2180949" cy="222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98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7140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2B8F27-20D7-436E-B82E-DB1368CE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40167"/>
              </p:ext>
            </p:extLst>
          </p:nvPr>
        </p:nvGraphicFramePr>
        <p:xfrm>
          <a:off x="8070868" y="3265062"/>
          <a:ext cx="2180949" cy="222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98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714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FC83E9-0D66-44C4-B25F-59B140D9C0F2}"/>
              </a:ext>
            </a:extLst>
          </p:cNvPr>
          <p:cNvSpPr/>
          <p:nvPr/>
        </p:nvSpPr>
        <p:spPr>
          <a:xfrm>
            <a:off x="2231331" y="2009894"/>
            <a:ext cx="7729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109F"/>
                </a:solidFill>
              </a:rPr>
              <a:t>Here the heuristic function</a:t>
            </a:r>
            <a:r>
              <a:rPr lang="en-US" sz="2800" u="sng" dirty="0">
                <a:solidFill>
                  <a:srgbClr val="0D109F"/>
                </a:solidFill>
              </a:rPr>
              <a:t> </a:t>
            </a:r>
            <a:r>
              <a:rPr lang="en-US" sz="2800" b="1" u="sng" dirty="0">
                <a:solidFill>
                  <a:srgbClr val="0D109F"/>
                </a:solidFill>
              </a:rPr>
              <a:t>h(n) </a:t>
            </a:r>
            <a:r>
              <a:rPr lang="en-US" sz="2800" dirty="0">
                <a:solidFill>
                  <a:srgbClr val="0D109F"/>
                </a:solidFill>
              </a:rPr>
              <a:t>is the no. of misplaced tiles (</a:t>
            </a:r>
            <a:r>
              <a:rPr lang="en-US" sz="2800" i="1" dirty="0">
                <a:solidFill>
                  <a:srgbClr val="0D109F"/>
                </a:solidFill>
              </a:rPr>
              <a:t>excluding the  blank tile</a:t>
            </a:r>
            <a:r>
              <a:rPr lang="en-US" sz="2800" dirty="0">
                <a:solidFill>
                  <a:srgbClr val="0D109F"/>
                </a:solidFill>
              </a:rPr>
              <a:t>) with respect to the goal position. We need to solve the above problem using </a:t>
            </a:r>
            <a:r>
              <a:rPr lang="en-US" sz="2800" b="1" u="sng" dirty="0">
                <a:solidFill>
                  <a:srgbClr val="0D109F"/>
                </a:solidFill>
              </a:rPr>
              <a:t>Greedy Best First Search</a:t>
            </a:r>
            <a:r>
              <a:rPr lang="en-US" sz="2800" dirty="0">
                <a:solidFill>
                  <a:srgbClr val="0D109F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624434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</TotalTime>
  <Words>1433</Words>
  <Application>Microsoft Office PowerPoint</Application>
  <PresentationFormat>Widescreen</PresentationFormat>
  <Paragraphs>581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Algerian</vt:lpstr>
      <vt:lpstr>Arial</vt:lpstr>
      <vt:lpstr>Arial Rounded MT Bold</vt:lpstr>
      <vt:lpstr>Calibri</vt:lpstr>
      <vt:lpstr>Century Gothic</vt:lpstr>
      <vt:lpstr>Comic Sans MS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Sahu</dc:creator>
  <cp:lastModifiedBy>DIVYESH ANSHU</cp:lastModifiedBy>
  <cp:revision>42</cp:revision>
  <dcterms:created xsi:type="dcterms:W3CDTF">2019-09-17T13:29:30Z</dcterms:created>
  <dcterms:modified xsi:type="dcterms:W3CDTF">2021-08-01T03:47:40Z</dcterms:modified>
</cp:coreProperties>
</file>