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image" Target="../media/image-2-7.png"/><Relationship Id="rId8" Type="http://schemas.openxmlformats.org/officeDocument/2006/relationships/image" Target="../media/image-2-8.png"/><Relationship Id="rId9" Type="http://schemas.openxmlformats.org/officeDocument/2006/relationships/image" Target="../media/image-2-9.png"/><Relationship Id="rId10" Type="http://schemas.openxmlformats.org/officeDocument/2006/relationships/image" Target="../media/image-2-10.png"/><Relationship Id="rId11" Type="http://schemas.openxmlformats.org/officeDocument/2006/relationships/image" Target="../media/image-2-11.png"/><Relationship Id="rId12" Type="http://schemas.openxmlformats.org/officeDocument/2006/relationships/image" Target="../media/image-2-12.png"/><Relationship Id="rId13" Type="http://schemas.openxmlformats.org/officeDocument/2006/relationships/image" Target="../media/image-2-13.png"/><Relationship Id="rId14" Type="http://schemas.openxmlformats.org/officeDocument/2006/relationships/image" Target="../media/image-2-14.png"/><Relationship Id="rId15" Type="http://schemas.openxmlformats.org/officeDocument/2006/relationships/slideLayout" Target="../slideLayouts/slideLayout1.xml"/><Relationship Id="rId1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image" Target="../media/image-3-7.png"/><Relationship Id="rId8" Type="http://schemas.openxmlformats.org/officeDocument/2006/relationships/image" Target="../media/image-3-8.png"/><Relationship Id="rId9" Type="http://schemas.openxmlformats.org/officeDocument/2006/relationships/image" Target="../media/image-3-9.png"/><Relationship Id="rId10" Type="http://schemas.openxmlformats.org/officeDocument/2006/relationships/image" Target="../media/image-3-10.png"/><Relationship Id="rId11" Type="http://schemas.openxmlformats.org/officeDocument/2006/relationships/image" Target="../media/image-3-11.png"/><Relationship Id="rId12" Type="http://schemas.openxmlformats.org/officeDocument/2006/relationships/image" Target="../media/image-3-12.png"/><Relationship Id="rId13" Type="http://schemas.openxmlformats.org/officeDocument/2006/relationships/image" Target="../media/image-3-13.png"/><Relationship Id="rId14" Type="http://schemas.openxmlformats.org/officeDocument/2006/relationships/image" Target="../media/image-3-14.png"/><Relationship Id="rId15" Type="http://schemas.openxmlformats.org/officeDocument/2006/relationships/image" Target="../media/image-3-15.png"/><Relationship Id="rId16" Type="http://schemas.openxmlformats.org/officeDocument/2006/relationships/image" Target="../media/image-3-16.png"/><Relationship Id="rId17" Type="http://schemas.openxmlformats.org/officeDocument/2006/relationships/image" Target="../media/image-3-17.png"/><Relationship Id="rId18" Type="http://schemas.openxmlformats.org/officeDocument/2006/relationships/image" Target="../media/image-3-18.png"/><Relationship Id="rId19" Type="http://schemas.openxmlformats.org/officeDocument/2006/relationships/image" Target="../media/image-3-19.png"/><Relationship Id="rId20" Type="http://schemas.openxmlformats.org/officeDocument/2006/relationships/image" Target="../media/image-3-20.png"/><Relationship Id="rId21" Type="http://schemas.openxmlformats.org/officeDocument/2006/relationships/image" Target="../media/image-3-21.png"/><Relationship Id="rId22" Type="http://schemas.openxmlformats.org/officeDocument/2006/relationships/slideLayout" Target="../slideLayouts/slideLayout1.xml"/><Relationship Id="rId2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image" Target="../media/image-4-7.png"/><Relationship Id="rId8" Type="http://schemas.openxmlformats.org/officeDocument/2006/relationships/image" Target="../media/image-4-8.png"/><Relationship Id="rId9" Type="http://schemas.openxmlformats.org/officeDocument/2006/relationships/image" Target="../media/image-4-9.png"/><Relationship Id="rId10" Type="http://schemas.openxmlformats.org/officeDocument/2006/relationships/image" Target="../media/image-4-10.png"/><Relationship Id="rId11" Type="http://schemas.openxmlformats.org/officeDocument/2006/relationships/image" Target="../media/image-4-11.png"/><Relationship Id="rId12" Type="http://schemas.openxmlformats.org/officeDocument/2006/relationships/image" Target="../media/image-4-12.png"/><Relationship Id="rId13" Type="http://schemas.openxmlformats.org/officeDocument/2006/relationships/image" Target="../media/image-4-13.png"/><Relationship Id="rId14" Type="http://schemas.openxmlformats.org/officeDocument/2006/relationships/image" Target="../media/image-4-14.png"/><Relationship Id="rId15" Type="http://schemas.openxmlformats.org/officeDocument/2006/relationships/image" Target="../media/image-4-15.png"/><Relationship Id="rId16" Type="http://schemas.openxmlformats.org/officeDocument/2006/relationships/image" Target="../media/image-4-16.png"/><Relationship Id="rId17" Type="http://schemas.openxmlformats.org/officeDocument/2006/relationships/image" Target="../media/image-4-17.png"/><Relationship Id="rId18" Type="http://schemas.openxmlformats.org/officeDocument/2006/relationships/image" Target="../media/image-4-18.png"/><Relationship Id="rId19" Type="http://schemas.openxmlformats.org/officeDocument/2006/relationships/image" Target="../media/image-4-19.png"/><Relationship Id="rId20" Type="http://schemas.openxmlformats.org/officeDocument/2006/relationships/image" Target="../media/image-4-20.png"/><Relationship Id="rId21" Type="http://schemas.openxmlformats.org/officeDocument/2006/relationships/image" Target="../media/image-4-21.png"/><Relationship Id="rId22" Type="http://schemas.openxmlformats.org/officeDocument/2006/relationships/image" Target="../media/image-4-22.png"/><Relationship Id="rId23" Type="http://schemas.openxmlformats.org/officeDocument/2006/relationships/image" Target="../media/image-4-23.png"/><Relationship Id="rId24" Type="http://schemas.openxmlformats.org/officeDocument/2006/relationships/image" Target="../media/image-4-24.png"/><Relationship Id="rId25" Type="http://schemas.openxmlformats.org/officeDocument/2006/relationships/image" Target="../media/image-4-25.png"/><Relationship Id="rId26" Type="http://schemas.openxmlformats.org/officeDocument/2006/relationships/slideLayout" Target="../slideLayouts/slideLayout1.xml"/><Relationship Id="rId2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png"/><Relationship Id="rId8" Type="http://schemas.openxmlformats.org/officeDocument/2006/relationships/image" Target="../media/image-5-8.png"/><Relationship Id="rId9" Type="http://schemas.openxmlformats.org/officeDocument/2006/relationships/image" Target="../media/image-5-9.png"/><Relationship Id="rId10" Type="http://schemas.openxmlformats.org/officeDocument/2006/relationships/image" Target="../media/image-5-10.png"/><Relationship Id="rId11" Type="http://schemas.openxmlformats.org/officeDocument/2006/relationships/image" Target="../media/image-5-11.png"/><Relationship Id="rId12" Type="http://schemas.openxmlformats.org/officeDocument/2006/relationships/image" Target="../media/image-5-12.png"/><Relationship Id="rId13" Type="http://schemas.openxmlformats.org/officeDocument/2006/relationships/image" Target="../media/image-5-13.png"/><Relationship Id="rId14" Type="http://schemas.openxmlformats.org/officeDocument/2006/relationships/image" Target="../media/image-5-14.png"/><Relationship Id="rId15" Type="http://schemas.openxmlformats.org/officeDocument/2006/relationships/image" Target="../media/image-5-15.png"/><Relationship Id="rId16" Type="http://schemas.openxmlformats.org/officeDocument/2006/relationships/image" Target="../media/image-5-16.png"/><Relationship Id="rId17" Type="http://schemas.openxmlformats.org/officeDocument/2006/relationships/image" Target="../media/image-5-17.png"/><Relationship Id="rId18" Type="http://schemas.openxmlformats.org/officeDocument/2006/relationships/image" Target="../media/image-5-18.png"/><Relationship Id="rId19" Type="http://schemas.openxmlformats.org/officeDocument/2006/relationships/image" Target="../media/image-5-19.png"/><Relationship Id="rId20" Type="http://schemas.openxmlformats.org/officeDocument/2006/relationships/image" Target="../media/image-5-20.png"/><Relationship Id="rId21" Type="http://schemas.openxmlformats.org/officeDocument/2006/relationships/image" Target="../media/image-5-21.png"/><Relationship Id="rId22" Type="http://schemas.openxmlformats.org/officeDocument/2006/relationships/slideLayout" Target="../slideLayouts/slideLayout1.xml"/><Relationship Id="rId2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image" Target="../media/image-6-8.png"/><Relationship Id="rId9" Type="http://schemas.openxmlformats.org/officeDocument/2006/relationships/image" Target="../media/image-6-9.png"/><Relationship Id="rId10" Type="http://schemas.openxmlformats.org/officeDocument/2006/relationships/image" Target="../media/image-6-10.png"/><Relationship Id="rId11" Type="http://schemas.openxmlformats.org/officeDocument/2006/relationships/image" Target="../media/image-6-11.png"/><Relationship Id="rId12" Type="http://schemas.openxmlformats.org/officeDocument/2006/relationships/image" Target="../media/image-6-12.png"/><Relationship Id="rId13" Type="http://schemas.openxmlformats.org/officeDocument/2006/relationships/image" Target="../media/image-6-13.png"/><Relationship Id="rId14" Type="http://schemas.openxmlformats.org/officeDocument/2006/relationships/image" Target="../media/image-6-14.png"/><Relationship Id="rId15" Type="http://schemas.openxmlformats.org/officeDocument/2006/relationships/image" Target="../media/image-6-15.png"/><Relationship Id="rId16" Type="http://schemas.openxmlformats.org/officeDocument/2006/relationships/image" Target="../media/image-6-16.png"/><Relationship Id="rId17" Type="http://schemas.openxmlformats.org/officeDocument/2006/relationships/image" Target="../media/image-6-17.png"/><Relationship Id="rId18" Type="http://schemas.openxmlformats.org/officeDocument/2006/relationships/image" Target="../media/image-6-18.png"/><Relationship Id="rId19" Type="http://schemas.openxmlformats.org/officeDocument/2006/relationships/image" Target="../media/image-6-19.png"/><Relationship Id="rId20" Type="http://schemas.openxmlformats.org/officeDocument/2006/relationships/image" Target="../media/image-6-20.png"/><Relationship Id="rId21" Type="http://schemas.openxmlformats.org/officeDocument/2006/relationships/slideLayout" Target="../slideLayouts/slideLayout1.xml"/><Relationship Id="rId2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image" Target="../media/image-7-7.png"/><Relationship Id="rId8" Type="http://schemas.openxmlformats.org/officeDocument/2006/relationships/image" Target="../media/image-7-8.png"/><Relationship Id="rId9" Type="http://schemas.openxmlformats.org/officeDocument/2006/relationships/image" Target="../media/image-7-9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image" Target="../media/image-8-7.png"/><Relationship Id="rId8" Type="http://schemas.openxmlformats.org/officeDocument/2006/relationships/image" Target="../media/image-8-8.png"/><Relationship Id="rId9" Type="http://schemas.openxmlformats.org/officeDocument/2006/relationships/image" Target="../media/image-8-9.png"/><Relationship Id="rId10" Type="http://schemas.openxmlformats.org/officeDocument/2006/relationships/image" Target="../media/image-8-10.png"/><Relationship Id="rId11" Type="http://schemas.openxmlformats.org/officeDocument/2006/relationships/image" Target="../media/image-8-11.png"/><Relationship Id="rId12" Type="http://schemas.openxmlformats.org/officeDocument/2006/relationships/image" Target="../media/image-8-12.png"/><Relationship Id="rId13" Type="http://schemas.openxmlformats.org/officeDocument/2006/relationships/image" Target="../media/image-8-13.png"/><Relationship Id="rId14" Type="http://schemas.openxmlformats.org/officeDocument/2006/relationships/slideLayout" Target="../slideLayouts/slideLayout1.xml"/><Relationship Id="rId1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png"/><Relationship Id="rId7" Type="http://schemas.openxmlformats.org/officeDocument/2006/relationships/image" Target="../media/image-9-7.png"/><Relationship Id="rId8" Type="http://schemas.openxmlformats.org/officeDocument/2006/relationships/image" Target="../media/image-9-8.png"/><Relationship Id="rId9" Type="http://schemas.openxmlformats.org/officeDocument/2006/relationships/image" Target="../media/image-9-9.png"/><Relationship Id="rId10" Type="http://schemas.openxmlformats.org/officeDocument/2006/relationships/image" Target="../media/image-9-10.png"/><Relationship Id="rId11" Type="http://schemas.openxmlformats.org/officeDocument/2006/relationships/image" Target="../media/image-9-11.png"/><Relationship Id="rId12" Type="http://schemas.openxmlformats.org/officeDocument/2006/relationships/image" Target="../media/image-9-12.png"/><Relationship Id="rId13" Type="http://schemas.openxmlformats.org/officeDocument/2006/relationships/image" Target="../media/image-9-13.png"/><Relationship Id="rId14" Type="http://schemas.openxmlformats.org/officeDocument/2006/relationships/slideLayout" Target="../slideLayouts/slideLayout1.xml"/><Relationship Id="rId1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Project Overview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1319445"/>
            <a:ext cx="8572500" cy="1707356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3" y="1562333"/>
            <a:ext cx="250031" cy="20002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57250" y="1533758"/>
            <a:ext cx="223618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Vehicle Maintenance App</a:t>
            </a:r>
            <a:endParaRPr lang="en-US" sz="1350" dirty="0"/>
          </a:p>
        </p:txBody>
      </p:sp>
      <p:sp>
        <p:nvSpPr>
          <p:cNvPr id="7" name="Text 3"/>
          <p:cNvSpPr/>
          <p:nvPr/>
        </p:nvSpPr>
        <p:spPr>
          <a:xfrm>
            <a:off x="500063" y="1898089"/>
            <a:ext cx="8215313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Vehicle Maintenance App is a comprehensive solution designed to help individuals and organizations efficiently track and manage vehicle information, including mileage, maintenance records, and servicing history. The application aims to replace traditional paper-based record-keeping with a digital solution that provides real-time updates and easy access to vehicle data.</a:t>
            </a:r>
            <a:endParaRPr lang="en-US" sz="1125" dirty="0"/>
          </a:p>
        </p:txBody>
      </p:sp>
      <p:sp>
        <p:nvSpPr>
          <p:cNvPr id="8" name="Shape 4"/>
          <p:cNvSpPr/>
          <p:nvPr/>
        </p:nvSpPr>
        <p:spPr>
          <a:xfrm>
            <a:off x="285750" y="3383989"/>
            <a:ext cx="2571750" cy="1040113"/>
          </a:xfrm>
          <a:prstGeom prst="rect">
            <a:avLst/>
          </a:prstGeom>
          <a:solidFill>
            <a:srgbClr val="F0F7FF"/>
          </a:solidFill>
          <a:ln/>
        </p:spPr>
      </p:sp>
      <p:sp>
        <p:nvSpPr>
          <p:cNvPr id="9" name="Shape 5"/>
          <p:cNvSpPr/>
          <p:nvPr/>
        </p:nvSpPr>
        <p:spPr>
          <a:xfrm>
            <a:off x="285750" y="3383989"/>
            <a:ext cx="28575" cy="1040113"/>
          </a:xfrm>
          <a:prstGeom prst="rect">
            <a:avLst/>
          </a:prstGeom>
          <a:solidFill>
            <a:srgbClr val="003366"/>
          </a:solidFill>
          <a:ln/>
        </p:spPr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6" y="3526864"/>
            <a:ext cx="142875" cy="14287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92931" y="3500075"/>
            <a:ext cx="69138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Purpose</a:t>
            </a:r>
            <a:endParaRPr lang="en-US" sz="1125" dirty="0"/>
          </a:p>
        </p:txBody>
      </p:sp>
      <p:sp>
        <p:nvSpPr>
          <p:cNvPr id="12" name="Text 7"/>
          <p:cNvSpPr/>
          <p:nvPr/>
        </p:nvSpPr>
        <p:spPr>
          <a:xfrm>
            <a:off x="392906" y="3776895"/>
            <a:ext cx="2428875" cy="5400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Simplify everyday vehicle management through an intuitive interface and real-time data updates.</a:t>
            </a:r>
            <a:endParaRPr lang="en-US" sz="1013" dirty="0"/>
          </a:p>
        </p:txBody>
      </p:sp>
      <p:sp>
        <p:nvSpPr>
          <p:cNvPr id="13" name="Shape 8"/>
          <p:cNvSpPr/>
          <p:nvPr/>
        </p:nvSpPr>
        <p:spPr>
          <a:xfrm>
            <a:off x="3286125" y="3383989"/>
            <a:ext cx="2571750" cy="1040113"/>
          </a:xfrm>
          <a:prstGeom prst="rect">
            <a:avLst/>
          </a:prstGeom>
          <a:solidFill>
            <a:srgbClr val="F0F7FF"/>
          </a:solidFill>
          <a:ln/>
        </p:spPr>
      </p:sp>
      <p:sp>
        <p:nvSpPr>
          <p:cNvPr id="14" name="Shape 9"/>
          <p:cNvSpPr/>
          <p:nvPr/>
        </p:nvSpPr>
        <p:spPr>
          <a:xfrm>
            <a:off x="3286125" y="3383989"/>
            <a:ext cx="28575" cy="1040113"/>
          </a:xfrm>
          <a:prstGeom prst="rect">
            <a:avLst/>
          </a:prstGeom>
          <a:solidFill>
            <a:srgbClr val="003366"/>
          </a:solidFill>
          <a:ln/>
        </p:spPr>
      </p:sp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281" y="3526864"/>
            <a:ext cx="178594" cy="142875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3629025" y="3500075"/>
            <a:ext cx="100299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Target Users</a:t>
            </a:r>
            <a:endParaRPr lang="en-US" sz="1125" dirty="0"/>
          </a:p>
        </p:txBody>
      </p:sp>
      <p:sp>
        <p:nvSpPr>
          <p:cNvPr id="17" name="Text 11"/>
          <p:cNvSpPr/>
          <p:nvPr/>
        </p:nvSpPr>
        <p:spPr>
          <a:xfrm>
            <a:off x="3393281" y="3776895"/>
            <a:ext cx="2428875" cy="5400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Individual vehicle owners, small businesses with company cars, and fleet managers.</a:t>
            </a:r>
            <a:endParaRPr lang="en-US" sz="1013" dirty="0"/>
          </a:p>
        </p:txBody>
      </p:sp>
      <p:sp>
        <p:nvSpPr>
          <p:cNvPr id="18" name="Shape 12"/>
          <p:cNvSpPr/>
          <p:nvPr/>
        </p:nvSpPr>
        <p:spPr>
          <a:xfrm>
            <a:off x="6286500" y="3383989"/>
            <a:ext cx="2571750" cy="1040113"/>
          </a:xfrm>
          <a:prstGeom prst="rect">
            <a:avLst/>
          </a:prstGeom>
          <a:solidFill>
            <a:srgbClr val="F0F7FF"/>
          </a:solidFill>
          <a:ln/>
        </p:spPr>
      </p:sp>
      <p:sp>
        <p:nvSpPr>
          <p:cNvPr id="19" name="Shape 13"/>
          <p:cNvSpPr/>
          <p:nvPr/>
        </p:nvSpPr>
        <p:spPr>
          <a:xfrm>
            <a:off x="6286500" y="3383989"/>
            <a:ext cx="28575" cy="1040113"/>
          </a:xfrm>
          <a:prstGeom prst="rect">
            <a:avLst/>
          </a:prstGeom>
          <a:solidFill>
            <a:srgbClr val="003366"/>
          </a:solidFill>
          <a:ln/>
        </p:spPr>
      </p:sp>
      <p:pic>
        <p:nvPicPr>
          <p:cNvPr id="2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3656" y="3526864"/>
            <a:ext cx="142875" cy="142875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6593681" y="3500075"/>
            <a:ext cx="80169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Value</a:t>
            </a:r>
            <a:endParaRPr lang="en-US" sz="1125" dirty="0"/>
          </a:p>
        </p:txBody>
      </p:sp>
      <p:sp>
        <p:nvSpPr>
          <p:cNvPr id="22" name="Text 15"/>
          <p:cNvSpPr/>
          <p:nvPr/>
        </p:nvSpPr>
        <p:spPr>
          <a:xfrm>
            <a:off x="6393656" y="3776895"/>
            <a:ext cx="2428875" cy="5400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Centralized vehicle information reduces administrative work and improves maintenance accuracy.</a:t>
            </a:r>
            <a:endParaRPr lang="en-US" sz="1013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05926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634662" y="285750"/>
            <a:ext cx="1946086" cy="5143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7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Conclusion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1357313" y="1085850"/>
            <a:ext cx="6500813" cy="10058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23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Vehicle Maintenance App successfully addresses the need for a comprehensive, user-friendly solution for tracking and managing vehicle maintenance. Despite facing significant technical challenges during development, the team implemented robust solutions that resulted in a reliable, performant application that meets user needs.</a:t>
            </a:r>
            <a:endParaRPr lang="en-US" sz="1238" dirty="0"/>
          </a:p>
        </p:txBody>
      </p:sp>
      <p:sp>
        <p:nvSpPr>
          <p:cNvPr id="5" name="Shape 2"/>
          <p:cNvSpPr/>
          <p:nvPr/>
        </p:nvSpPr>
        <p:spPr>
          <a:xfrm>
            <a:off x="1357313" y="2377418"/>
            <a:ext cx="1928813" cy="1318720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278" y="2586372"/>
            <a:ext cx="192881" cy="2571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500188" y="3013211"/>
            <a:ext cx="1714500" cy="5400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Cross-platform solution with consistent experience across iOS and Android</a:t>
            </a:r>
            <a:endParaRPr lang="en-US" sz="1013" dirty="0"/>
          </a:p>
        </p:txBody>
      </p:sp>
      <p:sp>
        <p:nvSpPr>
          <p:cNvPr id="8" name="Shape 4"/>
          <p:cNvSpPr/>
          <p:nvPr/>
        </p:nvSpPr>
        <p:spPr>
          <a:xfrm>
            <a:off x="3607594" y="2377418"/>
            <a:ext cx="1928813" cy="1318720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413" y="2586372"/>
            <a:ext cx="257175" cy="25717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3750469" y="3013211"/>
            <a:ext cx="1714500" cy="5400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Reliable offline functionality with seamless data synchronization</a:t>
            </a:r>
            <a:endParaRPr lang="en-US" sz="1013" dirty="0"/>
          </a:p>
        </p:txBody>
      </p:sp>
      <p:sp>
        <p:nvSpPr>
          <p:cNvPr id="11" name="Shape 6"/>
          <p:cNvSpPr/>
          <p:nvPr/>
        </p:nvSpPr>
        <p:spPr>
          <a:xfrm>
            <a:off x="5857875" y="2377418"/>
            <a:ext cx="1928813" cy="1318720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694" y="2586372"/>
            <a:ext cx="257175" cy="25717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000750" y="3013211"/>
            <a:ext cx="1714500" cy="5400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Secure, privacy-focused design with robust data protection</a:t>
            </a:r>
            <a:endParaRPr lang="en-US" sz="1013" dirty="0"/>
          </a:p>
        </p:txBody>
      </p:sp>
      <p:sp>
        <p:nvSpPr>
          <p:cNvPr id="14" name="Text 8"/>
          <p:cNvSpPr/>
          <p:nvPr/>
        </p:nvSpPr>
        <p:spPr>
          <a:xfrm>
            <a:off x="1357313" y="4053325"/>
            <a:ext cx="6500813" cy="10058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23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project demonstrates the effectiveness of modern mobile development practices, including cross-platform development, cloud integration, and agile methodology. The lessons learned provide valuable insights for future mobile application development projects.</a:t>
            </a:r>
            <a:endParaRPr lang="en-US" sz="1238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4666" y="5580636"/>
            <a:ext cx="171450" cy="17145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2747553" y="5559205"/>
            <a:ext cx="396321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 more information: vehiclemaintenance@example.com</a:t>
            </a:r>
            <a:endParaRPr lang="en-US" sz="11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Development Approach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4114800" cy="397192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4" y="1092994"/>
            <a:ext cx="200025" cy="20002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71525" y="1064419"/>
            <a:ext cx="1206791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Methodology</a:t>
            </a:r>
            <a:endParaRPr lang="en-US" sz="13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4" y="1485900"/>
            <a:ext cx="128588" cy="12858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00088" y="1466255"/>
            <a:ext cx="128994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Agile Development</a:t>
            </a:r>
            <a:endParaRPr lang="en-US" sz="1013" dirty="0"/>
          </a:p>
        </p:txBody>
      </p:sp>
      <p:sp>
        <p:nvSpPr>
          <p:cNvPr id="9" name="Text 4"/>
          <p:cNvSpPr/>
          <p:nvPr/>
        </p:nvSpPr>
        <p:spPr>
          <a:xfrm>
            <a:off x="700088" y="1466255"/>
            <a:ext cx="3394816" cy="53505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with two-week sprints allowing for regular stakeholder feedback and incremental feature delivery</a:t>
            </a:r>
            <a:endParaRPr lang="en-US" sz="1013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4" y="2133107"/>
            <a:ext cx="112514" cy="12858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84014" y="2113462"/>
            <a:ext cx="158312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Continuous Integration</a:t>
            </a:r>
            <a:endParaRPr lang="en-US" sz="1013" dirty="0"/>
          </a:p>
        </p:txBody>
      </p:sp>
      <p:sp>
        <p:nvSpPr>
          <p:cNvPr id="12" name="Text 6"/>
          <p:cNvSpPr/>
          <p:nvPr/>
        </p:nvSpPr>
        <p:spPr>
          <a:xfrm>
            <a:off x="684014" y="2113462"/>
            <a:ext cx="3185582" cy="35503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ensuring code quality and stability throughout development</a:t>
            </a:r>
            <a:endParaRPr lang="en-US" sz="1013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44" y="2600297"/>
            <a:ext cx="160734" cy="128588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32234" y="2580652"/>
            <a:ext cx="156152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Cross-functional Teams</a:t>
            </a:r>
            <a:endParaRPr lang="en-US" sz="1013" dirty="0"/>
          </a:p>
        </p:txBody>
      </p:sp>
      <p:sp>
        <p:nvSpPr>
          <p:cNvPr id="15" name="Text 8"/>
          <p:cNvSpPr/>
          <p:nvPr/>
        </p:nvSpPr>
        <p:spPr>
          <a:xfrm>
            <a:off x="732234" y="2580652"/>
            <a:ext cx="3301975" cy="35503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with developers, QA, and UX specialists working collaboratively</a:t>
            </a:r>
            <a:endParaRPr lang="en-US" sz="1013" dirty="0"/>
          </a:p>
        </p:txBody>
      </p:sp>
      <p:pic>
        <p:nvPicPr>
          <p:cNvPr id="1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344" y="3067487"/>
            <a:ext cx="96441" cy="128588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667941" y="3047842"/>
            <a:ext cx="145132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Feature Prioritization</a:t>
            </a:r>
            <a:endParaRPr lang="en-US" sz="1013" dirty="0"/>
          </a:p>
        </p:txBody>
      </p:sp>
      <p:sp>
        <p:nvSpPr>
          <p:cNvPr id="18" name="Text 10"/>
          <p:cNvSpPr/>
          <p:nvPr/>
        </p:nvSpPr>
        <p:spPr>
          <a:xfrm>
            <a:off x="667941" y="3047842"/>
            <a:ext cx="3576005" cy="35503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based on user needs and technical dependencies</a:t>
            </a:r>
            <a:endParaRPr lang="en-US" sz="1013" dirty="0"/>
          </a:p>
        </p:txBody>
      </p:sp>
      <p:pic>
        <p:nvPicPr>
          <p:cNvPr id="19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344" y="3534677"/>
            <a:ext cx="128588" cy="128588"/>
          </a:xfrm>
          <a:prstGeom prst="rect">
            <a:avLst/>
          </a:prstGeom>
        </p:spPr>
      </p:pic>
      <p:sp>
        <p:nvSpPr>
          <p:cNvPr id="20" name="Text 11"/>
          <p:cNvSpPr/>
          <p:nvPr/>
        </p:nvSpPr>
        <p:spPr>
          <a:xfrm>
            <a:off x="700088" y="3515032"/>
            <a:ext cx="154659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Iterative Improvement</a:t>
            </a:r>
            <a:endParaRPr lang="en-US" sz="1013" dirty="0"/>
          </a:p>
        </p:txBody>
      </p:sp>
      <p:sp>
        <p:nvSpPr>
          <p:cNvPr id="21" name="Text 12"/>
          <p:cNvSpPr/>
          <p:nvPr/>
        </p:nvSpPr>
        <p:spPr>
          <a:xfrm>
            <a:off x="700088" y="3515032"/>
            <a:ext cx="3462961" cy="35503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with regular retrospectives and process refinement</a:t>
            </a:r>
            <a:endParaRPr lang="en-US" sz="1013" dirty="0"/>
          </a:p>
        </p:txBody>
      </p:sp>
      <p:sp>
        <p:nvSpPr>
          <p:cNvPr id="22" name="Shape 13"/>
          <p:cNvSpPr/>
          <p:nvPr/>
        </p:nvSpPr>
        <p:spPr>
          <a:xfrm>
            <a:off x="4743450" y="885825"/>
            <a:ext cx="4114800" cy="397192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23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2044" y="1092994"/>
            <a:ext cx="200025" cy="200025"/>
          </a:xfrm>
          <a:prstGeom prst="rect">
            <a:avLst/>
          </a:prstGeom>
        </p:spPr>
      </p:pic>
      <p:sp>
        <p:nvSpPr>
          <p:cNvPr id="24" name="Text 14"/>
          <p:cNvSpPr/>
          <p:nvPr/>
        </p:nvSpPr>
        <p:spPr>
          <a:xfrm>
            <a:off x="5229225" y="1064419"/>
            <a:ext cx="155552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Technology Stack</a:t>
            </a:r>
            <a:endParaRPr lang="en-US" sz="1350" dirty="0"/>
          </a:p>
        </p:txBody>
      </p:sp>
      <p:sp>
        <p:nvSpPr>
          <p:cNvPr id="25" name="Shape 15"/>
          <p:cNvSpPr/>
          <p:nvPr/>
        </p:nvSpPr>
        <p:spPr>
          <a:xfrm>
            <a:off x="4922044" y="1464469"/>
            <a:ext cx="1825228" cy="514350"/>
          </a:xfrm>
          <a:prstGeom prst="rect">
            <a:avLst/>
          </a:prstGeom>
          <a:solidFill>
            <a:srgbClr val="F0F7FF"/>
          </a:solidFill>
          <a:ln/>
        </p:spPr>
      </p:sp>
      <p:pic>
        <p:nvPicPr>
          <p:cNvPr id="26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7769" y="1650206"/>
            <a:ext cx="142875" cy="142875"/>
          </a:xfrm>
          <a:prstGeom prst="rect">
            <a:avLst/>
          </a:prstGeom>
        </p:spPr>
      </p:pic>
      <p:sp>
        <p:nvSpPr>
          <p:cNvPr id="27" name="Text 16"/>
          <p:cNvSpPr/>
          <p:nvPr/>
        </p:nvSpPr>
        <p:spPr>
          <a:xfrm>
            <a:off x="5222081" y="1643063"/>
            <a:ext cx="62683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Frontend:</a:t>
            </a:r>
            <a:endParaRPr lang="en-US" sz="900" dirty="0"/>
          </a:p>
        </p:txBody>
      </p:sp>
      <p:sp>
        <p:nvSpPr>
          <p:cNvPr id="28" name="Text 17"/>
          <p:cNvSpPr/>
          <p:nvPr/>
        </p:nvSpPr>
        <p:spPr>
          <a:xfrm>
            <a:off x="5842918" y="1643063"/>
            <a:ext cx="74124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React Native</a:t>
            </a:r>
            <a:endParaRPr lang="en-US" sz="900" dirty="0"/>
          </a:p>
        </p:txBody>
      </p:sp>
      <p:sp>
        <p:nvSpPr>
          <p:cNvPr id="29" name="Shape 18"/>
          <p:cNvSpPr/>
          <p:nvPr/>
        </p:nvSpPr>
        <p:spPr>
          <a:xfrm>
            <a:off x="6854428" y="1464469"/>
            <a:ext cx="1825228" cy="514350"/>
          </a:xfrm>
          <a:prstGeom prst="rect">
            <a:avLst/>
          </a:prstGeom>
          <a:solidFill>
            <a:srgbClr val="F0F7FF"/>
          </a:solidFill>
          <a:ln/>
        </p:spPr>
      </p:sp>
      <p:pic>
        <p:nvPicPr>
          <p:cNvPr id="30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40153" y="1650206"/>
            <a:ext cx="125016" cy="142875"/>
          </a:xfrm>
          <a:prstGeom prst="rect">
            <a:avLst/>
          </a:prstGeom>
        </p:spPr>
      </p:pic>
      <p:sp>
        <p:nvSpPr>
          <p:cNvPr id="31" name="Text 19"/>
          <p:cNvSpPr/>
          <p:nvPr/>
        </p:nvSpPr>
        <p:spPr>
          <a:xfrm>
            <a:off x="7136606" y="1557338"/>
            <a:ext cx="59449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Backend:</a:t>
            </a:r>
            <a:endParaRPr lang="en-US" sz="900" dirty="0"/>
          </a:p>
        </p:txBody>
      </p:sp>
      <p:sp>
        <p:nvSpPr>
          <p:cNvPr id="32" name="Text 20"/>
          <p:cNvSpPr/>
          <p:nvPr/>
        </p:nvSpPr>
        <p:spPr>
          <a:xfrm>
            <a:off x="7136606" y="1557338"/>
            <a:ext cx="1326533" cy="3268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Node.js with Express</a:t>
            </a:r>
            <a:endParaRPr lang="en-US" sz="900" dirty="0"/>
          </a:p>
        </p:txBody>
      </p:sp>
      <p:sp>
        <p:nvSpPr>
          <p:cNvPr id="33" name="Shape 21"/>
          <p:cNvSpPr/>
          <p:nvPr/>
        </p:nvSpPr>
        <p:spPr>
          <a:xfrm>
            <a:off x="4922044" y="2085975"/>
            <a:ext cx="1825228" cy="342900"/>
          </a:xfrm>
          <a:prstGeom prst="rect">
            <a:avLst/>
          </a:prstGeom>
          <a:solidFill>
            <a:srgbClr val="F0F7FF"/>
          </a:solidFill>
          <a:ln/>
        </p:spPr>
      </p:sp>
      <p:pic>
        <p:nvPicPr>
          <p:cNvPr id="34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07769" y="2185988"/>
            <a:ext cx="125016" cy="142875"/>
          </a:xfrm>
          <a:prstGeom prst="rect">
            <a:avLst/>
          </a:prstGeom>
        </p:spPr>
      </p:pic>
      <p:sp>
        <p:nvSpPr>
          <p:cNvPr id="35" name="Text 22"/>
          <p:cNvSpPr/>
          <p:nvPr/>
        </p:nvSpPr>
        <p:spPr>
          <a:xfrm>
            <a:off x="5204222" y="2178844"/>
            <a:ext cx="64204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Database:</a:t>
            </a:r>
            <a:endParaRPr lang="en-US" sz="900" dirty="0"/>
          </a:p>
        </p:txBody>
      </p:sp>
      <p:sp>
        <p:nvSpPr>
          <p:cNvPr id="36" name="Text 23"/>
          <p:cNvSpPr/>
          <p:nvPr/>
        </p:nvSpPr>
        <p:spPr>
          <a:xfrm>
            <a:off x="5840267" y="2178844"/>
            <a:ext cx="61210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MongoDB</a:t>
            </a:r>
            <a:endParaRPr lang="en-US" sz="900" dirty="0"/>
          </a:p>
        </p:txBody>
      </p:sp>
      <p:sp>
        <p:nvSpPr>
          <p:cNvPr id="37" name="Shape 24"/>
          <p:cNvSpPr/>
          <p:nvPr/>
        </p:nvSpPr>
        <p:spPr>
          <a:xfrm>
            <a:off x="6854428" y="2085975"/>
            <a:ext cx="1825228" cy="342900"/>
          </a:xfrm>
          <a:prstGeom prst="rect">
            <a:avLst/>
          </a:prstGeom>
          <a:solidFill>
            <a:srgbClr val="F0F7FF"/>
          </a:solidFill>
          <a:ln/>
        </p:spPr>
      </p:sp>
      <p:pic>
        <p:nvPicPr>
          <p:cNvPr id="38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40153" y="2185988"/>
            <a:ext cx="142875" cy="142875"/>
          </a:xfrm>
          <a:prstGeom prst="rect">
            <a:avLst/>
          </a:prstGeom>
        </p:spPr>
      </p:pic>
      <p:sp>
        <p:nvSpPr>
          <p:cNvPr id="39" name="Text 25"/>
          <p:cNvSpPr/>
          <p:nvPr/>
        </p:nvSpPr>
        <p:spPr>
          <a:xfrm>
            <a:off x="7154466" y="2178844"/>
            <a:ext cx="96789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Authentication:</a:t>
            </a:r>
            <a:endParaRPr lang="en-US" sz="900" dirty="0"/>
          </a:p>
        </p:txBody>
      </p:sp>
      <p:sp>
        <p:nvSpPr>
          <p:cNvPr id="40" name="Text 26"/>
          <p:cNvSpPr/>
          <p:nvPr/>
        </p:nvSpPr>
        <p:spPr>
          <a:xfrm>
            <a:off x="8116360" y="2178844"/>
            <a:ext cx="27249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JWT</a:t>
            </a:r>
            <a:endParaRPr lang="en-US" sz="900" dirty="0"/>
          </a:p>
        </p:txBody>
      </p:sp>
      <p:sp>
        <p:nvSpPr>
          <p:cNvPr id="41" name="Shape 27"/>
          <p:cNvSpPr/>
          <p:nvPr/>
        </p:nvSpPr>
        <p:spPr>
          <a:xfrm>
            <a:off x="4922044" y="2536031"/>
            <a:ext cx="1825228" cy="342900"/>
          </a:xfrm>
          <a:prstGeom prst="rect">
            <a:avLst/>
          </a:prstGeom>
          <a:solidFill>
            <a:srgbClr val="F0F7FF"/>
          </a:solidFill>
          <a:ln/>
        </p:spPr>
      </p:sp>
      <p:pic>
        <p:nvPicPr>
          <p:cNvPr id="42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07769" y="2636044"/>
            <a:ext cx="178594" cy="142875"/>
          </a:xfrm>
          <a:prstGeom prst="rect">
            <a:avLst/>
          </a:prstGeom>
        </p:spPr>
      </p:pic>
      <p:sp>
        <p:nvSpPr>
          <p:cNvPr id="43" name="Text 28"/>
          <p:cNvSpPr/>
          <p:nvPr/>
        </p:nvSpPr>
        <p:spPr>
          <a:xfrm>
            <a:off x="5257800" y="2628900"/>
            <a:ext cx="92503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Cloud Services:</a:t>
            </a:r>
            <a:endParaRPr lang="en-US" sz="900" dirty="0"/>
          </a:p>
        </p:txBody>
      </p:sp>
      <p:sp>
        <p:nvSpPr>
          <p:cNvPr id="44" name="Text 29"/>
          <p:cNvSpPr/>
          <p:nvPr/>
        </p:nvSpPr>
        <p:spPr>
          <a:xfrm>
            <a:off x="6176832" y="2628900"/>
            <a:ext cx="30896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AWS</a:t>
            </a:r>
            <a:endParaRPr lang="en-US" sz="900" dirty="0"/>
          </a:p>
        </p:txBody>
      </p:sp>
      <p:sp>
        <p:nvSpPr>
          <p:cNvPr id="45" name="Shape 30"/>
          <p:cNvSpPr/>
          <p:nvPr/>
        </p:nvSpPr>
        <p:spPr>
          <a:xfrm>
            <a:off x="6854428" y="2536031"/>
            <a:ext cx="1825228" cy="342900"/>
          </a:xfrm>
          <a:prstGeom prst="rect">
            <a:avLst/>
          </a:prstGeom>
          <a:solidFill>
            <a:srgbClr val="F0F7FF"/>
          </a:solidFill>
          <a:ln/>
        </p:spPr>
      </p:sp>
      <p:pic>
        <p:nvPicPr>
          <p:cNvPr id="46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40153" y="2636044"/>
            <a:ext cx="139303" cy="142875"/>
          </a:xfrm>
          <a:prstGeom prst="rect">
            <a:avLst/>
          </a:prstGeom>
        </p:spPr>
      </p:pic>
      <p:sp>
        <p:nvSpPr>
          <p:cNvPr id="47" name="Text 31"/>
          <p:cNvSpPr/>
          <p:nvPr/>
        </p:nvSpPr>
        <p:spPr>
          <a:xfrm>
            <a:off x="7150894" y="2628900"/>
            <a:ext cx="42589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CI/CD:</a:t>
            </a:r>
            <a:endParaRPr lang="en-US" sz="900" dirty="0"/>
          </a:p>
        </p:txBody>
      </p:sp>
      <p:sp>
        <p:nvSpPr>
          <p:cNvPr id="48" name="Text 32"/>
          <p:cNvSpPr/>
          <p:nvPr/>
        </p:nvSpPr>
        <p:spPr>
          <a:xfrm>
            <a:off x="7570784" y="2628900"/>
            <a:ext cx="87393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GitHub Actions</a:t>
            </a:r>
            <a:endParaRPr lang="en-US" sz="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46922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Development Challenges &amp; Solutions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4114800" cy="2505949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060847"/>
            <a:ext cx="171450" cy="1714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85800" y="1028700"/>
            <a:ext cx="175499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Synchronization</a:t>
            </a:r>
            <a:endParaRPr lang="en-US" sz="1238" dirty="0"/>
          </a:p>
        </p:txBody>
      </p:sp>
      <p:sp>
        <p:nvSpPr>
          <p:cNvPr id="7" name="Text 3"/>
          <p:cNvSpPr/>
          <p:nvPr/>
        </p:nvSpPr>
        <p:spPr>
          <a:xfrm>
            <a:off x="428625" y="1371600"/>
            <a:ext cx="390048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Challenge:</a:t>
            </a:r>
            <a:endParaRPr lang="en-US" sz="1013" dirty="0"/>
          </a:p>
        </p:txBody>
      </p:sp>
      <p:sp>
        <p:nvSpPr>
          <p:cNvPr id="8" name="Text 4"/>
          <p:cNvSpPr/>
          <p:nvPr/>
        </p:nvSpPr>
        <p:spPr>
          <a:xfrm>
            <a:off x="428625" y="1635919"/>
            <a:ext cx="3900488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Ensuring data consistency between offline storage and cloud database when users operate in areas with poor connectivity.</a:t>
            </a:r>
            <a:endParaRPr lang="en-US" sz="900" dirty="0"/>
          </a:p>
        </p:txBody>
      </p:sp>
      <p:sp>
        <p:nvSpPr>
          <p:cNvPr id="9" name="Text 5"/>
          <p:cNvSpPr/>
          <p:nvPr/>
        </p:nvSpPr>
        <p:spPr>
          <a:xfrm>
            <a:off x="428625" y="1955936"/>
            <a:ext cx="390048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Solution:</a:t>
            </a:r>
            <a:endParaRPr lang="en-US" sz="1013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2241686"/>
            <a:ext cx="114300" cy="11430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614363" y="2220255"/>
            <a:ext cx="1949741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Stores changes locally when offline</a:t>
            </a:r>
            <a:endParaRPr lang="en-US" sz="90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2458845"/>
            <a:ext cx="114300" cy="11430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14363" y="2437414"/>
            <a:ext cx="2721936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Automatically syncs when connectivity is restored</a:t>
            </a:r>
            <a:endParaRPr lang="en-US" sz="900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5" y="2676004"/>
            <a:ext cx="114300" cy="11430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614363" y="2654573"/>
            <a:ext cx="2880243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Resolves conflicts using timestamp-based resolution</a:t>
            </a:r>
            <a:endParaRPr lang="en-US" sz="900" dirty="0"/>
          </a:p>
        </p:txBody>
      </p:sp>
      <p:pic>
        <p:nvPicPr>
          <p:cNvPr id="1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625" y="2893163"/>
            <a:ext cx="114300" cy="114300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614363" y="2871732"/>
            <a:ext cx="2651308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Provides visual indicators of sync status to users</a:t>
            </a:r>
            <a:endParaRPr lang="en-US" sz="900" dirty="0"/>
          </a:p>
        </p:txBody>
      </p:sp>
      <p:sp>
        <p:nvSpPr>
          <p:cNvPr id="18" name="Shape 10"/>
          <p:cNvSpPr/>
          <p:nvPr/>
        </p:nvSpPr>
        <p:spPr>
          <a:xfrm>
            <a:off x="4743450" y="885825"/>
            <a:ext cx="4114800" cy="2505949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9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6325" y="1060847"/>
            <a:ext cx="192881" cy="171450"/>
          </a:xfrm>
          <a:prstGeom prst="rect">
            <a:avLst/>
          </a:prstGeom>
        </p:spPr>
      </p:pic>
      <p:sp>
        <p:nvSpPr>
          <p:cNvPr id="20" name="Text 11"/>
          <p:cNvSpPr/>
          <p:nvPr/>
        </p:nvSpPr>
        <p:spPr>
          <a:xfrm>
            <a:off x="5164931" y="1028700"/>
            <a:ext cx="2162184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Performance Optimization</a:t>
            </a:r>
            <a:endParaRPr lang="en-US" sz="1238" dirty="0"/>
          </a:p>
        </p:txBody>
      </p:sp>
      <p:sp>
        <p:nvSpPr>
          <p:cNvPr id="21" name="Text 12"/>
          <p:cNvSpPr/>
          <p:nvPr/>
        </p:nvSpPr>
        <p:spPr>
          <a:xfrm>
            <a:off x="4886325" y="1371600"/>
            <a:ext cx="390048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Challenge:</a:t>
            </a:r>
            <a:endParaRPr lang="en-US" sz="1013" dirty="0"/>
          </a:p>
        </p:txBody>
      </p:sp>
      <p:sp>
        <p:nvSpPr>
          <p:cNvPr id="22" name="Text 13"/>
          <p:cNvSpPr/>
          <p:nvPr/>
        </p:nvSpPr>
        <p:spPr>
          <a:xfrm>
            <a:off x="4886325" y="1635919"/>
            <a:ext cx="3900488" cy="4800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app experienced performance issues when handling large datasets, particularly for users with multiple vehicles and extensive maintenance histories.</a:t>
            </a:r>
            <a:endParaRPr lang="en-US" sz="900" dirty="0"/>
          </a:p>
        </p:txBody>
      </p:sp>
      <p:sp>
        <p:nvSpPr>
          <p:cNvPr id="23" name="Text 14"/>
          <p:cNvSpPr/>
          <p:nvPr/>
        </p:nvSpPr>
        <p:spPr>
          <a:xfrm>
            <a:off x="4886325" y="2115945"/>
            <a:ext cx="390048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Solution:</a:t>
            </a:r>
            <a:endParaRPr lang="en-US" sz="1013" dirty="0"/>
          </a:p>
        </p:txBody>
      </p:sp>
      <p:pic>
        <p:nvPicPr>
          <p:cNvPr id="24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6325" y="2401695"/>
            <a:ext cx="114300" cy="114300"/>
          </a:xfrm>
          <a:prstGeom prst="rect">
            <a:avLst/>
          </a:prstGeom>
        </p:spPr>
      </p:pic>
      <p:sp>
        <p:nvSpPr>
          <p:cNvPr id="25" name="Text 15"/>
          <p:cNvSpPr/>
          <p:nvPr/>
        </p:nvSpPr>
        <p:spPr>
          <a:xfrm>
            <a:off x="5072063" y="2380264"/>
            <a:ext cx="2334360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Implemented pagination for data retrieval</a:t>
            </a:r>
            <a:endParaRPr lang="en-US" sz="900" dirty="0"/>
          </a:p>
        </p:txBody>
      </p:sp>
      <p:pic>
        <p:nvPicPr>
          <p:cNvPr id="26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6325" y="2618854"/>
            <a:ext cx="114300" cy="114300"/>
          </a:xfrm>
          <a:prstGeom prst="rect">
            <a:avLst/>
          </a:prstGeom>
        </p:spPr>
      </p:pic>
      <p:sp>
        <p:nvSpPr>
          <p:cNvPr id="27" name="Text 16"/>
          <p:cNvSpPr/>
          <p:nvPr/>
        </p:nvSpPr>
        <p:spPr>
          <a:xfrm>
            <a:off x="5072063" y="2597423"/>
            <a:ext cx="1882769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Added data indexing in MongoDB</a:t>
            </a:r>
            <a:endParaRPr lang="en-US" sz="900" dirty="0"/>
          </a:p>
        </p:txBody>
      </p:sp>
      <p:pic>
        <p:nvPicPr>
          <p:cNvPr id="28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86325" y="2836013"/>
            <a:ext cx="114300" cy="114300"/>
          </a:xfrm>
          <a:prstGeom prst="rect">
            <a:avLst/>
          </a:prstGeom>
        </p:spPr>
      </p:pic>
      <p:sp>
        <p:nvSpPr>
          <p:cNvPr id="29" name="Text 17"/>
          <p:cNvSpPr/>
          <p:nvPr/>
        </p:nvSpPr>
        <p:spPr>
          <a:xfrm>
            <a:off x="5072063" y="2814582"/>
            <a:ext cx="3281437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Optimized React Native components to minimize re-renders</a:t>
            </a:r>
            <a:endParaRPr lang="en-US" sz="900" dirty="0"/>
          </a:p>
        </p:txBody>
      </p:sp>
      <p:pic>
        <p:nvPicPr>
          <p:cNvPr id="30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86325" y="3053172"/>
            <a:ext cx="114300" cy="114300"/>
          </a:xfrm>
          <a:prstGeom prst="rect">
            <a:avLst/>
          </a:prstGeom>
        </p:spPr>
      </p:pic>
      <p:sp>
        <p:nvSpPr>
          <p:cNvPr id="31" name="Text 18"/>
          <p:cNvSpPr/>
          <p:nvPr/>
        </p:nvSpPr>
        <p:spPr>
          <a:xfrm>
            <a:off x="5072063" y="3031741"/>
            <a:ext cx="2072943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Implemented data caching strategies</a:t>
            </a:r>
            <a:endParaRPr lang="en-US" sz="900" dirty="0"/>
          </a:p>
        </p:txBody>
      </p:sp>
      <p:sp>
        <p:nvSpPr>
          <p:cNvPr id="32" name="Shape 19"/>
          <p:cNvSpPr/>
          <p:nvPr/>
        </p:nvSpPr>
        <p:spPr>
          <a:xfrm>
            <a:off x="285750" y="3534649"/>
            <a:ext cx="4114800" cy="2505949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3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625" y="3709671"/>
            <a:ext cx="128588" cy="171450"/>
          </a:xfrm>
          <a:prstGeom prst="rect">
            <a:avLst/>
          </a:prstGeom>
        </p:spPr>
      </p:pic>
      <p:sp>
        <p:nvSpPr>
          <p:cNvPr id="34" name="Text 20"/>
          <p:cNvSpPr/>
          <p:nvPr/>
        </p:nvSpPr>
        <p:spPr>
          <a:xfrm>
            <a:off x="642938" y="3677524"/>
            <a:ext cx="221766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Cross-Platform Consistency</a:t>
            </a:r>
            <a:endParaRPr lang="en-US" sz="1238" dirty="0"/>
          </a:p>
        </p:txBody>
      </p:sp>
      <p:sp>
        <p:nvSpPr>
          <p:cNvPr id="35" name="Text 21"/>
          <p:cNvSpPr/>
          <p:nvPr/>
        </p:nvSpPr>
        <p:spPr>
          <a:xfrm>
            <a:off x="428625" y="4020424"/>
            <a:ext cx="390048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Challenge:</a:t>
            </a:r>
            <a:endParaRPr lang="en-US" sz="1013" dirty="0"/>
          </a:p>
        </p:txBody>
      </p:sp>
      <p:sp>
        <p:nvSpPr>
          <p:cNvPr id="36" name="Text 22"/>
          <p:cNvSpPr/>
          <p:nvPr/>
        </p:nvSpPr>
        <p:spPr>
          <a:xfrm>
            <a:off x="428625" y="4284743"/>
            <a:ext cx="3900488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Maintaining consistent behavior and appearance across iOS and Android platforms.</a:t>
            </a:r>
            <a:endParaRPr lang="en-US" sz="900" dirty="0"/>
          </a:p>
        </p:txBody>
      </p:sp>
      <p:sp>
        <p:nvSpPr>
          <p:cNvPr id="37" name="Text 23"/>
          <p:cNvSpPr/>
          <p:nvPr/>
        </p:nvSpPr>
        <p:spPr>
          <a:xfrm>
            <a:off x="428625" y="4604761"/>
            <a:ext cx="390048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Solution:</a:t>
            </a:r>
            <a:endParaRPr lang="en-US" sz="1013" dirty="0"/>
          </a:p>
        </p:txBody>
      </p:sp>
      <p:pic>
        <p:nvPicPr>
          <p:cNvPr id="38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8625" y="4890511"/>
            <a:ext cx="114300" cy="114300"/>
          </a:xfrm>
          <a:prstGeom prst="rect">
            <a:avLst/>
          </a:prstGeom>
        </p:spPr>
      </p:pic>
      <p:sp>
        <p:nvSpPr>
          <p:cNvPr id="39" name="Text 24"/>
          <p:cNvSpPr/>
          <p:nvPr/>
        </p:nvSpPr>
        <p:spPr>
          <a:xfrm>
            <a:off x="614363" y="4869080"/>
            <a:ext cx="2596446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Created a platform-agnostic component library</a:t>
            </a:r>
            <a:endParaRPr lang="en-US" sz="900" dirty="0"/>
          </a:p>
        </p:txBody>
      </p:sp>
      <p:pic>
        <p:nvPicPr>
          <p:cNvPr id="40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8625" y="5107670"/>
            <a:ext cx="114300" cy="114300"/>
          </a:xfrm>
          <a:prstGeom prst="rect">
            <a:avLst/>
          </a:prstGeom>
        </p:spPr>
      </p:pic>
      <p:sp>
        <p:nvSpPr>
          <p:cNvPr id="41" name="Text 25"/>
          <p:cNvSpPr/>
          <p:nvPr/>
        </p:nvSpPr>
        <p:spPr>
          <a:xfrm>
            <a:off x="614363" y="5086238"/>
            <a:ext cx="3204167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Implemented platform-specific code only where necessary</a:t>
            </a:r>
            <a:endParaRPr lang="en-US" sz="900" dirty="0"/>
          </a:p>
        </p:txBody>
      </p:sp>
      <p:pic>
        <p:nvPicPr>
          <p:cNvPr id="42" name="Image 14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8625" y="5324828"/>
            <a:ext cx="114300" cy="114300"/>
          </a:xfrm>
          <a:prstGeom prst="rect">
            <a:avLst/>
          </a:prstGeom>
        </p:spPr>
      </p:pic>
      <p:sp>
        <p:nvSpPr>
          <p:cNvPr id="43" name="Text 26"/>
          <p:cNvSpPr/>
          <p:nvPr/>
        </p:nvSpPr>
        <p:spPr>
          <a:xfrm>
            <a:off x="614363" y="5303397"/>
            <a:ext cx="3490615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Established comprehensive testing protocols for both platforms</a:t>
            </a:r>
            <a:endParaRPr lang="en-US" sz="900" dirty="0"/>
          </a:p>
        </p:txBody>
      </p:sp>
      <p:pic>
        <p:nvPicPr>
          <p:cNvPr id="44" name="Image 15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8625" y="5541987"/>
            <a:ext cx="114300" cy="114300"/>
          </a:xfrm>
          <a:prstGeom prst="rect">
            <a:avLst/>
          </a:prstGeom>
        </p:spPr>
      </p:pic>
      <p:sp>
        <p:nvSpPr>
          <p:cNvPr id="45" name="Text 27"/>
          <p:cNvSpPr/>
          <p:nvPr/>
        </p:nvSpPr>
        <p:spPr>
          <a:xfrm>
            <a:off x="614363" y="5520556"/>
            <a:ext cx="3714750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Used React Native's platform-specific extensions for critical differences</a:t>
            </a:r>
            <a:endParaRPr lang="en-US" sz="900" dirty="0"/>
          </a:p>
        </p:txBody>
      </p:sp>
      <p:sp>
        <p:nvSpPr>
          <p:cNvPr id="46" name="Shape 28"/>
          <p:cNvSpPr/>
          <p:nvPr/>
        </p:nvSpPr>
        <p:spPr>
          <a:xfrm>
            <a:off x="4743450" y="3534649"/>
            <a:ext cx="4114800" cy="2505949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7" name="Image 16" descr="preencod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86325" y="3709671"/>
            <a:ext cx="192881" cy="171450"/>
          </a:xfrm>
          <a:prstGeom prst="rect">
            <a:avLst/>
          </a:prstGeom>
        </p:spPr>
      </p:pic>
      <p:sp>
        <p:nvSpPr>
          <p:cNvPr id="48" name="Text 29"/>
          <p:cNvSpPr/>
          <p:nvPr/>
        </p:nvSpPr>
        <p:spPr>
          <a:xfrm>
            <a:off x="5164931" y="3677524"/>
            <a:ext cx="1755437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Battery Consumption</a:t>
            </a:r>
            <a:endParaRPr lang="en-US" sz="1238" dirty="0"/>
          </a:p>
        </p:txBody>
      </p:sp>
      <p:sp>
        <p:nvSpPr>
          <p:cNvPr id="49" name="Text 30"/>
          <p:cNvSpPr/>
          <p:nvPr/>
        </p:nvSpPr>
        <p:spPr>
          <a:xfrm>
            <a:off x="4886325" y="4020424"/>
            <a:ext cx="390048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Challenge:</a:t>
            </a:r>
            <a:endParaRPr lang="en-US" sz="1013" dirty="0"/>
          </a:p>
        </p:txBody>
      </p:sp>
      <p:sp>
        <p:nvSpPr>
          <p:cNvPr id="50" name="Text 31"/>
          <p:cNvSpPr/>
          <p:nvPr/>
        </p:nvSpPr>
        <p:spPr>
          <a:xfrm>
            <a:off x="4886325" y="4284743"/>
            <a:ext cx="3900488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Initial versions of the app consumed excessive battery due to background processes.</a:t>
            </a:r>
            <a:endParaRPr lang="en-US" sz="900" dirty="0"/>
          </a:p>
        </p:txBody>
      </p:sp>
      <p:sp>
        <p:nvSpPr>
          <p:cNvPr id="51" name="Text 32"/>
          <p:cNvSpPr/>
          <p:nvPr/>
        </p:nvSpPr>
        <p:spPr>
          <a:xfrm>
            <a:off x="4886325" y="4604761"/>
            <a:ext cx="390048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Solution:</a:t>
            </a:r>
            <a:endParaRPr lang="en-US" sz="1013" dirty="0"/>
          </a:p>
        </p:txBody>
      </p:sp>
      <p:pic>
        <p:nvPicPr>
          <p:cNvPr id="52" name="Image 17" descr="preencode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886325" y="4890511"/>
            <a:ext cx="114300" cy="114300"/>
          </a:xfrm>
          <a:prstGeom prst="rect">
            <a:avLst/>
          </a:prstGeom>
        </p:spPr>
      </p:pic>
      <p:sp>
        <p:nvSpPr>
          <p:cNvPr id="53" name="Text 33"/>
          <p:cNvSpPr/>
          <p:nvPr/>
        </p:nvSpPr>
        <p:spPr>
          <a:xfrm>
            <a:off x="5072063" y="4869080"/>
            <a:ext cx="2138437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Optimized background sync frequency</a:t>
            </a:r>
            <a:endParaRPr lang="en-US" sz="900" dirty="0"/>
          </a:p>
        </p:txBody>
      </p:sp>
      <p:pic>
        <p:nvPicPr>
          <p:cNvPr id="54" name="Image 18" descr="preencode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86325" y="5107670"/>
            <a:ext cx="114300" cy="114300"/>
          </a:xfrm>
          <a:prstGeom prst="rect">
            <a:avLst/>
          </a:prstGeom>
        </p:spPr>
      </p:pic>
      <p:sp>
        <p:nvSpPr>
          <p:cNvPr id="55" name="Text 34"/>
          <p:cNvSpPr/>
          <p:nvPr/>
        </p:nvSpPr>
        <p:spPr>
          <a:xfrm>
            <a:off x="5072063" y="5086238"/>
            <a:ext cx="2501708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Implemented more efficient location tracking</a:t>
            </a:r>
            <a:endParaRPr lang="en-US" sz="900" dirty="0"/>
          </a:p>
        </p:txBody>
      </p:sp>
      <p:pic>
        <p:nvPicPr>
          <p:cNvPr id="56" name="Image 19" descr="preencod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886325" y="5324828"/>
            <a:ext cx="114300" cy="114300"/>
          </a:xfrm>
          <a:prstGeom prst="rect">
            <a:avLst/>
          </a:prstGeom>
        </p:spPr>
      </p:pic>
      <p:sp>
        <p:nvSpPr>
          <p:cNvPr id="57" name="Text 35"/>
          <p:cNvSpPr/>
          <p:nvPr/>
        </p:nvSpPr>
        <p:spPr>
          <a:xfrm>
            <a:off x="5072063" y="5303397"/>
            <a:ext cx="3216055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Added user-configurable settings for background activities</a:t>
            </a:r>
            <a:endParaRPr lang="en-US" sz="900" dirty="0"/>
          </a:p>
        </p:txBody>
      </p:sp>
      <p:pic>
        <p:nvPicPr>
          <p:cNvPr id="58" name="Image 20" descr="preencode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886325" y="5541987"/>
            <a:ext cx="114300" cy="114300"/>
          </a:xfrm>
          <a:prstGeom prst="rect">
            <a:avLst/>
          </a:prstGeom>
        </p:spPr>
      </p:pic>
      <p:sp>
        <p:nvSpPr>
          <p:cNvPr id="59" name="Text 36"/>
          <p:cNvSpPr/>
          <p:nvPr/>
        </p:nvSpPr>
        <p:spPr>
          <a:xfrm>
            <a:off x="5072063" y="5520556"/>
            <a:ext cx="3131837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Used push notifications instead of polling where possible</a:t>
            </a:r>
            <a:endParaRPr lang="en-US" sz="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30339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Integration Work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1357313" y="885825"/>
            <a:ext cx="6500813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Vehicle Maintenance App integrates with multiple third-party systems and services to provide a comprehensive solution for vehicle management.</a:t>
            </a:r>
            <a:endParaRPr lang="en-US" sz="1013" dirty="0"/>
          </a:p>
        </p:txBody>
      </p:sp>
      <p:sp>
        <p:nvSpPr>
          <p:cNvPr id="5" name="Shape 2"/>
          <p:cNvSpPr/>
          <p:nvPr/>
        </p:nvSpPr>
        <p:spPr>
          <a:xfrm>
            <a:off x="285750" y="1414463"/>
            <a:ext cx="2762231" cy="1738722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585913"/>
            <a:ext cx="137517" cy="1571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51867" y="1557338"/>
            <a:ext cx="227514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Vehicle Information Databases</a:t>
            </a:r>
            <a:endParaRPr lang="en-US" sz="1125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900238"/>
            <a:ext cx="100013" cy="100013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00075" y="1878806"/>
            <a:ext cx="2376469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National vehicle databases for VIN-based specifications</a:t>
            </a:r>
            <a:endParaRPr lang="en-US" sz="9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2277405"/>
            <a:ext cx="100013" cy="10001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00075" y="2255974"/>
            <a:ext cx="2376469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Manufacturer databases for maintenance schedules</a:t>
            </a:r>
            <a:endParaRPr lang="en-US" sz="900" dirty="0"/>
          </a:p>
        </p:txBody>
      </p:sp>
      <p:pic>
        <p:nvPicPr>
          <p:cNvPr id="12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5" y="2654573"/>
            <a:ext cx="100013" cy="100013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600075" y="2633142"/>
            <a:ext cx="2376469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Standardized error handling for API failures</a:t>
            </a:r>
            <a:endParaRPr lang="en-US" sz="900" dirty="0"/>
          </a:p>
        </p:txBody>
      </p:sp>
      <p:sp>
        <p:nvSpPr>
          <p:cNvPr id="14" name="Shape 7"/>
          <p:cNvSpPr/>
          <p:nvPr/>
        </p:nvSpPr>
        <p:spPr>
          <a:xfrm>
            <a:off x="3190856" y="1414463"/>
            <a:ext cx="2762259" cy="1738722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5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3731" y="1585913"/>
            <a:ext cx="157163" cy="157163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3576619" y="1557338"/>
            <a:ext cx="208098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Service Provider Integration</a:t>
            </a:r>
            <a:endParaRPr lang="en-US" sz="1125" dirty="0"/>
          </a:p>
        </p:txBody>
      </p:sp>
      <p:pic>
        <p:nvPicPr>
          <p:cNvPr id="1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3731" y="1900238"/>
            <a:ext cx="100013" cy="100013"/>
          </a:xfrm>
          <a:prstGeom prst="rect">
            <a:avLst/>
          </a:prstGeom>
        </p:spPr>
      </p:pic>
      <p:sp>
        <p:nvSpPr>
          <p:cNvPr id="18" name="Text 9"/>
          <p:cNvSpPr/>
          <p:nvPr/>
        </p:nvSpPr>
        <p:spPr>
          <a:xfrm>
            <a:off x="3505181" y="1878806"/>
            <a:ext cx="2195950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 connections to major service chains</a:t>
            </a:r>
            <a:endParaRPr lang="en-US" sz="900" dirty="0"/>
          </a:p>
        </p:txBody>
      </p:sp>
      <p:pic>
        <p:nvPicPr>
          <p:cNvPr id="1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3731" y="2117396"/>
            <a:ext cx="100013" cy="100013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3505181" y="2095965"/>
            <a:ext cx="1780915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Secure data exchange protocols</a:t>
            </a:r>
            <a:endParaRPr lang="en-US" sz="900" dirty="0"/>
          </a:p>
        </p:txBody>
      </p:sp>
      <p:pic>
        <p:nvPicPr>
          <p:cNvPr id="21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3731" y="2334555"/>
            <a:ext cx="100013" cy="100013"/>
          </a:xfrm>
          <a:prstGeom prst="rect">
            <a:avLst/>
          </a:prstGeom>
        </p:spPr>
      </p:pic>
      <p:sp>
        <p:nvSpPr>
          <p:cNvPr id="22" name="Text 11"/>
          <p:cNvSpPr/>
          <p:nvPr/>
        </p:nvSpPr>
        <p:spPr>
          <a:xfrm>
            <a:off x="3505181" y="2313124"/>
            <a:ext cx="2376497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OAuth-based authentication for service providers</a:t>
            </a:r>
            <a:endParaRPr lang="en-US" sz="900" dirty="0"/>
          </a:p>
        </p:txBody>
      </p:sp>
      <p:sp>
        <p:nvSpPr>
          <p:cNvPr id="23" name="Shape 12"/>
          <p:cNvSpPr/>
          <p:nvPr/>
        </p:nvSpPr>
        <p:spPr>
          <a:xfrm>
            <a:off x="6095991" y="1414463"/>
            <a:ext cx="2762231" cy="1738722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24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38866" y="1585913"/>
            <a:ext cx="157163" cy="157163"/>
          </a:xfrm>
          <a:prstGeom prst="rect">
            <a:avLst/>
          </a:prstGeom>
        </p:spPr>
      </p:pic>
      <p:sp>
        <p:nvSpPr>
          <p:cNvPr id="25" name="Text 13"/>
          <p:cNvSpPr/>
          <p:nvPr/>
        </p:nvSpPr>
        <p:spPr>
          <a:xfrm>
            <a:off x="6481753" y="1557338"/>
            <a:ext cx="111702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Fuel Price APIs</a:t>
            </a:r>
            <a:endParaRPr lang="en-US" sz="1125" dirty="0"/>
          </a:p>
        </p:txBody>
      </p:sp>
      <p:pic>
        <p:nvPicPr>
          <p:cNvPr id="26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38866" y="1900238"/>
            <a:ext cx="100013" cy="100013"/>
          </a:xfrm>
          <a:prstGeom prst="rect">
            <a:avLst/>
          </a:prstGeom>
        </p:spPr>
      </p:pic>
      <p:sp>
        <p:nvSpPr>
          <p:cNvPr id="27" name="Text 14"/>
          <p:cNvSpPr/>
          <p:nvPr/>
        </p:nvSpPr>
        <p:spPr>
          <a:xfrm>
            <a:off x="6410316" y="1878806"/>
            <a:ext cx="2004157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Real-time fuel price data integration</a:t>
            </a:r>
            <a:endParaRPr lang="en-US" sz="900" dirty="0"/>
          </a:p>
        </p:txBody>
      </p:sp>
      <p:pic>
        <p:nvPicPr>
          <p:cNvPr id="28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38866" y="2117396"/>
            <a:ext cx="100013" cy="100013"/>
          </a:xfrm>
          <a:prstGeom prst="rect">
            <a:avLst/>
          </a:prstGeom>
        </p:spPr>
      </p:pic>
      <p:sp>
        <p:nvSpPr>
          <p:cNvPr id="29" name="Text 15"/>
          <p:cNvSpPr/>
          <p:nvPr/>
        </p:nvSpPr>
        <p:spPr>
          <a:xfrm>
            <a:off x="6410316" y="2095965"/>
            <a:ext cx="2094207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Geolocation-based price comparisons</a:t>
            </a:r>
            <a:endParaRPr lang="en-US" sz="900" dirty="0"/>
          </a:p>
        </p:txBody>
      </p:sp>
      <p:pic>
        <p:nvPicPr>
          <p:cNvPr id="30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38866" y="2334555"/>
            <a:ext cx="100013" cy="100013"/>
          </a:xfrm>
          <a:prstGeom prst="rect">
            <a:avLst/>
          </a:prstGeom>
        </p:spPr>
      </p:pic>
      <p:sp>
        <p:nvSpPr>
          <p:cNvPr id="31" name="Text 16"/>
          <p:cNvSpPr/>
          <p:nvPr/>
        </p:nvSpPr>
        <p:spPr>
          <a:xfrm>
            <a:off x="6410316" y="2313124"/>
            <a:ext cx="2228850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Historical price tracking for cost analysis</a:t>
            </a:r>
            <a:endParaRPr lang="en-US" sz="900" dirty="0"/>
          </a:p>
        </p:txBody>
      </p:sp>
      <p:sp>
        <p:nvSpPr>
          <p:cNvPr id="32" name="Shape 17"/>
          <p:cNvSpPr/>
          <p:nvPr/>
        </p:nvSpPr>
        <p:spPr>
          <a:xfrm>
            <a:off x="285750" y="3296059"/>
            <a:ext cx="2762231" cy="1578713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3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8625" y="3467509"/>
            <a:ext cx="176808" cy="157163"/>
          </a:xfrm>
          <a:prstGeom prst="rect">
            <a:avLst/>
          </a:prstGeom>
        </p:spPr>
      </p:pic>
      <p:sp>
        <p:nvSpPr>
          <p:cNvPr id="34" name="Text 18"/>
          <p:cNvSpPr/>
          <p:nvPr/>
        </p:nvSpPr>
        <p:spPr>
          <a:xfrm>
            <a:off x="691158" y="3438934"/>
            <a:ext cx="15144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Payment Processing</a:t>
            </a:r>
            <a:endParaRPr lang="en-US" sz="1125" dirty="0"/>
          </a:p>
        </p:txBody>
      </p:sp>
      <p:pic>
        <p:nvPicPr>
          <p:cNvPr id="35" name="Image 14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8625" y="3781834"/>
            <a:ext cx="100013" cy="100013"/>
          </a:xfrm>
          <a:prstGeom prst="rect">
            <a:avLst/>
          </a:prstGeom>
        </p:spPr>
      </p:pic>
      <p:sp>
        <p:nvSpPr>
          <p:cNvPr id="36" name="Text 19"/>
          <p:cNvSpPr/>
          <p:nvPr/>
        </p:nvSpPr>
        <p:spPr>
          <a:xfrm>
            <a:off x="600075" y="3760403"/>
            <a:ext cx="2376469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Stripe integration for subscription management</a:t>
            </a:r>
            <a:endParaRPr lang="en-US" sz="900" dirty="0"/>
          </a:p>
        </p:txBody>
      </p:sp>
      <p:pic>
        <p:nvPicPr>
          <p:cNvPr id="37" name="Image 15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8625" y="4159002"/>
            <a:ext cx="100013" cy="100013"/>
          </a:xfrm>
          <a:prstGeom prst="rect">
            <a:avLst/>
          </a:prstGeom>
        </p:spPr>
      </p:pic>
      <p:sp>
        <p:nvSpPr>
          <p:cNvPr id="38" name="Text 20"/>
          <p:cNvSpPr/>
          <p:nvPr/>
        </p:nvSpPr>
        <p:spPr>
          <a:xfrm>
            <a:off x="600075" y="4137571"/>
            <a:ext cx="2376469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Apple Pay and Google Pay for in-app purchases</a:t>
            </a:r>
            <a:endParaRPr lang="en-US" sz="900" dirty="0"/>
          </a:p>
        </p:txBody>
      </p:sp>
      <p:pic>
        <p:nvPicPr>
          <p:cNvPr id="39" name="Image 16" descr="preencod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8625" y="4536170"/>
            <a:ext cx="100013" cy="100013"/>
          </a:xfrm>
          <a:prstGeom prst="rect">
            <a:avLst/>
          </a:prstGeom>
        </p:spPr>
      </p:pic>
      <p:sp>
        <p:nvSpPr>
          <p:cNvPr id="40" name="Text 21"/>
          <p:cNvSpPr/>
          <p:nvPr/>
        </p:nvSpPr>
        <p:spPr>
          <a:xfrm>
            <a:off x="600075" y="4514738"/>
            <a:ext cx="2022435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PCI DSS compliance implementation</a:t>
            </a:r>
            <a:endParaRPr lang="en-US" sz="900" dirty="0"/>
          </a:p>
        </p:txBody>
      </p:sp>
      <p:sp>
        <p:nvSpPr>
          <p:cNvPr id="41" name="Shape 22"/>
          <p:cNvSpPr/>
          <p:nvPr/>
        </p:nvSpPr>
        <p:spPr>
          <a:xfrm>
            <a:off x="3190856" y="3296059"/>
            <a:ext cx="2762259" cy="1578713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2" name="Image 17" descr="preencode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333731" y="3467509"/>
            <a:ext cx="196453" cy="157163"/>
          </a:xfrm>
          <a:prstGeom prst="rect">
            <a:avLst/>
          </a:prstGeom>
        </p:spPr>
      </p:pic>
      <p:sp>
        <p:nvSpPr>
          <p:cNvPr id="43" name="Text 23"/>
          <p:cNvSpPr/>
          <p:nvPr/>
        </p:nvSpPr>
        <p:spPr>
          <a:xfrm>
            <a:off x="3615910" y="3438934"/>
            <a:ext cx="19573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Cloud Services Integration</a:t>
            </a:r>
            <a:endParaRPr lang="en-US" sz="1125" dirty="0"/>
          </a:p>
        </p:txBody>
      </p:sp>
      <p:pic>
        <p:nvPicPr>
          <p:cNvPr id="44" name="Image 18" descr="preencode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33731" y="3781834"/>
            <a:ext cx="100013" cy="100013"/>
          </a:xfrm>
          <a:prstGeom prst="rect">
            <a:avLst/>
          </a:prstGeom>
        </p:spPr>
      </p:pic>
      <p:sp>
        <p:nvSpPr>
          <p:cNvPr id="45" name="Text 24"/>
          <p:cNvSpPr/>
          <p:nvPr/>
        </p:nvSpPr>
        <p:spPr>
          <a:xfrm>
            <a:off x="3505181" y="3760403"/>
            <a:ext cx="2268531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AWS S3 for document and image storage</a:t>
            </a:r>
            <a:endParaRPr lang="en-US" sz="900" dirty="0"/>
          </a:p>
        </p:txBody>
      </p:sp>
      <p:pic>
        <p:nvPicPr>
          <p:cNvPr id="46" name="Image 19" descr="preencod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333731" y="3998993"/>
            <a:ext cx="100013" cy="100013"/>
          </a:xfrm>
          <a:prstGeom prst="rect">
            <a:avLst/>
          </a:prstGeom>
        </p:spPr>
      </p:pic>
      <p:sp>
        <p:nvSpPr>
          <p:cNvPr id="47" name="Text 25"/>
          <p:cNvSpPr/>
          <p:nvPr/>
        </p:nvSpPr>
        <p:spPr>
          <a:xfrm>
            <a:off x="3505181" y="3977562"/>
            <a:ext cx="2376497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AWS Lambda for serverless background processing</a:t>
            </a:r>
            <a:endParaRPr lang="en-US" sz="900" dirty="0"/>
          </a:p>
        </p:txBody>
      </p:sp>
      <p:pic>
        <p:nvPicPr>
          <p:cNvPr id="48" name="Image 20" descr="preencode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333731" y="4376161"/>
            <a:ext cx="100013" cy="100013"/>
          </a:xfrm>
          <a:prstGeom prst="rect">
            <a:avLst/>
          </a:prstGeom>
        </p:spPr>
      </p:pic>
      <p:sp>
        <p:nvSpPr>
          <p:cNvPr id="49" name="Text 26"/>
          <p:cNvSpPr/>
          <p:nvPr/>
        </p:nvSpPr>
        <p:spPr>
          <a:xfrm>
            <a:off x="3505181" y="4354730"/>
            <a:ext cx="2218916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CloudWatch for monitoring and alerting</a:t>
            </a:r>
            <a:endParaRPr lang="en-US" sz="900" dirty="0"/>
          </a:p>
        </p:txBody>
      </p:sp>
      <p:sp>
        <p:nvSpPr>
          <p:cNvPr id="50" name="Shape 27"/>
          <p:cNvSpPr/>
          <p:nvPr/>
        </p:nvSpPr>
        <p:spPr>
          <a:xfrm>
            <a:off x="6095991" y="3296059"/>
            <a:ext cx="2762231" cy="1578713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1" name="Image 21" descr="preencode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238866" y="3467509"/>
            <a:ext cx="176808" cy="157163"/>
          </a:xfrm>
          <a:prstGeom prst="rect">
            <a:avLst/>
          </a:prstGeom>
        </p:spPr>
      </p:pic>
      <p:sp>
        <p:nvSpPr>
          <p:cNvPr id="52" name="Text 28"/>
          <p:cNvSpPr/>
          <p:nvPr/>
        </p:nvSpPr>
        <p:spPr>
          <a:xfrm>
            <a:off x="6501399" y="3438934"/>
            <a:ext cx="1307167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Location Services</a:t>
            </a:r>
            <a:endParaRPr lang="en-US" sz="1125" dirty="0"/>
          </a:p>
        </p:txBody>
      </p:sp>
      <p:pic>
        <p:nvPicPr>
          <p:cNvPr id="53" name="Image 22" descr="preencode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238866" y="3781834"/>
            <a:ext cx="100013" cy="100013"/>
          </a:xfrm>
          <a:prstGeom prst="rect">
            <a:avLst/>
          </a:prstGeom>
        </p:spPr>
      </p:pic>
      <p:sp>
        <p:nvSpPr>
          <p:cNvPr id="54" name="Text 29"/>
          <p:cNvSpPr/>
          <p:nvPr/>
        </p:nvSpPr>
        <p:spPr>
          <a:xfrm>
            <a:off x="6410316" y="3760403"/>
            <a:ext cx="2376469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Google Maps API for service location finding</a:t>
            </a:r>
            <a:endParaRPr lang="en-US" sz="900" dirty="0"/>
          </a:p>
        </p:txBody>
      </p:sp>
      <p:pic>
        <p:nvPicPr>
          <p:cNvPr id="55" name="Image 23" descr="preencode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238866" y="4159002"/>
            <a:ext cx="100013" cy="100013"/>
          </a:xfrm>
          <a:prstGeom prst="rect">
            <a:avLst/>
          </a:prstGeom>
        </p:spPr>
      </p:pic>
      <p:sp>
        <p:nvSpPr>
          <p:cNvPr id="56" name="Text 30"/>
          <p:cNvSpPr/>
          <p:nvPr/>
        </p:nvSpPr>
        <p:spPr>
          <a:xfrm>
            <a:off x="6410316" y="4137571"/>
            <a:ext cx="2155124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Geocoding for address-based searches</a:t>
            </a:r>
            <a:endParaRPr lang="en-US" sz="900" dirty="0"/>
          </a:p>
        </p:txBody>
      </p:sp>
      <p:pic>
        <p:nvPicPr>
          <p:cNvPr id="57" name="Image 24" descr="preencode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238866" y="4376161"/>
            <a:ext cx="100013" cy="100013"/>
          </a:xfrm>
          <a:prstGeom prst="rect">
            <a:avLst/>
          </a:prstGeom>
        </p:spPr>
      </p:pic>
      <p:sp>
        <p:nvSpPr>
          <p:cNvPr id="58" name="Text 31"/>
          <p:cNvSpPr/>
          <p:nvPr/>
        </p:nvSpPr>
        <p:spPr>
          <a:xfrm>
            <a:off x="6410316" y="4354730"/>
            <a:ext cx="2186462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Route optimization for service planning</a:t>
            </a:r>
            <a:endParaRPr lang="en-US"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98919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Technical Challenges Overcome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4114800" cy="2185932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060847"/>
            <a:ext cx="171450" cy="1714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85800" y="1028700"/>
            <a:ext cx="203881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Security Implementation</a:t>
            </a:r>
            <a:endParaRPr lang="en-US" sz="1238" dirty="0"/>
          </a:p>
        </p:txBody>
      </p:sp>
      <p:sp>
        <p:nvSpPr>
          <p:cNvPr id="7" name="Text 3"/>
          <p:cNvSpPr/>
          <p:nvPr/>
        </p:nvSpPr>
        <p:spPr>
          <a:xfrm>
            <a:off x="428625" y="1371600"/>
            <a:ext cx="390048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Challenge:</a:t>
            </a:r>
            <a:endParaRPr lang="en-US" sz="1013" dirty="0"/>
          </a:p>
        </p:txBody>
      </p:sp>
      <p:sp>
        <p:nvSpPr>
          <p:cNvPr id="8" name="Text 4"/>
          <p:cNvSpPr/>
          <p:nvPr/>
        </p:nvSpPr>
        <p:spPr>
          <a:xfrm>
            <a:off x="428625" y="1635919"/>
            <a:ext cx="3900488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Ensuring robust security for sensitive vehicle and user data.</a:t>
            </a:r>
            <a:endParaRPr lang="en-US" sz="900" dirty="0"/>
          </a:p>
        </p:txBody>
      </p:sp>
      <p:sp>
        <p:nvSpPr>
          <p:cNvPr id="9" name="Text 5"/>
          <p:cNvSpPr/>
          <p:nvPr/>
        </p:nvSpPr>
        <p:spPr>
          <a:xfrm>
            <a:off x="428625" y="1795928"/>
            <a:ext cx="390048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Solution:</a:t>
            </a:r>
            <a:endParaRPr lang="en-US" sz="1013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2081678"/>
            <a:ext cx="114300" cy="11430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614363" y="2060246"/>
            <a:ext cx="3205311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Implemented end-to-end encryption for data transmission</a:t>
            </a:r>
            <a:endParaRPr lang="en-US" sz="90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2298836"/>
            <a:ext cx="114300" cy="11430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14363" y="2277405"/>
            <a:ext cx="2208870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Added biometric authentication options</a:t>
            </a:r>
            <a:endParaRPr lang="en-US" sz="900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5" y="2515995"/>
            <a:ext cx="114300" cy="11430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614363" y="2494564"/>
            <a:ext cx="2918668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Created role-based access control for shared vehicles</a:t>
            </a:r>
            <a:endParaRPr lang="en-US" sz="900" dirty="0"/>
          </a:p>
        </p:txBody>
      </p:sp>
      <p:pic>
        <p:nvPicPr>
          <p:cNvPr id="1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625" y="2733154"/>
            <a:ext cx="114300" cy="114300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614363" y="2711723"/>
            <a:ext cx="3184187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Conducted regular security audits and penetration testing</a:t>
            </a:r>
            <a:endParaRPr lang="en-US" sz="900" dirty="0"/>
          </a:p>
        </p:txBody>
      </p:sp>
      <p:sp>
        <p:nvSpPr>
          <p:cNvPr id="18" name="Shape 10"/>
          <p:cNvSpPr/>
          <p:nvPr/>
        </p:nvSpPr>
        <p:spPr>
          <a:xfrm>
            <a:off x="4743450" y="885825"/>
            <a:ext cx="4114800" cy="2185932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9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6325" y="1060847"/>
            <a:ext cx="150019" cy="171450"/>
          </a:xfrm>
          <a:prstGeom prst="rect">
            <a:avLst/>
          </a:prstGeom>
        </p:spPr>
      </p:pic>
      <p:sp>
        <p:nvSpPr>
          <p:cNvPr id="20" name="Text 11"/>
          <p:cNvSpPr/>
          <p:nvPr/>
        </p:nvSpPr>
        <p:spPr>
          <a:xfrm>
            <a:off x="5122069" y="1028700"/>
            <a:ext cx="224830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Database Schema Evolution</a:t>
            </a:r>
            <a:endParaRPr lang="en-US" sz="1238" dirty="0"/>
          </a:p>
        </p:txBody>
      </p:sp>
      <p:sp>
        <p:nvSpPr>
          <p:cNvPr id="21" name="Text 12"/>
          <p:cNvSpPr/>
          <p:nvPr/>
        </p:nvSpPr>
        <p:spPr>
          <a:xfrm>
            <a:off x="4886325" y="1371600"/>
            <a:ext cx="390048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Challenge:</a:t>
            </a:r>
            <a:endParaRPr lang="en-US" sz="1013" dirty="0"/>
          </a:p>
        </p:txBody>
      </p:sp>
      <p:sp>
        <p:nvSpPr>
          <p:cNvPr id="22" name="Text 13"/>
          <p:cNvSpPr/>
          <p:nvPr/>
        </p:nvSpPr>
        <p:spPr>
          <a:xfrm>
            <a:off x="4886325" y="1635919"/>
            <a:ext cx="3900488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Evolving the database schema without disrupting existing users.</a:t>
            </a:r>
            <a:endParaRPr lang="en-US" sz="900" dirty="0"/>
          </a:p>
        </p:txBody>
      </p:sp>
      <p:sp>
        <p:nvSpPr>
          <p:cNvPr id="23" name="Text 14"/>
          <p:cNvSpPr/>
          <p:nvPr/>
        </p:nvSpPr>
        <p:spPr>
          <a:xfrm>
            <a:off x="4886325" y="1795928"/>
            <a:ext cx="390048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Solution:</a:t>
            </a:r>
            <a:endParaRPr lang="en-US" sz="1013" dirty="0"/>
          </a:p>
        </p:txBody>
      </p:sp>
      <p:pic>
        <p:nvPicPr>
          <p:cNvPr id="24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6325" y="2081678"/>
            <a:ext cx="114300" cy="114300"/>
          </a:xfrm>
          <a:prstGeom prst="rect">
            <a:avLst/>
          </a:prstGeom>
        </p:spPr>
      </p:pic>
      <p:sp>
        <p:nvSpPr>
          <p:cNvPr id="25" name="Text 15"/>
          <p:cNvSpPr/>
          <p:nvPr/>
        </p:nvSpPr>
        <p:spPr>
          <a:xfrm>
            <a:off x="5072063" y="2060246"/>
            <a:ext cx="2197429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Designed a versioned migration system</a:t>
            </a:r>
            <a:endParaRPr lang="en-US" sz="900" dirty="0"/>
          </a:p>
        </p:txBody>
      </p:sp>
      <p:pic>
        <p:nvPicPr>
          <p:cNvPr id="26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6325" y="2298836"/>
            <a:ext cx="114300" cy="114300"/>
          </a:xfrm>
          <a:prstGeom prst="rect">
            <a:avLst/>
          </a:prstGeom>
        </p:spPr>
      </p:pic>
      <p:sp>
        <p:nvSpPr>
          <p:cNvPr id="27" name="Text 16"/>
          <p:cNvSpPr/>
          <p:nvPr/>
        </p:nvSpPr>
        <p:spPr>
          <a:xfrm>
            <a:off x="5072063" y="2277405"/>
            <a:ext cx="2420643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Implemented backward compatibility layers</a:t>
            </a:r>
            <a:endParaRPr lang="en-US" sz="900" dirty="0"/>
          </a:p>
        </p:txBody>
      </p:sp>
      <p:pic>
        <p:nvPicPr>
          <p:cNvPr id="28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86325" y="2515995"/>
            <a:ext cx="114300" cy="114300"/>
          </a:xfrm>
          <a:prstGeom prst="rect">
            <a:avLst/>
          </a:prstGeom>
        </p:spPr>
      </p:pic>
      <p:sp>
        <p:nvSpPr>
          <p:cNvPr id="29" name="Text 17"/>
          <p:cNvSpPr/>
          <p:nvPr/>
        </p:nvSpPr>
        <p:spPr>
          <a:xfrm>
            <a:off x="5072063" y="2494564"/>
            <a:ext cx="2025393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Created data transformation utilities</a:t>
            </a:r>
            <a:endParaRPr lang="en-US" sz="900" dirty="0"/>
          </a:p>
        </p:txBody>
      </p:sp>
      <p:pic>
        <p:nvPicPr>
          <p:cNvPr id="30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86325" y="2733154"/>
            <a:ext cx="114300" cy="114300"/>
          </a:xfrm>
          <a:prstGeom prst="rect">
            <a:avLst/>
          </a:prstGeom>
        </p:spPr>
      </p:pic>
      <p:sp>
        <p:nvSpPr>
          <p:cNvPr id="31" name="Text 18"/>
          <p:cNvSpPr/>
          <p:nvPr/>
        </p:nvSpPr>
        <p:spPr>
          <a:xfrm>
            <a:off x="5072063" y="2711723"/>
            <a:ext cx="2926538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Developed rollback mechanisms for failed migrations</a:t>
            </a:r>
            <a:endParaRPr lang="en-US" sz="900" dirty="0"/>
          </a:p>
        </p:txBody>
      </p:sp>
      <p:sp>
        <p:nvSpPr>
          <p:cNvPr id="32" name="Shape 19"/>
          <p:cNvSpPr/>
          <p:nvPr/>
        </p:nvSpPr>
        <p:spPr>
          <a:xfrm>
            <a:off x="285750" y="3214632"/>
            <a:ext cx="4114800" cy="2345941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3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625" y="3389654"/>
            <a:ext cx="150019" cy="171450"/>
          </a:xfrm>
          <a:prstGeom prst="rect">
            <a:avLst/>
          </a:prstGeom>
        </p:spPr>
      </p:pic>
      <p:sp>
        <p:nvSpPr>
          <p:cNvPr id="34" name="Text 20"/>
          <p:cNvSpPr/>
          <p:nvPr/>
        </p:nvSpPr>
        <p:spPr>
          <a:xfrm>
            <a:off x="664369" y="3357507"/>
            <a:ext cx="2267164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Push Notification Reliability</a:t>
            </a:r>
            <a:endParaRPr lang="en-US" sz="1238" dirty="0"/>
          </a:p>
        </p:txBody>
      </p:sp>
      <p:sp>
        <p:nvSpPr>
          <p:cNvPr id="35" name="Text 21"/>
          <p:cNvSpPr/>
          <p:nvPr/>
        </p:nvSpPr>
        <p:spPr>
          <a:xfrm>
            <a:off x="428625" y="3700407"/>
            <a:ext cx="390048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Challenge:</a:t>
            </a:r>
            <a:endParaRPr lang="en-US" sz="1013" dirty="0"/>
          </a:p>
        </p:txBody>
      </p:sp>
      <p:sp>
        <p:nvSpPr>
          <p:cNvPr id="36" name="Text 22"/>
          <p:cNvSpPr/>
          <p:nvPr/>
        </p:nvSpPr>
        <p:spPr>
          <a:xfrm>
            <a:off x="428625" y="3964725"/>
            <a:ext cx="3900488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Inconsistent delivery of maintenance reminder notifications across devices.</a:t>
            </a:r>
            <a:endParaRPr lang="en-US" sz="900" dirty="0"/>
          </a:p>
        </p:txBody>
      </p:sp>
      <p:sp>
        <p:nvSpPr>
          <p:cNvPr id="37" name="Text 23"/>
          <p:cNvSpPr/>
          <p:nvPr/>
        </p:nvSpPr>
        <p:spPr>
          <a:xfrm>
            <a:off x="428625" y="4284743"/>
            <a:ext cx="390048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Solution:</a:t>
            </a:r>
            <a:endParaRPr lang="en-US" sz="1013" dirty="0"/>
          </a:p>
        </p:txBody>
      </p:sp>
      <p:pic>
        <p:nvPicPr>
          <p:cNvPr id="38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8625" y="4570493"/>
            <a:ext cx="114300" cy="114300"/>
          </a:xfrm>
          <a:prstGeom prst="rect">
            <a:avLst/>
          </a:prstGeom>
        </p:spPr>
      </p:pic>
      <p:sp>
        <p:nvSpPr>
          <p:cNvPr id="39" name="Text 24"/>
          <p:cNvSpPr/>
          <p:nvPr/>
        </p:nvSpPr>
        <p:spPr>
          <a:xfrm>
            <a:off x="614363" y="4549062"/>
            <a:ext cx="2769961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Implemented a multi-channel notification strategy</a:t>
            </a:r>
            <a:endParaRPr lang="en-US" sz="900" dirty="0"/>
          </a:p>
        </p:txBody>
      </p:sp>
      <p:pic>
        <p:nvPicPr>
          <p:cNvPr id="40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8625" y="4787652"/>
            <a:ext cx="114300" cy="114300"/>
          </a:xfrm>
          <a:prstGeom prst="rect">
            <a:avLst/>
          </a:prstGeom>
        </p:spPr>
      </p:pic>
      <p:sp>
        <p:nvSpPr>
          <p:cNvPr id="41" name="Text 25"/>
          <p:cNvSpPr/>
          <p:nvPr/>
        </p:nvSpPr>
        <p:spPr>
          <a:xfrm>
            <a:off x="614363" y="4766221"/>
            <a:ext cx="2059577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Added delivery confirmation tracking</a:t>
            </a:r>
            <a:endParaRPr lang="en-US" sz="900" dirty="0"/>
          </a:p>
        </p:txBody>
      </p:sp>
      <p:pic>
        <p:nvPicPr>
          <p:cNvPr id="42" name="Image 14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8625" y="5004811"/>
            <a:ext cx="114300" cy="114300"/>
          </a:xfrm>
          <a:prstGeom prst="rect">
            <a:avLst/>
          </a:prstGeom>
        </p:spPr>
      </p:pic>
      <p:sp>
        <p:nvSpPr>
          <p:cNvPr id="43" name="Text 26"/>
          <p:cNvSpPr/>
          <p:nvPr/>
        </p:nvSpPr>
        <p:spPr>
          <a:xfrm>
            <a:off x="614363" y="4983380"/>
            <a:ext cx="2163942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Created a notification retry mechanism</a:t>
            </a:r>
            <a:endParaRPr lang="en-US" sz="900" dirty="0"/>
          </a:p>
        </p:txBody>
      </p:sp>
      <p:pic>
        <p:nvPicPr>
          <p:cNvPr id="44" name="Image 15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8625" y="5221970"/>
            <a:ext cx="114300" cy="114300"/>
          </a:xfrm>
          <a:prstGeom prst="rect">
            <a:avLst/>
          </a:prstGeom>
        </p:spPr>
      </p:pic>
      <p:sp>
        <p:nvSpPr>
          <p:cNvPr id="45" name="Text 27"/>
          <p:cNvSpPr/>
          <p:nvPr/>
        </p:nvSpPr>
        <p:spPr>
          <a:xfrm>
            <a:off x="614363" y="5200538"/>
            <a:ext cx="2338350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Implemented time-zone aware scheduling</a:t>
            </a:r>
            <a:endParaRPr lang="en-US" sz="900" dirty="0"/>
          </a:p>
        </p:txBody>
      </p:sp>
      <p:sp>
        <p:nvSpPr>
          <p:cNvPr id="46" name="Shape 28"/>
          <p:cNvSpPr/>
          <p:nvPr/>
        </p:nvSpPr>
        <p:spPr>
          <a:xfrm>
            <a:off x="4743450" y="3214632"/>
            <a:ext cx="4114800" cy="2345941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7" name="Image 16" descr="preencod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86325" y="3389654"/>
            <a:ext cx="171450" cy="171450"/>
          </a:xfrm>
          <a:prstGeom prst="rect">
            <a:avLst/>
          </a:prstGeom>
        </p:spPr>
      </p:pic>
      <p:sp>
        <p:nvSpPr>
          <p:cNvPr id="48" name="Text 29"/>
          <p:cNvSpPr/>
          <p:nvPr/>
        </p:nvSpPr>
        <p:spPr>
          <a:xfrm>
            <a:off x="5143500" y="3357507"/>
            <a:ext cx="211739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Analytics Implementation</a:t>
            </a:r>
            <a:endParaRPr lang="en-US" sz="1238" dirty="0"/>
          </a:p>
        </p:txBody>
      </p:sp>
      <p:sp>
        <p:nvSpPr>
          <p:cNvPr id="49" name="Text 30"/>
          <p:cNvSpPr/>
          <p:nvPr/>
        </p:nvSpPr>
        <p:spPr>
          <a:xfrm>
            <a:off x="4886325" y="3700407"/>
            <a:ext cx="390048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Challenge:</a:t>
            </a:r>
            <a:endParaRPr lang="en-US" sz="1013" dirty="0"/>
          </a:p>
        </p:txBody>
      </p:sp>
      <p:sp>
        <p:nvSpPr>
          <p:cNvPr id="50" name="Text 31"/>
          <p:cNvSpPr/>
          <p:nvPr/>
        </p:nvSpPr>
        <p:spPr>
          <a:xfrm>
            <a:off x="4886325" y="3964725"/>
            <a:ext cx="3900488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Balancing comprehensive usage analytics with privacy concerns.</a:t>
            </a:r>
            <a:endParaRPr lang="en-US" sz="900" dirty="0"/>
          </a:p>
        </p:txBody>
      </p:sp>
      <p:sp>
        <p:nvSpPr>
          <p:cNvPr id="51" name="Text 32"/>
          <p:cNvSpPr/>
          <p:nvPr/>
        </p:nvSpPr>
        <p:spPr>
          <a:xfrm>
            <a:off x="4886325" y="4124734"/>
            <a:ext cx="390048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Solution:</a:t>
            </a:r>
            <a:endParaRPr lang="en-US" sz="1013" dirty="0"/>
          </a:p>
        </p:txBody>
      </p:sp>
      <p:pic>
        <p:nvPicPr>
          <p:cNvPr id="52" name="Image 17" descr="preencode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886325" y="4410484"/>
            <a:ext cx="114300" cy="114300"/>
          </a:xfrm>
          <a:prstGeom prst="rect">
            <a:avLst/>
          </a:prstGeom>
        </p:spPr>
      </p:pic>
      <p:sp>
        <p:nvSpPr>
          <p:cNvPr id="53" name="Text 33"/>
          <p:cNvSpPr/>
          <p:nvPr/>
        </p:nvSpPr>
        <p:spPr>
          <a:xfrm>
            <a:off x="5072063" y="4389053"/>
            <a:ext cx="1911902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Created an opt-in analytics system</a:t>
            </a:r>
            <a:endParaRPr lang="en-US" sz="900" dirty="0"/>
          </a:p>
        </p:txBody>
      </p:sp>
      <p:pic>
        <p:nvPicPr>
          <p:cNvPr id="54" name="Image 18" descr="preencode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86325" y="4627643"/>
            <a:ext cx="114300" cy="114300"/>
          </a:xfrm>
          <a:prstGeom prst="rect">
            <a:avLst/>
          </a:prstGeom>
        </p:spPr>
      </p:pic>
      <p:sp>
        <p:nvSpPr>
          <p:cNvPr id="55" name="Text 34"/>
          <p:cNvSpPr/>
          <p:nvPr/>
        </p:nvSpPr>
        <p:spPr>
          <a:xfrm>
            <a:off x="5072063" y="4606212"/>
            <a:ext cx="1896135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Implemented data anonymization</a:t>
            </a:r>
            <a:endParaRPr lang="en-US" sz="900" dirty="0"/>
          </a:p>
        </p:txBody>
      </p:sp>
      <p:pic>
        <p:nvPicPr>
          <p:cNvPr id="56" name="Image 19" descr="preencod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886325" y="4844802"/>
            <a:ext cx="114300" cy="114300"/>
          </a:xfrm>
          <a:prstGeom prst="rect">
            <a:avLst/>
          </a:prstGeom>
        </p:spPr>
      </p:pic>
      <p:sp>
        <p:nvSpPr>
          <p:cNvPr id="57" name="Text 35"/>
          <p:cNvSpPr/>
          <p:nvPr/>
        </p:nvSpPr>
        <p:spPr>
          <a:xfrm>
            <a:off x="5072063" y="4823371"/>
            <a:ext cx="2316082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Developed clear privacy controls for users</a:t>
            </a:r>
            <a:endParaRPr lang="en-US" sz="900" dirty="0"/>
          </a:p>
        </p:txBody>
      </p:sp>
      <p:pic>
        <p:nvPicPr>
          <p:cNvPr id="58" name="Image 20" descr="preencode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886325" y="5061961"/>
            <a:ext cx="114300" cy="114300"/>
          </a:xfrm>
          <a:prstGeom prst="rect">
            <a:avLst/>
          </a:prstGeom>
        </p:spPr>
      </p:pic>
      <p:sp>
        <p:nvSpPr>
          <p:cNvPr id="59" name="Text 36"/>
          <p:cNvSpPr/>
          <p:nvPr/>
        </p:nvSpPr>
        <p:spPr>
          <a:xfrm>
            <a:off x="5072063" y="5040530"/>
            <a:ext cx="3163956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Created aggregated reporting to avoid individual tracking</a:t>
            </a:r>
            <a:endParaRPr lang="en-US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20344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Testing Strategy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2743200" cy="3746116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060847"/>
            <a:ext cx="214313" cy="1714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28663" y="1028700"/>
            <a:ext cx="1569197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Automated Testing</a:t>
            </a:r>
            <a:endParaRPr lang="en-US" sz="1238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393031"/>
            <a:ext cx="114300" cy="11430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14363" y="1371600"/>
            <a:ext cx="2113880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Unit tests for core business logic (Jest)</a:t>
            </a:r>
            <a:endParaRPr lang="en-US" sz="900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1610190"/>
            <a:ext cx="114300" cy="11430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14363" y="1588759"/>
            <a:ext cx="2343150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Integration tests for API endpoints (Supertest)</a:t>
            </a:r>
            <a:endParaRPr lang="en-US" sz="900" dirty="0"/>
          </a:p>
        </p:txBody>
      </p:sp>
      <p:pic>
        <p:nvPicPr>
          <p:cNvPr id="1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5" y="1987358"/>
            <a:ext cx="114300" cy="114300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614363" y="1965927"/>
            <a:ext cx="2341225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UI component tests (React Testing Library)</a:t>
            </a:r>
            <a:endParaRPr lang="en-US" sz="900" dirty="0"/>
          </a:p>
        </p:txBody>
      </p:sp>
      <p:pic>
        <p:nvPicPr>
          <p:cNvPr id="13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625" y="2204517"/>
            <a:ext cx="114300" cy="114300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614363" y="2183085"/>
            <a:ext cx="1366354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End-to-end tests (Detox)</a:t>
            </a:r>
            <a:endParaRPr lang="en-US" sz="900" dirty="0"/>
          </a:p>
        </p:txBody>
      </p:sp>
      <p:pic>
        <p:nvPicPr>
          <p:cNvPr id="15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625" y="2421675"/>
            <a:ext cx="114300" cy="114300"/>
          </a:xfrm>
          <a:prstGeom prst="rect">
            <a:avLst/>
          </a:prstGeom>
        </p:spPr>
      </p:pic>
      <p:sp>
        <p:nvSpPr>
          <p:cNvPr id="16" name="Text 7"/>
          <p:cNvSpPr/>
          <p:nvPr/>
        </p:nvSpPr>
        <p:spPr>
          <a:xfrm>
            <a:off x="614363" y="2400244"/>
            <a:ext cx="1865384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Performance benchmarking tests</a:t>
            </a:r>
            <a:endParaRPr lang="en-US" sz="900" dirty="0"/>
          </a:p>
        </p:txBody>
      </p:sp>
      <p:pic>
        <p:nvPicPr>
          <p:cNvPr id="17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625" y="2703128"/>
            <a:ext cx="2457450" cy="1785938"/>
          </a:xfrm>
          <a:prstGeom prst="rect">
            <a:avLst/>
          </a:prstGeom>
        </p:spPr>
      </p:pic>
      <p:sp>
        <p:nvSpPr>
          <p:cNvPr id="18" name="Shape 8"/>
          <p:cNvSpPr/>
          <p:nvPr/>
        </p:nvSpPr>
        <p:spPr>
          <a:xfrm>
            <a:off x="3200400" y="885825"/>
            <a:ext cx="2743200" cy="3746116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9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43275" y="1060847"/>
            <a:ext cx="214313" cy="171450"/>
          </a:xfrm>
          <a:prstGeom prst="rect">
            <a:avLst/>
          </a:prstGeom>
        </p:spPr>
      </p:pic>
      <p:sp>
        <p:nvSpPr>
          <p:cNvPr id="20" name="Text 9"/>
          <p:cNvSpPr/>
          <p:nvPr/>
        </p:nvSpPr>
        <p:spPr>
          <a:xfrm>
            <a:off x="3643313" y="1028700"/>
            <a:ext cx="127468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Manual Testing</a:t>
            </a:r>
            <a:endParaRPr lang="en-US" sz="1238" dirty="0"/>
          </a:p>
        </p:txBody>
      </p:sp>
      <p:pic>
        <p:nvPicPr>
          <p:cNvPr id="21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43275" y="1393031"/>
            <a:ext cx="114300" cy="114300"/>
          </a:xfrm>
          <a:prstGeom prst="rect">
            <a:avLst/>
          </a:prstGeom>
        </p:spPr>
      </p:pic>
      <p:sp>
        <p:nvSpPr>
          <p:cNvPr id="22" name="Text 10"/>
          <p:cNvSpPr/>
          <p:nvPr/>
        </p:nvSpPr>
        <p:spPr>
          <a:xfrm>
            <a:off x="3529013" y="1371600"/>
            <a:ext cx="1573690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Exploratory testing sessions</a:t>
            </a:r>
            <a:endParaRPr lang="en-US" sz="900" dirty="0"/>
          </a:p>
        </p:txBody>
      </p:sp>
      <p:pic>
        <p:nvPicPr>
          <p:cNvPr id="23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43275" y="1610190"/>
            <a:ext cx="114300" cy="114300"/>
          </a:xfrm>
          <a:prstGeom prst="rect">
            <a:avLst/>
          </a:prstGeom>
        </p:spPr>
      </p:pic>
      <p:sp>
        <p:nvSpPr>
          <p:cNvPr id="24" name="Text 11"/>
          <p:cNvSpPr/>
          <p:nvPr/>
        </p:nvSpPr>
        <p:spPr>
          <a:xfrm>
            <a:off x="3529013" y="1588759"/>
            <a:ext cx="2228738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Usability testing with target user groups</a:t>
            </a:r>
            <a:endParaRPr lang="en-US" sz="900" dirty="0"/>
          </a:p>
        </p:txBody>
      </p:sp>
      <p:pic>
        <p:nvPicPr>
          <p:cNvPr id="25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43275" y="1827349"/>
            <a:ext cx="114300" cy="114300"/>
          </a:xfrm>
          <a:prstGeom prst="rect">
            <a:avLst/>
          </a:prstGeom>
        </p:spPr>
      </p:pic>
      <p:sp>
        <p:nvSpPr>
          <p:cNvPr id="26" name="Text 12"/>
          <p:cNvSpPr/>
          <p:nvPr/>
        </p:nvSpPr>
        <p:spPr>
          <a:xfrm>
            <a:off x="3529013" y="1805918"/>
            <a:ext cx="1761827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Accessibility compliance testing</a:t>
            </a:r>
            <a:endParaRPr lang="en-US" sz="900" dirty="0"/>
          </a:p>
        </p:txBody>
      </p:sp>
      <p:pic>
        <p:nvPicPr>
          <p:cNvPr id="27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43275" y="2044508"/>
            <a:ext cx="114300" cy="114300"/>
          </a:xfrm>
          <a:prstGeom prst="rect">
            <a:avLst/>
          </a:prstGeom>
        </p:spPr>
      </p:pic>
      <p:sp>
        <p:nvSpPr>
          <p:cNvPr id="28" name="Text 13"/>
          <p:cNvSpPr/>
          <p:nvPr/>
        </p:nvSpPr>
        <p:spPr>
          <a:xfrm>
            <a:off x="3529013" y="2023077"/>
            <a:ext cx="1869374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Cross-device compatibility testing</a:t>
            </a:r>
            <a:endParaRPr lang="en-US" sz="900" dirty="0"/>
          </a:p>
        </p:txBody>
      </p:sp>
      <p:pic>
        <p:nvPicPr>
          <p:cNvPr id="29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43275" y="2261667"/>
            <a:ext cx="114300" cy="114300"/>
          </a:xfrm>
          <a:prstGeom prst="rect">
            <a:avLst/>
          </a:prstGeom>
        </p:spPr>
      </p:pic>
      <p:sp>
        <p:nvSpPr>
          <p:cNvPr id="30" name="Text 14"/>
          <p:cNvSpPr/>
          <p:nvPr/>
        </p:nvSpPr>
        <p:spPr>
          <a:xfrm>
            <a:off x="3529013" y="2240235"/>
            <a:ext cx="1494244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Edge case scenario testing</a:t>
            </a:r>
            <a:endParaRPr lang="en-US" sz="900" dirty="0"/>
          </a:p>
        </p:txBody>
      </p:sp>
      <p:sp>
        <p:nvSpPr>
          <p:cNvPr id="31" name="Shape 15"/>
          <p:cNvSpPr/>
          <p:nvPr/>
        </p:nvSpPr>
        <p:spPr>
          <a:xfrm>
            <a:off x="6115050" y="885825"/>
            <a:ext cx="2743200" cy="3746116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2" name="Image 14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57925" y="1060847"/>
            <a:ext cx="214313" cy="171450"/>
          </a:xfrm>
          <a:prstGeom prst="rect">
            <a:avLst/>
          </a:prstGeom>
        </p:spPr>
      </p:pic>
      <p:sp>
        <p:nvSpPr>
          <p:cNvPr id="33" name="Text 16"/>
          <p:cNvSpPr/>
          <p:nvPr/>
        </p:nvSpPr>
        <p:spPr>
          <a:xfrm>
            <a:off x="6557963" y="1028700"/>
            <a:ext cx="1765818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Beta Testing Program</a:t>
            </a:r>
            <a:endParaRPr lang="en-US" sz="1238" dirty="0"/>
          </a:p>
        </p:txBody>
      </p:sp>
      <p:pic>
        <p:nvPicPr>
          <p:cNvPr id="34" name="Image 15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57925" y="1393031"/>
            <a:ext cx="114300" cy="114300"/>
          </a:xfrm>
          <a:prstGeom prst="rect">
            <a:avLst/>
          </a:prstGeom>
        </p:spPr>
      </p:pic>
      <p:sp>
        <p:nvSpPr>
          <p:cNvPr id="35" name="Text 17"/>
          <p:cNvSpPr/>
          <p:nvPr/>
        </p:nvSpPr>
        <p:spPr>
          <a:xfrm>
            <a:off x="6443663" y="1371600"/>
            <a:ext cx="1656569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Phased rollout to beta testers</a:t>
            </a:r>
            <a:endParaRPr lang="en-US" sz="900" dirty="0"/>
          </a:p>
        </p:txBody>
      </p:sp>
      <p:pic>
        <p:nvPicPr>
          <p:cNvPr id="36" name="Image 16" descr="preencod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57925" y="1610190"/>
            <a:ext cx="114300" cy="114300"/>
          </a:xfrm>
          <a:prstGeom prst="rect">
            <a:avLst/>
          </a:prstGeom>
        </p:spPr>
      </p:pic>
      <p:sp>
        <p:nvSpPr>
          <p:cNvPr id="37" name="Text 18"/>
          <p:cNvSpPr/>
          <p:nvPr/>
        </p:nvSpPr>
        <p:spPr>
          <a:xfrm>
            <a:off x="6443663" y="1588759"/>
            <a:ext cx="1700910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Structured feedback collection</a:t>
            </a:r>
            <a:endParaRPr lang="en-US" sz="900" dirty="0"/>
          </a:p>
        </p:txBody>
      </p:sp>
      <p:pic>
        <p:nvPicPr>
          <p:cNvPr id="38" name="Image 17" descr="preencode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257925" y="1827349"/>
            <a:ext cx="114300" cy="114300"/>
          </a:xfrm>
          <a:prstGeom prst="rect">
            <a:avLst/>
          </a:prstGeom>
        </p:spPr>
      </p:pic>
      <p:sp>
        <p:nvSpPr>
          <p:cNvPr id="39" name="Text 19"/>
          <p:cNvSpPr/>
          <p:nvPr/>
        </p:nvSpPr>
        <p:spPr>
          <a:xfrm>
            <a:off x="6443663" y="1805918"/>
            <a:ext cx="1196969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Bug bounty program</a:t>
            </a:r>
            <a:endParaRPr lang="en-US" sz="900" dirty="0"/>
          </a:p>
        </p:txBody>
      </p:sp>
      <p:pic>
        <p:nvPicPr>
          <p:cNvPr id="40" name="Image 18" descr="preencode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257925" y="2044508"/>
            <a:ext cx="114300" cy="114300"/>
          </a:xfrm>
          <a:prstGeom prst="rect">
            <a:avLst/>
          </a:prstGeom>
        </p:spPr>
      </p:pic>
      <p:sp>
        <p:nvSpPr>
          <p:cNvPr id="41" name="Text 20"/>
          <p:cNvSpPr/>
          <p:nvPr/>
        </p:nvSpPr>
        <p:spPr>
          <a:xfrm>
            <a:off x="6443663" y="2023077"/>
            <a:ext cx="2343150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Feature prioritization based on beta feedback</a:t>
            </a:r>
            <a:endParaRPr lang="en-US" sz="900" dirty="0"/>
          </a:p>
        </p:txBody>
      </p:sp>
      <p:pic>
        <p:nvPicPr>
          <p:cNvPr id="42" name="Image 19" descr="preencod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257925" y="2421675"/>
            <a:ext cx="114300" cy="114300"/>
          </a:xfrm>
          <a:prstGeom prst="rect">
            <a:avLst/>
          </a:prstGeom>
        </p:spPr>
      </p:pic>
      <p:sp>
        <p:nvSpPr>
          <p:cNvPr id="43" name="Text 21"/>
          <p:cNvSpPr/>
          <p:nvPr/>
        </p:nvSpPr>
        <p:spPr>
          <a:xfrm>
            <a:off x="6443663" y="2400244"/>
            <a:ext cx="1735652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Continuous improvement cycle</a:t>
            </a:r>
            <a:endParaRPr lang="en-US" sz="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5722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Deployment &amp; DevOps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4114800" cy="540067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4" y="1092994"/>
            <a:ext cx="200025" cy="20002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71525" y="1064419"/>
            <a:ext cx="128721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CI/CD Pipeline</a:t>
            </a:r>
            <a:endParaRPr lang="en-US" sz="1350" dirty="0"/>
          </a:p>
        </p:txBody>
      </p:sp>
      <p:sp>
        <p:nvSpPr>
          <p:cNvPr id="7" name="Shape 3"/>
          <p:cNvSpPr/>
          <p:nvPr/>
        </p:nvSpPr>
        <p:spPr>
          <a:xfrm>
            <a:off x="464344" y="1464469"/>
            <a:ext cx="214313" cy="214313"/>
          </a:xfrm>
          <a:prstGeom prst="ellipse">
            <a:avLst/>
          </a:prstGeom>
          <a:solidFill>
            <a:srgbClr val="003366"/>
          </a:solidFill>
          <a:ln/>
        </p:spPr>
      </p:sp>
      <p:sp>
        <p:nvSpPr>
          <p:cNvPr id="8" name="Text 4"/>
          <p:cNvSpPr/>
          <p:nvPr/>
        </p:nvSpPr>
        <p:spPr>
          <a:xfrm>
            <a:off x="464344" y="1464469"/>
            <a:ext cx="2857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900" dirty="0"/>
          </a:p>
        </p:txBody>
      </p:sp>
      <p:sp>
        <p:nvSpPr>
          <p:cNvPr id="9" name="Shape 5"/>
          <p:cNvSpPr/>
          <p:nvPr/>
        </p:nvSpPr>
        <p:spPr>
          <a:xfrm>
            <a:off x="785813" y="1464469"/>
            <a:ext cx="3436144" cy="785813"/>
          </a:xfrm>
          <a:prstGeom prst="rect">
            <a:avLst/>
          </a:prstGeom>
          <a:solidFill>
            <a:srgbClr val="F0F7FF"/>
          </a:solidFill>
          <a:ln/>
        </p:spPr>
      </p:sp>
      <p:sp>
        <p:nvSpPr>
          <p:cNvPr id="10" name="Text 6"/>
          <p:cNvSpPr/>
          <p:nvPr/>
        </p:nvSpPr>
        <p:spPr>
          <a:xfrm>
            <a:off x="892969" y="1571625"/>
            <a:ext cx="329326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Code Commit</a:t>
            </a:r>
            <a:endParaRPr lang="en-US" sz="1013" dirty="0"/>
          </a:p>
        </p:txBody>
      </p:sp>
      <p:sp>
        <p:nvSpPr>
          <p:cNvPr id="11" name="Text 7"/>
          <p:cNvSpPr/>
          <p:nvPr/>
        </p:nvSpPr>
        <p:spPr>
          <a:xfrm>
            <a:off x="892969" y="1800225"/>
            <a:ext cx="329326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Developers push code to GitHub repository, triggering the CI/CD workflow</a:t>
            </a:r>
            <a:endParaRPr lang="en-US" sz="900" dirty="0"/>
          </a:p>
        </p:txBody>
      </p:sp>
      <p:sp>
        <p:nvSpPr>
          <p:cNvPr id="12" name="Shape 8"/>
          <p:cNvSpPr/>
          <p:nvPr/>
        </p:nvSpPr>
        <p:spPr>
          <a:xfrm>
            <a:off x="464344" y="2393156"/>
            <a:ext cx="214313" cy="214313"/>
          </a:xfrm>
          <a:prstGeom prst="ellipse">
            <a:avLst/>
          </a:prstGeom>
          <a:solidFill>
            <a:srgbClr val="003366"/>
          </a:solidFill>
          <a:ln/>
        </p:spPr>
      </p:sp>
      <p:sp>
        <p:nvSpPr>
          <p:cNvPr id="13" name="Text 9"/>
          <p:cNvSpPr/>
          <p:nvPr/>
        </p:nvSpPr>
        <p:spPr>
          <a:xfrm>
            <a:off x="464344" y="2393156"/>
            <a:ext cx="2857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900" dirty="0"/>
          </a:p>
        </p:txBody>
      </p:sp>
      <p:sp>
        <p:nvSpPr>
          <p:cNvPr id="14" name="Shape 10"/>
          <p:cNvSpPr/>
          <p:nvPr/>
        </p:nvSpPr>
        <p:spPr>
          <a:xfrm>
            <a:off x="785813" y="2393156"/>
            <a:ext cx="3436144" cy="785813"/>
          </a:xfrm>
          <a:prstGeom prst="rect">
            <a:avLst/>
          </a:prstGeom>
          <a:solidFill>
            <a:srgbClr val="F0F7FF"/>
          </a:solidFill>
          <a:ln/>
        </p:spPr>
      </p:sp>
      <p:sp>
        <p:nvSpPr>
          <p:cNvPr id="15" name="Text 11"/>
          <p:cNvSpPr/>
          <p:nvPr/>
        </p:nvSpPr>
        <p:spPr>
          <a:xfrm>
            <a:off x="892969" y="2500313"/>
            <a:ext cx="329326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Automated Testing</a:t>
            </a:r>
            <a:endParaRPr lang="en-US" sz="1013" dirty="0"/>
          </a:p>
        </p:txBody>
      </p:sp>
      <p:sp>
        <p:nvSpPr>
          <p:cNvPr id="16" name="Text 12"/>
          <p:cNvSpPr/>
          <p:nvPr/>
        </p:nvSpPr>
        <p:spPr>
          <a:xfrm>
            <a:off x="892969" y="2728913"/>
            <a:ext cx="329326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GitHub Actions runs unit, integration, and UI tests to verify code quality</a:t>
            </a:r>
            <a:endParaRPr lang="en-US" sz="900" dirty="0"/>
          </a:p>
        </p:txBody>
      </p:sp>
      <p:sp>
        <p:nvSpPr>
          <p:cNvPr id="17" name="Shape 13"/>
          <p:cNvSpPr/>
          <p:nvPr/>
        </p:nvSpPr>
        <p:spPr>
          <a:xfrm>
            <a:off x="464344" y="3321844"/>
            <a:ext cx="214313" cy="214313"/>
          </a:xfrm>
          <a:prstGeom prst="ellipse">
            <a:avLst/>
          </a:prstGeom>
          <a:solidFill>
            <a:srgbClr val="003366"/>
          </a:solidFill>
          <a:ln/>
        </p:spPr>
      </p:sp>
      <p:sp>
        <p:nvSpPr>
          <p:cNvPr id="18" name="Text 14"/>
          <p:cNvSpPr/>
          <p:nvPr/>
        </p:nvSpPr>
        <p:spPr>
          <a:xfrm>
            <a:off x="464344" y="3321844"/>
            <a:ext cx="2857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900" dirty="0"/>
          </a:p>
        </p:txBody>
      </p:sp>
      <p:sp>
        <p:nvSpPr>
          <p:cNvPr id="19" name="Shape 15"/>
          <p:cNvSpPr/>
          <p:nvPr/>
        </p:nvSpPr>
        <p:spPr>
          <a:xfrm>
            <a:off x="785813" y="3321844"/>
            <a:ext cx="3436144" cy="785813"/>
          </a:xfrm>
          <a:prstGeom prst="rect">
            <a:avLst/>
          </a:prstGeom>
          <a:solidFill>
            <a:srgbClr val="F0F7FF"/>
          </a:solidFill>
          <a:ln/>
        </p:spPr>
      </p:sp>
      <p:sp>
        <p:nvSpPr>
          <p:cNvPr id="20" name="Text 16"/>
          <p:cNvSpPr/>
          <p:nvPr/>
        </p:nvSpPr>
        <p:spPr>
          <a:xfrm>
            <a:off x="892969" y="3429000"/>
            <a:ext cx="329326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Staging Deployment</a:t>
            </a:r>
            <a:endParaRPr lang="en-US" sz="1013" dirty="0"/>
          </a:p>
        </p:txBody>
      </p:sp>
      <p:sp>
        <p:nvSpPr>
          <p:cNvPr id="21" name="Text 17"/>
          <p:cNvSpPr/>
          <p:nvPr/>
        </p:nvSpPr>
        <p:spPr>
          <a:xfrm>
            <a:off x="892969" y="3657600"/>
            <a:ext cx="329326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Successful builds are automatically deployed to staging environment for verification</a:t>
            </a:r>
            <a:endParaRPr lang="en-US" sz="900" dirty="0"/>
          </a:p>
        </p:txBody>
      </p:sp>
      <p:sp>
        <p:nvSpPr>
          <p:cNvPr id="22" name="Shape 18"/>
          <p:cNvSpPr/>
          <p:nvPr/>
        </p:nvSpPr>
        <p:spPr>
          <a:xfrm>
            <a:off x="464344" y="4250531"/>
            <a:ext cx="214313" cy="214313"/>
          </a:xfrm>
          <a:prstGeom prst="ellipse">
            <a:avLst/>
          </a:prstGeom>
          <a:solidFill>
            <a:srgbClr val="003366"/>
          </a:solidFill>
          <a:ln/>
        </p:spPr>
      </p:sp>
      <p:sp>
        <p:nvSpPr>
          <p:cNvPr id="23" name="Text 19"/>
          <p:cNvSpPr/>
          <p:nvPr/>
        </p:nvSpPr>
        <p:spPr>
          <a:xfrm>
            <a:off x="464344" y="4250531"/>
            <a:ext cx="2857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900" dirty="0"/>
          </a:p>
        </p:txBody>
      </p:sp>
      <p:sp>
        <p:nvSpPr>
          <p:cNvPr id="24" name="Shape 20"/>
          <p:cNvSpPr/>
          <p:nvPr/>
        </p:nvSpPr>
        <p:spPr>
          <a:xfrm>
            <a:off x="785813" y="4250531"/>
            <a:ext cx="3436144" cy="785813"/>
          </a:xfrm>
          <a:prstGeom prst="rect">
            <a:avLst/>
          </a:prstGeom>
          <a:solidFill>
            <a:srgbClr val="F0F7FF"/>
          </a:solidFill>
          <a:ln/>
        </p:spPr>
      </p:sp>
      <p:sp>
        <p:nvSpPr>
          <p:cNvPr id="25" name="Text 21"/>
          <p:cNvSpPr/>
          <p:nvPr/>
        </p:nvSpPr>
        <p:spPr>
          <a:xfrm>
            <a:off x="892969" y="4357688"/>
            <a:ext cx="329326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Production Approval</a:t>
            </a:r>
            <a:endParaRPr lang="en-US" sz="1013" dirty="0"/>
          </a:p>
        </p:txBody>
      </p:sp>
      <p:sp>
        <p:nvSpPr>
          <p:cNvPr id="26" name="Text 22"/>
          <p:cNvSpPr/>
          <p:nvPr/>
        </p:nvSpPr>
        <p:spPr>
          <a:xfrm>
            <a:off x="892969" y="4586288"/>
            <a:ext cx="329326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Team lead reviews changes and approves deployment to production</a:t>
            </a:r>
            <a:endParaRPr lang="en-US" sz="900" dirty="0"/>
          </a:p>
        </p:txBody>
      </p:sp>
      <p:sp>
        <p:nvSpPr>
          <p:cNvPr id="27" name="Shape 23"/>
          <p:cNvSpPr/>
          <p:nvPr/>
        </p:nvSpPr>
        <p:spPr>
          <a:xfrm>
            <a:off x="464344" y="5179219"/>
            <a:ext cx="214313" cy="214313"/>
          </a:xfrm>
          <a:prstGeom prst="ellipse">
            <a:avLst/>
          </a:prstGeom>
          <a:solidFill>
            <a:srgbClr val="003366"/>
          </a:solidFill>
          <a:ln/>
        </p:spPr>
      </p:sp>
      <p:sp>
        <p:nvSpPr>
          <p:cNvPr id="28" name="Text 24"/>
          <p:cNvSpPr/>
          <p:nvPr/>
        </p:nvSpPr>
        <p:spPr>
          <a:xfrm>
            <a:off x="464344" y="5179219"/>
            <a:ext cx="2857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900" dirty="0"/>
          </a:p>
        </p:txBody>
      </p:sp>
      <p:sp>
        <p:nvSpPr>
          <p:cNvPr id="29" name="Shape 25"/>
          <p:cNvSpPr/>
          <p:nvPr/>
        </p:nvSpPr>
        <p:spPr>
          <a:xfrm>
            <a:off x="785813" y="5179219"/>
            <a:ext cx="3436144" cy="785813"/>
          </a:xfrm>
          <a:prstGeom prst="rect">
            <a:avLst/>
          </a:prstGeom>
          <a:solidFill>
            <a:srgbClr val="F0F7FF"/>
          </a:solidFill>
          <a:ln/>
        </p:spPr>
      </p:sp>
      <p:sp>
        <p:nvSpPr>
          <p:cNvPr id="30" name="Text 26"/>
          <p:cNvSpPr/>
          <p:nvPr/>
        </p:nvSpPr>
        <p:spPr>
          <a:xfrm>
            <a:off x="892969" y="5286375"/>
            <a:ext cx="329326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Production Deployment</a:t>
            </a:r>
            <a:endParaRPr lang="en-US" sz="1013" dirty="0"/>
          </a:p>
        </p:txBody>
      </p:sp>
      <p:sp>
        <p:nvSpPr>
          <p:cNvPr id="31" name="Text 27"/>
          <p:cNvSpPr/>
          <p:nvPr/>
        </p:nvSpPr>
        <p:spPr>
          <a:xfrm>
            <a:off x="892969" y="5514975"/>
            <a:ext cx="329326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Approved changes are deployed to production with automated version management</a:t>
            </a:r>
            <a:endParaRPr lang="en-US" sz="900" dirty="0"/>
          </a:p>
        </p:txBody>
      </p:sp>
      <p:sp>
        <p:nvSpPr>
          <p:cNvPr id="32" name="Shape 28"/>
          <p:cNvSpPr/>
          <p:nvPr/>
        </p:nvSpPr>
        <p:spPr>
          <a:xfrm>
            <a:off x="4743450" y="885825"/>
            <a:ext cx="4114800" cy="540067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044" y="1092994"/>
            <a:ext cx="200025" cy="200025"/>
          </a:xfrm>
          <a:prstGeom prst="rect">
            <a:avLst/>
          </a:prstGeom>
        </p:spPr>
      </p:pic>
      <p:sp>
        <p:nvSpPr>
          <p:cNvPr id="34" name="Text 29"/>
          <p:cNvSpPr/>
          <p:nvPr/>
        </p:nvSpPr>
        <p:spPr>
          <a:xfrm>
            <a:off x="5229225" y="1064419"/>
            <a:ext cx="193631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Monitoring &amp; Support</a:t>
            </a:r>
            <a:endParaRPr lang="en-US" sz="1350" dirty="0"/>
          </a:p>
        </p:txBody>
      </p:sp>
      <p:sp>
        <p:nvSpPr>
          <p:cNvPr id="35" name="Shape 30"/>
          <p:cNvSpPr/>
          <p:nvPr/>
        </p:nvSpPr>
        <p:spPr>
          <a:xfrm>
            <a:off x="4922044" y="1464469"/>
            <a:ext cx="1825228" cy="1150144"/>
          </a:xfrm>
          <a:prstGeom prst="rect">
            <a:avLst/>
          </a:prstGeom>
          <a:solidFill>
            <a:srgbClr val="F0F7FF"/>
          </a:solidFill>
          <a:ln/>
        </p:spPr>
      </p:sp>
      <p:pic>
        <p:nvPicPr>
          <p:cNvPr id="3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693069"/>
            <a:ext cx="160734" cy="142875"/>
          </a:xfrm>
          <a:prstGeom prst="rect">
            <a:avLst/>
          </a:prstGeom>
        </p:spPr>
      </p:pic>
      <p:sp>
        <p:nvSpPr>
          <p:cNvPr id="37" name="Text 31"/>
          <p:cNvSpPr/>
          <p:nvPr/>
        </p:nvSpPr>
        <p:spPr>
          <a:xfrm>
            <a:off x="5261372" y="1571625"/>
            <a:ext cx="1450181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Performance Monitoring</a:t>
            </a:r>
            <a:endParaRPr lang="en-US" sz="1013" dirty="0"/>
          </a:p>
        </p:txBody>
      </p:sp>
      <p:sp>
        <p:nvSpPr>
          <p:cNvPr id="38" name="Text 32"/>
          <p:cNvSpPr/>
          <p:nvPr/>
        </p:nvSpPr>
        <p:spPr>
          <a:xfrm>
            <a:off x="5243513" y="1993106"/>
            <a:ext cx="1468041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New Relic tracks app performance metrics and identifies bottlenecks</a:t>
            </a:r>
            <a:endParaRPr lang="en-US" sz="900" dirty="0"/>
          </a:p>
        </p:txBody>
      </p:sp>
      <p:sp>
        <p:nvSpPr>
          <p:cNvPr id="39" name="Shape 33"/>
          <p:cNvSpPr/>
          <p:nvPr/>
        </p:nvSpPr>
        <p:spPr>
          <a:xfrm>
            <a:off x="6854428" y="1464469"/>
            <a:ext cx="1825228" cy="1150144"/>
          </a:xfrm>
          <a:prstGeom prst="rect">
            <a:avLst/>
          </a:prstGeom>
          <a:solidFill>
            <a:srgbClr val="F0F7FF"/>
          </a:solidFill>
          <a:ln/>
        </p:spPr>
      </p:sp>
      <p:pic>
        <p:nvPicPr>
          <p:cNvPr id="4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1584" y="1596628"/>
            <a:ext cx="142875" cy="142875"/>
          </a:xfrm>
          <a:prstGeom prst="rect">
            <a:avLst/>
          </a:prstGeom>
        </p:spPr>
      </p:pic>
      <p:sp>
        <p:nvSpPr>
          <p:cNvPr id="41" name="Text 34"/>
          <p:cNvSpPr/>
          <p:nvPr/>
        </p:nvSpPr>
        <p:spPr>
          <a:xfrm>
            <a:off x="7175897" y="1571625"/>
            <a:ext cx="981456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Error Tracking</a:t>
            </a:r>
            <a:endParaRPr lang="en-US" sz="1013" dirty="0"/>
          </a:p>
        </p:txBody>
      </p:sp>
      <p:sp>
        <p:nvSpPr>
          <p:cNvPr id="42" name="Text 35"/>
          <p:cNvSpPr/>
          <p:nvPr/>
        </p:nvSpPr>
        <p:spPr>
          <a:xfrm>
            <a:off x="7175897" y="1800225"/>
            <a:ext cx="1468041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Sentry captures and reports runtime errors with detailed context</a:t>
            </a:r>
            <a:endParaRPr lang="en-US" sz="900" dirty="0"/>
          </a:p>
        </p:txBody>
      </p:sp>
      <p:sp>
        <p:nvSpPr>
          <p:cNvPr id="43" name="Shape 36"/>
          <p:cNvSpPr/>
          <p:nvPr/>
        </p:nvSpPr>
        <p:spPr>
          <a:xfrm>
            <a:off x="4922044" y="2721769"/>
            <a:ext cx="1825228" cy="957263"/>
          </a:xfrm>
          <a:prstGeom prst="rect">
            <a:avLst/>
          </a:prstGeom>
          <a:solidFill>
            <a:srgbClr val="F0F7FF"/>
          </a:solidFill>
          <a:ln/>
        </p:spPr>
      </p:sp>
      <p:pic>
        <p:nvPicPr>
          <p:cNvPr id="4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2853928"/>
            <a:ext cx="178594" cy="142875"/>
          </a:xfrm>
          <a:prstGeom prst="rect">
            <a:avLst/>
          </a:prstGeom>
        </p:spPr>
      </p:pic>
      <p:sp>
        <p:nvSpPr>
          <p:cNvPr id="45" name="Text 37"/>
          <p:cNvSpPr/>
          <p:nvPr/>
        </p:nvSpPr>
        <p:spPr>
          <a:xfrm>
            <a:off x="5279231" y="2828925"/>
            <a:ext cx="988656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User Analytics</a:t>
            </a:r>
            <a:endParaRPr lang="en-US" sz="1013" dirty="0"/>
          </a:p>
        </p:txBody>
      </p:sp>
      <p:sp>
        <p:nvSpPr>
          <p:cNvPr id="46" name="Text 38"/>
          <p:cNvSpPr/>
          <p:nvPr/>
        </p:nvSpPr>
        <p:spPr>
          <a:xfrm>
            <a:off x="5243513" y="3057525"/>
            <a:ext cx="1468041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Mixpanel tracks user behavior and feature usage patterns</a:t>
            </a:r>
            <a:endParaRPr lang="en-US" sz="900" dirty="0"/>
          </a:p>
        </p:txBody>
      </p:sp>
      <p:sp>
        <p:nvSpPr>
          <p:cNvPr id="47" name="Shape 39"/>
          <p:cNvSpPr/>
          <p:nvPr/>
        </p:nvSpPr>
        <p:spPr>
          <a:xfrm>
            <a:off x="6854428" y="2721769"/>
            <a:ext cx="1825228" cy="957263"/>
          </a:xfrm>
          <a:prstGeom prst="rect">
            <a:avLst/>
          </a:prstGeom>
          <a:solidFill>
            <a:srgbClr val="F0F7FF"/>
          </a:solidFill>
          <a:ln/>
        </p:spPr>
      </p:sp>
      <p:pic>
        <p:nvPicPr>
          <p:cNvPr id="4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1584" y="2853928"/>
            <a:ext cx="142875" cy="142875"/>
          </a:xfrm>
          <a:prstGeom prst="rect">
            <a:avLst/>
          </a:prstGeom>
        </p:spPr>
      </p:pic>
      <p:sp>
        <p:nvSpPr>
          <p:cNvPr id="49" name="Text 40"/>
          <p:cNvSpPr/>
          <p:nvPr/>
        </p:nvSpPr>
        <p:spPr>
          <a:xfrm>
            <a:off x="7175897" y="2828925"/>
            <a:ext cx="1243152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Customer Support</a:t>
            </a:r>
            <a:endParaRPr lang="en-US" sz="1013" dirty="0"/>
          </a:p>
        </p:txBody>
      </p:sp>
      <p:sp>
        <p:nvSpPr>
          <p:cNvPr id="50" name="Text 41"/>
          <p:cNvSpPr/>
          <p:nvPr/>
        </p:nvSpPr>
        <p:spPr>
          <a:xfrm>
            <a:off x="7175897" y="3057525"/>
            <a:ext cx="1468041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Zendesk integration for streamlined user support and issue tracking</a:t>
            </a:r>
            <a:endParaRPr lang="en-US" sz="900" dirty="0"/>
          </a:p>
        </p:txBody>
      </p:sp>
      <p:sp>
        <p:nvSpPr>
          <p:cNvPr id="51" name="Shape 42"/>
          <p:cNvSpPr/>
          <p:nvPr/>
        </p:nvSpPr>
        <p:spPr>
          <a:xfrm>
            <a:off x="4922044" y="3786188"/>
            <a:ext cx="1825228" cy="957263"/>
          </a:xfrm>
          <a:prstGeom prst="rect">
            <a:avLst/>
          </a:prstGeom>
          <a:solidFill>
            <a:srgbClr val="F0F7FF"/>
          </a:solidFill>
          <a:ln/>
        </p:spPr>
      </p:sp>
      <p:pic>
        <p:nvPicPr>
          <p:cNvPr id="52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9200" y="3918347"/>
            <a:ext cx="142875" cy="142875"/>
          </a:xfrm>
          <a:prstGeom prst="rect">
            <a:avLst/>
          </a:prstGeom>
        </p:spPr>
      </p:pic>
      <p:sp>
        <p:nvSpPr>
          <p:cNvPr id="53" name="Text 43"/>
          <p:cNvSpPr/>
          <p:nvPr/>
        </p:nvSpPr>
        <p:spPr>
          <a:xfrm>
            <a:off x="5243513" y="3893344"/>
            <a:ext cx="110979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Crash Reporting</a:t>
            </a:r>
            <a:endParaRPr lang="en-US" sz="1013" dirty="0"/>
          </a:p>
        </p:txBody>
      </p:sp>
      <p:sp>
        <p:nvSpPr>
          <p:cNvPr id="54" name="Text 44"/>
          <p:cNvSpPr/>
          <p:nvPr/>
        </p:nvSpPr>
        <p:spPr>
          <a:xfrm>
            <a:off x="5243513" y="4121944"/>
            <a:ext cx="1468041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Automated crash reports with device and OS information</a:t>
            </a:r>
            <a:endParaRPr lang="en-US" sz="900" dirty="0"/>
          </a:p>
        </p:txBody>
      </p:sp>
      <p:sp>
        <p:nvSpPr>
          <p:cNvPr id="55" name="Shape 45"/>
          <p:cNvSpPr/>
          <p:nvPr/>
        </p:nvSpPr>
        <p:spPr>
          <a:xfrm>
            <a:off x="6854428" y="3786188"/>
            <a:ext cx="1825228" cy="957263"/>
          </a:xfrm>
          <a:prstGeom prst="rect">
            <a:avLst/>
          </a:prstGeom>
          <a:solidFill>
            <a:srgbClr val="F0F7FF"/>
          </a:solidFill>
          <a:ln/>
        </p:spPr>
      </p:sp>
      <p:pic>
        <p:nvPicPr>
          <p:cNvPr id="56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1584" y="3918347"/>
            <a:ext cx="125016" cy="142875"/>
          </a:xfrm>
          <a:prstGeom prst="rect">
            <a:avLst/>
          </a:prstGeom>
        </p:spPr>
      </p:pic>
      <p:sp>
        <p:nvSpPr>
          <p:cNvPr id="57" name="Text 46"/>
          <p:cNvSpPr/>
          <p:nvPr/>
        </p:nvSpPr>
        <p:spPr>
          <a:xfrm>
            <a:off x="7158038" y="3893344"/>
            <a:ext cx="109411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Alerting System</a:t>
            </a:r>
            <a:endParaRPr lang="en-US" sz="1013" dirty="0"/>
          </a:p>
        </p:txBody>
      </p:sp>
      <p:sp>
        <p:nvSpPr>
          <p:cNvPr id="58" name="Text 47"/>
          <p:cNvSpPr/>
          <p:nvPr/>
        </p:nvSpPr>
        <p:spPr>
          <a:xfrm>
            <a:off x="7175897" y="4121944"/>
            <a:ext cx="1468041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PagerDuty alerts for critical issues requiring immediate attention</a:t>
            </a:r>
            <a:endParaRPr lang="en-US" sz="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87944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Future Development Roadmap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1357313" y="885825"/>
            <a:ext cx="6500813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Our development roadmap outlines planned technical improvements and feature expansions to enhance the Vehicle Maintenance App's capabilities and user experience.</a:t>
            </a:r>
            <a:endParaRPr lang="en-US" sz="1013" dirty="0"/>
          </a:p>
        </p:txBody>
      </p:sp>
      <p:sp>
        <p:nvSpPr>
          <p:cNvPr id="5" name="Shape 2"/>
          <p:cNvSpPr/>
          <p:nvPr/>
        </p:nvSpPr>
        <p:spPr>
          <a:xfrm>
            <a:off x="285750" y="1414463"/>
            <a:ext cx="4114800" cy="4036107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4" y="1621631"/>
            <a:ext cx="250031" cy="20002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21531" y="1593056"/>
            <a:ext cx="217583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Technical Improvements</a:t>
            </a:r>
            <a:endParaRPr lang="en-US" sz="13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4" y="2014538"/>
            <a:ext cx="144661" cy="12858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16161" y="1993106"/>
            <a:ext cx="357723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GraphQL Implementation</a:t>
            </a:r>
            <a:endParaRPr lang="en-US" sz="1013" dirty="0"/>
          </a:p>
        </p:txBody>
      </p:sp>
      <p:sp>
        <p:nvSpPr>
          <p:cNvPr id="10" name="Text 5"/>
          <p:cNvSpPr/>
          <p:nvPr/>
        </p:nvSpPr>
        <p:spPr>
          <a:xfrm>
            <a:off x="716161" y="2221706"/>
            <a:ext cx="3577233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Migration to GraphQL for more efficient data fetching and reduced network overhead</a:t>
            </a:r>
            <a:endParaRPr lang="en-US" sz="90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4" y="2670311"/>
            <a:ext cx="128588" cy="128588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00088" y="2648880"/>
            <a:ext cx="3593306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React Native New Architecture</a:t>
            </a:r>
            <a:endParaRPr lang="en-US" sz="1013" dirty="0"/>
          </a:p>
        </p:txBody>
      </p:sp>
      <p:sp>
        <p:nvSpPr>
          <p:cNvPr id="13" name="Text 7"/>
          <p:cNvSpPr/>
          <p:nvPr/>
        </p:nvSpPr>
        <p:spPr>
          <a:xfrm>
            <a:off x="700088" y="2877480"/>
            <a:ext cx="3593306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Adoption of React Native's new architecture for improved performance and native capabilities</a:t>
            </a:r>
            <a:endParaRPr lang="en-US" sz="900" dirty="0"/>
          </a:p>
        </p:txBody>
      </p:sp>
      <p:sp>
        <p:nvSpPr>
          <p:cNvPr id="14" name="Text 8"/>
          <p:cNvSpPr/>
          <p:nvPr/>
        </p:nvSpPr>
        <p:spPr>
          <a:xfrm>
            <a:off x="571500" y="3304654"/>
            <a:ext cx="372189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Enhanced Offline Capabilities</a:t>
            </a:r>
            <a:endParaRPr lang="en-US" sz="1013" dirty="0"/>
          </a:p>
        </p:txBody>
      </p:sp>
      <p:sp>
        <p:nvSpPr>
          <p:cNvPr id="15" name="Text 9"/>
          <p:cNvSpPr/>
          <p:nvPr/>
        </p:nvSpPr>
        <p:spPr>
          <a:xfrm>
            <a:off x="571500" y="3533254"/>
            <a:ext cx="3721894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Improved offline functionality with conflict resolution and background synchronization</a:t>
            </a:r>
            <a:endParaRPr lang="en-US" sz="900" dirty="0"/>
          </a:p>
        </p:txBody>
      </p:sp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44" y="3981859"/>
            <a:ext cx="128588" cy="128588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700088" y="3960428"/>
            <a:ext cx="3593306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Machine Learning Integration</a:t>
            </a:r>
            <a:endParaRPr lang="en-US" sz="1013" dirty="0"/>
          </a:p>
        </p:txBody>
      </p:sp>
      <p:sp>
        <p:nvSpPr>
          <p:cNvPr id="18" name="Text 11"/>
          <p:cNvSpPr/>
          <p:nvPr/>
        </p:nvSpPr>
        <p:spPr>
          <a:xfrm>
            <a:off x="700088" y="4189028"/>
            <a:ext cx="3593306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Predictive maintenance recommendations based on vehicle usage patterns</a:t>
            </a:r>
            <a:endParaRPr lang="en-US" sz="900" dirty="0"/>
          </a:p>
        </p:txBody>
      </p:sp>
      <p:pic>
        <p:nvPicPr>
          <p:cNvPr id="19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344" y="4637633"/>
            <a:ext cx="160734" cy="128588"/>
          </a:xfrm>
          <a:prstGeom prst="rect">
            <a:avLst/>
          </a:prstGeom>
        </p:spPr>
      </p:pic>
      <p:sp>
        <p:nvSpPr>
          <p:cNvPr id="20" name="Text 12"/>
          <p:cNvSpPr/>
          <p:nvPr/>
        </p:nvSpPr>
        <p:spPr>
          <a:xfrm>
            <a:off x="732234" y="4616202"/>
            <a:ext cx="356115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Blockchain for Service Verification</a:t>
            </a:r>
            <a:endParaRPr lang="en-US" sz="1013" dirty="0"/>
          </a:p>
        </p:txBody>
      </p:sp>
      <p:sp>
        <p:nvSpPr>
          <p:cNvPr id="21" name="Text 13"/>
          <p:cNvSpPr/>
          <p:nvPr/>
        </p:nvSpPr>
        <p:spPr>
          <a:xfrm>
            <a:off x="732234" y="4844802"/>
            <a:ext cx="3561159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Immutable service records using blockchain technology for verification</a:t>
            </a:r>
            <a:endParaRPr lang="en-US" sz="900" dirty="0"/>
          </a:p>
        </p:txBody>
      </p:sp>
      <p:sp>
        <p:nvSpPr>
          <p:cNvPr id="22" name="Shape 14"/>
          <p:cNvSpPr/>
          <p:nvPr/>
        </p:nvSpPr>
        <p:spPr>
          <a:xfrm>
            <a:off x="4743450" y="1414463"/>
            <a:ext cx="4114800" cy="4036107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23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2044" y="1621631"/>
            <a:ext cx="200025" cy="200025"/>
          </a:xfrm>
          <a:prstGeom prst="rect">
            <a:avLst/>
          </a:prstGeom>
        </p:spPr>
      </p:pic>
      <p:sp>
        <p:nvSpPr>
          <p:cNvPr id="24" name="Text 15"/>
          <p:cNvSpPr/>
          <p:nvPr/>
        </p:nvSpPr>
        <p:spPr>
          <a:xfrm>
            <a:off x="5229225" y="1593056"/>
            <a:ext cx="1653946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Feature Expansion</a:t>
            </a:r>
            <a:endParaRPr lang="en-US" sz="1350" dirty="0"/>
          </a:p>
        </p:txBody>
      </p:sp>
      <p:pic>
        <p:nvPicPr>
          <p:cNvPr id="25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2044" y="2014538"/>
            <a:ext cx="96441" cy="128588"/>
          </a:xfrm>
          <a:prstGeom prst="rect">
            <a:avLst/>
          </a:prstGeom>
        </p:spPr>
      </p:pic>
      <p:sp>
        <p:nvSpPr>
          <p:cNvPr id="26" name="Text 16"/>
          <p:cNvSpPr/>
          <p:nvPr/>
        </p:nvSpPr>
        <p:spPr>
          <a:xfrm>
            <a:off x="5125641" y="1993106"/>
            <a:ext cx="362545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OBD-II Integration</a:t>
            </a:r>
            <a:endParaRPr lang="en-US" sz="1013" dirty="0"/>
          </a:p>
        </p:txBody>
      </p:sp>
      <p:sp>
        <p:nvSpPr>
          <p:cNvPr id="27" name="Text 17"/>
          <p:cNvSpPr/>
          <p:nvPr/>
        </p:nvSpPr>
        <p:spPr>
          <a:xfrm>
            <a:off x="5125641" y="2221706"/>
            <a:ext cx="3625453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Direct connection with vehicle diagnostic systems for real-time data</a:t>
            </a:r>
            <a:endParaRPr lang="en-US" sz="900" dirty="0"/>
          </a:p>
        </p:txBody>
      </p:sp>
      <p:pic>
        <p:nvPicPr>
          <p:cNvPr id="28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2044" y="2670311"/>
            <a:ext cx="160734" cy="128588"/>
          </a:xfrm>
          <a:prstGeom prst="rect">
            <a:avLst/>
          </a:prstGeom>
        </p:spPr>
      </p:pic>
      <p:sp>
        <p:nvSpPr>
          <p:cNvPr id="29" name="Text 18"/>
          <p:cNvSpPr/>
          <p:nvPr/>
        </p:nvSpPr>
        <p:spPr>
          <a:xfrm>
            <a:off x="5189934" y="2648880"/>
            <a:ext cx="356115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Fleet Management</a:t>
            </a:r>
            <a:endParaRPr lang="en-US" sz="1013" dirty="0"/>
          </a:p>
        </p:txBody>
      </p:sp>
      <p:sp>
        <p:nvSpPr>
          <p:cNvPr id="30" name="Text 19"/>
          <p:cNvSpPr/>
          <p:nvPr/>
        </p:nvSpPr>
        <p:spPr>
          <a:xfrm>
            <a:off x="5189934" y="2877480"/>
            <a:ext cx="3561159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Advanced tools for businesses managing multiple vehicles</a:t>
            </a:r>
            <a:endParaRPr lang="en-US" sz="900" dirty="0"/>
          </a:p>
        </p:txBody>
      </p:sp>
      <p:pic>
        <p:nvPicPr>
          <p:cNvPr id="31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22044" y="3166077"/>
            <a:ext cx="96441" cy="128588"/>
          </a:xfrm>
          <a:prstGeom prst="rect">
            <a:avLst/>
          </a:prstGeom>
        </p:spPr>
      </p:pic>
      <p:sp>
        <p:nvSpPr>
          <p:cNvPr id="32" name="Text 20"/>
          <p:cNvSpPr/>
          <p:nvPr/>
        </p:nvSpPr>
        <p:spPr>
          <a:xfrm>
            <a:off x="5125641" y="3144645"/>
            <a:ext cx="362545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Expense Tracking</a:t>
            </a:r>
            <a:endParaRPr lang="en-US" sz="1013" dirty="0"/>
          </a:p>
        </p:txBody>
      </p:sp>
      <p:sp>
        <p:nvSpPr>
          <p:cNvPr id="33" name="Text 21"/>
          <p:cNvSpPr/>
          <p:nvPr/>
        </p:nvSpPr>
        <p:spPr>
          <a:xfrm>
            <a:off x="5125641" y="3373245"/>
            <a:ext cx="3625453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Comprehensive expense monitoring with reporting and tax categorization</a:t>
            </a:r>
            <a:endParaRPr lang="en-US" sz="900" dirty="0"/>
          </a:p>
        </p:txBody>
      </p:sp>
      <p:pic>
        <p:nvPicPr>
          <p:cNvPr id="34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22044" y="3821850"/>
            <a:ext cx="144661" cy="128588"/>
          </a:xfrm>
          <a:prstGeom prst="rect">
            <a:avLst/>
          </a:prstGeom>
        </p:spPr>
      </p:pic>
      <p:sp>
        <p:nvSpPr>
          <p:cNvPr id="35" name="Text 22"/>
          <p:cNvSpPr/>
          <p:nvPr/>
        </p:nvSpPr>
        <p:spPr>
          <a:xfrm>
            <a:off x="5173861" y="3800419"/>
            <a:ext cx="357723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Maintenance Marketplace</a:t>
            </a:r>
            <a:endParaRPr lang="en-US" sz="1013" dirty="0"/>
          </a:p>
        </p:txBody>
      </p:sp>
      <p:sp>
        <p:nvSpPr>
          <p:cNvPr id="36" name="Text 23"/>
          <p:cNvSpPr/>
          <p:nvPr/>
        </p:nvSpPr>
        <p:spPr>
          <a:xfrm>
            <a:off x="5173861" y="4029019"/>
            <a:ext cx="3577233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Platform for connecting with service providers and parts suppliers</a:t>
            </a:r>
            <a:endParaRPr lang="en-US" sz="900" dirty="0"/>
          </a:p>
        </p:txBody>
      </p:sp>
      <p:pic>
        <p:nvPicPr>
          <p:cNvPr id="37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22044" y="4477624"/>
            <a:ext cx="144661" cy="128588"/>
          </a:xfrm>
          <a:prstGeom prst="rect">
            <a:avLst/>
          </a:prstGeom>
        </p:spPr>
      </p:pic>
      <p:sp>
        <p:nvSpPr>
          <p:cNvPr id="38" name="Text 24"/>
          <p:cNvSpPr/>
          <p:nvPr/>
        </p:nvSpPr>
        <p:spPr>
          <a:xfrm>
            <a:off x="5173861" y="4456193"/>
            <a:ext cx="357723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Gamification</a:t>
            </a:r>
            <a:endParaRPr lang="en-US" sz="1013" dirty="0"/>
          </a:p>
        </p:txBody>
      </p:sp>
      <p:sp>
        <p:nvSpPr>
          <p:cNvPr id="39" name="Text 25"/>
          <p:cNvSpPr/>
          <p:nvPr/>
        </p:nvSpPr>
        <p:spPr>
          <a:xfrm>
            <a:off x="5173861" y="4684793"/>
            <a:ext cx="3577233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Achievement system to encourage regular maintenance and safe driving</a:t>
            </a:r>
            <a:endParaRPr lang="en-US" sz="900" dirty="0"/>
          </a:p>
        </p:txBody>
      </p:sp>
      <p:pic>
        <p:nvPicPr>
          <p:cNvPr id="40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5750" y="5807757"/>
            <a:ext cx="8572500" cy="17859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7628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Lessons Learned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4114800" cy="460470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4" y="1092994"/>
            <a:ext cx="150019" cy="20002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21519" y="1064419"/>
            <a:ext cx="161192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Technical Insights</a:t>
            </a:r>
            <a:endParaRPr lang="en-US" sz="1350" dirty="0"/>
          </a:p>
        </p:txBody>
      </p:sp>
      <p:sp>
        <p:nvSpPr>
          <p:cNvPr id="7" name="Shape 3"/>
          <p:cNvSpPr/>
          <p:nvPr/>
        </p:nvSpPr>
        <p:spPr>
          <a:xfrm>
            <a:off x="464344" y="1464469"/>
            <a:ext cx="3757613" cy="694339"/>
          </a:xfrm>
          <a:prstGeom prst="rect">
            <a:avLst/>
          </a:prstGeom>
          <a:solidFill>
            <a:srgbClr val="F0F7FF"/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593056"/>
            <a:ext cx="144661" cy="12858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823317" y="1573411"/>
            <a:ext cx="242122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Early performance optimization is crucial</a:t>
            </a:r>
            <a:endParaRPr lang="en-US" sz="900" dirty="0"/>
          </a:p>
        </p:txBody>
      </p:sp>
      <p:sp>
        <p:nvSpPr>
          <p:cNvPr id="10" name="Text 5"/>
          <p:cNvSpPr/>
          <p:nvPr/>
        </p:nvSpPr>
        <p:spPr>
          <a:xfrm>
            <a:off x="823317" y="1573411"/>
            <a:ext cx="3006123" cy="47539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 mobile applications to prevent major refactoring later in development.</a:t>
            </a:r>
            <a:endParaRPr lang="en-US" sz="900" dirty="0"/>
          </a:p>
        </p:txBody>
      </p:sp>
      <p:sp>
        <p:nvSpPr>
          <p:cNvPr id="11" name="Shape 6"/>
          <p:cNvSpPr/>
          <p:nvPr/>
        </p:nvSpPr>
        <p:spPr>
          <a:xfrm>
            <a:off x="464344" y="2265964"/>
            <a:ext cx="3757613" cy="534330"/>
          </a:xfrm>
          <a:prstGeom prst="rect">
            <a:avLst/>
          </a:prstGeom>
          <a:solidFill>
            <a:srgbClr val="F0F7FF"/>
          </a:solidFill>
          <a:ln/>
        </p:spPr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2394552"/>
            <a:ext cx="96441" cy="128588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75097" y="2374906"/>
            <a:ext cx="3084286" cy="31538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Cross-platform frameworks require platform-specific testing</a:t>
            </a:r>
            <a:endParaRPr lang="en-US" sz="900" dirty="0"/>
          </a:p>
        </p:txBody>
      </p:sp>
      <p:sp>
        <p:nvSpPr>
          <p:cNvPr id="14" name="Text 8"/>
          <p:cNvSpPr/>
          <p:nvPr/>
        </p:nvSpPr>
        <p:spPr>
          <a:xfrm>
            <a:off x="1180979" y="2534915"/>
            <a:ext cx="300174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 ensure consistent behavior across iOS and Android.</a:t>
            </a:r>
            <a:endParaRPr lang="en-US" sz="900" dirty="0"/>
          </a:p>
        </p:txBody>
      </p:sp>
      <p:sp>
        <p:nvSpPr>
          <p:cNvPr id="15" name="Shape 9"/>
          <p:cNvSpPr/>
          <p:nvPr/>
        </p:nvSpPr>
        <p:spPr>
          <a:xfrm>
            <a:off x="464344" y="2907450"/>
            <a:ext cx="3757613" cy="534330"/>
          </a:xfrm>
          <a:prstGeom prst="rect">
            <a:avLst/>
          </a:prstGeom>
          <a:solidFill>
            <a:srgbClr val="F0F7FF"/>
          </a:solidFill>
          <a:ln/>
        </p:spPr>
      </p:sp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" y="3036038"/>
            <a:ext cx="128588" cy="128588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807244" y="3016393"/>
            <a:ext cx="3292990" cy="31538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synchronization requires careful conflict resolution planning</a:t>
            </a:r>
            <a:endParaRPr lang="en-US" sz="900" dirty="0"/>
          </a:p>
        </p:txBody>
      </p:sp>
      <p:sp>
        <p:nvSpPr>
          <p:cNvPr id="18" name="Text 11"/>
          <p:cNvSpPr/>
          <p:nvPr/>
        </p:nvSpPr>
        <p:spPr>
          <a:xfrm>
            <a:off x="1316013" y="3176401"/>
            <a:ext cx="247494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 handle offline usage scenarios effectively.</a:t>
            </a:r>
            <a:endParaRPr lang="en-US" sz="900" dirty="0"/>
          </a:p>
        </p:txBody>
      </p:sp>
      <p:sp>
        <p:nvSpPr>
          <p:cNvPr id="19" name="Shape 12"/>
          <p:cNvSpPr/>
          <p:nvPr/>
        </p:nvSpPr>
        <p:spPr>
          <a:xfrm>
            <a:off x="464344" y="3548937"/>
            <a:ext cx="3757613" cy="694339"/>
          </a:xfrm>
          <a:prstGeom prst="rect">
            <a:avLst/>
          </a:prstGeom>
          <a:solidFill>
            <a:srgbClr val="F0F7FF"/>
          </a:solidFill>
          <a:ln/>
        </p:spPr>
      </p:sp>
      <p:pic>
        <p:nvPicPr>
          <p:cNvPr id="20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" y="3677524"/>
            <a:ext cx="96441" cy="128588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775097" y="3657879"/>
            <a:ext cx="2956620" cy="31538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Third-party API dependencies need robust fallback mechanisms</a:t>
            </a:r>
            <a:endParaRPr lang="en-US" sz="900" dirty="0"/>
          </a:p>
        </p:txBody>
      </p:sp>
      <p:sp>
        <p:nvSpPr>
          <p:cNvPr id="22" name="Text 14"/>
          <p:cNvSpPr/>
          <p:nvPr/>
        </p:nvSpPr>
        <p:spPr>
          <a:xfrm>
            <a:off x="775097" y="3817888"/>
            <a:ext cx="3160523" cy="31538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 maintain app functionality during service disruptions.</a:t>
            </a:r>
            <a:endParaRPr lang="en-US" sz="900" dirty="0"/>
          </a:p>
        </p:txBody>
      </p:sp>
      <p:sp>
        <p:nvSpPr>
          <p:cNvPr id="23" name="Shape 15"/>
          <p:cNvSpPr/>
          <p:nvPr/>
        </p:nvSpPr>
        <p:spPr>
          <a:xfrm>
            <a:off x="464344" y="4350432"/>
            <a:ext cx="3757613" cy="534330"/>
          </a:xfrm>
          <a:prstGeom prst="rect">
            <a:avLst/>
          </a:prstGeom>
          <a:solidFill>
            <a:srgbClr val="F0F7FF"/>
          </a:solidFill>
          <a:ln/>
        </p:spPr>
      </p:sp>
      <p:pic>
        <p:nvPicPr>
          <p:cNvPr id="24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" y="4479020"/>
            <a:ext cx="160734" cy="128588"/>
          </a:xfrm>
          <a:prstGeom prst="rect">
            <a:avLst/>
          </a:prstGeom>
        </p:spPr>
      </p:pic>
      <p:sp>
        <p:nvSpPr>
          <p:cNvPr id="25" name="Text 16"/>
          <p:cNvSpPr/>
          <p:nvPr/>
        </p:nvSpPr>
        <p:spPr>
          <a:xfrm>
            <a:off x="839391" y="4459374"/>
            <a:ext cx="3204530" cy="31538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User privacy must be considered at every development stage</a:t>
            </a:r>
            <a:endParaRPr lang="en-US" sz="900" dirty="0"/>
          </a:p>
        </p:txBody>
      </p:sp>
      <p:sp>
        <p:nvSpPr>
          <p:cNvPr id="26" name="Text 17"/>
          <p:cNvSpPr/>
          <p:nvPr/>
        </p:nvSpPr>
        <p:spPr>
          <a:xfrm>
            <a:off x="1154748" y="4619383"/>
            <a:ext cx="256524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not just as a compliance checkbox at the end.</a:t>
            </a:r>
            <a:endParaRPr lang="en-US" sz="900" dirty="0"/>
          </a:p>
        </p:txBody>
      </p:sp>
      <p:sp>
        <p:nvSpPr>
          <p:cNvPr id="27" name="Shape 18"/>
          <p:cNvSpPr/>
          <p:nvPr/>
        </p:nvSpPr>
        <p:spPr>
          <a:xfrm>
            <a:off x="4743450" y="885825"/>
            <a:ext cx="4114800" cy="460470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28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2044" y="1092994"/>
            <a:ext cx="150019" cy="200025"/>
          </a:xfrm>
          <a:prstGeom prst="rect">
            <a:avLst/>
          </a:prstGeom>
        </p:spPr>
      </p:pic>
      <p:sp>
        <p:nvSpPr>
          <p:cNvPr id="29" name="Text 19"/>
          <p:cNvSpPr/>
          <p:nvPr/>
        </p:nvSpPr>
        <p:spPr>
          <a:xfrm>
            <a:off x="5179219" y="1064419"/>
            <a:ext cx="202564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Process Improvements</a:t>
            </a:r>
            <a:endParaRPr lang="en-US" sz="1350" dirty="0"/>
          </a:p>
        </p:txBody>
      </p:sp>
      <p:sp>
        <p:nvSpPr>
          <p:cNvPr id="30" name="Shape 20"/>
          <p:cNvSpPr/>
          <p:nvPr/>
        </p:nvSpPr>
        <p:spPr>
          <a:xfrm>
            <a:off x="4922044" y="1464469"/>
            <a:ext cx="3757613" cy="694339"/>
          </a:xfrm>
          <a:prstGeom prst="rect">
            <a:avLst/>
          </a:prstGeom>
          <a:solidFill>
            <a:srgbClr val="F0F7FF"/>
          </a:solidFill>
          <a:ln/>
        </p:spPr>
      </p:sp>
      <p:pic>
        <p:nvPicPr>
          <p:cNvPr id="31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29200" y="1593056"/>
            <a:ext cx="160734" cy="128588"/>
          </a:xfrm>
          <a:prstGeom prst="rect">
            <a:avLst/>
          </a:prstGeom>
        </p:spPr>
      </p:pic>
      <p:sp>
        <p:nvSpPr>
          <p:cNvPr id="32" name="Text 21"/>
          <p:cNvSpPr/>
          <p:nvPr/>
        </p:nvSpPr>
        <p:spPr>
          <a:xfrm>
            <a:off x="5297091" y="1573411"/>
            <a:ext cx="3077087" cy="31538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More frequent user testing would have identified UX issues earlier</a:t>
            </a:r>
            <a:endParaRPr lang="en-US" sz="900" dirty="0"/>
          </a:p>
        </p:txBody>
      </p:sp>
      <p:sp>
        <p:nvSpPr>
          <p:cNvPr id="33" name="Text 22"/>
          <p:cNvSpPr/>
          <p:nvPr/>
        </p:nvSpPr>
        <p:spPr>
          <a:xfrm>
            <a:off x="5297091" y="1733420"/>
            <a:ext cx="3143390" cy="31538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reducing the need for significant interface changes.</a:t>
            </a:r>
            <a:endParaRPr lang="en-US" sz="900" dirty="0"/>
          </a:p>
        </p:txBody>
      </p:sp>
      <p:sp>
        <p:nvSpPr>
          <p:cNvPr id="34" name="Shape 23"/>
          <p:cNvSpPr/>
          <p:nvPr/>
        </p:nvSpPr>
        <p:spPr>
          <a:xfrm>
            <a:off x="4922044" y="2265964"/>
            <a:ext cx="3757613" cy="694339"/>
          </a:xfrm>
          <a:prstGeom prst="rect">
            <a:avLst/>
          </a:prstGeom>
          <a:solidFill>
            <a:srgbClr val="F0F7FF"/>
          </a:solidFill>
          <a:ln/>
        </p:spPr>
      </p:sp>
      <p:pic>
        <p:nvPicPr>
          <p:cNvPr id="35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9200" y="2394552"/>
            <a:ext cx="96441" cy="128588"/>
          </a:xfrm>
          <a:prstGeom prst="rect">
            <a:avLst/>
          </a:prstGeom>
        </p:spPr>
      </p:pic>
      <p:sp>
        <p:nvSpPr>
          <p:cNvPr id="36" name="Text 24"/>
          <p:cNvSpPr/>
          <p:nvPr/>
        </p:nvSpPr>
        <p:spPr>
          <a:xfrm>
            <a:off x="5232797" y="2374906"/>
            <a:ext cx="2969289" cy="31538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Better documentation of API contracts would have streamlined integration</a:t>
            </a:r>
            <a:endParaRPr lang="en-US" sz="900" dirty="0"/>
          </a:p>
        </p:txBody>
      </p:sp>
      <p:sp>
        <p:nvSpPr>
          <p:cNvPr id="37" name="Text 25"/>
          <p:cNvSpPr/>
          <p:nvPr/>
        </p:nvSpPr>
        <p:spPr>
          <a:xfrm>
            <a:off x="5232797" y="2534915"/>
            <a:ext cx="3154914" cy="31538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between frontend and backend teams.</a:t>
            </a:r>
            <a:endParaRPr lang="en-US" sz="900" dirty="0"/>
          </a:p>
        </p:txBody>
      </p:sp>
      <p:sp>
        <p:nvSpPr>
          <p:cNvPr id="38" name="Shape 26"/>
          <p:cNvSpPr/>
          <p:nvPr/>
        </p:nvSpPr>
        <p:spPr>
          <a:xfrm>
            <a:off x="4922044" y="3067459"/>
            <a:ext cx="3757613" cy="694339"/>
          </a:xfrm>
          <a:prstGeom prst="rect">
            <a:avLst/>
          </a:prstGeom>
          <a:solidFill>
            <a:srgbClr val="F0F7FF"/>
          </a:solidFill>
          <a:ln/>
        </p:spPr>
      </p:sp>
      <p:pic>
        <p:nvPicPr>
          <p:cNvPr id="39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29200" y="3196047"/>
            <a:ext cx="112514" cy="128588"/>
          </a:xfrm>
          <a:prstGeom prst="rect">
            <a:avLst/>
          </a:prstGeom>
        </p:spPr>
      </p:pic>
      <p:sp>
        <p:nvSpPr>
          <p:cNvPr id="40" name="Text 27"/>
          <p:cNvSpPr/>
          <p:nvPr/>
        </p:nvSpPr>
        <p:spPr>
          <a:xfrm>
            <a:off x="5248870" y="3176401"/>
            <a:ext cx="3199730" cy="31538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More comprehensive device testing matrix would have reduced platform-specific bugs</a:t>
            </a:r>
            <a:endParaRPr lang="en-US" sz="900" dirty="0"/>
          </a:p>
        </p:txBody>
      </p:sp>
      <p:sp>
        <p:nvSpPr>
          <p:cNvPr id="41" name="Text 28"/>
          <p:cNvSpPr/>
          <p:nvPr/>
        </p:nvSpPr>
        <p:spPr>
          <a:xfrm>
            <a:off x="5248870" y="3336410"/>
            <a:ext cx="3058669" cy="31538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discovered after initial release.</a:t>
            </a:r>
            <a:endParaRPr lang="en-US" sz="900" dirty="0"/>
          </a:p>
        </p:txBody>
      </p:sp>
      <p:sp>
        <p:nvSpPr>
          <p:cNvPr id="42" name="Shape 29"/>
          <p:cNvSpPr/>
          <p:nvPr/>
        </p:nvSpPr>
        <p:spPr>
          <a:xfrm>
            <a:off x="4922044" y="3868955"/>
            <a:ext cx="3757613" cy="694339"/>
          </a:xfrm>
          <a:prstGeom prst="rect">
            <a:avLst/>
          </a:prstGeom>
          <a:solidFill>
            <a:srgbClr val="F0F7FF"/>
          </a:solidFill>
          <a:ln/>
        </p:spPr>
      </p:sp>
      <p:pic>
        <p:nvPicPr>
          <p:cNvPr id="43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29200" y="3997542"/>
            <a:ext cx="128588" cy="128588"/>
          </a:xfrm>
          <a:prstGeom prst="rect">
            <a:avLst/>
          </a:prstGeom>
        </p:spPr>
      </p:pic>
      <p:sp>
        <p:nvSpPr>
          <p:cNvPr id="44" name="Text 30"/>
          <p:cNvSpPr/>
          <p:nvPr/>
        </p:nvSpPr>
        <p:spPr>
          <a:xfrm>
            <a:off x="5264944" y="3977897"/>
            <a:ext cx="3339173" cy="31538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Earlier performance profiling would have prevented later refactoring</a:t>
            </a:r>
            <a:endParaRPr lang="en-US" sz="900" dirty="0"/>
          </a:p>
        </p:txBody>
      </p:sp>
      <p:sp>
        <p:nvSpPr>
          <p:cNvPr id="45" name="Text 31"/>
          <p:cNvSpPr/>
          <p:nvPr/>
        </p:nvSpPr>
        <p:spPr>
          <a:xfrm>
            <a:off x="5264944" y="4137906"/>
            <a:ext cx="2993538" cy="31538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of core components to meet performance targets.</a:t>
            </a:r>
            <a:endParaRPr lang="en-US" sz="900" dirty="0"/>
          </a:p>
        </p:txBody>
      </p:sp>
      <p:sp>
        <p:nvSpPr>
          <p:cNvPr id="46" name="Shape 32"/>
          <p:cNvSpPr/>
          <p:nvPr/>
        </p:nvSpPr>
        <p:spPr>
          <a:xfrm>
            <a:off x="4922044" y="4670450"/>
            <a:ext cx="3757613" cy="534330"/>
          </a:xfrm>
          <a:prstGeom prst="rect">
            <a:avLst/>
          </a:prstGeom>
          <a:solidFill>
            <a:srgbClr val="F0F7FF"/>
          </a:solidFill>
          <a:ln/>
        </p:spPr>
      </p:sp>
      <p:pic>
        <p:nvPicPr>
          <p:cNvPr id="47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29200" y="4799037"/>
            <a:ext cx="128588" cy="128588"/>
          </a:xfrm>
          <a:prstGeom prst="rect">
            <a:avLst/>
          </a:prstGeom>
        </p:spPr>
      </p:pic>
      <p:sp>
        <p:nvSpPr>
          <p:cNvPr id="48" name="Text 33"/>
          <p:cNvSpPr/>
          <p:nvPr/>
        </p:nvSpPr>
        <p:spPr>
          <a:xfrm>
            <a:off x="5264944" y="4779392"/>
            <a:ext cx="3345926" cy="31538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More granular feature flagging would have enabled safer production releases</a:t>
            </a:r>
            <a:endParaRPr lang="en-US" sz="900" dirty="0"/>
          </a:p>
        </p:txBody>
      </p:sp>
      <p:sp>
        <p:nvSpPr>
          <p:cNvPr id="49" name="Text 34"/>
          <p:cNvSpPr/>
          <p:nvPr/>
        </p:nvSpPr>
        <p:spPr>
          <a:xfrm>
            <a:off x="6393656" y="4939401"/>
            <a:ext cx="219994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with better control over feature rollout.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2025-07-03T05:53:08Z</dcterms:created>
  <dcterms:modified xsi:type="dcterms:W3CDTF">2025-07-03T05:53:08Z</dcterms:modified>
</cp:coreProperties>
</file>