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447"/>
    <p:restoredTop sz="96327"/>
  </p:normalViewPr>
  <p:slideViewPr>
    <p:cSldViewPr snapToGrid="0">
      <p:cViewPr varScale="1">
        <p:scale>
          <a:sx n="156" d="100"/>
          <a:sy n="156" d="100"/>
        </p:scale>
        <p:origin x="200" y="2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GB"/>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9/1/23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GB"/>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GB"/>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9/1/23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9/1/23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NightmareAI/Real-ESRGAN" TargetMode="External"/><Relationship Id="rId2" Type="http://schemas.openxmlformats.org/officeDocument/2006/relationships/hyperlink" Target="https://www.tensorflow.org/hub/tutorials/image_enhancing" TargetMode="External"/><Relationship Id="rId1" Type="http://schemas.openxmlformats.org/officeDocument/2006/relationships/slideLayout" Target="../slideLayouts/slideLayout2.xml"/><Relationship Id="rId5" Type="http://schemas.openxmlformats.org/officeDocument/2006/relationships/hyperlink" Target="https://pillow.readthedocs.io/en/stable/" TargetMode="External"/><Relationship Id="rId4" Type="http://schemas.openxmlformats.org/officeDocument/2006/relationships/hyperlink" Target="https://docs.python.org/3/library/os.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E96A2-FFE9-2953-F644-298D76227971}"/>
              </a:ext>
            </a:extLst>
          </p:cNvPr>
          <p:cNvSpPr>
            <a:spLocks noGrp="1"/>
          </p:cNvSpPr>
          <p:nvPr>
            <p:ph type="ctrTitle"/>
          </p:nvPr>
        </p:nvSpPr>
        <p:spPr/>
        <p:txBody>
          <a:bodyPr/>
          <a:lstStyle/>
          <a:p>
            <a:r>
              <a:rPr lang="en-US" dirty="0" err="1"/>
              <a:t>Pixenchar</a:t>
            </a:r>
            <a:endParaRPr lang="en-US" dirty="0"/>
          </a:p>
        </p:txBody>
      </p:sp>
      <p:sp>
        <p:nvSpPr>
          <p:cNvPr id="3" name="Subtitle 2">
            <a:extLst>
              <a:ext uri="{FF2B5EF4-FFF2-40B4-BE49-F238E27FC236}">
                <a16:creationId xmlns:a16="http://schemas.microsoft.com/office/drawing/2014/main" id="{0507F872-585E-BAA1-6428-66FEAE736668}"/>
              </a:ext>
            </a:extLst>
          </p:cNvPr>
          <p:cNvSpPr>
            <a:spLocks noGrp="1"/>
          </p:cNvSpPr>
          <p:nvPr>
            <p:ph type="subTitle" idx="1"/>
          </p:nvPr>
        </p:nvSpPr>
        <p:spPr/>
        <p:txBody>
          <a:bodyPr/>
          <a:lstStyle/>
          <a:p>
            <a:r>
              <a:rPr lang="en-US" dirty="0"/>
              <a:t>Minor project</a:t>
            </a:r>
          </a:p>
          <a:p>
            <a:r>
              <a:rPr lang="en-US" dirty="0"/>
              <a:t>7</a:t>
            </a:r>
            <a:r>
              <a:rPr lang="en-US" cap="none" baseline="30000" dirty="0"/>
              <a:t>th </a:t>
            </a:r>
            <a:r>
              <a:rPr lang="en-US" dirty="0"/>
              <a:t>- semester</a:t>
            </a:r>
          </a:p>
        </p:txBody>
      </p:sp>
    </p:spTree>
    <p:extLst>
      <p:ext uri="{BB962C8B-B14F-4D97-AF65-F5344CB8AC3E}">
        <p14:creationId xmlns:p14="http://schemas.microsoft.com/office/powerpoint/2010/main" val="2888079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0CBEF-74C2-18E2-C8E9-72603E6C2E26}"/>
              </a:ext>
            </a:extLst>
          </p:cNvPr>
          <p:cNvSpPr>
            <a:spLocks noGrp="1"/>
          </p:cNvSpPr>
          <p:nvPr>
            <p:ph type="title"/>
          </p:nvPr>
        </p:nvSpPr>
        <p:spPr/>
        <p:txBody>
          <a:bodyPr/>
          <a:lstStyle/>
          <a:p>
            <a:r>
              <a:rPr lang="en-US" dirty="0"/>
              <a:t>Index</a:t>
            </a:r>
          </a:p>
        </p:txBody>
      </p:sp>
      <p:sp>
        <p:nvSpPr>
          <p:cNvPr id="3" name="Content Placeholder 2">
            <a:extLst>
              <a:ext uri="{FF2B5EF4-FFF2-40B4-BE49-F238E27FC236}">
                <a16:creationId xmlns:a16="http://schemas.microsoft.com/office/drawing/2014/main" id="{1CBA76CD-07A2-FC6C-1227-1D1319E6A477}"/>
              </a:ext>
            </a:extLst>
          </p:cNvPr>
          <p:cNvSpPr>
            <a:spLocks noGrp="1"/>
          </p:cNvSpPr>
          <p:nvPr>
            <p:ph idx="1"/>
          </p:nvPr>
        </p:nvSpPr>
        <p:spPr/>
        <p:txBody>
          <a:bodyPr/>
          <a:lstStyle/>
          <a:p>
            <a:r>
              <a:rPr lang="en-US" dirty="0"/>
              <a:t>Team Details</a:t>
            </a:r>
          </a:p>
          <a:p>
            <a:r>
              <a:rPr lang="en-US" dirty="0"/>
              <a:t>Abstract</a:t>
            </a:r>
          </a:p>
          <a:p>
            <a:r>
              <a:rPr lang="en-US" dirty="0"/>
              <a:t>Project Details</a:t>
            </a:r>
          </a:p>
          <a:p>
            <a:r>
              <a:rPr lang="en-US" dirty="0"/>
              <a:t>Implementation</a:t>
            </a:r>
          </a:p>
          <a:p>
            <a:r>
              <a:rPr lang="en-US" dirty="0"/>
              <a:t>Results</a:t>
            </a:r>
          </a:p>
          <a:p>
            <a:r>
              <a:rPr lang="en-US" dirty="0"/>
              <a:t>Conclusion</a:t>
            </a:r>
          </a:p>
          <a:p>
            <a:endParaRPr lang="en-US" dirty="0"/>
          </a:p>
        </p:txBody>
      </p:sp>
    </p:spTree>
    <p:extLst>
      <p:ext uri="{BB962C8B-B14F-4D97-AF65-F5344CB8AC3E}">
        <p14:creationId xmlns:p14="http://schemas.microsoft.com/office/powerpoint/2010/main" val="130572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2B54D-E655-7BB3-71EA-383B99C07401}"/>
              </a:ext>
            </a:extLst>
          </p:cNvPr>
          <p:cNvSpPr>
            <a:spLocks noGrp="1"/>
          </p:cNvSpPr>
          <p:nvPr>
            <p:ph type="title"/>
          </p:nvPr>
        </p:nvSpPr>
        <p:spPr/>
        <p:txBody>
          <a:bodyPr/>
          <a:lstStyle/>
          <a:p>
            <a:r>
              <a:rPr lang="en-US" dirty="0"/>
              <a:t>Team Details</a:t>
            </a:r>
          </a:p>
        </p:txBody>
      </p:sp>
      <p:graphicFrame>
        <p:nvGraphicFramePr>
          <p:cNvPr id="4" name="Table 4">
            <a:extLst>
              <a:ext uri="{FF2B5EF4-FFF2-40B4-BE49-F238E27FC236}">
                <a16:creationId xmlns:a16="http://schemas.microsoft.com/office/drawing/2014/main" id="{16CA3837-921C-37C7-9F7F-6420CDD8D96F}"/>
              </a:ext>
            </a:extLst>
          </p:cNvPr>
          <p:cNvGraphicFramePr>
            <a:graphicFrameLocks noGrp="1"/>
          </p:cNvGraphicFramePr>
          <p:nvPr>
            <p:ph idx="1"/>
            <p:extLst>
              <p:ext uri="{D42A27DB-BD31-4B8C-83A1-F6EECF244321}">
                <p14:modId xmlns:p14="http://schemas.microsoft.com/office/powerpoint/2010/main" val="3413966689"/>
              </p:ext>
            </p:extLst>
          </p:nvPr>
        </p:nvGraphicFramePr>
        <p:xfrm>
          <a:off x="685800" y="2141538"/>
          <a:ext cx="10131423" cy="1854200"/>
        </p:xfrm>
        <a:graphic>
          <a:graphicData uri="http://schemas.openxmlformats.org/drawingml/2006/table">
            <a:tbl>
              <a:tblPr firstRow="1" bandRow="1">
                <a:tableStyleId>{5C22544A-7EE6-4342-B048-85BDC9FD1C3A}</a:tableStyleId>
              </a:tblPr>
              <a:tblGrid>
                <a:gridCol w="3377141">
                  <a:extLst>
                    <a:ext uri="{9D8B030D-6E8A-4147-A177-3AD203B41FA5}">
                      <a16:colId xmlns:a16="http://schemas.microsoft.com/office/drawing/2014/main" val="3566833087"/>
                    </a:ext>
                  </a:extLst>
                </a:gridCol>
                <a:gridCol w="3377141">
                  <a:extLst>
                    <a:ext uri="{9D8B030D-6E8A-4147-A177-3AD203B41FA5}">
                      <a16:colId xmlns:a16="http://schemas.microsoft.com/office/drawing/2014/main" val="3672923621"/>
                    </a:ext>
                  </a:extLst>
                </a:gridCol>
                <a:gridCol w="3377141">
                  <a:extLst>
                    <a:ext uri="{9D8B030D-6E8A-4147-A177-3AD203B41FA5}">
                      <a16:colId xmlns:a16="http://schemas.microsoft.com/office/drawing/2014/main" val="3810357250"/>
                    </a:ext>
                  </a:extLst>
                </a:gridCol>
              </a:tblGrid>
              <a:tr h="370840">
                <a:tc>
                  <a:txBody>
                    <a:bodyPr/>
                    <a:lstStyle/>
                    <a:p>
                      <a:r>
                        <a:rPr lang="en-US" dirty="0"/>
                        <a:t>Sr. no.</a:t>
                      </a:r>
                    </a:p>
                  </a:txBody>
                  <a:tcPr/>
                </a:tc>
                <a:tc>
                  <a:txBody>
                    <a:bodyPr/>
                    <a:lstStyle/>
                    <a:p>
                      <a:r>
                        <a:rPr lang="en-US" dirty="0"/>
                        <a:t>Name</a:t>
                      </a:r>
                    </a:p>
                  </a:txBody>
                  <a:tcPr/>
                </a:tc>
                <a:tc>
                  <a:txBody>
                    <a:bodyPr/>
                    <a:lstStyle/>
                    <a:p>
                      <a:r>
                        <a:rPr lang="en-US" dirty="0"/>
                        <a:t>Enrolment no.</a:t>
                      </a:r>
                    </a:p>
                  </a:txBody>
                  <a:tcPr/>
                </a:tc>
                <a:extLst>
                  <a:ext uri="{0D108BD9-81ED-4DB2-BD59-A6C34878D82A}">
                    <a16:rowId xmlns:a16="http://schemas.microsoft.com/office/drawing/2014/main" val="2559105340"/>
                  </a:ext>
                </a:extLst>
              </a:tr>
              <a:tr h="370840">
                <a:tc>
                  <a:txBody>
                    <a:bodyPr/>
                    <a:lstStyle/>
                    <a:p>
                      <a:r>
                        <a:rPr lang="en-US" dirty="0"/>
                        <a:t>1</a:t>
                      </a:r>
                    </a:p>
                  </a:txBody>
                  <a:tcPr/>
                </a:tc>
                <a:tc>
                  <a:txBody>
                    <a:bodyPr/>
                    <a:lstStyle/>
                    <a:p>
                      <a:r>
                        <a:rPr lang="en-US" dirty="0"/>
                        <a:t>Divyesh Patel</a:t>
                      </a:r>
                    </a:p>
                  </a:txBody>
                  <a:tcPr/>
                </a:tc>
                <a:tc>
                  <a:txBody>
                    <a:bodyPr/>
                    <a:lstStyle/>
                    <a:p>
                      <a:r>
                        <a:rPr lang="en-US" dirty="0"/>
                        <a:t>200103062020</a:t>
                      </a:r>
                    </a:p>
                  </a:txBody>
                  <a:tcPr/>
                </a:tc>
                <a:extLst>
                  <a:ext uri="{0D108BD9-81ED-4DB2-BD59-A6C34878D82A}">
                    <a16:rowId xmlns:a16="http://schemas.microsoft.com/office/drawing/2014/main" val="3200522225"/>
                  </a:ext>
                </a:extLst>
              </a:tr>
              <a:tr h="370840">
                <a:tc>
                  <a:txBody>
                    <a:bodyPr/>
                    <a:lstStyle/>
                    <a:p>
                      <a:r>
                        <a:rPr lang="en-US" dirty="0"/>
                        <a:t>2</a:t>
                      </a:r>
                    </a:p>
                  </a:txBody>
                  <a:tcPr/>
                </a:tc>
                <a:tc>
                  <a:txBody>
                    <a:bodyPr/>
                    <a:lstStyle/>
                    <a:p>
                      <a:r>
                        <a:rPr lang="en-US" dirty="0"/>
                        <a:t>Abhay </a:t>
                      </a:r>
                      <a:r>
                        <a:rPr lang="en-US" dirty="0" err="1"/>
                        <a:t>Pisharodi</a:t>
                      </a:r>
                      <a:endParaRPr lang="en-US" dirty="0"/>
                    </a:p>
                  </a:txBody>
                  <a:tcPr/>
                </a:tc>
                <a:tc>
                  <a:txBody>
                    <a:bodyPr/>
                    <a:lstStyle/>
                    <a:p>
                      <a:r>
                        <a:rPr lang="en-US" dirty="0"/>
                        <a:t>200103062024</a:t>
                      </a:r>
                    </a:p>
                  </a:txBody>
                  <a:tcPr/>
                </a:tc>
                <a:extLst>
                  <a:ext uri="{0D108BD9-81ED-4DB2-BD59-A6C34878D82A}">
                    <a16:rowId xmlns:a16="http://schemas.microsoft.com/office/drawing/2014/main" val="2925857967"/>
                  </a:ext>
                </a:extLst>
              </a:tr>
              <a:tr h="370840">
                <a:tc>
                  <a:txBody>
                    <a:bodyPr/>
                    <a:lstStyle/>
                    <a:p>
                      <a:r>
                        <a:rPr lang="en-US" dirty="0"/>
                        <a:t>3</a:t>
                      </a:r>
                    </a:p>
                  </a:txBody>
                  <a:tcPr/>
                </a:tc>
                <a:tc>
                  <a:txBody>
                    <a:bodyPr/>
                    <a:lstStyle/>
                    <a:p>
                      <a:r>
                        <a:rPr lang="en-US" dirty="0"/>
                        <a:t>Sama </a:t>
                      </a:r>
                      <a:r>
                        <a:rPr lang="en-US" dirty="0" err="1"/>
                        <a:t>Mustufa</a:t>
                      </a:r>
                      <a:endParaRPr lang="en-US" dirty="0"/>
                    </a:p>
                  </a:txBody>
                  <a:tcPr/>
                </a:tc>
                <a:tc>
                  <a:txBody>
                    <a:bodyPr/>
                    <a:lstStyle/>
                    <a:p>
                      <a:r>
                        <a:rPr lang="en-US"/>
                        <a:t>200103062027</a:t>
                      </a:r>
                      <a:endParaRPr lang="en-US" dirty="0"/>
                    </a:p>
                  </a:txBody>
                  <a:tcPr/>
                </a:tc>
                <a:extLst>
                  <a:ext uri="{0D108BD9-81ED-4DB2-BD59-A6C34878D82A}">
                    <a16:rowId xmlns:a16="http://schemas.microsoft.com/office/drawing/2014/main" val="3919310231"/>
                  </a:ext>
                </a:extLst>
              </a:tr>
              <a:tr h="370840">
                <a:tc>
                  <a:txBody>
                    <a:bodyPr/>
                    <a:lstStyle/>
                    <a:p>
                      <a:r>
                        <a:rPr lang="en-US" dirty="0"/>
                        <a:t>4</a:t>
                      </a:r>
                    </a:p>
                  </a:txBody>
                  <a:tcPr/>
                </a:tc>
                <a:tc>
                  <a:txBody>
                    <a:bodyPr/>
                    <a:lstStyle/>
                    <a:p>
                      <a:r>
                        <a:rPr lang="en-US" dirty="0" err="1"/>
                        <a:t>Parth</a:t>
                      </a:r>
                      <a:r>
                        <a:rPr lang="en-US" dirty="0"/>
                        <a:t> Panchal</a:t>
                      </a:r>
                    </a:p>
                  </a:txBody>
                  <a:tcPr/>
                </a:tc>
                <a:tc>
                  <a:txBody>
                    <a:bodyPr/>
                    <a:lstStyle/>
                    <a:p>
                      <a:r>
                        <a:rPr lang="en-US" dirty="0"/>
                        <a:t>210133062006</a:t>
                      </a:r>
                    </a:p>
                  </a:txBody>
                  <a:tcPr/>
                </a:tc>
                <a:extLst>
                  <a:ext uri="{0D108BD9-81ED-4DB2-BD59-A6C34878D82A}">
                    <a16:rowId xmlns:a16="http://schemas.microsoft.com/office/drawing/2014/main" val="3384440590"/>
                  </a:ext>
                </a:extLst>
              </a:tr>
            </a:tbl>
          </a:graphicData>
        </a:graphic>
      </p:graphicFrame>
    </p:spTree>
    <p:extLst>
      <p:ext uri="{BB962C8B-B14F-4D97-AF65-F5344CB8AC3E}">
        <p14:creationId xmlns:p14="http://schemas.microsoft.com/office/powerpoint/2010/main" val="400763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B1E8D-E545-C5EA-E084-57DE4A2A3424}"/>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A20965EA-0061-7B84-5F7C-5D37EE38EABB}"/>
              </a:ext>
            </a:extLst>
          </p:cNvPr>
          <p:cNvSpPr>
            <a:spLocks noGrp="1"/>
          </p:cNvSpPr>
          <p:nvPr>
            <p:ph idx="1"/>
          </p:nvPr>
        </p:nvSpPr>
        <p:spPr/>
        <p:txBody>
          <a:bodyPr/>
          <a:lstStyle/>
          <a:p>
            <a:r>
              <a:rPr lang="en-US" dirty="0"/>
              <a:t>Image is a 3 channel matrix with </a:t>
            </a:r>
            <a:r>
              <a:rPr lang="en-US" dirty="0" err="1"/>
              <a:t>i</a:t>
            </a:r>
            <a:r>
              <a:rPr lang="en-US" dirty="0"/>
              <a:t> row and j column, where 3 channel belongs to the color Red, Green, Blue; this color, ranges from 0 to 255 in each cell of every channel. </a:t>
            </a:r>
            <a:r>
              <a:rPr lang="en-US" dirty="0" err="1"/>
              <a:t>PixEnchar</a:t>
            </a:r>
            <a:r>
              <a:rPr lang="en-US" dirty="0"/>
              <a:t> is the model derived from the ESRGAN architecture which enhance the image resolution. To add some more on to it we have added a custom dpi option as well as static dpi through which user can easily change by just add the expected value. Moreover, it can process on mass images efficiently in short time.</a:t>
            </a:r>
          </a:p>
        </p:txBody>
      </p:sp>
    </p:spTree>
    <p:extLst>
      <p:ext uri="{BB962C8B-B14F-4D97-AF65-F5344CB8AC3E}">
        <p14:creationId xmlns:p14="http://schemas.microsoft.com/office/powerpoint/2010/main" val="3533044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E4E70-E8DC-C5AC-9EE4-1BF83A985FAC}"/>
              </a:ext>
            </a:extLst>
          </p:cNvPr>
          <p:cNvSpPr>
            <a:spLocks noGrp="1"/>
          </p:cNvSpPr>
          <p:nvPr>
            <p:ph type="title"/>
          </p:nvPr>
        </p:nvSpPr>
        <p:spPr/>
        <p:txBody>
          <a:bodyPr/>
          <a:lstStyle/>
          <a:p>
            <a:r>
              <a:rPr lang="en-US" dirty="0"/>
              <a:t>Project details	</a:t>
            </a:r>
          </a:p>
        </p:txBody>
      </p:sp>
      <p:sp>
        <p:nvSpPr>
          <p:cNvPr id="3" name="Content Placeholder 2">
            <a:extLst>
              <a:ext uri="{FF2B5EF4-FFF2-40B4-BE49-F238E27FC236}">
                <a16:creationId xmlns:a16="http://schemas.microsoft.com/office/drawing/2014/main" id="{FFF5FC2B-6097-9002-6584-9D8EA4B27A6A}"/>
              </a:ext>
            </a:extLst>
          </p:cNvPr>
          <p:cNvSpPr>
            <a:spLocks noGrp="1"/>
          </p:cNvSpPr>
          <p:nvPr>
            <p:ph idx="1"/>
          </p:nvPr>
        </p:nvSpPr>
        <p:spPr>
          <a:xfrm>
            <a:off x="685800" y="1789729"/>
            <a:ext cx="10131425" cy="3649133"/>
          </a:xfrm>
        </p:spPr>
        <p:txBody>
          <a:bodyPr/>
          <a:lstStyle/>
          <a:p>
            <a:r>
              <a:rPr lang="en-US" dirty="0"/>
              <a:t>We have used the following tools, language, utilities:</a:t>
            </a:r>
          </a:p>
          <a:p>
            <a:pPr lvl="1"/>
            <a:r>
              <a:rPr lang="en-US" dirty="0"/>
              <a:t>Python: </a:t>
            </a:r>
            <a:r>
              <a:rPr lang="en-US" dirty="0" err="1"/>
              <a:t>os</a:t>
            </a:r>
            <a:r>
              <a:rPr lang="en-US" dirty="0"/>
              <a:t>, pillow (libraries)</a:t>
            </a:r>
          </a:p>
          <a:p>
            <a:pPr lvl="1"/>
            <a:r>
              <a:rPr lang="en-US" dirty="0"/>
              <a:t>Vulcan engine (for GPU on both win / </a:t>
            </a:r>
            <a:r>
              <a:rPr lang="en-US" dirty="0" err="1"/>
              <a:t>unix</a:t>
            </a:r>
            <a:r>
              <a:rPr lang="en-US" dirty="0"/>
              <a:t>)</a:t>
            </a:r>
          </a:p>
          <a:p>
            <a:pPr lvl="1"/>
            <a:r>
              <a:rPr lang="en-US" dirty="0"/>
              <a:t>ESRGAN model (TensorFlow)</a:t>
            </a:r>
          </a:p>
          <a:p>
            <a:pPr lvl="1"/>
            <a:endParaRPr lang="en-US" dirty="0"/>
          </a:p>
          <a:p>
            <a:pPr lvl="1"/>
            <a:endParaRPr lang="en-US" dirty="0"/>
          </a:p>
        </p:txBody>
      </p:sp>
      <p:graphicFrame>
        <p:nvGraphicFramePr>
          <p:cNvPr id="12" name="Table 12">
            <a:extLst>
              <a:ext uri="{FF2B5EF4-FFF2-40B4-BE49-F238E27FC236}">
                <a16:creationId xmlns:a16="http://schemas.microsoft.com/office/drawing/2014/main" id="{DD2E0DD9-A0B3-ED0A-E9B4-62505D13B30E}"/>
              </a:ext>
            </a:extLst>
          </p:cNvPr>
          <p:cNvGraphicFramePr>
            <a:graphicFrameLocks noGrp="1"/>
          </p:cNvGraphicFramePr>
          <p:nvPr>
            <p:extLst>
              <p:ext uri="{D42A27DB-BD31-4B8C-83A1-F6EECF244321}">
                <p14:modId xmlns:p14="http://schemas.microsoft.com/office/powerpoint/2010/main" val="1850902472"/>
              </p:ext>
            </p:extLst>
          </p:nvPr>
        </p:nvGraphicFramePr>
        <p:xfrm>
          <a:off x="1494172" y="4204099"/>
          <a:ext cx="9203655" cy="2123440"/>
        </p:xfrm>
        <a:graphic>
          <a:graphicData uri="http://schemas.openxmlformats.org/drawingml/2006/table">
            <a:tbl>
              <a:tblPr firstRow="1" bandRow="1">
                <a:tableStyleId>{5C22544A-7EE6-4342-B048-85BDC9FD1C3A}</a:tableStyleId>
              </a:tblPr>
              <a:tblGrid>
                <a:gridCol w="9203655">
                  <a:extLst>
                    <a:ext uri="{9D8B030D-6E8A-4147-A177-3AD203B41FA5}">
                      <a16:colId xmlns:a16="http://schemas.microsoft.com/office/drawing/2014/main" val="465943799"/>
                    </a:ext>
                  </a:extLst>
                </a:gridCol>
              </a:tblGrid>
              <a:tr h="370840">
                <a:tc>
                  <a:txBody>
                    <a:bodyPr/>
                    <a:lstStyle/>
                    <a:p>
                      <a:r>
                        <a:rPr lang="en-US" dirty="0"/>
                        <a:t>References</a:t>
                      </a:r>
                    </a:p>
                  </a:txBody>
                  <a:tcPr/>
                </a:tc>
                <a:extLst>
                  <a:ext uri="{0D108BD9-81ED-4DB2-BD59-A6C34878D82A}">
                    <a16:rowId xmlns:a16="http://schemas.microsoft.com/office/drawing/2014/main" val="1119252013"/>
                  </a:ext>
                </a:extLst>
              </a:tr>
              <a:tr h="370840">
                <a:tc>
                  <a:txBody>
                    <a:bodyPr/>
                    <a:lstStyle/>
                    <a:p>
                      <a:r>
                        <a:rPr lang="en-US" dirty="0"/>
                        <a:t>TensorFlow ESRGAN: </a:t>
                      </a:r>
                      <a:r>
                        <a:rPr lang="en-IN" dirty="0">
                          <a:hlinkClick r:id="rId2"/>
                        </a:rPr>
                        <a:t>Image Super Resolution using ESRGAN  |  TensorFlow Hub</a:t>
                      </a:r>
                      <a:endParaRPr lang="en-US" dirty="0"/>
                    </a:p>
                  </a:txBody>
                  <a:tcPr/>
                </a:tc>
                <a:extLst>
                  <a:ext uri="{0D108BD9-81ED-4DB2-BD59-A6C34878D82A}">
                    <a16:rowId xmlns:a16="http://schemas.microsoft.com/office/drawing/2014/main" val="3972894247"/>
                  </a:ext>
                </a:extLst>
              </a:tr>
              <a:tr h="370840">
                <a:tc>
                  <a:txBody>
                    <a:bodyPr/>
                    <a:lstStyle/>
                    <a:p>
                      <a:r>
                        <a:rPr lang="en-US" dirty="0"/>
                        <a:t>Vulcan Engine: </a:t>
                      </a:r>
                      <a:r>
                        <a:rPr lang="en-IN" dirty="0">
                          <a:hlinkClick r:id="rId3"/>
                        </a:rPr>
                        <a:t>NightmareAI/Real-ESRGAN: Real-ESRGAN aims at developing Practical Algorithms for General Image/Video Restoration. (github.com)</a:t>
                      </a:r>
                      <a:endParaRPr lang="en-US" dirty="0"/>
                    </a:p>
                  </a:txBody>
                  <a:tcPr/>
                </a:tc>
                <a:extLst>
                  <a:ext uri="{0D108BD9-81ED-4DB2-BD59-A6C34878D82A}">
                    <a16:rowId xmlns:a16="http://schemas.microsoft.com/office/drawing/2014/main" val="4172659093"/>
                  </a:ext>
                </a:extLst>
              </a:tr>
              <a:tr h="370840">
                <a:tc>
                  <a:txBody>
                    <a:bodyPr/>
                    <a:lstStyle/>
                    <a:p>
                      <a:r>
                        <a:rPr lang="en-US" dirty="0"/>
                        <a:t>OS module: </a:t>
                      </a:r>
                      <a:r>
                        <a:rPr lang="en-IN" dirty="0">
                          <a:hlinkClick r:id="rId4"/>
                        </a:rPr>
                        <a:t>os — Miscellaneous operating system interfaces — Python 3.11.4 documentation</a:t>
                      </a:r>
                      <a:endParaRPr lang="en-US" dirty="0"/>
                    </a:p>
                  </a:txBody>
                  <a:tcPr/>
                </a:tc>
                <a:extLst>
                  <a:ext uri="{0D108BD9-81ED-4DB2-BD59-A6C34878D82A}">
                    <a16:rowId xmlns:a16="http://schemas.microsoft.com/office/drawing/2014/main" val="1335641121"/>
                  </a:ext>
                </a:extLst>
              </a:tr>
              <a:tr h="370840">
                <a:tc>
                  <a:txBody>
                    <a:bodyPr/>
                    <a:lstStyle/>
                    <a:p>
                      <a:r>
                        <a:rPr lang="en-US" dirty="0"/>
                        <a:t>Pillow: </a:t>
                      </a:r>
                      <a:r>
                        <a:rPr lang="en-IN" dirty="0">
                          <a:hlinkClick r:id="rId5"/>
                        </a:rPr>
                        <a:t>Pillow (PIL Fork) 10.0.0 documentation</a:t>
                      </a:r>
                      <a:endParaRPr lang="en-US" dirty="0"/>
                    </a:p>
                  </a:txBody>
                  <a:tcPr/>
                </a:tc>
                <a:extLst>
                  <a:ext uri="{0D108BD9-81ED-4DB2-BD59-A6C34878D82A}">
                    <a16:rowId xmlns:a16="http://schemas.microsoft.com/office/drawing/2014/main" val="3370881980"/>
                  </a:ext>
                </a:extLst>
              </a:tr>
            </a:tbl>
          </a:graphicData>
        </a:graphic>
      </p:graphicFrame>
    </p:spTree>
    <p:extLst>
      <p:ext uri="{BB962C8B-B14F-4D97-AF65-F5344CB8AC3E}">
        <p14:creationId xmlns:p14="http://schemas.microsoft.com/office/powerpoint/2010/main" val="192930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4619E-7B0A-B958-CE51-C6C6CB9DAA03}"/>
              </a:ext>
            </a:extLst>
          </p:cNvPr>
          <p:cNvSpPr>
            <a:spLocks noGrp="1"/>
          </p:cNvSpPr>
          <p:nvPr>
            <p:ph type="title"/>
          </p:nvPr>
        </p:nvSpPr>
        <p:spPr/>
        <p:txBody>
          <a:bodyPr/>
          <a:lstStyle/>
          <a:p>
            <a:r>
              <a:rPr lang="en-US" dirty="0"/>
              <a:t>implementation</a:t>
            </a:r>
          </a:p>
        </p:txBody>
      </p:sp>
      <p:sp>
        <p:nvSpPr>
          <p:cNvPr id="8" name="Content Placeholder 7">
            <a:extLst>
              <a:ext uri="{FF2B5EF4-FFF2-40B4-BE49-F238E27FC236}">
                <a16:creationId xmlns:a16="http://schemas.microsoft.com/office/drawing/2014/main" id="{A12EFD1B-3EC0-9797-368C-7E69F756475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131001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138</TotalTime>
  <Words>241</Words>
  <Application>Microsoft Macintosh PowerPoint</Application>
  <PresentationFormat>Widescreen</PresentationFormat>
  <Paragraphs>39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Celestial</vt:lpstr>
      <vt:lpstr>Pixenchar</vt:lpstr>
      <vt:lpstr>Index</vt:lpstr>
      <vt:lpstr>Team Details</vt:lpstr>
      <vt:lpstr>Abstract</vt:lpstr>
      <vt:lpstr>Project details </vt:lpstr>
      <vt:lpstr>implementation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Pixenchar</dc:title>
  <dc:creator>Divyesh Patel</dc:creator>
  <cp:lastModifiedBy>Divyesh Patel</cp:lastModifiedBy>
  <cp:revision>3</cp:revision>
  <dcterms:created xsi:type="dcterms:W3CDTF">2023-08-25T15:51:38Z</dcterms:created>
  <dcterms:modified xsi:type="dcterms:W3CDTF">2023-09-01T05:12:23Z</dcterms:modified>
</cp:coreProperties>
</file>