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58" r:id="rId7"/>
    <p:sldId id="283" r:id="rId8"/>
    <p:sldId id="284" r:id="rId9"/>
    <p:sldId id="290" r:id="rId10"/>
    <p:sldId id="286" r:id="rId11"/>
    <p:sldId id="288" r:id="rId12"/>
    <p:sldId id="261" r:id="rId13"/>
    <p:sldId id="287" r:id="rId14"/>
    <p:sldId id="266" r:id="rId15"/>
    <p:sldId id="289" r:id="rId16"/>
    <p:sldId id="267" r:id="rId17"/>
    <p:sldId id="268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5E8405-9D99-4FA5-842E-D515212A7594}" type="datetime1">
              <a:rPr lang="en-GB" smtClean="0"/>
              <a:t>18/06/2022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0E3C-251E-4FDC-A619-AC9EE932F165}" type="datetime1">
              <a:rPr lang="en-GB" noProof="0" smtClean="0"/>
              <a:pPr/>
              <a:t>18/06/2022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4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6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69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GB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GB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GB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n-gb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n-gb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lowchart/flowchart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347" y="783771"/>
            <a:ext cx="7077456" cy="2855541"/>
          </a:xfrm>
        </p:spPr>
        <p:txBody>
          <a:bodyPr rtlCol="0"/>
          <a:lstStyle/>
          <a:p>
            <a:pPr rtl="0"/>
            <a:r>
              <a:rPr lang="en-GB" dirty="0"/>
              <a:t>University Recommendation</a:t>
            </a:r>
            <a:br>
              <a:rPr lang="en-GB" dirty="0"/>
            </a:br>
            <a:r>
              <a:rPr lang="en-GB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1347" y="3819579"/>
            <a:ext cx="7077456" cy="868680"/>
          </a:xfrm>
        </p:spPr>
        <p:txBody>
          <a:bodyPr rtlCol="0"/>
          <a:lstStyle/>
          <a:p>
            <a:pPr marL="0" indent="0" rtl="0">
              <a:buNone/>
            </a:pPr>
            <a:r>
              <a:rPr lang="en-GB" dirty="0"/>
              <a:t>With KNN Algorithm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80299-86B7-CE21-2BE5-6D9BC56D927A}"/>
              </a:ext>
            </a:extLst>
          </p:cNvPr>
          <p:cNvSpPr txBox="1"/>
          <p:nvPr/>
        </p:nvSpPr>
        <p:spPr>
          <a:xfrm>
            <a:off x="9342484" y="6074229"/>
            <a:ext cx="19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Divyesh</a:t>
            </a:r>
            <a:r>
              <a:rPr lang="en-US" dirty="0">
                <a:solidFill>
                  <a:schemeClr val="bg1"/>
                </a:solidFill>
              </a:rPr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0731-6277-6B7F-1B6E-1FA21039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classification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FE31F-341E-49D5-1808-DAA88850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10</a:t>
            </a:fld>
            <a:endParaRPr lang="en-GB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1CFE3-B252-5F93-0BBA-4E9929F0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661" y="1565803"/>
            <a:ext cx="5963627" cy="426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C9D2A6-AFE3-27DA-BE32-BBD8BE08BD8D}"/>
              </a:ext>
            </a:extLst>
          </p:cNvPr>
          <p:cNvSpPr txBox="1"/>
          <p:nvPr/>
        </p:nvSpPr>
        <p:spPr>
          <a:xfrm>
            <a:off x="444500" y="3105834"/>
            <a:ext cx="4232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shows that how the prediction</a:t>
            </a:r>
          </a:p>
          <a:p>
            <a:r>
              <a:rPr lang="en-US" dirty="0">
                <a:solidFill>
                  <a:schemeClr val="bg1"/>
                </a:solidFill>
              </a:rPr>
              <a:t>looks like and at what region it lies</a:t>
            </a:r>
          </a:p>
          <a:p>
            <a:r>
              <a:rPr lang="en-US" dirty="0">
                <a:solidFill>
                  <a:schemeClr val="bg1"/>
                </a:solidFill>
              </a:rPr>
              <a:t>	0:- admission can be done</a:t>
            </a:r>
          </a:p>
          <a:p>
            <a:r>
              <a:rPr lang="en-US" dirty="0">
                <a:solidFill>
                  <a:schemeClr val="bg1"/>
                </a:solidFill>
              </a:rPr>
              <a:t>	1:- admission cannot be 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3A9E-F620-AB1F-BE82-4A38FF0F62AF}"/>
              </a:ext>
            </a:extLst>
          </p:cNvPr>
          <p:cNvSpPr txBox="1"/>
          <p:nvPr/>
        </p:nvSpPr>
        <p:spPr>
          <a:xfrm>
            <a:off x="305978" y="4922865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to recommend an University is 99.52 %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4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Classification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11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8ACCF2A-BCD3-552E-5DC5-CD2CA0627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96314"/>
              </p:ext>
            </p:extLst>
          </p:nvPr>
        </p:nvGraphicFramePr>
        <p:xfrm>
          <a:off x="1987550" y="258424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61089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10814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843955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84844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142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0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6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B793-5EA0-44CC-3226-64DCBB7A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3AFEB-5122-FA0D-2178-CDD2C0FF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12</a:t>
            </a:fld>
            <a:endParaRPr lang="en-GB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117DF-CCB8-9A04-C341-A7C09AC8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1792654"/>
            <a:ext cx="4826000" cy="353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72954-DCE7-5F1F-A08B-0E27E41E5CAC}"/>
              </a:ext>
            </a:extLst>
          </p:cNvPr>
          <p:cNvSpPr txBox="1"/>
          <p:nvPr/>
        </p:nvSpPr>
        <p:spPr>
          <a:xfrm>
            <a:off x="621323" y="3105834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the confusion matrix which has the report </a:t>
            </a:r>
          </a:p>
          <a:p>
            <a:r>
              <a:rPr lang="en-US" dirty="0">
                <a:solidFill>
                  <a:schemeClr val="bg1"/>
                </a:solidFill>
              </a:rPr>
              <a:t>That how much the condition is predicted and true</a:t>
            </a:r>
          </a:p>
        </p:txBody>
      </p:sp>
    </p:spTree>
    <p:extLst>
      <p:ext uri="{BB962C8B-B14F-4D97-AF65-F5344CB8AC3E}">
        <p14:creationId xmlns:p14="http://schemas.microsoft.com/office/powerpoint/2010/main" val="289442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 rtlCol="0"/>
          <a:lstStyle/>
          <a:p>
            <a:pPr rtl="0"/>
            <a:r>
              <a:rPr lang="en-GB" dirty="0"/>
              <a:t>“Have courage to follow your </a:t>
            </a:r>
            <a:r>
              <a:rPr lang="en-GB" b="1" dirty="0"/>
              <a:t>heart</a:t>
            </a:r>
            <a:r>
              <a:rPr lang="en-GB" dirty="0"/>
              <a:t> and </a:t>
            </a:r>
            <a:r>
              <a:rPr lang="en-GB" b="1" dirty="0"/>
              <a:t>intuitions</a:t>
            </a:r>
            <a:r>
              <a:rPr lang="en-GB" dirty="0"/>
              <a:t>.” </a:t>
            </a:r>
            <a:br>
              <a:rPr lang="en-GB" dirty="0"/>
            </a:br>
            <a:r>
              <a:rPr lang="en-GB" dirty="0"/>
              <a:t>	</a:t>
            </a:r>
            <a:r>
              <a:rPr lang="en-GB" sz="2400" dirty="0"/>
              <a:t>- Steve Jobs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 dirty="0"/>
              <a:t>Visualization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GB" dirty="0"/>
              <a:t>System Flow Chart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GB" dirty="0"/>
              <a:t>Insights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n-GB" dirty="0"/>
              <a:t>Proposed System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en-GB" dirty="0"/>
              <a:t>Inference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28" y="759493"/>
            <a:ext cx="11214100" cy="535531"/>
          </a:xfrm>
        </p:spPr>
        <p:txBody>
          <a:bodyPr rtlCol="0"/>
          <a:lstStyle/>
          <a:p>
            <a:pPr rtl="0"/>
            <a:r>
              <a:rPr lang="en-GB" dirty="0"/>
              <a:t>Proposed System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733673"/>
            <a:ext cx="6718300" cy="4093243"/>
          </a:xfrm>
        </p:spPr>
        <p:txBody>
          <a:bodyPr rtlCol="0"/>
          <a:lstStyle/>
          <a:p>
            <a:pPr rtl="0"/>
            <a:r>
              <a:rPr lang="en-GB" dirty="0"/>
              <a:t>This is the system in which client will insert their choice according to the feature menu.</a:t>
            </a:r>
          </a:p>
          <a:p>
            <a:pPr rtl="0"/>
            <a:r>
              <a:rPr lang="en-GB" dirty="0"/>
              <a:t>There would be some training data generated by pandas itself</a:t>
            </a:r>
          </a:p>
          <a:p>
            <a:pPr rtl="0"/>
            <a:r>
              <a:rPr lang="en-GB" dirty="0"/>
              <a:t>Basic analysis is also performed to see what kind of data it is.</a:t>
            </a:r>
          </a:p>
          <a:p>
            <a:pPr rtl="0"/>
            <a:r>
              <a:rPr lang="en-GB" dirty="0"/>
              <a:t>With the help of KNN Algorithm, machine will learn patterns from previous data, by seeing the similar patterns of nearest neighbour of new data the prediction is formed.</a:t>
            </a:r>
          </a:p>
          <a:p>
            <a:pPr rtl="0"/>
            <a:r>
              <a:rPr lang="en-GB" dirty="0"/>
              <a:t>After some post-processing 10 recommended universities are shown on the basis of features</a:t>
            </a:r>
          </a:p>
          <a:p>
            <a:pPr rtl="0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Visualization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dirty="0"/>
              <a:t>This are the branches that a university offers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r>
              <a:rPr lang="en-US" dirty="0"/>
              <a:t>This graph shows that which branch is repeated the most in the sorted way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E98AF5-5B49-7200-DDB9-894513FFF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327270"/>
            <a:ext cx="12192002" cy="23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2AFC1-A5C5-B595-BCD9-FB2CA2246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16908"/>
            <a:ext cx="3848746" cy="4998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053A6-B855-B7B5-0DEF-57A997A930EE}"/>
              </a:ext>
            </a:extLst>
          </p:cNvPr>
          <p:cNvSpPr txBox="1"/>
          <p:nvPr/>
        </p:nvSpPr>
        <p:spPr>
          <a:xfrm>
            <a:off x="926123" y="2121877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graph showing the average cutoff and average score which we can observe is nearly same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3745-7E1C-1464-35C0-356E475F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54AB9-619A-813F-CA6C-0BDA2146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6</a:t>
            </a:fld>
            <a:endParaRPr lang="en-GB" noProof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2D3C663F-B3E9-4A8A-273E-88AB9608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35" y="2057892"/>
            <a:ext cx="1992086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012FBE-62EF-A3A9-F86C-6FA0222E7DFA}"/>
              </a:ext>
            </a:extLst>
          </p:cNvPr>
          <p:cNvSpPr txBox="1"/>
          <p:nvPr/>
        </p:nvSpPr>
        <p:spPr>
          <a:xfrm>
            <a:off x="5221705" y="3244333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the flow chart to see the complete flow</a:t>
            </a:r>
          </a:p>
        </p:txBody>
      </p:sp>
    </p:spTree>
    <p:extLst>
      <p:ext uri="{BB962C8B-B14F-4D97-AF65-F5344CB8AC3E}">
        <p14:creationId xmlns:p14="http://schemas.microsoft.com/office/powerpoint/2010/main" val="244293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C23B-4CB6-C4D6-29A9-90B0D8D4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35B0F-AAA8-CFFC-A64C-C561E93F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7</a:t>
            </a:fld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41FB0-92FE-D262-54EA-5668283D0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8834C-A683-1307-61C5-9C7532BBF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AF431-2FC1-97DF-2705-244F8FA313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selection of the features is done on the basis of how does the data correlate in suggesting an university.</a:t>
            </a:r>
          </a:p>
          <a:p>
            <a:r>
              <a:rPr lang="en-US" dirty="0"/>
              <a:t>There are two main feature </a:t>
            </a:r>
            <a:r>
              <a:rPr lang="en-US" dirty="0" err="1"/>
              <a:t>last_year_cutoff</a:t>
            </a:r>
            <a:r>
              <a:rPr lang="en-US" dirty="0"/>
              <a:t> and score if this two are predicted properly than we can recommend the college having similar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42513D-4EA2-8785-673B-3DA5BA6E58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selection of target function is done on the basis of what we want to predict from our data.</a:t>
            </a:r>
          </a:p>
          <a:p>
            <a:r>
              <a:rPr lang="en-US" dirty="0"/>
              <a:t>The target function in our case is selection column.</a:t>
            </a:r>
          </a:p>
        </p:txBody>
      </p:sp>
    </p:spTree>
    <p:extLst>
      <p:ext uri="{BB962C8B-B14F-4D97-AF65-F5344CB8AC3E}">
        <p14:creationId xmlns:p14="http://schemas.microsoft.com/office/powerpoint/2010/main" val="181777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C6FB-B122-22F1-6CFE-07D9AD01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908C6-AB7E-EA65-C449-71486058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8</a:t>
            </a:fld>
            <a:endParaRPr lang="en-GB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383D8-217B-2764-0F06-9714EC32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854200"/>
            <a:ext cx="48768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E854AF-5404-0F5A-9D7F-33ADB244946B}"/>
              </a:ext>
            </a:extLst>
          </p:cNvPr>
          <p:cNvSpPr txBox="1"/>
          <p:nvPr/>
        </p:nvSpPr>
        <p:spPr>
          <a:xfrm>
            <a:off x="691957" y="3105834"/>
            <a:ext cx="540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graph shows us the best value of </a:t>
            </a:r>
            <a:r>
              <a:rPr lang="en-US" dirty="0" err="1">
                <a:solidFill>
                  <a:schemeClr val="bg1"/>
                </a:solidFill>
              </a:rPr>
              <a:t>n_neighbour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Which nearly lies in between 5 to 10</a:t>
            </a:r>
          </a:p>
        </p:txBody>
      </p:sp>
    </p:spTree>
    <p:extLst>
      <p:ext uri="{BB962C8B-B14F-4D97-AF65-F5344CB8AC3E}">
        <p14:creationId xmlns:p14="http://schemas.microsoft.com/office/powerpoint/2010/main" val="360696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Insights &amp; Inference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/>
          <a:lstStyle/>
          <a:p>
            <a:pPr rtl="0"/>
            <a:r>
              <a:rPr lang="en-GB" dirty="0"/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Insights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 rtlCol="0"/>
          <a:lstStyle/>
          <a:p>
            <a:pPr rtl="0"/>
            <a:r>
              <a:rPr lang="en-GB" dirty="0"/>
              <a:t>The process of machine learning with KNN Algorithm needs more memory and computational power.</a:t>
            </a:r>
          </a:p>
          <a:p>
            <a:pPr rtl="0"/>
            <a:r>
              <a:rPr lang="en-GB" dirty="0"/>
              <a:t>In this we are first finding the value of k by elbow method to get best out of this algorithm after that we select the feature and target attributes and split them into training and testing data in 75%/25% ratio respectively.</a:t>
            </a:r>
          </a:p>
          <a:p>
            <a:pPr rtl="0"/>
            <a:r>
              <a:rPr lang="en-GB" dirty="0"/>
              <a:t>By KNN classifier we predict the output.</a:t>
            </a:r>
          </a:p>
          <a:p>
            <a:pPr rtl="0"/>
            <a:r>
              <a:rPr lang="en-GB" dirty="0"/>
              <a:t>Then on the basis of test and prediction we can find the accuracy, classification report and confusion matrix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 rtlCol="0"/>
          <a:lstStyle/>
          <a:p>
            <a:pPr rtl="0"/>
            <a:r>
              <a:rPr lang="en-GB" dirty="0"/>
              <a:t>There was a major insight found in custom test which was the main pattern learned by the KNN algorithm was the logic whether the student will get the admission or not.</a:t>
            </a:r>
          </a:p>
          <a:p>
            <a:pPr rtl="0"/>
            <a:r>
              <a:rPr lang="en-GB" dirty="0"/>
              <a:t>The chances of not getting admission were more if the score was below 500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50_TF66687569" id="{5B888300-1273-41F5-A5CD-44107916CC14}" vid="{40518E2E-947D-4D54-9D53-AB7B73CA5C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530</Words>
  <Application>Microsoft Macintosh PowerPoint</Application>
  <PresentationFormat>Widescreen</PresentationFormat>
  <Paragraphs>101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Office Theme</vt:lpstr>
      <vt:lpstr>University Recommendation System</vt:lpstr>
      <vt:lpstr>Content Title</vt:lpstr>
      <vt:lpstr>Proposed System</vt:lpstr>
      <vt:lpstr>Visualization</vt:lpstr>
      <vt:lpstr>Chart</vt:lpstr>
      <vt:lpstr>Flow Chart</vt:lpstr>
      <vt:lpstr>Features &amp; Target</vt:lpstr>
      <vt:lpstr>Elbow Method</vt:lpstr>
      <vt:lpstr>Insights &amp; Inference</vt:lpstr>
      <vt:lpstr>KNN classification graph</vt:lpstr>
      <vt:lpstr>Classification Report</vt:lpstr>
      <vt:lpstr>Confusion Matrix</vt:lpstr>
      <vt:lpstr>“Have courage to follow your heart and intuitions.”   - Steve Jobs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Recommendation System</dc:title>
  <dc:creator>Divyesh Patel</dc:creator>
  <cp:lastModifiedBy>Divyesh Patel</cp:lastModifiedBy>
  <cp:revision>8</cp:revision>
  <dcterms:created xsi:type="dcterms:W3CDTF">2022-06-16T17:33:57Z</dcterms:created>
  <dcterms:modified xsi:type="dcterms:W3CDTF">2022-06-18T04:07:31Z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