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94" r:id="rId9"/>
    <p:sldId id="295" r:id="rId10"/>
    <p:sldId id="296" r:id="rId11"/>
    <p:sldId id="297" r:id="rId12"/>
    <p:sldId id="267" r:id="rId13"/>
    <p:sldId id="265" r:id="rId14"/>
    <p:sldId id="266" r:id="rId15"/>
    <p:sldId id="29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12/23/2022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12/23/2022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eras.io/api/datasets/" TargetMode="External"/><Relationship Id="rId2" Type="http://schemas.openxmlformats.org/officeDocument/2006/relationships/hyperlink" Target="https://ieeexplore.ieee.org/stamp/stamp.jsp?tp=&amp;arnumber=9932737&amp;isnumber=9932651" TargetMode="External"/><Relationship Id="rId1" Type="http://schemas.openxmlformats.org/officeDocument/2006/relationships/slideLayout" Target="../slideLayouts/slideLayout2.xml"/><Relationship Id="rId4" Type="http://schemas.openxmlformats.org/officeDocument/2006/relationships/hyperlink" Target="https://www.kaggle.com/datasets/zalando-research/fashionmni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colab.research.googl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F3AC-E697-E7DC-122D-246DD9D242FF}"/>
              </a:ext>
            </a:extLst>
          </p:cNvPr>
          <p:cNvSpPr>
            <a:spLocks noGrp="1"/>
          </p:cNvSpPr>
          <p:nvPr>
            <p:ph type="ctrTitle"/>
          </p:nvPr>
        </p:nvSpPr>
        <p:spPr/>
        <p:txBody>
          <a:bodyPr/>
          <a:lstStyle/>
          <a:p>
            <a:r>
              <a:rPr lang="en-US" dirty="0"/>
              <a:t>Wardrobe categorization</a:t>
            </a:r>
            <a:endParaRPr lang="en-IN" dirty="0"/>
          </a:p>
        </p:txBody>
      </p:sp>
      <p:sp>
        <p:nvSpPr>
          <p:cNvPr id="3" name="Subtitle 2">
            <a:extLst>
              <a:ext uri="{FF2B5EF4-FFF2-40B4-BE49-F238E27FC236}">
                <a16:creationId xmlns:a16="http://schemas.microsoft.com/office/drawing/2014/main" id="{77C692E7-5501-10E7-F983-8F67AA363025}"/>
              </a:ext>
            </a:extLst>
          </p:cNvPr>
          <p:cNvSpPr>
            <a:spLocks noGrp="1"/>
          </p:cNvSpPr>
          <p:nvPr>
            <p:ph type="subTitle" idx="1"/>
          </p:nvPr>
        </p:nvSpPr>
        <p:spPr>
          <a:xfrm>
            <a:off x="2417780" y="3531204"/>
            <a:ext cx="8637072" cy="2524498"/>
          </a:xfrm>
        </p:spPr>
        <p:txBody>
          <a:bodyPr>
            <a:normAutofit fontScale="32500" lnSpcReduction="20000"/>
          </a:bodyPr>
          <a:lstStyle/>
          <a:p>
            <a:r>
              <a:rPr lang="en-US" sz="6200" b="1" dirty="0"/>
              <a:t>Domain: </a:t>
            </a:r>
            <a:r>
              <a:rPr lang="en-US" sz="6200" dirty="0"/>
              <a:t>Artificial Intelligence with python</a:t>
            </a:r>
          </a:p>
          <a:p>
            <a:endParaRPr lang="en-US" dirty="0"/>
          </a:p>
          <a:p>
            <a:pPr lvl="1" algn="r"/>
            <a:r>
              <a:rPr lang="en-US" sz="5500" dirty="0"/>
              <a:t>Prepared and Submitted for Internship Review</a:t>
            </a:r>
          </a:p>
          <a:p>
            <a:pPr lvl="1" algn="r"/>
            <a:r>
              <a:rPr lang="en-US" sz="5500" dirty="0"/>
              <a:t>By: Ch. V. N. S. Sai Divyesh</a:t>
            </a:r>
          </a:p>
          <a:p>
            <a:pPr lvl="1" algn="r"/>
            <a:r>
              <a:rPr lang="en-US" sz="5500" dirty="0"/>
              <a:t>19JN1A0524</a:t>
            </a:r>
          </a:p>
          <a:p>
            <a:pPr lvl="1" algn="r"/>
            <a:r>
              <a:rPr lang="en-US" sz="5500" dirty="0"/>
              <a:t>IV B. Tech CSE-A</a:t>
            </a:r>
          </a:p>
          <a:p>
            <a:pPr lvl="1" algn="r"/>
            <a:r>
              <a:rPr lang="en-US" sz="5500" dirty="0"/>
              <a:t>SVCN</a:t>
            </a:r>
          </a:p>
          <a:p>
            <a:pPr lvl="1" algn="r"/>
            <a:endParaRPr lang="en-IN" dirty="0"/>
          </a:p>
          <a:p>
            <a:endParaRPr lang="en-IN" dirty="0"/>
          </a:p>
        </p:txBody>
      </p:sp>
    </p:spTree>
    <p:extLst>
      <p:ext uri="{BB962C8B-B14F-4D97-AF65-F5344CB8AC3E}">
        <p14:creationId xmlns:p14="http://schemas.microsoft.com/office/powerpoint/2010/main" val="250928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16E0-01A2-0783-0767-9236635688EE}"/>
              </a:ext>
            </a:extLst>
          </p:cNvPr>
          <p:cNvSpPr>
            <a:spLocks noGrp="1"/>
          </p:cNvSpPr>
          <p:nvPr>
            <p:ph type="title"/>
          </p:nvPr>
        </p:nvSpPr>
        <p:spPr/>
        <p:txBody>
          <a:bodyPr/>
          <a:lstStyle/>
          <a:p>
            <a:r>
              <a:rPr lang="en-US" b="1" dirty="0"/>
              <a:t>Overview of code</a:t>
            </a:r>
            <a:endParaRPr lang="en-IN" dirty="0"/>
          </a:p>
        </p:txBody>
      </p:sp>
      <p:sp>
        <p:nvSpPr>
          <p:cNvPr id="4" name="Content Placeholder 3">
            <a:extLst>
              <a:ext uri="{FF2B5EF4-FFF2-40B4-BE49-F238E27FC236}">
                <a16:creationId xmlns:a16="http://schemas.microsoft.com/office/drawing/2014/main" id="{45ECEAA4-C52B-02B2-8FB2-3212B0CE9098}"/>
              </a:ext>
            </a:extLst>
          </p:cNvPr>
          <p:cNvSpPr>
            <a:spLocks noGrp="1"/>
          </p:cNvSpPr>
          <p:nvPr>
            <p:ph idx="1"/>
          </p:nvPr>
        </p:nvSpPr>
        <p:spPr>
          <a:xfrm>
            <a:off x="1451579" y="2015732"/>
            <a:ext cx="9603275" cy="4037749"/>
          </a:xfrm>
        </p:spPr>
        <p:txBody>
          <a:bodyPr/>
          <a:lstStyle/>
          <a:p>
            <a:r>
              <a:rPr lang="en-US" dirty="0"/>
              <a:t>Compile and Train the Model</a:t>
            </a:r>
          </a:p>
          <a:p>
            <a:pPr marL="0" indent="0">
              <a:buNone/>
            </a:pPr>
            <a:endParaRPr lang="en-IN" dirty="0"/>
          </a:p>
        </p:txBody>
      </p:sp>
      <p:pic>
        <p:nvPicPr>
          <p:cNvPr id="7" name="Picture 6">
            <a:extLst>
              <a:ext uri="{FF2B5EF4-FFF2-40B4-BE49-F238E27FC236}">
                <a16:creationId xmlns:a16="http://schemas.microsoft.com/office/drawing/2014/main" id="{F6E2A532-687F-32BA-7727-133BD65B3D27}"/>
              </a:ext>
            </a:extLst>
          </p:cNvPr>
          <p:cNvPicPr>
            <a:picLocks noChangeAspect="1"/>
          </p:cNvPicPr>
          <p:nvPr/>
        </p:nvPicPr>
        <p:blipFill>
          <a:blip r:embed="rId2"/>
          <a:stretch>
            <a:fillRect/>
          </a:stretch>
        </p:blipFill>
        <p:spPr>
          <a:xfrm>
            <a:off x="3209654" y="2426378"/>
            <a:ext cx="5987612" cy="3368032"/>
          </a:xfrm>
          <a:prstGeom prst="rect">
            <a:avLst/>
          </a:prstGeom>
        </p:spPr>
      </p:pic>
    </p:spTree>
    <p:extLst>
      <p:ext uri="{BB962C8B-B14F-4D97-AF65-F5344CB8AC3E}">
        <p14:creationId xmlns:p14="http://schemas.microsoft.com/office/powerpoint/2010/main" val="1558879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16E0-01A2-0783-0767-9236635688EE}"/>
              </a:ext>
            </a:extLst>
          </p:cNvPr>
          <p:cNvSpPr>
            <a:spLocks noGrp="1"/>
          </p:cNvSpPr>
          <p:nvPr>
            <p:ph type="title"/>
          </p:nvPr>
        </p:nvSpPr>
        <p:spPr/>
        <p:txBody>
          <a:bodyPr/>
          <a:lstStyle/>
          <a:p>
            <a:r>
              <a:rPr lang="en-US" b="1" dirty="0"/>
              <a:t>Overview of code</a:t>
            </a:r>
            <a:endParaRPr lang="en-IN" dirty="0"/>
          </a:p>
        </p:txBody>
      </p:sp>
      <p:sp>
        <p:nvSpPr>
          <p:cNvPr id="4" name="Content Placeholder 3">
            <a:extLst>
              <a:ext uri="{FF2B5EF4-FFF2-40B4-BE49-F238E27FC236}">
                <a16:creationId xmlns:a16="http://schemas.microsoft.com/office/drawing/2014/main" id="{8E3F386D-6849-EF86-6BFE-064C7B92A802}"/>
              </a:ext>
            </a:extLst>
          </p:cNvPr>
          <p:cNvSpPr>
            <a:spLocks noGrp="1"/>
          </p:cNvSpPr>
          <p:nvPr>
            <p:ph idx="1"/>
          </p:nvPr>
        </p:nvSpPr>
        <p:spPr>
          <a:xfrm>
            <a:off x="1451579" y="2015732"/>
            <a:ext cx="9603275" cy="4037749"/>
          </a:xfrm>
        </p:spPr>
        <p:txBody>
          <a:bodyPr/>
          <a:lstStyle/>
          <a:p>
            <a:r>
              <a:rPr lang="en-US" dirty="0"/>
              <a:t>Test the Model</a:t>
            </a:r>
          </a:p>
          <a:p>
            <a:pPr marL="0" indent="0">
              <a:buNone/>
            </a:pPr>
            <a:endParaRPr lang="en-IN" dirty="0"/>
          </a:p>
        </p:txBody>
      </p:sp>
      <p:pic>
        <p:nvPicPr>
          <p:cNvPr id="7" name="Picture 6">
            <a:extLst>
              <a:ext uri="{FF2B5EF4-FFF2-40B4-BE49-F238E27FC236}">
                <a16:creationId xmlns:a16="http://schemas.microsoft.com/office/drawing/2014/main" id="{D43226C3-633C-1D50-7206-393020C779EB}"/>
              </a:ext>
            </a:extLst>
          </p:cNvPr>
          <p:cNvPicPr>
            <a:picLocks noChangeAspect="1"/>
          </p:cNvPicPr>
          <p:nvPr/>
        </p:nvPicPr>
        <p:blipFill>
          <a:blip r:embed="rId2"/>
          <a:stretch>
            <a:fillRect/>
          </a:stretch>
        </p:blipFill>
        <p:spPr>
          <a:xfrm>
            <a:off x="3153004" y="2495125"/>
            <a:ext cx="5885991" cy="3310869"/>
          </a:xfrm>
          <a:prstGeom prst="rect">
            <a:avLst/>
          </a:prstGeom>
        </p:spPr>
      </p:pic>
    </p:spTree>
    <p:extLst>
      <p:ext uri="{BB962C8B-B14F-4D97-AF65-F5344CB8AC3E}">
        <p14:creationId xmlns:p14="http://schemas.microsoft.com/office/powerpoint/2010/main" val="293809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F306-C6AF-6990-9455-2F55FFEE0E88}"/>
              </a:ext>
            </a:extLst>
          </p:cNvPr>
          <p:cNvSpPr>
            <a:spLocks noGrp="1"/>
          </p:cNvSpPr>
          <p:nvPr>
            <p:ph type="title"/>
          </p:nvPr>
        </p:nvSpPr>
        <p:spPr/>
        <p:txBody>
          <a:bodyPr/>
          <a:lstStyle/>
          <a:p>
            <a:r>
              <a:rPr lang="en-US" b="1" dirty="0"/>
              <a:t>Outputs of code</a:t>
            </a:r>
            <a:endParaRPr lang="en-IN" b="1" dirty="0"/>
          </a:p>
        </p:txBody>
      </p:sp>
      <p:sp>
        <p:nvSpPr>
          <p:cNvPr id="14" name="Content Placeholder 13">
            <a:extLst>
              <a:ext uri="{FF2B5EF4-FFF2-40B4-BE49-F238E27FC236}">
                <a16:creationId xmlns:a16="http://schemas.microsoft.com/office/drawing/2014/main" id="{96AF7CD2-2DFD-6E65-BDF6-9F6CAE35E595}"/>
              </a:ext>
            </a:extLst>
          </p:cNvPr>
          <p:cNvSpPr>
            <a:spLocks noGrp="1"/>
          </p:cNvSpPr>
          <p:nvPr>
            <p:ph sz="half" idx="1"/>
          </p:nvPr>
        </p:nvSpPr>
        <p:spPr/>
        <p:txBody>
          <a:bodyPr/>
          <a:lstStyle/>
          <a:p>
            <a:r>
              <a:rPr lang="en-US" dirty="0"/>
              <a:t>Display 60 random images as output</a:t>
            </a:r>
          </a:p>
          <a:p>
            <a:pPr marL="0" indent="0">
              <a:buNone/>
            </a:pPr>
            <a:endParaRPr lang="en-IN" dirty="0"/>
          </a:p>
        </p:txBody>
      </p:sp>
      <p:sp>
        <p:nvSpPr>
          <p:cNvPr id="16" name="Content Placeholder 15">
            <a:extLst>
              <a:ext uri="{FF2B5EF4-FFF2-40B4-BE49-F238E27FC236}">
                <a16:creationId xmlns:a16="http://schemas.microsoft.com/office/drawing/2014/main" id="{C8A60757-402D-A644-27FC-42EB726792BF}"/>
              </a:ext>
            </a:extLst>
          </p:cNvPr>
          <p:cNvSpPr>
            <a:spLocks noGrp="1"/>
          </p:cNvSpPr>
          <p:nvPr>
            <p:ph sz="half" idx="2"/>
          </p:nvPr>
        </p:nvSpPr>
        <p:spPr/>
        <p:txBody>
          <a:bodyPr/>
          <a:lstStyle/>
          <a:p>
            <a:r>
              <a:rPr lang="en-US" dirty="0"/>
              <a:t>Evaluate Model using Confusion Matrix</a:t>
            </a:r>
            <a:endParaRPr lang="en-IN" dirty="0"/>
          </a:p>
        </p:txBody>
      </p:sp>
      <p:pic>
        <p:nvPicPr>
          <p:cNvPr id="18" name="Picture 17">
            <a:extLst>
              <a:ext uri="{FF2B5EF4-FFF2-40B4-BE49-F238E27FC236}">
                <a16:creationId xmlns:a16="http://schemas.microsoft.com/office/drawing/2014/main" id="{DEC7863C-F677-1C47-6659-FBDCBE1CA90A}"/>
              </a:ext>
            </a:extLst>
          </p:cNvPr>
          <p:cNvPicPr>
            <a:picLocks noChangeAspect="1"/>
          </p:cNvPicPr>
          <p:nvPr/>
        </p:nvPicPr>
        <p:blipFill>
          <a:blip r:embed="rId2"/>
          <a:stretch>
            <a:fillRect/>
          </a:stretch>
        </p:blipFill>
        <p:spPr>
          <a:xfrm>
            <a:off x="1454366" y="2491851"/>
            <a:ext cx="4645153" cy="2612899"/>
          </a:xfrm>
          <a:prstGeom prst="rect">
            <a:avLst/>
          </a:prstGeom>
        </p:spPr>
      </p:pic>
      <p:pic>
        <p:nvPicPr>
          <p:cNvPr id="20" name="Picture 19">
            <a:extLst>
              <a:ext uri="{FF2B5EF4-FFF2-40B4-BE49-F238E27FC236}">
                <a16:creationId xmlns:a16="http://schemas.microsoft.com/office/drawing/2014/main" id="{AEFAD14D-EC38-D025-E2DE-C760780182F2}"/>
              </a:ext>
            </a:extLst>
          </p:cNvPr>
          <p:cNvPicPr>
            <a:picLocks noChangeAspect="1"/>
          </p:cNvPicPr>
          <p:nvPr/>
        </p:nvPicPr>
        <p:blipFill>
          <a:blip r:embed="rId3"/>
          <a:stretch>
            <a:fillRect/>
          </a:stretch>
        </p:blipFill>
        <p:spPr>
          <a:xfrm>
            <a:off x="6406735" y="2491851"/>
            <a:ext cx="4645154" cy="2612899"/>
          </a:xfrm>
          <a:prstGeom prst="rect">
            <a:avLst/>
          </a:prstGeom>
        </p:spPr>
      </p:pic>
    </p:spTree>
    <p:extLst>
      <p:ext uri="{BB962C8B-B14F-4D97-AF65-F5344CB8AC3E}">
        <p14:creationId xmlns:p14="http://schemas.microsoft.com/office/powerpoint/2010/main" val="278498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89B56-FB79-069C-9961-D3DB528C3733}"/>
              </a:ext>
            </a:extLst>
          </p:cNvPr>
          <p:cNvSpPr>
            <a:spLocks noGrp="1"/>
          </p:cNvSpPr>
          <p:nvPr>
            <p:ph type="title"/>
          </p:nvPr>
        </p:nvSpPr>
        <p:spPr/>
        <p:txBody>
          <a:bodyPr/>
          <a:lstStyle/>
          <a:p>
            <a:r>
              <a:rPr lang="en-US" b="1" dirty="0"/>
              <a:t>conclusion</a:t>
            </a:r>
            <a:endParaRPr lang="en-IN" b="1" dirty="0"/>
          </a:p>
        </p:txBody>
      </p:sp>
      <p:sp>
        <p:nvSpPr>
          <p:cNvPr id="6" name="Content Placeholder 5">
            <a:extLst>
              <a:ext uri="{FF2B5EF4-FFF2-40B4-BE49-F238E27FC236}">
                <a16:creationId xmlns:a16="http://schemas.microsoft.com/office/drawing/2014/main" id="{5FFE0ABA-6066-B755-BE20-94239736F232}"/>
              </a:ext>
            </a:extLst>
          </p:cNvPr>
          <p:cNvSpPr>
            <a:spLocks noGrp="1"/>
          </p:cNvSpPr>
          <p:nvPr>
            <p:ph idx="1"/>
          </p:nvPr>
        </p:nvSpPr>
        <p:spPr/>
        <p:txBody>
          <a:bodyPr/>
          <a:lstStyle/>
          <a:p>
            <a:pPr marL="0" indent="0">
              <a:buNone/>
            </a:pPr>
            <a:r>
              <a:rPr lang="en-US" dirty="0"/>
              <a:t>Artificial Intelligence and Machine Learning are trending topics in today’s time. While developers are passionately trying to learn it, it is crucial to be familiar with the solutions. Python plays a head of table when it comes to AI. </a:t>
            </a:r>
          </a:p>
          <a:p>
            <a:pPr marL="0" indent="0">
              <a:buNone/>
            </a:pPr>
            <a:r>
              <a:rPr lang="en-US" dirty="0"/>
              <a:t>Python provides the benefit of a reasonable code. AI and ML require solving complex algorithms. However, the simplicity of Python will ensure that developers can easily write the codes.</a:t>
            </a:r>
          </a:p>
          <a:p>
            <a:pPr marL="0" indent="0">
              <a:buNone/>
            </a:pPr>
            <a:endParaRPr lang="en-IN" dirty="0"/>
          </a:p>
        </p:txBody>
      </p:sp>
    </p:spTree>
    <p:extLst>
      <p:ext uri="{BB962C8B-B14F-4D97-AF65-F5344CB8AC3E}">
        <p14:creationId xmlns:p14="http://schemas.microsoft.com/office/powerpoint/2010/main" val="131438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89B56-FB79-069C-9961-D3DB528C3733}"/>
              </a:ext>
            </a:extLst>
          </p:cNvPr>
          <p:cNvSpPr>
            <a:spLocks noGrp="1"/>
          </p:cNvSpPr>
          <p:nvPr>
            <p:ph type="title"/>
          </p:nvPr>
        </p:nvSpPr>
        <p:spPr/>
        <p:txBody>
          <a:bodyPr/>
          <a:lstStyle/>
          <a:p>
            <a:r>
              <a:rPr lang="en-US" b="1" dirty="0"/>
              <a:t>references</a:t>
            </a:r>
            <a:endParaRPr lang="en-IN" b="1" dirty="0"/>
          </a:p>
        </p:txBody>
      </p:sp>
      <p:sp>
        <p:nvSpPr>
          <p:cNvPr id="6" name="Content Placeholder 5">
            <a:extLst>
              <a:ext uri="{FF2B5EF4-FFF2-40B4-BE49-F238E27FC236}">
                <a16:creationId xmlns:a16="http://schemas.microsoft.com/office/drawing/2014/main" id="{5FFE0ABA-6066-B755-BE20-94239736F232}"/>
              </a:ext>
            </a:extLst>
          </p:cNvPr>
          <p:cNvSpPr>
            <a:spLocks noGrp="1"/>
          </p:cNvSpPr>
          <p:nvPr>
            <p:ph idx="1"/>
          </p:nvPr>
        </p:nvSpPr>
        <p:spPr/>
        <p:txBody>
          <a:bodyPr/>
          <a:lstStyle/>
          <a:p>
            <a:pPr marL="342900" marR="0" lvl="0" indent="-342900">
              <a:lnSpc>
                <a:spcPct val="150000"/>
              </a:lnSpc>
              <a:spcBef>
                <a:spcPts val="0"/>
              </a:spcBef>
              <a:spcAft>
                <a:spcPts val="0"/>
              </a:spcAft>
              <a:buFont typeface="+mj-lt"/>
              <a:buAutoNum type="arabicPeriod"/>
            </a:pPr>
            <a:r>
              <a:rPr lang="en-IN" sz="1800" dirty="0">
                <a:solidFill>
                  <a:srgbClr val="333333"/>
                </a:solidFill>
                <a:effectLst/>
                <a:ea typeface="Calibri" panose="020F0502020204030204" pitchFamily="34" charset="0"/>
                <a:cs typeface="Mangal" panose="02040503050203030202" pitchFamily="18" charset="0"/>
              </a:rPr>
              <a:t>E. Xhaferra, E. Cina and L. Toti, "Classification of Standard FASHION MNIST Dataset Using Deep Learning Based CNN Algorithms," 2022 International Symposium on Multidisciplinary Studies and Innovative Technologies (ISMSIT), 2022.</a:t>
            </a:r>
            <a:r>
              <a:rPr lang="en-IN" sz="1800" dirty="0">
                <a:ea typeface="Calibri" panose="020F0502020204030204" pitchFamily="34" charset="0"/>
                <a:cs typeface="Mangal" panose="02040503050203030202" pitchFamily="18" charset="0"/>
              </a:rPr>
              <a:t> </a:t>
            </a:r>
            <a:r>
              <a:rPr lang="en-IN" sz="1800" dirty="0">
                <a:solidFill>
                  <a:srgbClr val="333333"/>
                </a:solidFill>
                <a:effectLst/>
                <a:ea typeface="Calibri" panose="020F0502020204030204" pitchFamily="34" charset="0"/>
                <a:cs typeface="Mangal" panose="02040503050203030202" pitchFamily="18" charset="0"/>
              </a:rPr>
              <a:t>URL: </a:t>
            </a:r>
            <a:r>
              <a:rPr lang="en-IN" sz="1800" u="sng" dirty="0">
                <a:solidFill>
                  <a:srgbClr val="0563C1"/>
                </a:solidFill>
                <a:effectLst/>
                <a:ea typeface="Calibri" panose="020F0502020204030204" pitchFamily="34" charset="0"/>
                <a:cs typeface="Mangal" panose="02040503050203030202" pitchFamily="18" charset="0"/>
                <a:hlinkClick r:id="rId2"/>
              </a:rPr>
              <a:t>https://ieeexplore.ieee.org/stamp/stamp.jsp?tp=&amp;arnumber=9932737&amp;isnumber=9932651</a:t>
            </a:r>
            <a:endParaRPr lang="en-IN" sz="1800" dirty="0">
              <a:effectLst/>
              <a:ea typeface="Calibri" panose="020F0502020204030204" pitchFamily="34" charset="0"/>
              <a:cs typeface="Mangal" panose="02040503050203030202" pitchFamily="18" charset="0"/>
            </a:endParaRPr>
          </a:p>
          <a:p>
            <a:pPr marL="342900" marR="0" lvl="0" indent="-342900">
              <a:lnSpc>
                <a:spcPct val="150000"/>
              </a:lnSpc>
              <a:spcBef>
                <a:spcPts val="0"/>
              </a:spcBef>
              <a:spcAft>
                <a:spcPts val="0"/>
              </a:spcAft>
              <a:buFont typeface="+mj-lt"/>
              <a:buAutoNum type="arabicPeriod" startAt="2"/>
            </a:pPr>
            <a:r>
              <a:rPr lang="en-IN" sz="1800" dirty="0">
                <a:solidFill>
                  <a:srgbClr val="000000"/>
                </a:solidFill>
                <a:effectLst/>
                <a:ea typeface="Calibri" panose="020F0502020204030204" pitchFamily="34" charset="0"/>
                <a:cs typeface="Mangal" panose="02040503050203030202" pitchFamily="18" charset="0"/>
              </a:rPr>
              <a:t>Keras Datasets Website: </a:t>
            </a:r>
            <a:r>
              <a:rPr lang="en-IN" sz="1800" u="sng" dirty="0">
                <a:solidFill>
                  <a:srgbClr val="0563C1"/>
                </a:solidFill>
                <a:effectLst/>
                <a:ea typeface="Calibri" panose="020F0502020204030204" pitchFamily="34" charset="0"/>
                <a:cs typeface="Mangal" panose="02040503050203030202" pitchFamily="18" charset="0"/>
                <a:hlinkClick r:id="rId3"/>
              </a:rPr>
              <a:t>https://keras.io/api/datasets/</a:t>
            </a:r>
            <a:endParaRPr lang="en-IN" sz="1800" dirty="0">
              <a:effectLst/>
              <a:ea typeface="Calibri" panose="020F0502020204030204" pitchFamily="34" charset="0"/>
              <a:cs typeface="Mangal" panose="02040503050203030202" pitchFamily="18" charset="0"/>
            </a:endParaRPr>
          </a:p>
          <a:p>
            <a:pPr marL="342900" marR="0" lvl="0" indent="-342900">
              <a:lnSpc>
                <a:spcPct val="150000"/>
              </a:lnSpc>
              <a:spcBef>
                <a:spcPts val="0"/>
              </a:spcBef>
              <a:spcAft>
                <a:spcPts val="800"/>
              </a:spcAft>
              <a:buFont typeface="+mj-lt"/>
              <a:buAutoNum type="arabicPeriod" startAt="2"/>
            </a:pPr>
            <a:r>
              <a:rPr lang="en-IN" sz="1800" dirty="0">
                <a:solidFill>
                  <a:srgbClr val="000000"/>
                </a:solidFill>
                <a:effectLst/>
                <a:ea typeface="Calibri" panose="020F0502020204030204" pitchFamily="34" charset="0"/>
                <a:cs typeface="Mangal" panose="02040503050203030202" pitchFamily="18" charset="0"/>
              </a:rPr>
              <a:t>Kaggle Datasets Website: </a:t>
            </a:r>
            <a:r>
              <a:rPr lang="en-IN" sz="1800" u="sng" dirty="0">
                <a:solidFill>
                  <a:srgbClr val="0563C1"/>
                </a:solidFill>
                <a:effectLst/>
                <a:ea typeface="Calibri" panose="020F0502020204030204" pitchFamily="34" charset="0"/>
                <a:cs typeface="Mangal" panose="02040503050203030202" pitchFamily="18" charset="0"/>
                <a:hlinkClick r:id="rId4"/>
              </a:rPr>
              <a:t>https://www.kaggle.com/datasets/zalando-research/fashionmnist</a:t>
            </a:r>
            <a:endParaRPr lang="en-IN" sz="1800" dirty="0">
              <a:effectLst/>
              <a:ea typeface="Calibri" panose="020F0502020204030204" pitchFamily="34" charset="0"/>
              <a:cs typeface="Mangal" panose="02040503050203030202" pitchFamily="18" charset="0"/>
            </a:endParaRPr>
          </a:p>
          <a:p>
            <a:pPr marL="457200" indent="-457200">
              <a:buFont typeface="+mj-lt"/>
              <a:buAutoNum type="arabicPeriod" startAt="2"/>
            </a:pPr>
            <a:endParaRPr lang="en-IN" dirty="0"/>
          </a:p>
        </p:txBody>
      </p:sp>
    </p:spTree>
    <p:extLst>
      <p:ext uri="{BB962C8B-B14F-4D97-AF65-F5344CB8AC3E}">
        <p14:creationId xmlns:p14="http://schemas.microsoft.com/office/powerpoint/2010/main" val="320450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FEFC-7296-D715-30F2-C1D6A63D72E6}"/>
              </a:ext>
            </a:extLst>
          </p:cNvPr>
          <p:cNvSpPr>
            <a:spLocks noGrp="1"/>
          </p:cNvSpPr>
          <p:nvPr>
            <p:ph type="title"/>
          </p:nvPr>
        </p:nvSpPr>
        <p:spPr/>
        <p:txBody>
          <a:bodyPr>
            <a:normAutofit/>
          </a:bodyPr>
          <a:lstStyle/>
          <a:p>
            <a:pPr algn="ctr"/>
            <a:r>
              <a:rPr lang="en-IN" sz="4400" b="1" dirty="0"/>
              <a:t>Thankyou</a:t>
            </a:r>
          </a:p>
        </p:txBody>
      </p:sp>
      <p:sp>
        <p:nvSpPr>
          <p:cNvPr id="3" name="Text Placeholder 2">
            <a:extLst>
              <a:ext uri="{FF2B5EF4-FFF2-40B4-BE49-F238E27FC236}">
                <a16:creationId xmlns:a16="http://schemas.microsoft.com/office/drawing/2014/main" id="{E85D3188-217B-7317-FC79-1A4290444D7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7583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F306-C6AF-6990-9455-2F55FFEE0E88}"/>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65009C57-EFE8-2E84-D618-D9A908D6F75C}"/>
              </a:ext>
            </a:extLst>
          </p:cNvPr>
          <p:cNvSpPr>
            <a:spLocks noGrp="1"/>
          </p:cNvSpPr>
          <p:nvPr>
            <p:ph idx="1"/>
          </p:nvPr>
        </p:nvSpPr>
        <p:spPr>
          <a:xfrm>
            <a:off x="1451579" y="2015732"/>
            <a:ext cx="9603275" cy="4037749"/>
          </a:xfrm>
        </p:spPr>
        <p:txBody>
          <a:bodyPr>
            <a:noAutofit/>
          </a:bodyPr>
          <a:lstStyle/>
          <a:p>
            <a:pPr marL="0" indent="0">
              <a:buNone/>
            </a:pPr>
            <a:r>
              <a:rPr lang="en-IN" sz="1600" dirty="0">
                <a:solidFill>
                  <a:srgbClr val="333333"/>
                </a:solidFill>
                <a:effectLst/>
                <a:ea typeface="Calibri" panose="020F0502020204030204" pitchFamily="34" charset="0"/>
                <a:cs typeface="Mangal" panose="02040503050203030202" pitchFamily="18" charset="0"/>
              </a:rPr>
              <a:t>Machine learning and deep learning, as one of the most prominent fields of today are quickly improving many aspects of our life. One of the categories that provides strongest results in resolving real-world problems is </a:t>
            </a:r>
            <a:r>
              <a:rPr lang="en-IN" sz="1600" b="1" dirty="0">
                <a:solidFill>
                  <a:srgbClr val="333333"/>
                </a:solidFill>
                <a:effectLst/>
                <a:ea typeface="Calibri" panose="020F0502020204030204" pitchFamily="34" charset="0"/>
                <a:cs typeface="Mangal" panose="02040503050203030202" pitchFamily="18" charset="0"/>
              </a:rPr>
              <a:t>Convolutional Neural Networks (CNN)</a:t>
            </a:r>
            <a:r>
              <a:rPr lang="en-IN" sz="1600" dirty="0">
                <a:solidFill>
                  <a:srgbClr val="333333"/>
                </a:solidFill>
                <a:effectLst/>
                <a:ea typeface="Calibri" panose="020F0502020204030204" pitchFamily="34" charset="0"/>
                <a:cs typeface="Mangal" panose="02040503050203030202" pitchFamily="18" charset="0"/>
              </a:rPr>
              <a:t>. Fashion industries have been using Convolutional Neural Networks in e-commerce to solve several problems such as, </a:t>
            </a:r>
            <a:r>
              <a:rPr lang="en-IN" sz="1600" b="1" dirty="0">
                <a:solidFill>
                  <a:srgbClr val="333333"/>
                </a:solidFill>
                <a:effectLst/>
                <a:ea typeface="Calibri" panose="020F0502020204030204" pitchFamily="34" charset="0"/>
                <a:cs typeface="Mangal" panose="02040503050203030202" pitchFamily="18" charset="0"/>
              </a:rPr>
              <a:t>clothing recognition, clothing searches and recommendations. </a:t>
            </a:r>
            <a:r>
              <a:rPr lang="en-IN" sz="1600" dirty="0">
                <a:solidFill>
                  <a:srgbClr val="333333"/>
                </a:solidFill>
                <a:effectLst/>
                <a:ea typeface="Calibri" panose="020F0502020204030204" pitchFamily="34" charset="0"/>
                <a:cs typeface="Mangal" panose="02040503050203030202" pitchFamily="18" charset="0"/>
              </a:rPr>
              <a:t>However, the conventional CNN suffers from several issues including model overfit issues, challenging classification and difficult deep division of garment. It is precisely this complex depth that allows multiple classes to have the same characteristics, making the problem of separation more complex. With this paper, the state-of-art algorithms for the classification of images in the </a:t>
            </a:r>
            <a:r>
              <a:rPr lang="en-IN" sz="1600" b="1" dirty="0">
                <a:solidFill>
                  <a:srgbClr val="333333"/>
                </a:solidFill>
                <a:effectLst/>
                <a:ea typeface="Calibri" panose="020F0502020204030204" pitchFamily="34" charset="0"/>
                <a:cs typeface="Mangal" panose="02040503050203030202" pitchFamily="18" charset="0"/>
              </a:rPr>
              <a:t>FASHION MNIST database</a:t>
            </a:r>
            <a:r>
              <a:rPr lang="en-IN" sz="1600" dirty="0">
                <a:solidFill>
                  <a:srgbClr val="333333"/>
                </a:solidFill>
                <a:effectLst/>
                <a:ea typeface="Calibri" panose="020F0502020204030204" pitchFamily="34" charset="0"/>
                <a:cs typeface="Mangal" panose="02040503050203030202" pitchFamily="18" charset="0"/>
              </a:rPr>
              <a:t> are targeted. Convolutional neural network structures based on deep learning are employed for image classification of the MNIST dataset. The study aims to tackle the model overfit issue, using two different convolutional neural networks </a:t>
            </a:r>
            <a:r>
              <a:rPr lang="en-IN" sz="1600" b="1" dirty="0">
                <a:solidFill>
                  <a:srgbClr val="333333"/>
                </a:solidFill>
                <a:effectLst/>
                <a:ea typeface="Calibri" panose="020F0502020204030204" pitchFamily="34" charset="0"/>
                <a:cs typeface="Mangal" panose="02040503050203030202" pitchFamily="18" charset="0"/>
              </a:rPr>
              <a:t>CNN-C1</a:t>
            </a:r>
            <a:r>
              <a:rPr lang="en-IN" sz="1600" dirty="0">
                <a:solidFill>
                  <a:srgbClr val="333333"/>
                </a:solidFill>
                <a:effectLst/>
                <a:ea typeface="Calibri" panose="020F0502020204030204" pitchFamily="34" charset="0"/>
                <a:cs typeface="Mangal" panose="02040503050203030202" pitchFamily="18" charset="0"/>
              </a:rPr>
              <a:t> and </a:t>
            </a:r>
            <a:r>
              <a:rPr lang="en-IN" sz="1600" b="1" dirty="0">
                <a:solidFill>
                  <a:srgbClr val="333333"/>
                </a:solidFill>
                <a:effectLst/>
                <a:ea typeface="Calibri" panose="020F0502020204030204" pitchFamily="34" charset="0"/>
                <a:cs typeface="Mangal" panose="02040503050203030202" pitchFamily="18" charset="0"/>
              </a:rPr>
              <a:t>CNN-C2</a:t>
            </a:r>
            <a:r>
              <a:rPr lang="en-IN" sz="1600" dirty="0">
                <a:solidFill>
                  <a:srgbClr val="333333"/>
                </a:solidFill>
                <a:effectLst/>
                <a:ea typeface="Calibri" panose="020F0502020204030204" pitchFamily="34" charset="0"/>
                <a:cs typeface="Mangal" panose="02040503050203030202" pitchFamily="18" charset="0"/>
              </a:rPr>
              <a:t> architectures to determine which one provides better performance and results. The results show that compared with conventional deep neural network the CNN-C2 outperforms the CNN-C1 architecture and produces higher accuracy of 93.11%.</a:t>
            </a:r>
            <a:endParaRPr lang="en-IN" sz="16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00929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F306-C6AF-6990-9455-2F55FFEE0E88}"/>
              </a:ext>
            </a:extLst>
          </p:cNvPr>
          <p:cNvSpPr>
            <a:spLocks noGrp="1"/>
          </p:cNvSpPr>
          <p:nvPr>
            <p:ph type="title"/>
          </p:nvPr>
        </p:nvSpPr>
        <p:spPr/>
        <p:txBody>
          <a:bodyPr/>
          <a:lstStyle/>
          <a:p>
            <a:r>
              <a:rPr lang="en-US" b="1" dirty="0"/>
              <a:t>ide used in project</a:t>
            </a:r>
            <a:endParaRPr lang="en-IN" b="1" dirty="0"/>
          </a:p>
        </p:txBody>
      </p:sp>
      <p:sp>
        <p:nvSpPr>
          <p:cNvPr id="3" name="Content Placeholder 2">
            <a:extLst>
              <a:ext uri="{FF2B5EF4-FFF2-40B4-BE49-F238E27FC236}">
                <a16:creationId xmlns:a16="http://schemas.microsoft.com/office/drawing/2014/main" id="{65009C57-EFE8-2E84-D618-D9A908D6F75C}"/>
              </a:ext>
            </a:extLst>
          </p:cNvPr>
          <p:cNvSpPr>
            <a:spLocks noGrp="1"/>
          </p:cNvSpPr>
          <p:nvPr>
            <p:ph idx="1"/>
          </p:nvPr>
        </p:nvSpPr>
        <p:spPr>
          <a:xfrm>
            <a:off x="1451579" y="2015732"/>
            <a:ext cx="9603275" cy="3923429"/>
          </a:xfrm>
        </p:spPr>
        <p:txBody>
          <a:bodyPr>
            <a:normAutofit/>
          </a:bodyPr>
          <a:lstStyle/>
          <a:p>
            <a:pPr marL="0" indent="0">
              <a:buNone/>
            </a:pPr>
            <a:r>
              <a:rPr lang="en-IN" sz="2200" b="1" dirty="0"/>
              <a:t>Google Collab:</a:t>
            </a:r>
          </a:p>
          <a:p>
            <a:pPr marL="457200" indent="-457200">
              <a:buFont typeface="+mj-lt"/>
              <a:buAutoNum type="arabicPeriod"/>
            </a:pPr>
            <a:r>
              <a:rPr lang="en-IN" dirty="0"/>
              <a:t>Visit </a:t>
            </a:r>
            <a:r>
              <a:rPr lang="en-IN" dirty="0">
                <a:hlinkClick r:id="rId2"/>
              </a:rPr>
              <a:t>www.colab.research.google.com</a:t>
            </a:r>
            <a:r>
              <a:rPr lang="en-IN" dirty="0"/>
              <a:t>.</a:t>
            </a:r>
          </a:p>
          <a:p>
            <a:pPr marL="457200" indent="-457200">
              <a:buFont typeface="+mj-lt"/>
              <a:buAutoNum type="arabicPeriod"/>
            </a:pPr>
            <a:r>
              <a:rPr lang="en-IN" dirty="0"/>
              <a:t>Sign-in with your Google Account.</a:t>
            </a:r>
          </a:p>
          <a:p>
            <a:pPr marL="457200" indent="-457200">
              <a:buFont typeface="+mj-lt"/>
              <a:buAutoNum type="arabicPeriod"/>
            </a:pPr>
            <a:r>
              <a:rPr lang="en-IN" dirty="0"/>
              <a:t>Click on File button and create New Notebook where you can start executing your Python code.</a:t>
            </a:r>
          </a:p>
          <a:p>
            <a:pPr marL="457200" indent="-457200">
              <a:buFont typeface="+mj-lt"/>
              <a:buAutoNum type="arabicPeriod"/>
            </a:pPr>
            <a:r>
              <a:rPr lang="en-IN" dirty="0"/>
              <a:t>You don’t need to install any modules to run any code.</a:t>
            </a:r>
          </a:p>
          <a:p>
            <a:pPr marL="457200" indent="-457200">
              <a:buFont typeface="+mj-lt"/>
              <a:buAutoNum type="arabicPeriod"/>
            </a:pPr>
            <a:r>
              <a:rPr lang="en-IN" dirty="0"/>
              <a:t>You can share your Google Collab notebooks very easily with anyone.</a:t>
            </a:r>
          </a:p>
          <a:p>
            <a:pPr marL="457200" indent="-457200">
              <a:buFont typeface="+mj-lt"/>
              <a:buAutoNum type="arabicPeriod"/>
            </a:pPr>
            <a:endParaRPr lang="en-IN" dirty="0"/>
          </a:p>
          <a:p>
            <a:pPr marL="0" indent="0">
              <a:buNone/>
            </a:pPr>
            <a:endParaRPr lang="en-IN" sz="1600" dirty="0">
              <a:effectLst/>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14442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F306-C6AF-6990-9455-2F55FFEE0E88}"/>
              </a:ext>
            </a:extLst>
          </p:cNvPr>
          <p:cNvSpPr>
            <a:spLocks noGrp="1"/>
          </p:cNvSpPr>
          <p:nvPr>
            <p:ph type="title"/>
          </p:nvPr>
        </p:nvSpPr>
        <p:spPr/>
        <p:txBody>
          <a:bodyPr/>
          <a:lstStyle/>
          <a:p>
            <a:r>
              <a:rPr lang="en-US" b="1" dirty="0"/>
              <a:t>Technologies used in project</a:t>
            </a:r>
            <a:endParaRPr lang="en-IN" b="1" dirty="0"/>
          </a:p>
        </p:txBody>
      </p:sp>
      <p:sp>
        <p:nvSpPr>
          <p:cNvPr id="3" name="Content Placeholder 2">
            <a:extLst>
              <a:ext uri="{FF2B5EF4-FFF2-40B4-BE49-F238E27FC236}">
                <a16:creationId xmlns:a16="http://schemas.microsoft.com/office/drawing/2014/main" id="{65009C57-EFE8-2E84-D618-D9A908D6F75C}"/>
              </a:ext>
            </a:extLst>
          </p:cNvPr>
          <p:cNvSpPr>
            <a:spLocks noGrp="1"/>
          </p:cNvSpPr>
          <p:nvPr>
            <p:ph idx="1"/>
          </p:nvPr>
        </p:nvSpPr>
        <p:spPr>
          <a:xfrm>
            <a:off x="1451579" y="2015732"/>
            <a:ext cx="9603275" cy="4037749"/>
          </a:xfrm>
        </p:spPr>
        <p:txBody>
          <a:bodyPr>
            <a:normAutofit fontScale="92500"/>
          </a:bodyPr>
          <a:lstStyle/>
          <a:p>
            <a:pPr marL="0" indent="0">
              <a:buNone/>
            </a:pPr>
            <a:r>
              <a:rPr lang="en-IN" sz="2400" b="1" dirty="0"/>
              <a:t>Artificial Intelligence:</a:t>
            </a:r>
            <a:r>
              <a:rPr lang="en-IN" sz="1600" b="1" dirty="0">
                <a:cs typeface="Mangal" panose="02040503050203030202" pitchFamily="18" charset="0"/>
              </a:rPr>
              <a:t> </a:t>
            </a:r>
            <a:r>
              <a:rPr lang="en-IN" sz="1800" dirty="0"/>
              <a:t>The </a:t>
            </a:r>
            <a:r>
              <a:rPr lang="en-IN" sz="1800" b="1" dirty="0"/>
              <a:t>Turing Test</a:t>
            </a:r>
            <a:r>
              <a:rPr lang="en-IN" sz="1800" dirty="0"/>
              <a:t>, proposed by </a:t>
            </a:r>
            <a:r>
              <a:rPr lang="en-IN" sz="1800" b="1" dirty="0"/>
              <a:t>Alan Turing (1950) </a:t>
            </a:r>
            <a:r>
              <a:rPr lang="en-IN" sz="1800" dirty="0"/>
              <a:t>was designed to provide a satisfactory definition of AI. The computer would need to possess the following capabilities:</a:t>
            </a:r>
          </a:p>
          <a:p>
            <a:pPr marL="457200" marR="0" lvl="0" indent="-457200" algn="l" defTabSz="914400" rtl="0" eaLnBrk="1" fontAlgn="auto" latinLnBrk="0" hangingPunct="1">
              <a:lnSpc>
                <a:spcPct val="120000"/>
              </a:lnSpc>
              <a:spcBef>
                <a:spcPts val="1000"/>
              </a:spcBef>
              <a:spcAft>
                <a:spcPts val="0"/>
              </a:spcAft>
              <a:buClr>
                <a:srgbClr val="B71E42"/>
              </a:buClr>
              <a:buSzPct val="100000"/>
              <a:buFont typeface="+mj-lt"/>
              <a:buAutoNum type="alphaLcPeriod"/>
              <a:tabLst/>
              <a:defRPr/>
            </a:pPr>
            <a:r>
              <a:rPr kumimoji="0" lang="en-IN" sz="1800" b="1" i="0" u="none" strike="noStrike" kern="1200" cap="none" spc="0" normalizeH="0" baseline="0" noProof="0" dirty="0">
                <a:ln>
                  <a:noFill/>
                </a:ln>
                <a:solidFill>
                  <a:prstClr val="black"/>
                </a:solidFill>
                <a:effectLst/>
                <a:uLnTx/>
                <a:uFillTx/>
                <a:latin typeface="Gill Sans MT" panose="020B0502020104020203"/>
                <a:ea typeface="+mn-ea"/>
                <a:cs typeface="+mn-cs"/>
              </a:rPr>
              <a:t>Machine Learning: </a:t>
            </a:r>
            <a:r>
              <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rPr>
              <a:t>This is often the foundation for an AI system, and is the way we “teach” a computer model to make prediction and draw conclusions from data. Some of the libraries used in Python to perform ML tasks are: </a:t>
            </a:r>
          </a:p>
          <a:p>
            <a:pPr marL="457200" marR="0" lvl="0" indent="-457200" algn="l" defTabSz="914400" rtl="0" eaLnBrk="1" fontAlgn="auto" latinLnBrk="0" hangingPunct="1">
              <a:lnSpc>
                <a:spcPct val="120000"/>
              </a:lnSpc>
              <a:spcBef>
                <a:spcPts val="1000"/>
              </a:spcBef>
              <a:spcAft>
                <a:spcPts val="0"/>
              </a:spcAft>
              <a:buClr>
                <a:srgbClr val="B71E42"/>
              </a:buClr>
              <a:buSzPct val="100000"/>
              <a:buFont typeface="+mj-lt"/>
              <a:buAutoNum type="alphaLcPeriod" startAt="2"/>
              <a:tabLst/>
              <a:defRPr/>
            </a:pPr>
            <a:r>
              <a:rPr kumimoji="0" lang="en-IN" sz="1800" b="1" i="0" u="none" strike="noStrike" kern="1200" cap="none" spc="0" normalizeH="0" baseline="0" noProof="0" dirty="0">
                <a:ln>
                  <a:noFill/>
                </a:ln>
                <a:solidFill>
                  <a:prstClr val="black"/>
                </a:solidFill>
                <a:effectLst/>
                <a:uLnTx/>
                <a:uFillTx/>
                <a:latin typeface="Gill Sans MT" panose="020B0502020104020203"/>
                <a:ea typeface="+mn-ea"/>
                <a:cs typeface="+mn-cs"/>
              </a:rPr>
              <a:t>Anomaly Detection: </a:t>
            </a:r>
            <a:r>
              <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rPr>
              <a:t>The capability to automatically detect errors or unusual activity in a system.</a:t>
            </a:r>
          </a:p>
          <a:p>
            <a:pPr marL="457200" marR="0" lvl="0" indent="-457200" algn="l" defTabSz="914400" rtl="0" eaLnBrk="1" fontAlgn="auto" latinLnBrk="0" hangingPunct="1">
              <a:lnSpc>
                <a:spcPct val="120000"/>
              </a:lnSpc>
              <a:spcBef>
                <a:spcPts val="1000"/>
              </a:spcBef>
              <a:spcAft>
                <a:spcPts val="0"/>
              </a:spcAft>
              <a:buClr>
                <a:srgbClr val="B71E42"/>
              </a:buClr>
              <a:buSzPct val="100000"/>
              <a:buFont typeface="+mj-lt"/>
              <a:buAutoNum type="alphaLcPeriod" startAt="2"/>
              <a:tabLst/>
              <a:defRPr/>
            </a:pPr>
            <a:r>
              <a:rPr kumimoji="0" lang="en-IN" sz="1800" b="1" i="0" u="none" strike="noStrike" kern="1200" cap="none" spc="0" normalizeH="0" baseline="0" noProof="0" dirty="0">
                <a:ln>
                  <a:noFill/>
                </a:ln>
                <a:solidFill>
                  <a:prstClr val="black"/>
                </a:solidFill>
                <a:effectLst/>
                <a:uLnTx/>
                <a:uFillTx/>
                <a:latin typeface="Gill Sans MT" panose="020B0502020104020203"/>
                <a:ea typeface="+mn-ea"/>
                <a:cs typeface="+mn-cs"/>
              </a:rPr>
              <a:t>Natural Language Processing: </a:t>
            </a:r>
            <a:r>
              <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rPr>
              <a:t>The capability of a computer to interpret written or spoken language, and respond accordingly. Scikit-learn is the best library in Python used to perform NLP.</a:t>
            </a:r>
          </a:p>
          <a:p>
            <a:pPr marL="457200" marR="0" lvl="0" indent="-457200" algn="l" defTabSz="914400" rtl="0" eaLnBrk="1" fontAlgn="auto" latinLnBrk="0" hangingPunct="1">
              <a:lnSpc>
                <a:spcPct val="120000"/>
              </a:lnSpc>
              <a:spcBef>
                <a:spcPts val="1000"/>
              </a:spcBef>
              <a:spcAft>
                <a:spcPts val="0"/>
              </a:spcAft>
              <a:buClr>
                <a:srgbClr val="B71E42"/>
              </a:buClr>
              <a:buSzPct val="100000"/>
              <a:buFont typeface="+mj-lt"/>
              <a:buAutoNum type="alphaLcPeriod" startAt="2"/>
              <a:tabLst/>
              <a:defRPr/>
            </a:pPr>
            <a:r>
              <a:rPr kumimoji="0" lang="en-IN" sz="1800" b="1" i="0" u="none" strike="noStrike" kern="1200" cap="none" spc="0" normalizeH="0" baseline="0" noProof="0" dirty="0">
                <a:ln>
                  <a:noFill/>
                </a:ln>
                <a:solidFill>
                  <a:prstClr val="black"/>
                </a:solidFill>
                <a:effectLst/>
                <a:uLnTx/>
                <a:uFillTx/>
                <a:latin typeface="Gill Sans MT" panose="020B0502020104020203"/>
                <a:ea typeface="+mn-ea"/>
                <a:cs typeface="+mn-cs"/>
              </a:rPr>
              <a:t>Computer Vision: </a:t>
            </a:r>
            <a:r>
              <a:rPr kumimoji="0" lang="en-IN" sz="1800" b="0" i="0" u="none" strike="noStrike" kern="1200" cap="none" spc="0" normalizeH="0" baseline="0" noProof="0" dirty="0">
                <a:ln>
                  <a:noFill/>
                </a:ln>
                <a:solidFill>
                  <a:prstClr val="black"/>
                </a:solidFill>
                <a:effectLst/>
                <a:uLnTx/>
                <a:uFillTx/>
                <a:latin typeface="Gill Sans MT" panose="020B0502020104020203"/>
                <a:ea typeface="+mn-ea"/>
                <a:cs typeface="+mn-cs"/>
              </a:rPr>
              <a:t>The capability of software to interpret the world visually through cameras, videos and images. OpenCV is the best library in Python used to perform computer vision.</a:t>
            </a:r>
          </a:p>
          <a:p>
            <a:pPr marL="0" indent="0">
              <a:buNone/>
            </a:pPr>
            <a:endParaRPr lang="en-IN" sz="2800" dirty="0"/>
          </a:p>
          <a:p>
            <a:pPr marL="0" indent="0">
              <a:buNone/>
            </a:pPr>
            <a:endParaRPr lang="en-IN" sz="2400" b="1" dirty="0"/>
          </a:p>
        </p:txBody>
      </p:sp>
    </p:spTree>
    <p:extLst>
      <p:ext uri="{BB962C8B-B14F-4D97-AF65-F5344CB8AC3E}">
        <p14:creationId xmlns:p14="http://schemas.microsoft.com/office/powerpoint/2010/main" val="492594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F306-C6AF-6990-9455-2F55FFEE0E88}"/>
              </a:ext>
            </a:extLst>
          </p:cNvPr>
          <p:cNvSpPr>
            <a:spLocks noGrp="1"/>
          </p:cNvSpPr>
          <p:nvPr>
            <p:ph type="title"/>
          </p:nvPr>
        </p:nvSpPr>
        <p:spPr/>
        <p:txBody>
          <a:bodyPr/>
          <a:lstStyle/>
          <a:p>
            <a:r>
              <a:rPr lang="en-US" b="1" dirty="0"/>
              <a:t>Technologies used in project</a:t>
            </a:r>
            <a:endParaRPr lang="en-IN" b="1" dirty="0"/>
          </a:p>
        </p:txBody>
      </p:sp>
      <p:sp>
        <p:nvSpPr>
          <p:cNvPr id="3" name="Content Placeholder 2">
            <a:extLst>
              <a:ext uri="{FF2B5EF4-FFF2-40B4-BE49-F238E27FC236}">
                <a16:creationId xmlns:a16="http://schemas.microsoft.com/office/drawing/2014/main" id="{65009C57-EFE8-2E84-D618-D9A908D6F75C}"/>
              </a:ext>
            </a:extLst>
          </p:cNvPr>
          <p:cNvSpPr>
            <a:spLocks noGrp="1"/>
          </p:cNvSpPr>
          <p:nvPr>
            <p:ph idx="1"/>
          </p:nvPr>
        </p:nvSpPr>
        <p:spPr>
          <a:xfrm>
            <a:off x="1451579" y="2015732"/>
            <a:ext cx="9603275" cy="4037749"/>
          </a:xfrm>
        </p:spPr>
        <p:txBody>
          <a:bodyPr>
            <a:normAutofit/>
          </a:bodyPr>
          <a:lstStyle/>
          <a:p>
            <a:pPr marL="0" indent="0">
              <a:buNone/>
            </a:pPr>
            <a:r>
              <a:rPr lang="en-IN" sz="2200" b="1" dirty="0"/>
              <a:t>Machine learning: </a:t>
            </a:r>
            <a:r>
              <a:rPr lang="en-IN" dirty="0"/>
              <a:t>Machine Learning is an application of AI that provides systems the ability to automatically learn and improve from experience without being explicitly programmed.</a:t>
            </a:r>
          </a:p>
          <a:p>
            <a:r>
              <a:rPr lang="en-IN" dirty="0"/>
              <a:t>Simply, ML is a technique of converting </a:t>
            </a:r>
            <a:r>
              <a:rPr lang="en-IN" b="1" dirty="0"/>
              <a:t>information</a:t>
            </a:r>
            <a:r>
              <a:rPr lang="en-IN" dirty="0"/>
              <a:t> into </a:t>
            </a:r>
            <a:r>
              <a:rPr lang="en-IN" b="1" dirty="0"/>
              <a:t>knowledge</a:t>
            </a:r>
            <a:r>
              <a:rPr lang="en-IN" dirty="0"/>
              <a:t>.</a:t>
            </a:r>
          </a:p>
          <a:p>
            <a:r>
              <a:rPr lang="en-IN" dirty="0"/>
              <a:t>Machine Learning is generally classified into 3 types:</a:t>
            </a:r>
          </a:p>
          <a:p>
            <a:pPr marL="457200" indent="-457200">
              <a:buFont typeface="+mj-lt"/>
              <a:buAutoNum type="alphaLcPeriod"/>
            </a:pPr>
            <a:r>
              <a:rPr lang="en-IN" dirty="0"/>
              <a:t>Supervised Learning</a:t>
            </a:r>
          </a:p>
          <a:p>
            <a:pPr marL="457200" indent="-457200">
              <a:buFont typeface="+mj-lt"/>
              <a:buAutoNum type="alphaLcPeriod"/>
            </a:pPr>
            <a:r>
              <a:rPr lang="en-IN" dirty="0"/>
              <a:t>Unsupervised Learning</a:t>
            </a:r>
          </a:p>
          <a:p>
            <a:pPr marL="457200" indent="-457200">
              <a:buFont typeface="+mj-lt"/>
              <a:buAutoNum type="alphaLcPeriod"/>
            </a:pPr>
            <a:r>
              <a:rPr lang="en-IN" dirty="0"/>
              <a:t>Reinforcement Learning</a:t>
            </a:r>
          </a:p>
          <a:p>
            <a:pPr marL="0" indent="0">
              <a:buNone/>
            </a:pPr>
            <a:endParaRPr lang="en-IN" sz="2200" b="1" dirty="0"/>
          </a:p>
        </p:txBody>
      </p:sp>
    </p:spTree>
    <p:extLst>
      <p:ext uri="{BB962C8B-B14F-4D97-AF65-F5344CB8AC3E}">
        <p14:creationId xmlns:p14="http://schemas.microsoft.com/office/powerpoint/2010/main" val="151313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F306-C6AF-6990-9455-2F55FFEE0E88}"/>
              </a:ext>
            </a:extLst>
          </p:cNvPr>
          <p:cNvSpPr>
            <a:spLocks noGrp="1"/>
          </p:cNvSpPr>
          <p:nvPr>
            <p:ph type="title"/>
          </p:nvPr>
        </p:nvSpPr>
        <p:spPr/>
        <p:txBody>
          <a:bodyPr/>
          <a:lstStyle/>
          <a:p>
            <a:r>
              <a:rPr lang="en-US" b="1" dirty="0"/>
              <a:t>Technologies used in project</a:t>
            </a:r>
            <a:endParaRPr lang="en-IN" b="1" dirty="0"/>
          </a:p>
        </p:txBody>
      </p:sp>
      <p:sp>
        <p:nvSpPr>
          <p:cNvPr id="3" name="Content Placeholder 2">
            <a:extLst>
              <a:ext uri="{FF2B5EF4-FFF2-40B4-BE49-F238E27FC236}">
                <a16:creationId xmlns:a16="http://schemas.microsoft.com/office/drawing/2014/main" id="{65009C57-EFE8-2E84-D618-D9A908D6F75C}"/>
              </a:ext>
            </a:extLst>
          </p:cNvPr>
          <p:cNvSpPr>
            <a:spLocks noGrp="1"/>
          </p:cNvSpPr>
          <p:nvPr>
            <p:ph idx="1"/>
          </p:nvPr>
        </p:nvSpPr>
        <p:spPr>
          <a:xfrm>
            <a:off x="1451579" y="2015732"/>
            <a:ext cx="9603275" cy="4037749"/>
          </a:xfrm>
        </p:spPr>
        <p:txBody>
          <a:bodyPr>
            <a:normAutofit/>
          </a:bodyPr>
          <a:lstStyle/>
          <a:p>
            <a:pPr marL="0" indent="0">
              <a:buNone/>
            </a:pPr>
            <a:r>
              <a:rPr lang="en-IN" sz="2200" b="1" dirty="0"/>
              <a:t>Computer Vision: </a:t>
            </a:r>
            <a:r>
              <a:rPr lang="en-IN" dirty="0">
                <a:solidFill>
                  <a:srgbClr val="161616"/>
                </a:solidFill>
                <a:effectLst/>
                <a:ea typeface="Calibri" panose="020F0502020204030204" pitchFamily="34" charset="0"/>
                <a:cs typeface="Mangal" panose="02040503050203030202" pitchFamily="18" charset="0"/>
              </a:rPr>
              <a:t>Computer vision is a field of artificial intelligence (AI) that enables computers and systems to derive meaningful information from digital images, videos and other visual inputs and take actions or make recommendations based on that information. </a:t>
            </a:r>
            <a:r>
              <a:rPr lang="en-IN" dirty="0">
                <a:solidFill>
                  <a:srgbClr val="161616"/>
                </a:solidFill>
                <a:effectLst/>
                <a:ea typeface="Times New Roman" panose="02020603050405020304" pitchFamily="18" charset="0"/>
              </a:rPr>
              <a:t>Two essential technologies are used to accomplish this: a type of machine learning called </a:t>
            </a:r>
            <a:r>
              <a:rPr lang="en-IN" b="1" dirty="0">
                <a:solidFill>
                  <a:srgbClr val="161616"/>
                </a:solidFill>
                <a:effectLst/>
                <a:ea typeface="Times New Roman" panose="02020603050405020304" pitchFamily="18" charset="0"/>
              </a:rPr>
              <a:t>Deep Learning</a:t>
            </a:r>
            <a:r>
              <a:rPr lang="en-IN" dirty="0">
                <a:solidFill>
                  <a:srgbClr val="161616"/>
                </a:solidFill>
                <a:effectLst/>
                <a:ea typeface="Times New Roman" panose="02020603050405020304" pitchFamily="18" charset="0"/>
              </a:rPr>
              <a:t> and a </a:t>
            </a:r>
            <a:r>
              <a:rPr lang="en-IN" b="1" dirty="0">
                <a:solidFill>
                  <a:srgbClr val="161616"/>
                </a:solidFill>
                <a:effectLst/>
                <a:ea typeface="Times New Roman" panose="02020603050405020304" pitchFamily="18" charset="0"/>
              </a:rPr>
              <a:t>Convolutional Neural Network (CNN)</a:t>
            </a:r>
            <a:r>
              <a:rPr lang="en-IN" dirty="0">
                <a:solidFill>
                  <a:srgbClr val="161616"/>
                </a:solidFill>
                <a:effectLst/>
                <a:ea typeface="Times New Roman" panose="02020603050405020304" pitchFamily="18" charset="0"/>
              </a:rPr>
              <a:t>.</a:t>
            </a:r>
            <a:endParaRPr lang="en-IN" dirty="0">
              <a:effectLst/>
              <a:ea typeface="Times New Roman" panose="02020603050405020304" pitchFamily="18" charset="0"/>
            </a:endParaRPr>
          </a:p>
          <a:p>
            <a:pPr marL="342900" marR="0" lvl="0" indent="-342900" algn="just" fontAlgn="base">
              <a:lnSpc>
                <a:spcPct val="150000"/>
              </a:lnSpc>
              <a:buFont typeface="+mj-lt"/>
              <a:buAutoNum type="alphaLcPeriod"/>
            </a:pPr>
            <a:r>
              <a:rPr lang="en-IN" b="1" dirty="0">
                <a:solidFill>
                  <a:srgbClr val="161616"/>
                </a:solidFill>
                <a:effectLst/>
                <a:ea typeface="Times New Roman" panose="02020603050405020304" pitchFamily="18" charset="0"/>
              </a:rPr>
              <a:t>Machine Learning</a:t>
            </a:r>
            <a:r>
              <a:rPr lang="en-IN" dirty="0">
                <a:solidFill>
                  <a:srgbClr val="161616"/>
                </a:solidFill>
                <a:effectLst/>
                <a:ea typeface="Times New Roman" panose="02020603050405020304" pitchFamily="18" charset="0"/>
              </a:rPr>
              <a:t> uses algorithmic models that enable a computer to teach itself about the context of visual data. Algorithms enable the machine to learn by itself, rather than someone programming it to recognize an image.</a:t>
            </a:r>
            <a:endParaRPr lang="en-IN" dirty="0">
              <a:effectLst/>
              <a:ea typeface="Times New Roman" panose="02020603050405020304" pitchFamily="18" charset="0"/>
            </a:endParaRPr>
          </a:p>
          <a:p>
            <a:pPr marL="0" indent="0">
              <a:buNone/>
            </a:pPr>
            <a:endParaRPr lang="en-IN" sz="2200" b="1" dirty="0"/>
          </a:p>
        </p:txBody>
      </p:sp>
    </p:spTree>
    <p:extLst>
      <p:ext uri="{BB962C8B-B14F-4D97-AF65-F5344CB8AC3E}">
        <p14:creationId xmlns:p14="http://schemas.microsoft.com/office/powerpoint/2010/main" val="275991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F306-C6AF-6990-9455-2F55FFEE0E88}"/>
              </a:ext>
            </a:extLst>
          </p:cNvPr>
          <p:cNvSpPr>
            <a:spLocks noGrp="1"/>
          </p:cNvSpPr>
          <p:nvPr>
            <p:ph type="title"/>
          </p:nvPr>
        </p:nvSpPr>
        <p:spPr/>
        <p:txBody>
          <a:bodyPr/>
          <a:lstStyle/>
          <a:p>
            <a:r>
              <a:rPr lang="en-US" b="1" dirty="0"/>
              <a:t>Technologies used in project</a:t>
            </a:r>
            <a:endParaRPr lang="en-IN" b="1" dirty="0"/>
          </a:p>
        </p:txBody>
      </p:sp>
      <p:sp>
        <p:nvSpPr>
          <p:cNvPr id="3" name="Content Placeholder 2">
            <a:extLst>
              <a:ext uri="{FF2B5EF4-FFF2-40B4-BE49-F238E27FC236}">
                <a16:creationId xmlns:a16="http://schemas.microsoft.com/office/drawing/2014/main" id="{65009C57-EFE8-2E84-D618-D9A908D6F75C}"/>
              </a:ext>
            </a:extLst>
          </p:cNvPr>
          <p:cNvSpPr>
            <a:spLocks noGrp="1"/>
          </p:cNvSpPr>
          <p:nvPr>
            <p:ph idx="1"/>
          </p:nvPr>
        </p:nvSpPr>
        <p:spPr>
          <a:xfrm>
            <a:off x="1451579" y="2015732"/>
            <a:ext cx="9603275" cy="4037749"/>
          </a:xfrm>
        </p:spPr>
        <p:txBody>
          <a:bodyPr>
            <a:normAutofit/>
          </a:bodyPr>
          <a:lstStyle/>
          <a:p>
            <a:pPr marL="457200" marR="0" lvl="0" indent="-457200" algn="just" fontAlgn="base">
              <a:lnSpc>
                <a:spcPct val="150000"/>
              </a:lnSpc>
              <a:buFont typeface="+mj-lt"/>
              <a:buAutoNum type="alphaLcPeriod" startAt="2"/>
            </a:pPr>
            <a:r>
              <a:rPr lang="en-IN" b="1" dirty="0">
                <a:solidFill>
                  <a:srgbClr val="161616"/>
                </a:solidFill>
                <a:effectLst/>
                <a:ea typeface="Times New Roman" panose="02020603050405020304" pitchFamily="18" charset="0"/>
              </a:rPr>
              <a:t>A CNN </a:t>
            </a:r>
            <a:r>
              <a:rPr lang="en-IN" dirty="0">
                <a:solidFill>
                  <a:srgbClr val="161616"/>
                </a:solidFill>
                <a:effectLst/>
                <a:ea typeface="Times New Roman" panose="02020603050405020304" pitchFamily="18" charset="0"/>
              </a:rPr>
              <a:t>helps a </a:t>
            </a:r>
            <a:r>
              <a:rPr lang="en-IN" b="1" dirty="0">
                <a:solidFill>
                  <a:srgbClr val="161616"/>
                </a:solidFill>
                <a:effectLst/>
                <a:ea typeface="Times New Roman" panose="02020603050405020304" pitchFamily="18" charset="0"/>
              </a:rPr>
              <a:t>machine learning or deep learning</a:t>
            </a:r>
            <a:r>
              <a:rPr lang="en-IN" dirty="0">
                <a:solidFill>
                  <a:srgbClr val="161616"/>
                </a:solidFill>
                <a:effectLst/>
                <a:ea typeface="Times New Roman" panose="02020603050405020304" pitchFamily="18" charset="0"/>
              </a:rPr>
              <a:t> model “look” by breaking images down into pixels that are given tags or labels. It uses the labels to perform convolutions (a mathematical operation on two functions to produce a third function) and makes predictions about what it is “seeing.”</a:t>
            </a:r>
          </a:p>
          <a:p>
            <a:pPr marL="0" marR="0" lvl="0" indent="0" algn="just" fontAlgn="base">
              <a:lnSpc>
                <a:spcPct val="150000"/>
              </a:lnSpc>
              <a:buNone/>
            </a:pPr>
            <a:endParaRPr lang="en-IN" dirty="0"/>
          </a:p>
          <a:p>
            <a:pPr marL="0" indent="0">
              <a:buNone/>
            </a:pPr>
            <a:endParaRPr lang="en-IN" sz="2400" b="1" dirty="0"/>
          </a:p>
        </p:txBody>
      </p:sp>
    </p:spTree>
    <p:extLst>
      <p:ext uri="{BB962C8B-B14F-4D97-AF65-F5344CB8AC3E}">
        <p14:creationId xmlns:p14="http://schemas.microsoft.com/office/powerpoint/2010/main" val="100297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16E0-01A2-0783-0767-9236635688EE}"/>
              </a:ext>
            </a:extLst>
          </p:cNvPr>
          <p:cNvSpPr>
            <a:spLocks noGrp="1"/>
          </p:cNvSpPr>
          <p:nvPr>
            <p:ph type="title"/>
          </p:nvPr>
        </p:nvSpPr>
        <p:spPr/>
        <p:txBody>
          <a:bodyPr/>
          <a:lstStyle/>
          <a:p>
            <a:r>
              <a:rPr lang="en-US" b="1" dirty="0"/>
              <a:t>Overview of code</a:t>
            </a:r>
            <a:endParaRPr lang="en-IN" dirty="0"/>
          </a:p>
        </p:txBody>
      </p:sp>
      <p:sp>
        <p:nvSpPr>
          <p:cNvPr id="9" name="Content Placeholder 8">
            <a:extLst>
              <a:ext uri="{FF2B5EF4-FFF2-40B4-BE49-F238E27FC236}">
                <a16:creationId xmlns:a16="http://schemas.microsoft.com/office/drawing/2014/main" id="{614DEA5D-ED62-48F3-C5A9-BA1E6C93C538}"/>
              </a:ext>
            </a:extLst>
          </p:cNvPr>
          <p:cNvSpPr>
            <a:spLocks noGrp="1"/>
          </p:cNvSpPr>
          <p:nvPr>
            <p:ph idx="1"/>
          </p:nvPr>
        </p:nvSpPr>
        <p:spPr>
          <a:xfrm>
            <a:off x="1451579" y="2015732"/>
            <a:ext cx="9603275" cy="4037749"/>
          </a:xfrm>
        </p:spPr>
        <p:txBody>
          <a:bodyPr>
            <a:normAutofit/>
          </a:bodyPr>
          <a:lstStyle/>
          <a:p>
            <a:r>
              <a:rPr lang="en-US" dirty="0"/>
              <a:t>Import the required libraries and print the shape of data</a:t>
            </a:r>
          </a:p>
          <a:p>
            <a:pPr marL="0" indent="0">
              <a:buNone/>
            </a:pPr>
            <a:endParaRPr lang="en-IN" dirty="0"/>
          </a:p>
        </p:txBody>
      </p:sp>
      <p:pic>
        <p:nvPicPr>
          <p:cNvPr id="11" name="Picture 10">
            <a:extLst>
              <a:ext uri="{FF2B5EF4-FFF2-40B4-BE49-F238E27FC236}">
                <a16:creationId xmlns:a16="http://schemas.microsoft.com/office/drawing/2014/main" id="{899A37DE-D5AB-44F3-73E1-06FBA5312D9E}"/>
              </a:ext>
            </a:extLst>
          </p:cNvPr>
          <p:cNvPicPr>
            <a:picLocks noChangeAspect="1"/>
          </p:cNvPicPr>
          <p:nvPr/>
        </p:nvPicPr>
        <p:blipFill>
          <a:blip r:embed="rId2"/>
          <a:stretch>
            <a:fillRect/>
          </a:stretch>
        </p:blipFill>
        <p:spPr>
          <a:xfrm>
            <a:off x="3056973" y="2475410"/>
            <a:ext cx="6392486" cy="3366967"/>
          </a:xfrm>
          <a:prstGeom prst="rect">
            <a:avLst/>
          </a:prstGeom>
        </p:spPr>
      </p:pic>
    </p:spTree>
    <p:extLst>
      <p:ext uri="{BB962C8B-B14F-4D97-AF65-F5344CB8AC3E}">
        <p14:creationId xmlns:p14="http://schemas.microsoft.com/office/powerpoint/2010/main" val="976340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16E0-01A2-0783-0767-9236635688EE}"/>
              </a:ext>
            </a:extLst>
          </p:cNvPr>
          <p:cNvSpPr>
            <a:spLocks noGrp="1"/>
          </p:cNvSpPr>
          <p:nvPr>
            <p:ph type="title"/>
          </p:nvPr>
        </p:nvSpPr>
        <p:spPr/>
        <p:txBody>
          <a:bodyPr/>
          <a:lstStyle/>
          <a:p>
            <a:r>
              <a:rPr lang="en-US" b="1" dirty="0"/>
              <a:t>Overview of code</a:t>
            </a:r>
            <a:endParaRPr lang="en-IN" dirty="0"/>
          </a:p>
        </p:txBody>
      </p:sp>
      <p:sp>
        <p:nvSpPr>
          <p:cNvPr id="4" name="Content Placeholder 3">
            <a:extLst>
              <a:ext uri="{FF2B5EF4-FFF2-40B4-BE49-F238E27FC236}">
                <a16:creationId xmlns:a16="http://schemas.microsoft.com/office/drawing/2014/main" id="{BDB556C7-3CEB-E0E2-6F38-483CBB593F1C}"/>
              </a:ext>
            </a:extLst>
          </p:cNvPr>
          <p:cNvSpPr>
            <a:spLocks noGrp="1"/>
          </p:cNvSpPr>
          <p:nvPr>
            <p:ph idx="1"/>
          </p:nvPr>
        </p:nvSpPr>
        <p:spPr>
          <a:xfrm>
            <a:off x="1451579" y="2015732"/>
            <a:ext cx="9603275" cy="4037749"/>
          </a:xfrm>
        </p:spPr>
        <p:txBody>
          <a:bodyPr>
            <a:normAutofit/>
          </a:bodyPr>
          <a:lstStyle/>
          <a:p>
            <a:r>
              <a:rPr lang="en-US" dirty="0"/>
              <a:t>Build the CNN Model</a:t>
            </a:r>
          </a:p>
          <a:p>
            <a:pPr marL="0" indent="0">
              <a:buNone/>
            </a:pPr>
            <a:endParaRPr lang="en-IN" dirty="0"/>
          </a:p>
        </p:txBody>
      </p:sp>
      <p:pic>
        <p:nvPicPr>
          <p:cNvPr id="9" name="Picture 8">
            <a:extLst>
              <a:ext uri="{FF2B5EF4-FFF2-40B4-BE49-F238E27FC236}">
                <a16:creationId xmlns:a16="http://schemas.microsoft.com/office/drawing/2014/main" id="{3EDB99EE-3568-76EB-C4AE-ECBBB1C39556}"/>
              </a:ext>
            </a:extLst>
          </p:cNvPr>
          <p:cNvPicPr>
            <a:picLocks noChangeAspect="1"/>
          </p:cNvPicPr>
          <p:nvPr/>
        </p:nvPicPr>
        <p:blipFill>
          <a:blip r:embed="rId2"/>
          <a:stretch>
            <a:fillRect/>
          </a:stretch>
        </p:blipFill>
        <p:spPr>
          <a:xfrm>
            <a:off x="3229427" y="2459661"/>
            <a:ext cx="5848322" cy="3213170"/>
          </a:xfrm>
          <a:prstGeom prst="rect">
            <a:avLst/>
          </a:prstGeom>
        </p:spPr>
      </p:pic>
    </p:spTree>
    <p:extLst>
      <p:ext uri="{BB962C8B-B14F-4D97-AF65-F5344CB8AC3E}">
        <p14:creationId xmlns:p14="http://schemas.microsoft.com/office/powerpoint/2010/main" val="25675931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57</TotalTime>
  <Words>920</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Wardrobe categorization</vt:lpstr>
      <vt:lpstr>abstract</vt:lpstr>
      <vt:lpstr>ide used in project</vt:lpstr>
      <vt:lpstr>Technologies used in project</vt:lpstr>
      <vt:lpstr>Technologies used in project</vt:lpstr>
      <vt:lpstr>Technologies used in project</vt:lpstr>
      <vt:lpstr>Technologies used in project</vt:lpstr>
      <vt:lpstr>Overview of code</vt:lpstr>
      <vt:lpstr>Overview of code</vt:lpstr>
      <vt:lpstr>Overview of code</vt:lpstr>
      <vt:lpstr>Overview of code</vt:lpstr>
      <vt:lpstr>Outputs of code</vt:lpstr>
      <vt:lpstr>conclusion</vt:lpstr>
      <vt:lpstr>references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mnist data classification</dc:title>
  <dc:creator>Divyesh Chinni</dc:creator>
  <cp:lastModifiedBy>Divyesh Chinni</cp:lastModifiedBy>
  <cp:revision>3</cp:revision>
  <dcterms:created xsi:type="dcterms:W3CDTF">2022-12-23T14:06:55Z</dcterms:created>
  <dcterms:modified xsi:type="dcterms:W3CDTF">2022-12-23T18:01:05Z</dcterms:modified>
</cp:coreProperties>
</file>