
<file path=[Content_Types].xml><?xml version="1.0" encoding="utf-8"?>
<Types xmlns="http://schemas.openxmlformats.org/package/2006/content-types">
  <Default Extension="crdownload"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5" r:id="rId4"/>
    <p:sldId id="257" r:id="rId5"/>
    <p:sldId id="263" r:id="rId6"/>
    <p:sldId id="270" r:id="rId7"/>
    <p:sldId id="273" r:id="rId8"/>
    <p:sldId id="272" r:id="rId9"/>
    <p:sldId id="278" r:id="rId10"/>
    <p:sldId id="280" r:id="rId11"/>
    <p:sldId id="281" r:id="rId12"/>
    <p:sldId id="271" r:id="rId13"/>
    <p:sldId id="284" r:id="rId14"/>
    <p:sldId id="286" r:id="rId15"/>
    <p:sldId id="287" r:id="rId16"/>
    <p:sldId id="289" r:id="rId17"/>
    <p:sldId id="290" r:id="rId18"/>
    <p:sldId id="291" r:id="rId19"/>
    <p:sldId id="294" r:id="rId20"/>
    <p:sldId id="295" r:id="rId21"/>
    <p:sldId id="296" r:id="rId22"/>
    <p:sldId id="297" r:id="rId23"/>
    <p:sldId id="298" r:id="rId24"/>
    <p:sldId id="29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crdownload"/><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incent.ai/" TargetMode="External"/><Relationship Id="rId2" Type="http://schemas.openxmlformats.org/officeDocument/2006/relationships/hyperlink" Target="mailto:support@coincent.a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colab.research.goog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37D0-B17C-84C7-8330-AFE5E233A048}"/>
              </a:ext>
            </a:extLst>
          </p:cNvPr>
          <p:cNvSpPr>
            <a:spLocks noGrp="1"/>
          </p:cNvSpPr>
          <p:nvPr>
            <p:ph type="ctrTitle"/>
          </p:nvPr>
        </p:nvSpPr>
        <p:spPr>
          <a:xfrm>
            <a:off x="2450236" y="811331"/>
            <a:ext cx="8642050" cy="2617669"/>
          </a:xfrm>
        </p:spPr>
        <p:txBody>
          <a:bodyPr>
            <a:noAutofit/>
          </a:bodyPr>
          <a:lstStyle/>
          <a:p>
            <a:r>
              <a:rPr lang="en-US" dirty="0"/>
              <a:t>WARDROBE CATEGORIZATION</a:t>
            </a:r>
            <a:endParaRPr lang="en-IN" dirty="0"/>
          </a:p>
        </p:txBody>
      </p:sp>
      <p:sp>
        <p:nvSpPr>
          <p:cNvPr id="3" name="Subtitle 2">
            <a:extLst>
              <a:ext uri="{FF2B5EF4-FFF2-40B4-BE49-F238E27FC236}">
                <a16:creationId xmlns:a16="http://schemas.microsoft.com/office/drawing/2014/main" id="{71B09552-1790-00A8-AF6E-E13E99E35FE3}"/>
              </a:ext>
            </a:extLst>
          </p:cNvPr>
          <p:cNvSpPr>
            <a:spLocks noGrp="1"/>
          </p:cNvSpPr>
          <p:nvPr>
            <p:ph type="subTitle" idx="1"/>
          </p:nvPr>
        </p:nvSpPr>
        <p:spPr>
          <a:xfrm>
            <a:off x="2450236" y="3440098"/>
            <a:ext cx="8595396" cy="2617668"/>
          </a:xfrm>
        </p:spPr>
        <p:txBody>
          <a:bodyPr>
            <a:normAutofit fontScale="32500" lnSpcReduction="20000"/>
          </a:bodyPr>
          <a:lstStyle/>
          <a:p>
            <a:r>
              <a:rPr lang="en-US" sz="6200" b="1" dirty="0"/>
              <a:t>Domain: </a:t>
            </a:r>
            <a:r>
              <a:rPr lang="en-US" sz="6200" dirty="0"/>
              <a:t>Artificial Intelligence with python</a:t>
            </a:r>
          </a:p>
          <a:p>
            <a:endParaRPr lang="en-US" dirty="0"/>
          </a:p>
          <a:p>
            <a:pPr lvl="1" algn="r"/>
            <a:r>
              <a:rPr lang="en-US" sz="5500" dirty="0"/>
              <a:t>Prepared and Submitted for Internship Review</a:t>
            </a:r>
          </a:p>
          <a:p>
            <a:pPr lvl="1" algn="r"/>
            <a:r>
              <a:rPr lang="en-US" sz="5500" dirty="0"/>
              <a:t>By: Ch. V. N. S. Sai Divyesh</a:t>
            </a:r>
          </a:p>
          <a:p>
            <a:pPr lvl="1" algn="r"/>
            <a:r>
              <a:rPr lang="en-US" sz="5500" dirty="0"/>
              <a:t>19JN1A0524</a:t>
            </a:r>
          </a:p>
          <a:p>
            <a:pPr lvl="1" algn="r"/>
            <a:r>
              <a:rPr lang="en-US" sz="5500" dirty="0"/>
              <a:t>IV B. Tech CSE-A</a:t>
            </a:r>
          </a:p>
          <a:p>
            <a:pPr lvl="1" algn="r"/>
            <a:r>
              <a:rPr lang="en-US" sz="5500" dirty="0"/>
              <a:t>SVCN</a:t>
            </a:r>
          </a:p>
          <a:p>
            <a:pPr lvl="1" algn="r"/>
            <a:endParaRPr lang="en-IN" dirty="0"/>
          </a:p>
        </p:txBody>
      </p:sp>
    </p:spTree>
    <p:extLst>
      <p:ext uri="{BB962C8B-B14F-4D97-AF65-F5344CB8AC3E}">
        <p14:creationId xmlns:p14="http://schemas.microsoft.com/office/powerpoint/2010/main" val="1597997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2CFB-D096-9669-E24B-A77BC211DF83}"/>
              </a:ext>
            </a:extLst>
          </p:cNvPr>
          <p:cNvSpPr>
            <a:spLocks noGrp="1"/>
          </p:cNvSpPr>
          <p:nvPr>
            <p:ph type="title"/>
          </p:nvPr>
        </p:nvSpPr>
        <p:spPr/>
        <p:txBody>
          <a:bodyPr/>
          <a:lstStyle/>
          <a:p>
            <a:r>
              <a:rPr lang="en-IN" b="1" dirty="0"/>
              <a:t>Artificial intelligence</a:t>
            </a:r>
          </a:p>
        </p:txBody>
      </p:sp>
      <p:sp>
        <p:nvSpPr>
          <p:cNvPr id="3" name="Content Placeholder 2">
            <a:extLst>
              <a:ext uri="{FF2B5EF4-FFF2-40B4-BE49-F238E27FC236}">
                <a16:creationId xmlns:a16="http://schemas.microsoft.com/office/drawing/2014/main" id="{DC423E2D-3354-11BD-2A8C-00DDF1B86D3B}"/>
              </a:ext>
            </a:extLst>
          </p:cNvPr>
          <p:cNvSpPr>
            <a:spLocks noGrp="1"/>
          </p:cNvSpPr>
          <p:nvPr>
            <p:ph idx="1"/>
          </p:nvPr>
        </p:nvSpPr>
        <p:spPr>
          <a:xfrm>
            <a:off x="1451579" y="2015732"/>
            <a:ext cx="9603275" cy="4110748"/>
          </a:xfrm>
        </p:spPr>
        <p:txBody>
          <a:bodyPr>
            <a:normAutofit/>
          </a:bodyPr>
          <a:lstStyle/>
          <a:p>
            <a:pPr marL="457200" indent="-457200">
              <a:buFont typeface="+mj-lt"/>
              <a:buAutoNum type="alphaLcPeriod"/>
            </a:pPr>
            <a:r>
              <a:rPr lang="en-IN" sz="1600" b="1" dirty="0"/>
              <a:t>Machine Learning: </a:t>
            </a:r>
            <a:r>
              <a:rPr lang="en-IN" sz="1600" dirty="0"/>
              <a:t>This is often the foundation for an AI system, and is the way we “teach” a computer model to make prediction and draw conclusions from data. Some of the libraries used in Python to perform ML tasks are: </a:t>
            </a:r>
          </a:p>
        </p:txBody>
      </p:sp>
      <p:pic>
        <p:nvPicPr>
          <p:cNvPr id="4" name="Picture 3">
            <a:extLst>
              <a:ext uri="{FF2B5EF4-FFF2-40B4-BE49-F238E27FC236}">
                <a16:creationId xmlns:a16="http://schemas.microsoft.com/office/drawing/2014/main" id="{5C176AFC-9778-A1A7-6BB2-85B908AC898B}"/>
              </a:ext>
            </a:extLst>
          </p:cNvPr>
          <p:cNvPicPr>
            <a:picLocks noChangeAspect="1"/>
          </p:cNvPicPr>
          <p:nvPr/>
        </p:nvPicPr>
        <p:blipFill>
          <a:blip r:embed="rId2"/>
          <a:stretch>
            <a:fillRect/>
          </a:stretch>
        </p:blipFill>
        <p:spPr>
          <a:xfrm>
            <a:off x="3576321" y="3047999"/>
            <a:ext cx="5659119" cy="2501781"/>
          </a:xfrm>
          <a:prstGeom prst="rect">
            <a:avLst/>
          </a:prstGeom>
        </p:spPr>
      </p:pic>
    </p:spTree>
    <p:extLst>
      <p:ext uri="{BB962C8B-B14F-4D97-AF65-F5344CB8AC3E}">
        <p14:creationId xmlns:p14="http://schemas.microsoft.com/office/powerpoint/2010/main" val="3225152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2CFB-D096-9669-E24B-A77BC211DF83}"/>
              </a:ext>
            </a:extLst>
          </p:cNvPr>
          <p:cNvSpPr>
            <a:spLocks noGrp="1"/>
          </p:cNvSpPr>
          <p:nvPr>
            <p:ph type="title"/>
          </p:nvPr>
        </p:nvSpPr>
        <p:spPr/>
        <p:txBody>
          <a:bodyPr/>
          <a:lstStyle/>
          <a:p>
            <a:r>
              <a:rPr lang="en-IN" b="1" dirty="0"/>
              <a:t>Artificial intelligence</a:t>
            </a:r>
          </a:p>
        </p:txBody>
      </p:sp>
      <p:sp>
        <p:nvSpPr>
          <p:cNvPr id="3" name="Content Placeholder 2">
            <a:extLst>
              <a:ext uri="{FF2B5EF4-FFF2-40B4-BE49-F238E27FC236}">
                <a16:creationId xmlns:a16="http://schemas.microsoft.com/office/drawing/2014/main" id="{DC423E2D-3354-11BD-2A8C-00DDF1B86D3B}"/>
              </a:ext>
            </a:extLst>
          </p:cNvPr>
          <p:cNvSpPr>
            <a:spLocks noGrp="1"/>
          </p:cNvSpPr>
          <p:nvPr>
            <p:ph idx="1"/>
          </p:nvPr>
        </p:nvSpPr>
        <p:spPr>
          <a:xfrm>
            <a:off x="1451579" y="2015731"/>
            <a:ext cx="9603275" cy="4037749"/>
          </a:xfrm>
        </p:spPr>
        <p:txBody>
          <a:bodyPr>
            <a:normAutofit fontScale="92500" lnSpcReduction="20000"/>
          </a:bodyPr>
          <a:lstStyle/>
          <a:p>
            <a:pPr marL="457200" indent="-457200">
              <a:buFont typeface="+mj-lt"/>
              <a:buAutoNum type="alphaLcPeriod" startAt="2"/>
            </a:pPr>
            <a:r>
              <a:rPr lang="en-IN" sz="1700" b="1" dirty="0"/>
              <a:t>Anomaly Detection: </a:t>
            </a:r>
            <a:r>
              <a:rPr lang="en-IN" sz="1700" dirty="0"/>
              <a:t>The capability to automatically detect errors or unusual activity in a system.</a:t>
            </a:r>
          </a:p>
          <a:p>
            <a:pPr marL="457200" indent="-457200">
              <a:buFont typeface="+mj-lt"/>
              <a:buAutoNum type="alphaLcPeriod" startAt="2"/>
            </a:pPr>
            <a:r>
              <a:rPr lang="en-IN" sz="1700" b="1" dirty="0"/>
              <a:t>Natural Language Processing: </a:t>
            </a:r>
            <a:r>
              <a:rPr lang="en-IN" sz="1700" dirty="0"/>
              <a:t>The capability of a computer to interpret written or spoken language, and respond accordingly. Scikit-learn is the best library in Python used to perform NLP.</a:t>
            </a:r>
          </a:p>
          <a:p>
            <a:pPr marL="457200" indent="-457200">
              <a:buFont typeface="+mj-lt"/>
              <a:buAutoNum type="alphaLcPeriod" startAt="2"/>
            </a:pPr>
            <a:r>
              <a:rPr lang="en-IN" sz="1700" b="1" dirty="0"/>
              <a:t>Computer Vision: </a:t>
            </a:r>
            <a:r>
              <a:rPr lang="en-IN" sz="1700" dirty="0"/>
              <a:t>The capability of software to interpret the world visually through cameras, videos and images. OpenCV is the best library in Python used to perform computer vision.</a:t>
            </a:r>
          </a:p>
          <a:p>
            <a:pPr marL="0" indent="0">
              <a:buNone/>
            </a:pPr>
            <a:r>
              <a:rPr lang="en-IN" sz="1700" b="1" dirty="0"/>
              <a:t>TYPES OF AI:</a:t>
            </a:r>
          </a:p>
          <a:p>
            <a:r>
              <a:rPr lang="en-IN" sz="1700" b="1" dirty="0"/>
              <a:t>Narrow/Weak AI: </a:t>
            </a:r>
            <a:r>
              <a:rPr lang="en-IN" sz="1700" dirty="0"/>
              <a:t>This is a type of AI which is able to perform a dedicated task (only one task) with intelligence. It is the most commonly and currently available AI. </a:t>
            </a:r>
          </a:p>
          <a:p>
            <a:r>
              <a:rPr lang="en-IN" sz="1700" b="1" dirty="0"/>
              <a:t>General/Strong AI: </a:t>
            </a:r>
            <a:r>
              <a:rPr lang="en-IN" sz="1700" dirty="0"/>
              <a:t>This is a type of AI which could perform any intellectual task with efficiency like a human</a:t>
            </a:r>
            <a:r>
              <a:rPr lang="en-IN" sz="1700" b="1" dirty="0"/>
              <a:t>. </a:t>
            </a:r>
            <a:r>
              <a:rPr lang="en-IN" sz="1700" dirty="0"/>
              <a:t>The worldwide researchers are now focused on developing machines with general AI.</a:t>
            </a:r>
          </a:p>
          <a:p>
            <a:r>
              <a:rPr lang="en-IN" sz="1700" b="1" dirty="0"/>
              <a:t>Super AI: </a:t>
            </a:r>
            <a:r>
              <a:rPr lang="en-IN" sz="1700" dirty="0"/>
              <a:t>This is a level of intelligence of systems that machines could surpass human intelligence and can perform any task better than human. It is an outcome of general AI.</a:t>
            </a:r>
            <a:endParaRPr lang="en-IN" sz="1700" b="1" dirty="0"/>
          </a:p>
          <a:p>
            <a:pPr marL="0" indent="0">
              <a:buNone/>
            </a:pPr>
            <a:endParaRPr lang="en-IN" sz="1600" dirty="0"/>
          </a:p>
          <a:p>
            <a:pPr marL="0" indent="0">
              <a:buNone/>
            </a:pPr>
            <a:endParaRPr lang="en-IN" sz="1600" b="1" dirty="0"/>
          </a:p>
        </p:txBody>
      </p:sp>
    </p:spTree>
    <p:extLst>
      <p:ext uri="{BB962C8B-B14F-4D97-AF65-F5344CB8AC3E}">
        <p14:creationId xmlns:p14="http://schemas.microsoft.com/office/powerpoint/2010/main" val="1005133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EF84-30F3-3D5D-4F0E-1F0A7B9BA06E}"/>
              </a:ext>
            </a:extLst>
          </p:cNvPr>
          <p:cNvSpPr>
            <a:spLocks noGrp="1"/>
          </p:cNvSpPr>
          <p:nvPr>
            <p:ph type="title"/>
          </p:nvPr>
        </p:nvSpPr>
        <p:spPr/>
        <p:txBody>
          <a:bodyPr/>
          <a:lstStyle/>
          <a:p>
            <a:r>
              <a:rPr lang="en-IN" b="1" dirty="0"/>
              <a:t>Machine learning</a:t>
            </a:r>
          </a:p>
        </p:txBody>
      </p:sp>
      <p:sp>
        <p:nvSpPr>
          <p:cNvPr id="3" name="Content Placeholder 2">
            <a:extLst>
              <a:ext uri="{FF2B5EF4-FFF2-40B4-BE49-F238E27FC236}">
                <a16:creationId xmlns:a16="http://schemas.microsoft.com/office/drawing/2014/main" id="{4D5F1BAE-3A9E-DD11-3EE9-F5FB0BFC6A92}"/>
              </a:ext>
            </a:extLst>
          </p:cNvPr>
          <p:cNvSpPr>
            <a:spLocks noGrp="1"/>
          </p:cNvSpPr>
          <p:nvPr>
            <p:ph idx="1"/>
          </p:nvPr>
        </p:nvSpPr>
        <p:spPr>
          <a:xfrm>
            <a:off x="1451579" y="2015732"/>
            <a:ext cx="9603275" cy="4037749"/>
          </a:xfrm>
        </p:spPr>
        <p:txBody>
          <a:bodyPr>
            <a:normAutofit/>
          </a:bodyPr>
          <a:lstStyle/>
          <a:p>
            <a:r>
              <a:rPr lang="en-IN" sz="1600" dirty="0"/>
              <a:t>Machine Learning is an application of AI that provides systems the ability to automatically learn and improve from experience without being explicitly programmed.</a:t>
            </a:r>
          </a:p>
          <a:p>
            <a:r>
              <a:rPr lang="en-IN" sz="1600" dirty="0"/>
              <a:t>Simply, ML is a technique of converting </a:t>
            </a:r>
            <a:r>
              <a:rPr lang="en-IN" sz="1600" b="1" dirty="0"/>
              <a:t>information</a:t>
            </a:r>
            <a:r>
              <a:rPr lang="en-IN" sz="1600" dirty="0"/>
              <a:t> into </a:t>
            </a:r>
            <a:r>
              <a:rPr lang="en-IN" sz="1600" b="1" dirty="0"/>
              <a:t>knowledge</a:t>
            </a:r>
            <a:r>
              <a:rPr lang="en-IN" sz="1600" dirty="0"/>
              <a:t>.</a:t>
            </a:r>
          </a:p>
          <a:p>
            <a:r>
              <a:rPr lang="en-IN" sz="1600" dirty="0"/>
              <a:t>Machine Learning is generally classified into 3 types:</a:t>
            </a:r>
          </a:p>
          <a:p>
            <a:pPr marL="457200" indent="-457200">
              <a:buFont typeface="+mj-lt"/>
              <a:buAutoNum type="alphaLcPeriod"/>
            </a:pPr>
            <a:r>
              <a:rPr lang="en-IN" sz="1600" dirty="0"/>
              <a:t>Supervised Learning</a:t>
            </a:r>
          </a:p>
          <a:p>
            <a:pPr marL="457200" indent="-457200">
              <a:buFont typeface="+mj-lt"/>
              <a:buAutoNum type="alphaLcPeriod"/>
            </a:pPr>
            <a:r>
              <a:rPr lang="en-IN" sz="1600" dirty="0"/>
              <a:t>Unsupervised Learning</a:t>
            </a:r>
          </a:p>
          <a:p>
            <a:pPr marL="457200" indent="-457200">
              <a:buFont typeface="+mj-lt"/>
              <a:buAutoNum type="alphaLcPeriod"/>
            </a:pPr>
            <a:r>
              <a:rPr lang="en-IN" sz="1600" dirty="0"/>
              <a:t>Reinforcement Learning</a:t>
            </a:r>
          </a:p>
        </p:txBody>
      </p:sp>
    </p:spTree>
    <p:extLst>
      <p:ext uri="{BB962C8B-B14F-4D97-AF65-F5344CB8AC3E}">
        <p14:creationId xmlns:p14="http://schemas.microsoft.com/office/powerpoint/2010/main" val="1401128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EA0-099C-53A3-3D55-A13AF71B09BA}"/>
              </a:ext>
            </a:extLst>
          </p:cNvPr>
          <p:cNvSpPr>
            <a:spLocks noGrp="1"/>
          </p:cNvSpPr>
          <p:nvPr>
            <p:ph type="title"/>
          </p:nvPr>
        </p:nvSpPr>
        <p:spPr/>
        <p:txBody>
          <a:bodyPr/>
          <a:lstStyle/>
          <a:p>
            <a:r>
              <a:rPr lang="en-IN" b="1" dirty="0"/>
              <a:t>Supervised learning</a:t>
            </a:r>
          </a:p>
        </p:txBody>
      </p:sp>
      <p:sp>
        <p:nvSpPr>
          <p:cNvPr id="3" name="Content Placeholder 2">
            <a:extLst>
              <a:ext uri="{FF2B5EF4-FFF2-40B4-BE49-F238E27FC236}">
                <a16:creationId xmlns:a16="http://schemas.microsoft.com/office/drawing/2014/main" id="{7FF09055-1651-BBE9-CB92-8981B501FCD3}"/>
              </a:ext>
            </a:extLst>
          </p:cNvPr>
          <p:cNvSpPr>
            <a:spLocks noGrp="1"/>
          </p:cNvSpPr>
          <p:nvPr>
            <p:ph idx="1"/>
          </p:nvPr>
        </p:nvSpPr>
        <p:spPr>
          <a:xfrm>
            <a:off x="1451579" y="2015732"/>
            <a:ext cx="9603275" cy="3897388"/>
          </a:xfrm>
        </p:spPr>
        <p:txBody>
          <a:bodyPr>
            <a:normAutofit fontScale="92500"/>
          </a:bodyPr>
          <a:lstStyle/>
          <a:p>
            <a:r>
              <a:rPr lang="en-IN" sz="1600" dirty="0"/>
              <a:t>Supervised Learning is a type of machine learning where you have input variables (X) and an output variable (Y) and you use an algorithm to learn the mapping function from the input to the output.</a:t>
            </a:r>
          </a:p>
          <a:p>
            <a:pPr marL="0" indent="0" algn="ctr">
              <a:buNone/>
            </a:pPr>
            <a:r>
              <a:rPr lang="en-IN" b="1" dirty="0"/>
              <a:t>Y = f(X)</a:t>
            </a:r>
          </a:p>
          <a:p>
            <a:r>
              <a:rPr lang="en-IN" sz="1600" dirty="0"/>
              <a:t>Supervised Learning is classified into 2 types:</a:t>
            </a:r>
          </a:p>
          <a:p>
            <a:pPr marL="457200" indent="-457200">
              <a:buFont typeface="+mj-lt"/>
              <a:buAutoNum type="alphaLcPeriod"/>
            </a:pPr>
            <a:r>
              <a:rPr lang="en-IN" sz="1600" b="1" dirty="0"/>
              <a:t>Classification: </a:t>
            </a:r>
            <a:r>
              <a:rPr lang="en-IN" sz="1600" dirty="0"/>
              <a:t>Classification predictive modelling is a task of approximating a mapping function (f) from input variables (X) to discrete output variables (Y) (classes). Here, the output variable is usually a category such as </a:t>
            </a:r>
            <a:r>
              <a:rPr lang="en-IN" sz="1600" b="1" dirty="0"/>
              <a:t>red or blue</a:t>
            </a:r>
            <a:r>
              <a:rPr lang="en-IN" sz="1600" dirty="0"/>
              <a:t>. </a:t>
            </a:r>
          </a:p>
          <a:p>
            <a:pPr marL="0" indent="0">
              <a:buNone/>
            </a:pPr>
            <a:r>
              <a:rPr lang="en-IN" sz="1600" b="1" dirty="0"/>
              <a:t>Some classification algorithms are: </a:t>
            </a:r>
            <a:r>
              <a:rPr lang="en-IN" sz="1600" dirty="0"/>
              <a:t>Decision Tree Induction, Naïve Bayes Classification, Classification by Back Propagation, Support Vector Machines (SVM).</a:t>
            </a:r>
          </a:p>
          <a:p>
            <a:pPr marL="457200" indent="-457200">
              <a:buFont typeface="+mj-lt"/>
              <a:buAutoNum type="alphaLcPeriod" startAt="2"/>
            </a:pPr>
            <a:r>
              <a:rPr lang="en-IN" sz="1600" b="1" dirty="0"/>
              <a:t>Regression: </a:t>
            </a:r>
            <a:r>
              <a:rPr lang="en-IN" sz="1600" dirty="0"/>
              <a:t>Regression predictive modelling is a task of approximating a mapping function (f) from input variables (X) to real or continuous output variables (Y). Here, the output variable is usually a real value such as </a:t>
            </a:r>
            <a:r>
              <a:rPr lang="en-IN" sz="1600" b="1" dirty="0"/>
              <a:t>weight</a:t>
            </a:r>
            <a:r>
              <a:rPr lang="en-IN" sz="1600" dirty="0"/>
              <a:t>.</a:t>
            </a:r>
          </a:p>
          <a:p>
            <a:pPr marL="0" indent="0">
              <a:buNone/>
            </a:pPr>
            <a:endParaRPr lang="en-IN" sz="1600" dirty="0"/>
          </a:p>
        </p:txBody>
      </p:sp>
    </p:spTree>
    <p:extLst>
      <p:ext uri="{BB962C8B-B14F-4D97-AF65-F5344CB8AC3E}">
        <p14:creationId xmlns:p14="http://schemas.microsoft.com/office/powerpoint/2010/main" val="3279853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EA0-099C-53A3-3D55-A13AF71B09BA}"/>
              </a:ext>
            </a:extLst>
          </p:cNvPr>
          <p:cNvSpPr>
            <a:spLocks noGrp="1"/>
          </p:cNvSpPr>
          <p:nvPr>
            <p:ph type="title"/>
          </p:nvPr>
        </p:nvSpPr>
        <p:spPr/>
        <p:txBody>
          <a:bodyPr/>
          <a:lstStyle/>
          <a:p>
            <a:r>
              <a:rPr lang="en-IN" b="1" dirty="0"/>
              <a:t>supervised learning</a:t>
            </a:r>
          </a:p>
        </p:txBody>
      </p:sp>
      <p:sp>
        <p:nvSpPr>
          <p:cNvPr id="3" name="Content Placeholder 2">
            <a:extLst>
              <a:ext uri="{FF2B5EF4-FFF2-40B4-BE49-F238E27FC236}">
                <a16:creationId xmlns:a16="http://schemas.microsoft.com/office/drawing/2014/main" id="{7FF09055-1651-BBE9-CB92-8981B501FCD3}"/>
              </a:ext>
            </a:extLst>
          </p:cNvPr>
          <p:cNvSpPr>
            <a:spLocks noGrp="1"/>
          </p:cNvSpPr>
          <p:nvPr>
            <p:ph idx="1"/>
          </p:nvPr>
        </p:nvSpPr>
        <p:spPr>
          <a:xfrm>
            <a:off x="1451579" y="2015732"/>
            <a:ext cx="9603275" cy="4037749"/>
          </a:xfrm>
        </p:spPr>
        <p:txBody>
          <a:bodyPr>
            <a:normAutofit/>
          </a:bodyPr>
          <a:lstStyle/>
          <a:p>
            <a:pPr marL="0" indent="0">
              <a:buNone/>
            </a:pPr>
            <a:r>
              <a:rPr lang="en-IN" sz="1600" b="1" dirty="0"/>
              <a:t>Classification by Decision Tree Induction: </a:t>
            </a:r>
            <a:r>
              <a:rPr lang="en-IN" sz="1600" dirty="0"/>
              <a:t>A decision tree is a flowchart-like structure where,</a:t>
            </a:r>
          </a:p>
          <a:p>
            <a:r>
              <a:rPr lang="en-IN" sz="1600" dirty="0"/>
              <a:t>each internal node denotes a test on an attribute</a:t>
            </a:r>
          </a:p>
          <a:p>
            <a:r>
              <a:rPr lang="en-IN" sz="1600" dirty="0"/>
              <a:t>each branch represents an outcome of the test</a:t>
            </a:r>
          </a:p>
          <a:p>
            <a:r>
              <a:rPr lang="en-IN" sz="1600" dirty="0"/>
              <a:t>each leaf node holds a class label</a:t>
            </a:r>
          </a:p>
          <a:p>
            <a:r>
              <a:rPr lang="en-IN" sz="1600" dirty="0"/>
              <a:t>topmost node is the root node</a:t>
            </a:r>
          </a:p>
          <a:p>
            <a:pPr marL="0" indent="0">
              <a:buNone/>
            </a:pPr>
            <a:endParaRPr lang="en-IN" sz="1600" b="1" dirty="0"/>
          </a:p>
        </p:txBody>
      </p:sp>
      <p:pic>
        <p:nvPicPr>
          <p:cNvPr id="5" name="Picture 4">
            <a:extLst>
              <a:ext uri="{FF2B5EF4-FFF2-40B4-BE49-F238E27FC236}">
                <a16:creationId xmlns:a16="http://schemas.microsoft.com/office/drawing/2014/main" id="{9CA3F8EA-69DF-92D5-F75E-7BA50452869A}"/>
              </a:ext>
            </a:extLst>
          </p:cNvPr>
          <p:cNvPicPr>
            <a:picLocks noChangeAspect="1"/>
          </p:cNvPicPr>
          <p:nvPr/>
        </p:nvPicPr>
        <p:blipFill>
          <a:blip r:embed="rId2"/>
          <a:stretch>
            <a:fillRect/>
          </a:stretch>
        </p:blipFill>
        <p:spPr>
          <a:xfrm>
            <a:off x="6253216" y="2486793"/>
            <a:ext cx="3924300" cy="2790825"/>
          </a:xfrm>
          <a:prstGeom prst="rect">
            <a:avLst/>
          </a:prstGeom>
        </p:spPr>
      </p:pic>
    </p:spTree>
    <p:extLst>
      <p:ext uri="{BB962C8B-B14F-4D97-AF65-F5344CB8AC3E}">
        <p14:creationId xmlns:p14="http://schemas.microsoft.com/office/powerpoint/2010/main" val="4244692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EA0-099C-53A3-3D55-A13AF71B09BA}"/>
              </a:ext>
            </a:extLst>
          </p:cNvPr>
          <p:cNvSpPr>
            <a:spLocks noGrp="1"/>
          </p:cNvSpPr>
          <p:nvPr>
            <p:ph type="title"/>
          </p:nvPr>
        </p:nvSpPr>
        <p:spPr/>
        <p:txBody>
          <a:bodyPr/>
          <a:lstStyle/>
          <a:p>
            <a:r>
              <a:rPr lang="en-IN" b="1" dirty="0"/>
              <a:t>unsupervised learning</a:t>
            </a:r>
          </a:p>
        </p:txBody>
      </p:sp>
      <p:sp>
        <p:nvSpPr>
          <p:cNvPr id="3" name="Content Placeholder 2">
            <a:extLst>
              <a:ext uri="{FF2B5EF4-FFF2-40B4-BE49-F238E27FC236}">
                <a16:creationId xmlns:a16="http://schemas.microsoft.com/office/drawing/2014/main" id="{7FF09055-1651-BBE9-CB92-8981B501FCD3}"/>
              </a:ext>
            </a:extLst>
          </p:cNvPr>
          <p:cNvSpPr>
            <a:spLocks noGrp="1"/>
          </p:cNvSpPr>
          <p:nvPr>
            <p:ph idx="1"/>
          </p:nvPr>
        </p:nvSpPr>
        <p:spPr/>
        <p:txBody>
          <a:bodyPr>
            <a:normAutofit/>
          </a:bodyPr>
          <a:lstStyle/>
          <a:p>
            <a:r>
              <a:rPr lang="en-IN" sz="1600" dirty="0"/>
              <a:t>Unsupervised Learning allows us to approach problems with little or no idea what our results should look like i.e., you only have input data (X) and no corresponding output variables.</a:t>
            </a:r>
          </a:p>
          <a:p>
            <a:r>
              <a:rPr lang="en-IN" sz="1600" dirty="0"/>
              <a:t>Unsupervised Learning is classified into 2 types:</a:t>
            </a:r>
          </a:p>
          <a:p>
            <a:pPr marL="457200" indent="-457200">
              <a:buFont typeface="+mj-lt"/>
              <a:buAutoNum type="alphaLcPeriod"/>
            </a:pPr>
            <a:r>
              <a:rPr lang="en-IN" sz="1600" b="1" dirty="0"/>
              <a:t>Clustering: </a:t>
            </a:r>
            <a:r>
              <a:rPr lang="en-IN" sz="1600" dirty="0"/>
              <a:t>A clustering problem is the one where you want to discover the inherent groupings of data, such as </a:t>
            </a:r>
            <a:r>
              <a:rPr lang="en-IN" sz="1600" b="1" dirty="0"/>
              <a:t>grouping customers by their purchasing behaviour</a:t>
            </a:r>
            <a:r>
              <a:rPr lang="en-IN" sz="1600" dirty="0"/>
              <a:t>.</a:t>
            </a:r>
          </a:p>
          <a:p>
            <a:pPr marL="0" indent="0">
              <a:buNone/>
            </a:pPr>
            <a:r>
              <a:rPr lang="en-IN" sz="1600" b="1" dirty="0"/>
              <a:t>Some clustering algorithms are: </a:t>
            </a:r>
            <a:r>
              <a:rPr lang="en-IN" sz="1600" dirty="0"/>
              <a:t>k-means Algorithm, k-medoids Algorithm.</a:t>
            </a:r>
          </a:p>
          <a:p>
            <a:pPr marL="457200" indent="-457200">
              <a:buFont typeface="+mj-lt"/>
              <a:buAutoNum type="alphaLcPeriod" startAt="2"/>
            </a:pPr>
            <a:r>
              <a:rPr lang="en-IN" sz="1600" b="1" dirty="0"/>
              <a:t>Association: </a:t>
            </a:r>
            <a:r>
              <a:rPr lang="en-IN" sz="1600" dirty="0"/>
              <a:t>An association rule learning problem is the one where you want to discover the rules that describe large portions of your data, such as </a:t>
            </a:r>
            <a:r>
              <a:rPr lang="en-IN" sz="1600" b="1" dirty="0"/>
              <a:t>people that buy bread also tend to buy milk</a:t>
            </a:r>
            <a:r>
              <a:rPr lang="en-IN" sz="1600" dirty="0"/>
              <a:t>. </a:t>
            </a:r>
          </a:p>
          <a:p>
            <a:pPr marL="0" indent="0">
              <a:buNone/>
            </a:pPr>
            <a:r>
              <a:rPr lang="en-IN" sz="1600" b="1" dirty="0"/>
              <a:t>Some association rule learning algorithms are: </a:t>
            </a:r>
            <a:r>
              <a:rPr lang="en-IN" sz="1600" dirty="0"/>
              <a:t>Apriori Algorithm, FP Growth Algorithm.</a:t>
            </a:r>
            <a:endParaRPr lang="en-IN" sz="1600" b="1" dirty="0"/>
          </a:p>
          <a:p>
            <a:pPr marL="457200" indent="-457200">
              <a:buFont typeface="+mj-lt"/>
              <a:buAutoNum type="alphaLcPeriod"/>
            </a:pPr>
            <a:endParaRPr lang="en-IN" sz="1600" dirty="0"/>
          </a:p>
        </p:txBody>
      </p:sp>
    </p:spTree>
    <p:extLst>
      <p:ext uri="{BB962C8B-B14F-4D97-AF65-F5344CB8AC3E}">
        <p14:creationId xmlns:p14="http://schemas.microsoft.com/office/powerpoint/2010/main" val="1821497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CB68-D87D-B9EA-C4B6-AFD56ED6762B}"/>
              </a:ext>
            </a:extLst>
          </p:cNvPr>
          <p:cNvSpPr>
            <a:spLocks noGrp="1"/>
          </p:cNvSpPr>
          <p:nvPr>
            <p:ph type="title"/>
          </p:nvPr>
        </p:nvSpPr>
        <p:spPr/>
        <p:txBody>
          <a:bodyPr/>
          <a:lstStyle/>
          <a:p>
            <a:r>
              <a:rPr lang="en-IN" b="1" dirty="0"/>
              <a:t>Unsupervised learning</a:t>
            </a:r>
          </a:p>
        </p:txBody>
      </p:sp>
      <p:sp>
        <p:nvSpPr>
          <p:cNvPr id="3" name="Content Placeholder 2">
            <a:extLst>
              <a:ext uri="{FF2B5EF4-FFF2-40B4-BE49-F238E27FC236}">
                <a16:creationId xmlns:a16="http://schemas.microsoft.com/office/drawing/2014/main" id="{C6DA6F0C-5E54-B063-17F4-0E52B81803B9}"/>
              </a:ext>
            </a:extLst>
          </p:cNvPr>
          <p:cNvSpPr>
            <a:spLocks noGrp="1"/>
          </p:cNvSpPr>
          <p:nvPr>
            <p:ph idx="1"/>
          </p:nvPr>
        </p:nvSpPr>
        <p:spPr>
          <a:xfrm>
            <a:off x="1451579" y="2015732"/>
            <a:ext cx="9603275" cy="4037749"/>
          </a:xfrm>
        </p:spPr>
        <p:txBody>
          <a:bodyPr>
            <a:normAutofit/>
          </a:bodyPr>
          <a:lstStyle/>
          <a:p>
            <a:pPr marL="0" indent="0">
              <a:buNone/>
            </a:pPr>
            <a:r>
              <a:rPr lang="en-IN" sz="1600" b="1" dirty="0"/>
              <a:t>k-Means Clustering Algorithm: </a:t>
            </a:r>
            <a:r>
              <a:rPr lang="en-IN" sz="1600" dirty="0"/>
              <a:t>There are 4 steps in this algorithm:</a:t>
            </a:r>
          </a:p>
          <a:p>
            <a:pPr marL="457200" indent="-457200">
              <a:buFont typeface="+mj-lt"/>
              <a:buAutoNum type="arabicPeriod"/>
            </a:pPr>
            <a:r>
              <a:rPr lang="en-IN" sz="1600" dirty="0"/>
              <a:t>Partition objects into k non-empty subsets, called clusters.</a:t>
            </a:r>
          </a:p>
          <a:p>
            <a:pPr marL="457200" indent="-457200">
              <a:buFont typeface="+mj-lt"/>
              <a:buAutoNum type="arabicPeriod"/>
            </a:pPr>
            <a:r>
              <a:rPr lang="en-IN" sz="1600" dirty="0"/>
              <a:t>Compute seed points as the centroids of the clusters of the current position.</a:t>
            </a:r>
          </a:p>
          <a:p>
            <a:pPr marL="457200" indent="-457200">
              <a:buFont typeface="+mj-lt"/>
              <a:buAutoNum type="arabicPeriod"/>
            </a:pPr>
            <a:r>
              <a:rPr lang="en-IN" sz="1600" dirty="0"/>
              <a:t>Assign each object to the cluster with the nearest seed point.</a:t>
            </a:r>
          </a:p>
          <a:p>
            <a:pPr marL="457200" indent="-457200">
              <a:buFont typeface="+mj-lt"/>
              <a:buAutoNum type="arabicPeriod"/>
            </a:pPr>
            <a:r>
              <a:rPr lang="en-IN" sz="1600" dirty="0"/>
              <a:t>Go back to step 2. Stop when no more new assignment.</a:t>
            </a:r>
          </a:p>
          <a:p>
            <a:pPr marL="0" indent="0">
              <a:buNone/>
            </a:pPr>
            <a:r>
              <a:rPr lang="en-IN" sz="1600" b="1" dirty="0"/>
              <a:t>Ex: </a:t>
            </a:r>
            <a:r>
              <a:rPr lang="en-IN" sz="1600" dirty="0"/>
              <a:t>O={2,3,4,10,11,12,20,25,30} and k=2</a:t>
            </a:r>
          </a:p>
          <a:p>
            <a:pPr marL="0" indent="0">
              <a:buNone/>
            </a:pPr>
            <a:r>
              <a:rPr lang="en-IN" sz="1600" dirty="0"/>
              <a:t>M1=4 and M2=12</a:t>
            </a:r>
          </a:p>
          <a:p>
            <a:pPr marL="0" indent="0">
              <a:buNone/>
            </a:pPr>
            <a:r>
              <a:rPr lang="en-IN" sz="1600" dirty="0"/>
              <a:t>C1={2,3,4} and C2={10,11,12,20,25,30} and so on until no more new assignment.</a:t>
            </a:r>
          </a:p>
          <a:p>
            <a:pPr marL="0" indent="0">
              <a:buNone/>
            </a:pPr>
            <a:endParaRPr lang="en-IN" sz="1600" dirty="0"/>
          </a:p>
        </p:txBody>
      </p:sp>
    </p:spTree>
    <p:extLst>
      <p:ext uri="{BB962C8B-B14F-4D97-AF65-F5344CB8AC3E}">
        <p14:creationId xmlns:p14="http://schemas.microsoft.com/office/powerpoint/2010/main" val="1187955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EA0-099C-53A3-3D55-A13AF71B09BA}"/>
              </a:ext>
            </a:extLst>
          </p:cNvPr>
          <p:cNvSpPr>
            <a:spLocks noGrp="1"/>
          </p:cNvSpPr>
          <p:nvPr>
            <p:ph type="title"/>
          </p:nvPr>
        </p:nvSpPr>
        <p:spPr/>
        <p:txBody>
          <a:bodyPr/>
          <a:lstStyle/>
          <a:p>
            <a:r>
              <a:rPr lang="en-IN" b="1" dirty="0"/>
              <a:t>unsupervised learning</a:t>
            </a:r>
          </a:p>
        </p:txBody>
      </p:sp>
      <p:sp>
        <p:nvSpPr>
          <p:cNvPr id="3" name="Content Placeholder 2">
            <a:extLst>
              <a:ext uri="{FF2B5EF4-FFF2-40B4-BE49-F238E27FC236}">
                <a16:creationId xmlns:a16="http://schemas.microsoft.com/office/drawing/2014/main" id="{7FF09055-1651-BBE9-CB92-8981B501FCD3}"/>
              </a:ext>
            </a:extLst>
          </p:cNvPr>
          <p:cNvSpPr>
            <a:spLocks noGrp="1"/>
          </p:cNvSpPr>
          <p:nvPr>
            <p:ph idx="1"/>
          </p:nvPr>
        </p:nvSpPr>
        <p:spPr>
          <a:xfrm>
            <a:off x="1451579" y="2015732"/>
            <a:ext cx="9603275" cy="4037749"/>
          </a:xfrm>
        </p:spPr>
        <p:txBody>
          <a:bodyPr>
            <a:normAutofit/>
          </a:bodyPr>
          <a:lstStyle/>
          <a:p>
            <a:pPr marL="0" indent="0">
              <a:buNone/>
            </a:pPr>
            <a:r>
              <a:rPr lang="en-IN" sz="1600" b="1" dirty="0"/>
              <a:t>Association Rule Learning using IF-THEN rules: </a:t>
            </a:r>
            <a:r>
              <a:rPr lang="en-IN" sz="1600" dirty="0"/>
              <a:t>An example for association rule is:</a:t>
            </a:r>
          </a:p>
          <a:p>
            <a:pPr marL="0" indent="0" algn="ctr">
              <a:buNone/>
            </a:pPr>
            <a:r>
              <a:rPr lang="en-IN" b="1" dirty="0"/>
              <a:t>IF buys(X, bread) THEN buys(X, milk);</a:t>
            </a:r>
            <a:endParaRPr lang="en-IN" sz="1600" b="1" dirty="0"/>
          </a:p>
          <a:p>
            <a:pPr marL="0" indent="0">
              <a:buNone/>
            </a:pPr>
            <a:r>
              <a:rPr lang="en-IN" sz="1600" dirty="0"/>
              <a:t>One of the measures used for association rule learning is </a:t>
            </a:r>
            <a:r>
              <a:rPr lang="en-IN" sz="1600" b="1" dirty="0"/>
              <a:t>Lift </a:t>
            </a:r>
            <a:r>
              <a:rPr lang="en-IN" sz="1600" dirty="0"/>
              <a:t>measure.</a:t>
            </a:r>
          </a:p>
          <a:p>
            <a:pPr marL="0" indent="0" algn="ctr">
              <a:buNone/>
            </a:pPr>
            <a:r>
              <a:rPr lang="en-IN" b="1" dirty="0"/>
              <a:t>Lift(A, B)=P(AUB) / P(A).P(B)</a:t>
            </a:r>
          </a:p>
          <a:p>
            <a:r>
              <a:rPr lang="en-IN" sz="1600" dirty="0"/>
              <a:t>If Lift(A,B)&lt;1, then A is negatively correlated to B.</a:t>
            </a:r>
          </a:p>
          <a:p>
            <a:r>
              <a:rPr lang="en-IN" sz="1600" dirty="0"/>
              <a:t>If Lift(A,B)&gt;1, then A is positively correlated to B.</a:t>
            </a:r>
          </a:p>
          <a:p>
            <a:r>
              <a:rPr lang="en-IN" sz="1600" dirty="0"/>
              <a:t>If Lift(A,B)=1, then A is not correlated to B.</a:t>
            </a:r>
          </a:p>
        </p:txBody>
      </p:sp>
    </p:spTree>
    <p:extLst>
      <p:ext uri="{BB962C8B-B14F-4D97-AF65-F5344CB8AC3E}">
        <p14:creationId xmlns:p14="http://schemas.microsoft.com/office/powerpoint/2010/main" val="2797000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5EEA0-099C-53A3-3D55-A13AF71B09BA}"/>
              </a:ext>
            </a:extLst>
          </p:cNvPr>
          <p:cNvSpPr>
            <a:spLocks noGrp="1"/>
          </p:cNvSpPr>
          <p:nvPr>
            <p:ph type="title"/>
          </p:nvPr>
        </p:nvSpPr>
        <p:spPr/>
        <p:txBody>
          <a:bodyPr/>
          <a:lstStyle/>
          <a:p>
            <a:r>
              <a:rPr lang="en-IN" b="1" dirty="0"/>
              <a:t>reinforcement learning</a:t>
            </a:r>
          </a:p>
        </p:txBody>
      </p:sp>
      <p:sp>
        <p:nvSpPr>
          <p:cNvPr id="3" name="Content Placeholder 2">
            <a:extLst>
              <a:ext uri="{FF2B5EF4-FFF2-40B4-BE49-F238E27FC236}">
                <a16:creationId xmlns:a16="http://schemas.microsoft.com/office/drawing/2014/main" id="{7FF09055-1651-BBE9-CB92-8981B501FCD3}"/>
              </a:ext>
            </a:extLst>
          </p:cNvPr>
          <p:cNvSpPr>
            <a:spLocks noGrp="1"/>
          </p:cNvSpPr>
          <p:nvPr>
            <p:ph idx="1"/>
          </p:nvPr>
        </p:nvSpPr>
        <p:spPr>
          <a:xfrm>
            <a:off x="1451579" y="2015732"/>
            <a:ext cx="9603275" cy="4037749"/>
          </a:xfrm>
        </p:spPr>
        <p:txBody>
          <a:bodyPr>
            <a:normAutofit/>
          </a:bodyPr>
          <a:lstStyle/>
          <a:p>
            <a:r>
              <a:rPr lang="en-US" sz="1600" dirty="0"/>
              <a:t>Reinforcement Learning is a feedback-based Machine learning technique in which an agent learns to behave in an environment by performing the actions and seeing the results of actions.</a:t>
            </a:r>
          </a:p>
          <a:p>
            <a:r>
              <a:rPr lang="en-US" sz="1600" dirty="0"/>
              <a:t>For each good action, the agent gets </a:t>
            </a:r>
            <a:r>
              <a:rPr lang="en-US" sz="1600" b="1" dirty="0"/>
              <a:t>positive feedback </a:t>
            </a:r>
            <a:r>
              <a:rPr lang="en-US" sz="1600" dirty="0"/>
              <a:t>or</a:t>
            </a:r>
            <a:r>
              <a:rPr lang="en-US" sz="1600" b="1" dirty="0"/>
              <a:t> reward</a:t>
            </a:r>
            <a:r>
              <a:rPr lang="en-US" sz="1600" dirty="0"/>
              <a:t>, and for each bad action, the agent gets </a:t>
            </a:r>
            <a:r>
              <a:rPr lang="en-US" sz="1600" b="1" dirty="0"/>
              <a:t>negative feedback </a:t>
            </a:r>
            <a:r>
              <a:rPr lang="en-US" sz="1600" dirty="0"/>
              <a:t>or</a:t>
            </a:r>
            <a:r>
              <a:rPr lang="en-US" sz="1600" b="1" dirty="0"/>
              <a:t> penalty</a:t>
            </a:r>
            <a:r>
              <a:rPr lang="en-US" sz="1600" dirty="0"/>
              <a:t>.</a:t>
            </a:r>
            <a:endParaRPr lang="en-IN" sz="1600" dirty="0"/>
          </a:p>
          <a:p>
            <a:r>
              <a:rPr lang="en-IN" sz="1600" dirty="0"/>
              <a:t>Reinforcement Learning is classified into 2 types:</a:t>
            </a:r>
          </a:p>
          <a:p>
            <a:pPr marL="342900" indent="-342900">
              <a:buFont typeface="+mj-lt"/>
              <a:buAutoNum type="alphaLcPeriod"/>
            </a:pPr>
            <a:r>
              <a:rPr lang="en-IN" sz="1600" b="1" dirty="0"/>
              <a:t>Active Reinforcement Learning: </a:t>
            </a:r>
            <a:r>
              <a:rPr lang="en-IN" sz="1600" dirty="0"/>
              <a:t>In active RL, an agent needs to decide what to do as there is no fixed policy that it can act on.</a:t>
            </a:r>
          </a:p>
          <a:p>
            <a:pPr marL="342900" indent="-342900">
              <a:buFont typeface="+mj-lt"/>
              <a:buAutoNum type="alphaLcPeriod"/>
            </a:pPr>
            <a:r>
              <a:rPr lang="en-IN" sz="1600" b="1" dirty="0"/>
              <a:t>Passive Reinforcement Learning: </a:t>
            </a:r>
            <a:r>
              <a:rPr lang="en-IN" sz="1600" dirty="0"/>
              <a:t>In passive RL, the agent’s policy is fixed i.e., it is told what to do.</a:t>
            </a:r>
            <a:r>
              <a:rPr lang="en-IN" sz="1600" b="1" dirty="0"/>
              <a:t> </a:t>
            </a:r>
          </a:p>
          <a:p>
            <a:pPr marL="457200" indent="-457200">
              <a:buFont typeface="+mj-lt"/>
              <a:buAutoNum type="alphaLcPeriod"/>
            </a:pPr>
            <a:endParaRPr lang="en-IN" sz="1600" dirty="0"/>
          </a:p>
        </p:txBody>
      </p:sp>
    </p:spTree>
    <p:extLst>
      <p:ext uri="{BB962C8B-B14F-4D97-AF65-F5344CB8AC3E}">
        <p14:creationId xmlns:p14="http://schemas.microsoft.com/office/powerpoint/2010/main" val="21136872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35A-5EC5-67E8-27A8-8CC89C18083D}"/>
              </a:ext>
            </a:extLst>
          </p:cNvPr>
          <p:cNvSpPr>
            <a:spLocks noGrp="1"/>
          </p:cNvSpPr>
          <p:nvPr>
            <p:ph type="title"/>
          </p:nvPr>
        </p:nvSpPr>
        <p:spPr/>
        <p:txBody>
          <a:bodyPr/>
          <a:lstStyle/>
          <a:p>
            <a:r>
              <a:rPr lang="en-IN" b="1" dirty="0"/>
              <a:t>Computer Vision</a:t>
            </a:r>
          </a:p>
        </p:txBody>
      </p:sp>
      <p:sp>
        <p:nvSpPr>
          <p:cNvPr id="3" name="Content Placeholder 2">
            <a:extLst>
              <a:ext uri="{FF2B5EF4-FFF2-40B4-BE49-F238E27FC236}">
                <a16:creationId xmlns:a16="http://schemas.microsoft.com/office/drawing/2014/main" id="{DCF36CA3-5DDA-3752-D2FF-936201460645}"/>
              </a:ext>
            </a:extLst>
          </p:cNvPr>
          <p:cNvSpPr>
            <a:spLocks noGrp="1"/>
          </p:cNvSpPr>
          <p:nvPr>
            <p:ph idx="1"/>
          </p:nvPr>
        </p:nvSpPr>
        <p:spPr>
          <a:xfrm>
            <a:off x="1451579" y="2015732"/>
            <a:ext cx="9603275" cy="3958348"/>
          </a:xfrm>
        </p:spPr>
        <p:txBody>
          <a:bodyPr>
            <a:noAutofit/>
          </a:bodyPr>
          <a:lstStyle/>
          <a:p>
            <a:r>
              <a:rPr lang="en-IN" sz="1600" b="1" dirty="0">
                <a:solidFill>
                  <a:srgbClr val="161616"/>
                </a:solidFill>
                <a:effectLst/>
                <a:ea typeface="Calibri" panose="020F0502020204030204" pitchFamily="34" charset="0"/>
                <a:cs typeface="Mangal" panose="02040503050203030202" pitchFamily="18" charset="0"/>
              </a:rPr>
              <a:t>Computer vision</a:t>
            </a:r>
            <a:r>
              <a:rPr lang="en-IN" sz="1600" dirty="0">
                <a:solidFill>
                  <a:srgbClr val="161616"/>
                </a:solidFill>
                <a:effectLst/>
                <a:ea typeface="Calibri" panose="020F0502020204030204" pitchFamily="34" charset="0"/>
                <a:cs typeface="Mangal" panose="02040503050203030202" pitchFamily="18" charset="0"/>
              </a:rPr>
              <a:t> is a field of artificial intelligence (AI) that enables computers and systems to derive meaningful information from digital images, videos and other visual inputs and take actions or make recommendations based on that information. </a:t>
            </a:r>
            <a:r>
              <a:rPr lang="en-IN" sz="1600" dirty="0">
                <a:solidFill>
                  <a:srgbClr val="161616"/>
                </a:solidFill>
                <a:effectLst/>
                <a:ea typeface="Times New Roman" panose="02020603050405020304" pitchFamily="18" charset="0"/>
              </a:rPr>
              <a:t>Two essential technologies are used to accomplish this: a type of machine learning called </a:t>
            </a:r>
            <a:r>
              <a:rPr lang="en-IN" sz="1600" b="1" dirty="0">
                <a:solidFill>
                  <a:srgbClr val="161616"/>
                </a:solidFill>
                <a:effectLst/>
                <a:ea typeface="Times New Roman" panose="02020603050405020304" pitchFamily="18" charset="0"/>
              </a:rPr>
              <a:t>deep learning</a:t>
            </a:r>
            <a:r>
              <a:rPr lang="en-IN" sz="1600" dirty="0">
                <a:solidFill>
                  <a:srgbClr val="161616"/>
                </a:solidFill>
                <a:effectLst/>
                <a:ea typeface="Times New Roman" panose="02020603050405020304" pitchFamily="18" charset="0"/>
              </a:rPr>
              <a:t> and a </a:t>
            </a:r>
            <a:r>
              <a:rPr lang="en-IN" sz="1600" b="1" dirty="0">
                <a:solidFill>
                  <a:srgbClr val="161616"/>
                </a:solidFill>
                <a:effectLst/>
                <a:ea typeface="Times New Roman" panose="02020603050405020304" pitchFamily="18" charset="0"/>
              </a:rPr>
              <a:t>convolutional neural network (CNN)</a:t>
            </a:r>
            <a:r>
              <a:rPr lang="en-IN" sz="1600" dirty="0">
                <a:solidFill>
                  <a:srgbClr val="161616"/>
                </a:solidFill>
                <a:effectLst/>
                <a:ea typeface="Times New Roman" panose="02020603050405020304" pitchFamily="18" charset="0"/>
              </a:rPr>
              <a:t>.</a:t>
            </a:r>
            <a:endParaRPr lang="en-IN" sz="1600" dirty="0">
              <a:effectLst/>
              <a:ea typeface="Times New Roman" panose="02020603050405020304" pitchFamily="18" charset="0"/>
            </a:endParaRPr>
          </a:p>
          <a:p>
            <a:pPr marL="342900" marR="0" lvl="0" indent="-342900" algn="just" fontAlgn="base">
              <a:lnSpc>
                <a:spcPct val="150000"/>
              </a:lnSpc>
              <a:buFont typeface="+mj-lt"/>
              <a:buAutoNum type="alphaLcPeriod"/>
            </a:pPr>
            <a:r>
              <a:rPr lang="en-IN" sz="1600" b="1" dirty="0">
                <a:solidFill>
                  <a:srgbClr val="161616"/>
                </a:solidFill>
                <a:effectLst/>
                <a:ea typeface="Times New Roman" panose="02020603050405020304" pitchFamily="18" charset="0"/>
              </a:rPr>
              <a:t>Machine learning</a:t>
            </a:r>
            <a:r>
              <a:rPr lang="en-IN" sz="1600" dirty="0">
                <a:solidFill>
                  <a:srgbClr val="161616"/>
                </a:solidFill>
                <a:effectLst/>
                <a:ea typeface="Times New Roman" panose="02020603050405020304" pitchFamily="18" charset="0"/>
              </a:rPr>
              <a:t> uses algorithmic models that enable a computer to teach itself about the context of visual data. Algorithms enable the machine to learn by itself, rather than someone programming it to recognize an image.</a:t>
            </a:r>
            <a:endParaRPr lang="en-IN" sz="1600" dirty="0">
              <a:effectLst/>
              <a:ea typeface="Times New Roman" panose="02020603050405020304" pitchFamily="18" charset="0"/>
            </a:endParaRPr>
          </a:p>
          <a:p>
            <a:pPr marL="342900" marR="0" lvl="0" indent="-342900" algn="just" fontAlgn="base">
              <a:lnSpc>
                <a:spcPct val="150000"/>
              </a:lnSpc>
              <a:buFont typeface="+mj-lt"/>
              <a:buAutoNum type="alphaLcPeriod"/>
            </a:pPr>
            <a:r>
              <a:rPr lang="en-IN" sz="1600" b="1" dirty="0">
                <a:solidFill>
                  <a:srgbClr val="161616"/>
                </a:solidFill>
                <a:effectLst/>
                <a:ea typeface="Times New Roman" panose="02020603050405020304" pitchFamily="18" charset="0"/>
              </a:rPr>
              <a:t>A CNN </a:t>
            </a:r>
            <a:r>
              <a:rPr lang="en-IN" sz="1600" dirty="0">
                <a:solidFill>
                  <a:srgbClr val="161616"/>
                </a:solidFill>
                <a:effectLst/>
                <a:ea typeface="Times New Roman" panose="02020603050405020304" pitchFamily="18" charset="0"/>
              </a:rPr>
              <a:t>helps a </a:t>
            </a:r>
            <a:r>
              <a:rPr lang="en-IN" sz="1600" b="1" dirty="0">
                <a:solidFill>
                  <a:srgbClr val="161616"/>
                </a:solidFill>
                <a:effectLst/>
                <a:ea typeface="Times New Roman" panose="02020603050405020304" pitchFamily="18" charset="0"/>
              </a:rPr>
              <a:t>machine learning or deep learning</a:t>
            </a:r>
            <a:r>
              <a:rPr lang="en-IN" sz="1600" dirty="0">
                <a:solidFill>
                  <a:srgbClr val="161616"/>
                </a:solidFill>
                <a:effectLst/>
                <a:ea typeface="Times New Roman" panose="02020603050405020304" pitchFamily="18" charset="0"/>
              </a:rPr>
              <a:t> model “look” by breaking images down into pixels that are given tags or labels. It uses the labels to perform convolutions (a mathematical operation on two functions to produce a third function) and makes predictions about what it is “seeing.”</a:t>
            </a:r>
            <a:endParaRPr lang="en-IN" sz="1600" dirty="0"/>
          </a:p>
        </p:txBody>
      </p:sp>
    </p:spTree>
    <p:extLst>
      <p:ext uri="{BB962C8B-B14F-4D97-AF65-F5344CB8AC3E}">
        <p14:creationId xmlns:p14="http://schemas.microsoft.com/office/powerpoint/2010/main" val="699363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B75A-EE52-9FB1-E7FE-8D4F9A19FBC8}"/>
              </a:ext>
            </a:extLst>
          </p:cNvPr>
          <p:cNvSpPr>
            <a:spLocks noGrp="1"/>
          </p:cNvSpPr>
          <p:nvPr>
            <p:ph type="title"/>
          </p:nvPr>
        </p:nvSpPr>
        <p:spPr>
          <a:xfrm>
            <a:off x="1451578" y="804519"/>
            <a:ext cx="9603275" cy="1049235"/>
          </a:xfrm>
        </p:spPr>
        <p:txBody>
          <a:bodyPr>
            <a:normAutofit/>
          </a:bodyPr>
          <a:lstStyle/>
          <a:p>
            <a:r>
              <a:rPr lang="en-IN" b="1" dirty="0"/>
              <a:t>Details of internship</a:t>
            </a:r>
          </a:p>
        </p:txBody>
      </p:sp>
      <p:sp>
        <p:nvSpPr>
          <p:cNvPr id="3" name="Content Placeholder 2">
            <a:extLst>
              <a:ext uri="{FF2B5EF4-FFF2-40B4-BE49-F238E27FC236}">
                <a16:creationId xmlns:a16="http://schemas.microsoft.com/office/drawing/2014/main" id="{337E52F4-F060-A56B-DCC3-E95FC447F0F0}"/>
              </a:ext>
            </a:extLst>
          </p:cNvPr>
          <p:cNvSpPr>
            <a:spLocks noGrp="1"/>
          </p:cNvSpPr>
          <p:nvPr>
            <p:ph idx="1"/>
          </p:nvPr>
        </p:nvSpPr>
        <p:spPr>
          <a:xfrm>
            <a:off x="1451579" y="2015732"/>
            <a:ext cx="9603275" cy="4037749"/>
          </a:xfrm>
        </p:spPr>
        <p:txBody>
          <a:bodyPr>
            <a:normAutofit/>
          </a:bodyPr>
          <a:lstStyle/>
          <a:p>
            <a:r>
              <a:rPr lang="en-IN" b="1" dirty="0"/>
              <a:t>Company Name: </a:t>
            </a:r>
            <a:r>
              <a:rPr lang="en-IN" dirty="0"/>
              <a:t>Coincent</a:t>
            </a:r>
          </a:p>
          <a:p>
            <a:r>
              <a:rPr lang="en-IN" b="1" dirty="0"/>
              <a:t>Company Address: </a:t>
            </a:r>
            <a:r>
              <a:rPr lang="en-IN" dirty="0"/>
              <a:t>#1209, 4</a:t>
            </a:r>
            <a:r>
              <a:rPr lang="en-IN" baseline="30000" dirty="0"/>
              <a:t>th</a:t>
            </a:r>
            <a:r>
              <a:rPr lang="en-IN" dirty="0"/>
              <a:t> floor, 22</a:t>
            </a:r>
            <a:r>
              <a:rPr lang="en-IN" baseline="30000" dirty="0"/>
              <a:t>nd</a:t>
            </a:r>
            <a:r>
              <a:rPr lang="en-IN" dirty="0"/>
              <a:t> Cross Rd, 7</a:t>
            </a:r>
            <a:r>
              <a:rPr lang="en-IN" baseline="30000" dirty="0"/>
              <a:t>th</a:t>
            </a:r>
            <a:r>
              <a:rPr lang="en-IN" dirty="0"/>
              <a:t> sector, HSR Layout, Bengaluru, Karnataka 560102</a:t>
            </a:r>
          </a:p>
          <a:p>
            <a:r>
              <a:rPr lang="en-IN" b="1" dirty="0"/>
              <a:t>Company Contact No.: </a:t>
            </a:r>
            <a:r>
              <a:rPr lang="en-IN" dirty="0"/>
              <a:t>+91 9886550360</a:t>
            </a:r>
            <a:endParaRPr lang="en-IN" b="1" dirty="0"/>
          </a:p>
          <a:p>
            <a:r>
              <a:rPr lang="en-IN" b="1" dirty="0"/>
              <a:t>Company Email: </a:t>
            </a:r>
            <a:r>
              <a:rPr lang="en-IN" dirty="0">
                <a:hlinkClick r:id="rId2"/>
              </a:rPr>
              <a:t>support@coincent.ai</a:t>
            </a:r>
            <a:endParaRPr lang="en-IN" dirty="0"/>
          </a:p>
          <a:p>
            <a:r>
              <a:rPr lang="en-IN" b="1" dirty="0"/>
              <a:t>Company Website: </a:t>
            </a:r>
            <a:r>
              <a:rPr lang="en-IN" dirty="0">
                <a:hlinkClick r:id="rId3"/>
              </a:rPr>
              <a:t>www.coincent.ai</a:t>
            </a:r>
            <a:endParaRPr lang="en-IN" dirty="0"/>
          </a:p>
          <a:p>
            <a:r>
              <a:rPr lang="en-IN" b="1" dirty="0"/>
              <a:t>Internship Duration: </a:t>
            </a:r>
            <a:r>
              <a:rPr lang="en-IN" dirty="0"/>
              <a:t>12</a:t>
            </a:r>
            <a:r>
              <a:rPr lang="en-IN" baseline="30000" dirty="0"/>
              <a:t>th</a:t>
            </a:r>
            <a:r>
              <a:rPr lang="en-IN" dirty="0"/>
              <a:t> August 2022 – 5</a:t>
            </a:r>
            <a:r>
              <a:rPr lang="en-IN" baseline="30000" dirty="0"/>
              <a:t>th</a:t>
            </a:r>
            <a:r>
              <a:rPr lang="en-IN" dirty="0"/>
              <a:t> September 2022</a:t>
            </a:r>
          </a:p>
          <a:p>
            <a:r>
              <a:rPr lang="en-IN" b="1" dirty="0"/>
              <a:t>Internship Mode: </a:t>
            </a:r>
            <a:r>
              <a:rPr lang="en-IN" dirty="0"/>
              <a:t>Online</a:t>
            </a:r>
            <a:endParaRPr lang="en-IN" b="1" dirty="0"/>
          </a:p>
        </p:txBody>
      </p:sp>
    </p:spTree>
    <p:extLst>
      <p:ext uri="{BB962C8B-B14F-4D97-AF65-F5344CB8AC3E}">
        <p14:creationId xmlns:p14="http://schemas.microsoft.com/office/powerpoint/2010/main" val="1033295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35A-5EC5-67E8-27A8-8CC89C18083D}"/>
              </a:ext>
            </a:extLst>
          </p:cNvPr>
          <p:cNvSpPr>
            <a:spLocks noGrp="1"/>
          </p:cNvSpPr>
          <p:nvPr>
            <p:ph type="title"/>
          </p:nvPr>
        </p:nvSpPr>
        <p:spPr/>
        <p:txBody>
          <a:bodyPr/>
          <a:lstStyle/>
          <a:p>
            <a:r>
              <a:rPr lang="en-IN" b="1" dirty="0"/>
              <a:t>Opencv library in python</a:t>
            </a:r>
          </a:p>
        </p:txBody>
      </p:sp>
      <p:sp>
        <p:nvSpPr>
          <p:cNvPr id="3" name="Content Placeholder 2">
            <a:extLst>
              <a:ext uri="{FF2B5EF4-FFF2-40B4-BE49-F238E27FC236}">
                <a16:creationId xmlns:a16="http://schemas.microsoft.com/office/drawing/2014/main" id="{DCF36CA3-5DDA-3752-D2FF-936201460645}"/>
              </a:ext>
            </a:extLst>
          </p:cNvPr>
          <p:cNvSpPr>
            <a:spLocks noGrp="1"/>
          </p:cNvSpPr>
          <p:nvPr>
            <p:ph idx="1"/>
          </p:nvPr>
        </p:nvSpPr>
        <p:spPr/>
        <p:txBody>
          <a:bodyPr>
            <a:normAutofit fontScale="85000" lnSpcReduction="10000"/>
          </a:bodyPr>
          <a:lstStyle/>
          <a:p>
            <a:pPr marL="457200" marR="0" algn="just">
              <a:lnSpc>
                <a:spcPct val="150000"/>
              </a:lnSpc>
              <a:spcBef>
                <a:spcPts val="0"/>
              </a:spcBef>
              <a:spcAft>
                <a:spcPts val="0"/>
              </a:spcAft>
            </a:pPr>
            <a:r>
              <a:rPr lang="en-IN" sz="1900" b="1" dirty="0">
                <a:solidFill>
                  <a:srgbClr val="000000"/>
                </a:solidFill>
                <a:effectLst/>
                <a:ea typeface="Calibri" panose="020F0502020204030204" pitchFamily="34" charset="0"/>
                <a:cs typeface="Mangal" panose="02040503050203030202" pitchFamily="18" charset="0"/>
              </a:rPr>
              <a:t>OpenCV</a:t>
            </a:r>
            <a:r>
              <a:rPr lang="en-IN" sz="1900" dirty="0">
                <a:solidFill>
                  <a:srgbClr val="000000"/>
                </a:solidFill>
                <a:effectLst/>
                <a:ea typeface="Calibri" panose="020F0502020204030204" pitchFamily="34" charset="0"/>
                <a:cs typeface="Mangal" panose="02040503050203030202" pitchFamily="18" charset="0"/>
              </a:rPr>
              <a:t> is a Python library that allows you to perform image processing and computer vision tasks. It provides a wide range of features, including object detection, face recognition, and tracking. In this OpenCV Tutorial in Python, we’ll be learning more about the library.</a:t>
            </a:r>
            <a:endParaRPr lang="en-IN" sz="1900" dirty="0">
              <a:effectLst/>
              <a:ea typeface="Calibri" panose="020F0502020204030204" pitchFamily="34" charset="0"/>
              <a:cs typeface="Mangal" panose="02040503050203030202" pitchFamily="18" charset="0"/>
            </a:endParaRPr>
          </a:p>
          <a:p>
            <a:pPr marL="457200" marR="0" algn="just">
              <a:lnSpc>
                <a:spcPct val="150000"/>
              </a:lnSpc>
              <a:spcBef>
                <a:spcPts val="0"/>
              </a:spcBef>
              <a:spcAft>
                <a:spcPts val="0"/>
              </a:spcAft>
            </a:pPr>
            <a:r>
              <a:rPr lang="en-IN" sz="1900" dirty="0">
                <a:solidFill>
                  <a:srgbClr val="000000"/>
                </a:solidFill>
                <a:effectLst/>
                <a:ea typeface="Calibri" panose="020F0502020204030204" pitchFamily="34" charset="0"/>
                <a:cs typeface="Mangal" panose="02040503050203030202" pitchFamily="18" charset="0"/>
              </a:rPr>
              <a:t>OpenCV is an open-source software library for computer vision and machine learning. The OpenCV full form is Open-Source Computer Vision Library. It was created to provide a shared infrastructure for applications for computer vision and to speed up the use of machine perception in consumer products. </a:t>
            </a:r>
            <a:endParaRPr lang="en-IN" sz="1900" dirty="0">
              <a:effectLst/>
              <a:ea typeface="Calibri" panose="020F0502020204030204" pitchFamily="34" charset="0"/>
              <a:cs typeface="Mangal" panose="02040503050203030202" pitchFamily="18" charset="0"/>
            </a:endParaRPr>
          </a:p>
          <a:p>
            <a:pPr marL="457200" marR="0" algn="just">
              <a:lnSpc>
                <a:spcPct val="150000"/>
              </a:lnSpc>
              <a:spcBef>
                <a:spcPts val="0"/>
              </a:spcBef>
              <a:spcAft>
                <a:spcPts val="0"/>
              </a:spcAft>
            </a:pPr>
            <a:r>
              <a:rPr lang="en-IN" sz="1900" dirty="0">
                <a:solidFill>
                  <a:srgbClr val="000000"/>
                </a:solidFill>
                <a:effectLst/>
                <a:ea typeface="Calibri" panose="020F0502020204030204" pitchFamily="34" charset="0"/>
                <a:cs typeface="Mangal" panose="02040503050203030202" pitchFamily="18" charset="0"/>
              </a:rPr>
              <a:t>You can use pip to install OpenCV on windows. Use this command in the command prompt to install OpenCV:</a:t>
            </a:r>
            <a:endParaRPr lang="en-IN" sz="1900" dirty="0">
              <a:effectLst/>
              <a:ea typeface="Calibri" panose="020F0502020204030204" pitchFamily="34" charset="0"/>
              <a:cs typeface="Mangal" panose="02040503050203030202" pitchFamily="18" charset="0"/>
            </a:endParaRPr>
          </a:p>
          <a:p>
            <a:pPr marR="0" indent="0" algn="ctr">
              <a:lnSpc>
                <a:spcPct val="150000"/>
              </a:lnSpc>
              <a:spcBef>
                <a:spcPts val="0"/>
              </a:spcBef>
              <a:spcAft>
                <a:spcPts val="800"/>
              </a:spcAft>
              <a:buNone/>
            </a:pPr>
            <a:r>
              <a:rPr lang="en-IN" sz="1900" b="1" dirty="0">
                <a:solidFill>
                  <a:srgbClr val="000000"/>
                </a:solidFill>
                <a:effectLst/>
                <a:ea typeface="Calibri" panose="020F0502020204030204" pitchFamily="34" charset="0"/>
                <a:cs typeface="Mangal" panose="02040503050203030202" pitchFamily="18" charset="0"/>
              </a:rPr>
              <a:t>pip install </a:t>
            </a:r>
            <a:r>
              <a:rPr lang="en-IN" sz="1900" b="1" dirty="0" err="1">
                <a:solidFill>
                  <a:srgbClr val="000000"/>
                </a:solidFill>
                <a:effectLst/>
                <a:ea typeface="Calibri" panose="020F0502020204030204" pitchFamily="34" charset="0"/>
                <a:cs typeface="Mangal" panose="02040503050203030202" pitchFamily="18" charset="0"/>
              </a:rPr>
              <a:t>opencv</a:t>
            </a:r>
            <a:r>
              <a:rPr lang="en-IN" sz="1900" b="1" dirty="0">
                <a:solidFill>
                  <a:srgbClr val="000000"/>
                </a:solidFill>
                <a:effectLst/>
                <a:ea typeface="Calibri" panose="020F0502020204030204" pitchFamily="34" charset="0"/>
                <a:cs typeface="Mangal" panose="02040503050203030202" pitchFamily="18" charset="0"/>
              </a:rPr>
              <a:t>-python</a:t>
            </a:r>
            <a:endParaRPr lang="en-IN" sz="19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018098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35A-5EC5-67E8-27A8-8CC89C18083D}"/>
              </a:ext>
            </a:extLst>
          </p:cNvPr>
          <p:cNvSpPr>
            <a:spLocks noGrp="1"/>
          </p:cNvSpPr>
          <p:nvPr>
            <p:ph type="title"/>
          </p:nvPr>
        </p:nvSpPr>
        <p:spPr/>
        <p:txBody>
          <a:bodyPr/>
          <a:lstStyle/>
          <a:p>
            <a:r>
              <a:rPr lang="en-IN" b="1" dirty="0"/>
              <a:t>numpy library in python</a:t>
            </a:r>
          </a:p>
        </p:txBody>
      </p:sp>
      <p:sp>
        <p:nvSpPr>
          <p:cNvPr id="3" name="Content Placeholder 2">
            <a:extLst>
              <a:ext uri="{FF2B5EF4-FFF2-40B4-BE49-F238E27FC236}">
                <a16:creationId xmlns:a16="http://schemas.microsoft.com/office/drawing/2014/main" id="{DCF36CA3-5DDA-3752-D2FF-936201460645}"/>
              </a:ext>
            </a:extLst>
          </p:cNvPr>
          <p:cNvSpPr>
            <a:spLocks noGrp="1"/>
          </p:cNvSpPr>
          <p:nvPr>
            <p:ph idx="1"/>
          </p:nvPr>
        </p:nvSpPr>
        <p:spPr/>
        <p:txBody>
          <a:bodyPr>
            <a:normAutofit/>
          </a:bodyPr>
          <a:lstStyle/>
          <a:p>
            <a:pPr marL="457200" marR="0" algn="just">
              <a:lnSpc>
                <a:spcPct val="150000"/>
              </a:lnSpc>
              <a:spcBef>
                <a:spcPts val="0"/>
              </a:spcBef>
              <a:spcAft>
                <a:spcPts val="0"/>
              </a:spcAft>
            </a:pPr>
            <a:r>
              <a:rPr lang="en-US" sz="1600" b="1" dirty="0">
                <a:solidFill>
                  <a:srgbClr val="000000"/>
                </a:solidFill>
                <a:effectLst/>
                <a:ea typeface="Calibri" panose="020F0502020204030204" pitchFamily="34" charset="0"/>
                <a:cs typeface="Mangal" panose="02040503050203030202" pitchFamily="18" charset="0"/>
              </a:rPr>
              <a:t>NumPy</a:t>
            </a:r>
            <a:r>
              <a:rPr lang="en-US" sz="1900" b="1" dirty="0">
                <a:solidFill>
                  <a:srgbClr val="000000"/>
                </a:solidFill>
                <a:effectLst/>
                <a:ea typeface="Calibri" panose="020F0502020204030204" pitchFamily="34" charset="0"/>
                <a:cs typeface="Mangal" panose="02040503050203030202" pitchFamily="18" charset="0"/>
              </a:rPr>
              <a:t> </a:t>
            </a:r>
            <a:r>
              <a:rPr lang="en-US" sz="1600" dirty="0">
                <a:solidFill>
                  <a:srgbClr val="000000"/>
                </a:solidFill>
                <a:effectLst/>
                <a:ea typeface="Calibri" panose="020F0502020204030204" pitchFamily="34" charset="0"/>
                <a:cs typeface="Mangal" panose="02040503050203030202" pitchFamily="18" charset="0"/>
              </a:rPr>
              <a:t>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a:p>
            <a:pPr marL="457200" marR="0" algn="just">
              <a:lnSpc>
                <a:spcPct val="150000"/>
              </a:lnSpc>
              <a:spcBef>
                <a:spcPts val="0"/>
              </a:spcBef>
              <a:spcAft>
                <a:spcPts val="0"/>
              </a:spcAft>
            </a:pPr>
            <a:r>
              <a:rPr lang="en-US" sz="1600" dirty="0">
                <a:solidFill>
                  <a:srgbClr val="000000"/>
                </a:solidFill>
                <a:effectLst/>
                <a:ea typeface="Calibri" panose="020F0502020204030204" pitchFamily="34" charset="0"/>
                <a:cs typeface="Mangal" panose="02040503050203030202" pitchFamily="18" charset="0"/>
              </a:rPr>
              <a:t>You can use pip to install NumPy on windows. Use this command in the command prompt to install NumPy:</a:t>
            </a:r>
          </a:p>
          <a:p>
            <a:pPr marR="0" indent="0" algn="ctr">
              <a:lnSpc>
                <a:spcPct val="150000"/>
              </a:lnSpc>
              <a:spcBef>
                <a:spcPts val="0"/>
              </a:spcBef>
              <a:spcAft>
                <a:spcPts val="0"/>
              </a:spcAft>
              <a:buNone/>
            </a:pPr>
            <a:r>
              <a:rPr lang="en-US" sz="1600" b="1" dirty="0">
                <a:solidFill>
                  <a:srgbClr val="000000"/>
                </a:solidFill>
                <a:effectLst/>
                <a:ea typeface="Calibri" panose="020F0502020204030204" pitchFamily="34" charset="0"/>
                <a:cs typeface="Mangal" panose="02040503050203030202" pitchFamily="18" charset="0"/>
              </a:rPr>
              <a:t>pip install numpy</a:t>
            </a:r>
          </a:p>
          <a:p>
            <a:endParaRPr lang="en-IN" dirty="0"/>
          </a:p>
        </p:txBody>
      </p:sp>
    </p:spTree>
    <p:extLst>
      <p:ext uri="{BB962C8B-B14F-4D97-AF65-F5344CB8AC3E}">
        <p14:creationId xmlns:p14="http://schemas.microsoft.com/office/powerpoint/2010/main" val="4254601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35A-5EC5-67E8-27A8-8CC89C18083D}"/>
              </a:ext>
            </a:extLst>
          </p:cNvPr>
          <p:cNvSpPr>
            <a:spLocks noGrp="1"/>
          </p:cNvSpPr>
          <p:nvPr>
            <p:ph type="title"/>
          </p:nvPr>
        </p:nvSpPr>
        <p:spPr/>
        <p:txBody>
          <a:bodyPr/>
          <a:lstStyle/>
          <a:p>
            <a:r>
              <a:rPr lang="en-IN" b="1" dirty="0"/>
              <a:t>pandas library in python</a:t>
            </a:r>
          </a:p>
        </p:txBody>
      </p:sp>
      <p:sp>
        <p:nvSpPr>
          <p:cNvPr id="3" name="Content Placeholder 2">
            <a:extLst>
              <a:ext uri="{FF2B5EF4-FFF2-40B4-BE49-F238E27FC236}">
                <a16:creationId xmlns:a16="http://schemas.microsoft.com/office/drawing/2014/main" id="{DCF36CA3-5DDA-3752-D2FF-936201460645}"/>
              </a:ext>
            </a:extLst>
          </p:cNvPr>
          <p:cNvSpPr>
            <a:spLocks noGrp="1"/>
          </p:cNvSpPr>
          <p:nvPr>
            <p:ph idx="1"/>
          </p:nvPr>
        </p:nvSpPr>
        <p:spPr/>
        <p:txBody>
          <a:bodyPr>
            <a:normAutofit fontScale="92500"/>
          </a:bodyPr>
          <a:lstStyle/>
          <a:p>
            <a:pPr marL="457200" marR="0" algn="just">
              <a:lnSpc>
                <a:spcPct val="150000"/>
              </a:lnSpc>
              <a:spcBef>
                <a:spcPts val="0"/>
              </a:spcBef>
              <a:spcAft>
                <a:spcPts val="0"/>
              </a:spcAft>
            </a:pPr>
            <a:r>
              <a:rPr lang="en-IN" sz="1700" b="1" dirty="0">
                <a:solidFill>
                  <a:srgbClr val="000000"/>
                </a:solidFill>
                <a:effectLst/>
                <a:ea typeface="Calibri" panose="020F0502020204030204" pitchFamily="34" charset="0"/>
                <a:cs typeface="Mangal" panose="02040503050203030202" pitchFamily="18" charset="0"/>
              </a:rPr>
              <a:t>Pandas</a:t>
            </a:r>
            <a:r>
              <a:rPr lang="en-IN" sz="1700" dirty="0">
                <a:solidFill>
                  <a:srgbClr val="000000"/>
                </a:solidFill>
                <a:effectLst/>
                <a:ea typeface="Calibri" panose="020F0502020204030204" pitchFamily="34" charset="0"/>
                <a:cs typeface="Mangal" panose="02040503050203030202" pitchFamily="18" charset="0"/>
              </a:rPr>
              <a:t> is a Python library for data analysis. It was started by Wes McKinney in 2008 out of a need for a powerful and flexible quantitative analysis tool, Pandas has grown into one of the most popular Python libraries. It has an extremely active community of contributors.</a:t>
            </a:r>
            <a:endParaRPr lang="en-IN" sz="1700" dirty="0">
              <a:effectLst/>
              <a:ea typeface="Calibri" panose="020F0502020204030204" pitchFamily="34" charset="0"/>
              <a:cs typeface="Mangal" panose="02040503050203030202" pitchFamily="18" charset="0"/>
            </a:endParaRPr>
          </a:p>
          <a:p>
            <a:pPr marL="457200" marR="0" algn="just">
              <a:lnSpc>
                <a:spcPct val="150000"/>
              </a:lnSpc>
              <a:spcBef>
                <a:spcPts val="0"/>
              </a:spcBef>
              <a:spcAft>
                <a:spcPts val="0"/>
              </a:spcAft>
            </a:pPr>
            <a:r>
              <a:rPr lang="en-IN" sz="1700" dirty="0">
                <a:solidFill>
                  <a:srgbClr val="000000"/>
                </a:solidFill>
                <a:effectLst/>
                <a:ea typeface="Calibri" panose="020F0502020204030204" pitchFamily="34" charset="0"/>
                <a:cs typeface="Mangal" panose="02040503050203030202" pitchFamily="18" charset="0"/>
              </a:rPr>
              <a:t>Pandas is built on top of two core Python libraries: </a:t>
            </a:r>
            <a:r>
              <a:rPr lang="en-IN" sz="1700" b="1" dirty="0">
                <a:solidFill>
                  <a:srgbClr val="000000"/>
                </a:solidFill>
                <a:effectLst/>
                <a:ea typeface="Calibri" panose="020F0502020204030204" pitchFamily="34" charset="0"/>
                <a:cs typeface="Mangal" panose="02040503050203030202" pitchFamily="18" charset="0"/>
              </a:rPr>
              <a:t>matplotlib</a:t>
            </a:r>
            <a:r>
              <a:rPr lang="en-IN" sz="1700" dirty="0">
                <a:solidFill>
                  <a:srgbClr val="000000"/>
                </a:solidFill>
                <a:effectLst/>
                <a:ea typeface="Calibri" panose="020F0502020204030204" pitchFamily="34" charset="0"/>
                <a:cs typeface="Mangal" panose="02040503050203030202" pitchFamily="18" charset="0"/>
              </a:rPr>
              <a:t> for data visualization and </a:t>
            </a:r>
            <a:r>
              <a:rPr lang="en-IN" sz="1700" b="1" dirty="0">
                <a:solidFill>
                  <a:srgbClr val="000000"/>
                </a:solidFill>
                <a:effectLst/>
                <a:ea typeface="Calibri" panose="020F0502020204030204" pitchFamily="34" charset="0"/>
                <a:cs typeface="Mangal" panose="02040503050203030202" pitchFamily="18" charset="0"/>
              </a:rPr>
              <a:t>NumPy</a:t>
            </a:r>
            <a:r>
              <a:rPr lang="en-IN" sz="1700" dirty="0">
                <a:solidFill>
                  <a:srgbClr val="000000"/>
                </a:solidFill>
                <a:effectLst/>
                <a:ea typeface="Calibri" panose="020F0502020204030204" pitchFamily="34" charset="0"/>
                <a:cs typeface="Mangal" panose="02040503050203030202" pitchFamily="18" charset="0"/>
              </a:rPr>
              <a:t> for mathematical operations. Pandas acts as a wrapper over these libraries, allowing you to access many of matplotlib's and NumPy's methods with less code.</a:t>
            </a:r>
            <a:endParaRPr lang="en-IN" sz="1700" dirty="0">
              <a:effectLst/>
              <a:ea typeface="Calibri" panose="020F0502020204030204" pitchFamily="34" charset="0"/>
              <a:cs typeface="Mangal" panose="02040503050203030202" pitchFamily="18" charset="0"/>
            </a:endParaRPr>
          </a:p>
          <a:p>
            <a:pPr marL="457200" marR="0" algn="just">
              <a:lnSpc>
                <a:spcPct val="150000"/>
              </a:lnSpc>
              <a:spcBef>
                <a:spcPts val="0"/>
              </a:spcBef>
              <a:spcAft>
                <a:spcPts val="0"/>
              </a:spcAft>
            </a:pPr>
            <a:r>
              <a:rPr lang="en-IN" sz="1700" dirty="0">
                <a:solidFill>
                  <a:srgbClr val="000000"/>
                </a:solidFill>
                <a:effectLst/>
                <a:ea typeface="Calibri" panose="020F0502020204030204" pitchFamily="34" charset="0"/>
                <a:cs typeface="Mangal" panose="02040503050203030202" pitchFamily="18" charset="0"/>
              </a:rPr>
              <a:t>You can use pip to install Pandas on windows. Use this command in the command prompt to install Pandas:</a:t>
            </a:r>
            <a:endParaRPr lang="en-IN" sz="1700" dirty="0">
              <a:effectLst/>
              <a:ea typeface="Calibri" panose="020F0502020204030204" pitchFamily="34" charset="0"/>
              <a:cs typeface="Mangal" panose="02040503050203030202" pitchFamily="18" charset="0"/>
            </a:endParaRPr>
          </a:p>
          <a:p>
            <a:pPr marR="0" indent="0" algn="ctr">
              <a:lnSpc>
                <a:spcPct val="150000"/>
              </a:lnSpc>
              <a:spcBef>
                <a:spcPts val="0"/>
              </a:spcBef>
              <a:spcAft>
                <a:spcPts val="800"/>
              </a:spcAft>
              <a:buNone/>
            </a:pPr>
            <a:r>
              <a:rPr lang="en-IN" sz="1700" b="1" dirty="0">
                <a:solidFill>
                  <a:srgbClr val="000000"/>
                </a:solidFill>
                <a:effectLst/>
                <a:ea typeface="Calibri" panose="020F0502020204030204" pitchFamily="34" charset="0"/>
                <a:cs typeface="Mangal" panose="02040503050203030202" pitchFamily="18" charset="0"/>
              </a:rPr>
              <a:t>pip install pandas</a:t>
            </a:r>
            <a:endParaRPr lang="en-IN" sz="17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418481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35A-5EC5-67E8-27A8-8CC89C18083D}"/>
              </a:ext>
            </a:extLst>
          </p:cNvPr>
          <p:cNvSpPr>
            <a:spLocks noGrp="1"/>
          </p:cNvSpPr>
          <p:nvPr>
            <p:ph type="title"/>
          </p:nvPr>
        </p:nvSpPr>
        <p:spPr/>
        <p:txBody>
          <a:bodyPr/>
          <a:lstStyle/>
          <a:p>
            <a:r>
              <a:rPr lang="en-IN" b="1" dirty="0"/>
              <a:t>matplotlib library in python</a:t>
            </a:r>
          </a:p>
        </p:txBody>
      </p:sp>
      <p:sp>
        <p:nvSpPr>
          <p:cNvPr id="3" name="Content Placeholder 2">
            <a:extLst>
              <a:ext uri="{FF2B5EF4-FFF2-40B4-BE49-F238E27FC236}">
                <a16:creationId xmlns:a16="http://schemas.microsoft.com/office/drawing/2014/main" id="{DCF36CA3-5DDA-3752-D2FF-936201460645}"/>
              </a:ext>
            </a:extLst>
          </p:cNvPr>
          <p:cNvSpPr>
            <a:spLocks noGrp="1"/>
          </p:cNvSpPr>
          <p:nvPr>
            <p:ph idx="1"/>
          </p:nvPr>
        </p:nvSpPr>
        <p:spPr/>
        <p:txBody>
          <a:bodyPr>
            <a:normAutofit fontScale="92500" lnSpcReduction="10000"/>
          </a:bodyPr>
          <a:lstStyle/>
          <a:p>
            <a:pPr marL="457200" marR="0" algn="just">
              <a:lnSpc>
                <a:spcPct val="150000"/>
              </a:lnSpc>
              <a:spcBef>
                <a:spcPts val="0"/>
              </a:spcBef>
              <a:spcAft>
                <a:spcPts val="0"/>
              </a:spcAft>
            </a:pPr>
            <a:r>
              <a:rPr lang="en-IN" sz="1700" b="1" dirty="0">
                <a:solidFill>
                  <a:srgbClr val="000000"/>
                </a:solidFill>
                <a:effectLst/>
                <a:ea typeface="Calibri" panose="020F0502020204030204" pitchFamily="34" charset="0"/>
                <a:cs typeface="Mangal" panose="02040503050203030202" pitchFamily="18" charset="0"/>
              </a:rPr>
              <a:t>Matplotlib</a:t>
            </a:r>
            <a:r>
              <a:rPr lang="en-IN" sz="1700" dirty="0">
                <a:solidFill>
                  <a:srgbClr val="000000"/>
                </a:solidFill>
                <a:effectLst/>
                <a:ea typeface="Calibri" panose="020F0502020204030204" pitchFamily="34" charset="0"/>
                <a:cs typeface="Mangal" panose="02040503050203030202" pitchFamily="18" charset="0"/>
              </a:rPr>
              <a:t> is a comprehensive library for creating static, animated, and interactive visualizations in Python. Matplotlib makes easy things easy and hard things possible. Matplotlib can:</a:t>
            </a:r>
            <a:endParaRPr lang="en-IN" sz="1700" dirty="0">
              <a:effectLst/>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lphaLcPeriod"/>
            </a:pPr>
            <a:r>
              <a:rPr lang="en-IN" sz="1700" dirty="0">
                <a:solidFill>
                  <a:srgbClr val="000000"/>
                </a:solidFill>
                <a:effectLst/>
                <a:ea typeface="Calibri" panose="020F0502020204030204" pitchFamily="34" charset="0"/>
                <a:cs typeface="Mangal" panose="02040503050203030202" pitchFamily="18" charset="0"/>
              </a:rPr>
              <a:t>Create publication quality plots.</a:t>
            </a:r>
            <a:endParaRPr lang="en-IN" sz="1700" dirty="0">
              <a:effectLst/>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lphaLcPeriod"/>
            </a:pPr>
            <a:r>
              <a:rPr lang="en-IN" sz="1700" dirty="0">
                <a:solidFill>
                  <a:srgbClr val="000000"/>
                </a:solidFill>
                <a:effectLst/>
                <a:ea typeface="Calibri" panose="020F0502020204030204" pitchFamily="34" charset="0"/>
                <a:cs typeface="Mangal" panose="02040503050203030202" pitchFamily="18" charset="0"/>
              </a:rPr>
              <a:t>Make interactive figures that can zoom, pan, update.</a:t>
            </a:r>
            <a:endParaRPr lang="en-IN" sz="1700" dirty="0">
              <a:effectLst/>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lphaLcPeriod"/>
            </a:pPr>
            <a:r>
              <a:rPr lang="en-IN" sz="1700" dirty="0">
                <a:solidFill>
                  <a:srgbClr val="000000"/>
                </a:solidFill>
                <a:effectLst/>
                <a:ea typeface="Calibri" panose="020F0502020204030204" pitchFamily="34" charset="0"/>
                <a:cs typeface="Mangal" panose="02040503050203030202" pitchFamily="18" charset="0"/>
              </a:rPr>
              <a:t>Customize visual style and layout.</a:t>
            </a:r>
            <a:endParaRPr lang="en-IN" sz="1700" dirty="0">
              <a:effectLst/>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mj-lt"/>
              <a:buAutoNum type="alphaLcPeriod"/>
            </a:pPr>
            <a:r>
              <a:rPr lang="en-IN" sz="1700" dirty="0">
                <a:solidFill>
                  <a:srgbClr val="000000"/>
                </a:solidFill>
                <a:effectLst/>
                <a:ea typeface="Calibri" panose="020F0502020204030204" pitchFamily="34" charset="0"/>
                <a:cs typeface="Mangal" panose="02040503050203030202" pitchFamily="18" charset="0"/>
              </a:rPr>
              <a:t>Export to many file formats.</a:t>
            </a:r>
            <a:endParaRPr lang="en-IN" sz="1700" dirty="0">
              <a:effectLst/>
              <a:ea typeface="Calibri" panose="020F0502020204030204" pitchFamily="34" charset="0"/>
              <a:cs typeface="Mangal" panose="02040503050203030202" pitchFamily="18" charset="0"/>
            </a:endParaRPr>
          </a:p>
          <a:p>
            <a:pPr marL="457200" marR="0" algn="just">
              <a:lnSpc>
                <a:spcPct val="150000"/>
              </a:lnSpc>
              <a:spcBef>
                <a:spcPts val="0"/>
              </a:spcBef>
              <a:spcAft>
                <a:spcPts val="800"/>
              </a:spcAft>
            </a:pPr>
            <a:r>
              <a:rPr lang="en-IN" sz="1700" dirty="0">
                <a:solidFill>
                  <a:srgbClr val="000000"/>
                </a:solidFill>
                <a:effectLst/>
                <a:ea typeface="Calibri" panose="020F0502020204030204" pitchFamily="34" charset="0"/>
                <a:cs typeface="Mangal" panose="02040503050203030202" pitchFamily="18" charset="0"/>
              </a:rPr>
              <a:t>You can use pip to install Matplotlib on windows. Use this command in the command prompt to install Matplotlib:</a:t>
            </a:r>
            <a:endParaRPr lang="en-IN" sz="1700" dirty="0">
              <a:effectLst/>
              <a:ea typeface="Calibri" panose="020F0502020204030204" pitchFamily="34" charset="0"/>
              <a:cs typeface="Mangal" panose="02040503050203030202" pitchFamily="18" charset="0"/>
            </a:endParaRPr>
          </a:p>
          <a:p>
            <a:pPr marL="0" indent="0" algn="ctr">
              <a:buNone/>
            </a:pPr>
            <a:r>
              <a:rPr lang="en-IN" sz="1700" b="1" dirty="0">
                <a:solidFill>
                  <a:srgbClr val="000000"/>
                </a:solidFill>
                <a:effectLst/>
                <a:ea typeface="Calibri" panose="020F0502020204030204" pitchFamily="34" charset="0"/>
                <a:cs typeface="Mangal" panose="02040503050203030202" pitchFamily="18" charset="0"/>
              </a:rPr>
              <a:t>pip install matplotlib</a:t>
            </a:r>
            <a:endParaRPr lang="en-IN" sz="17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917397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FEFC-7296-D715-30F2-C1D6A63D72E6}"/>
              </a:ext>
            </a:extLst>
          </p:cNvPr>
          <p:cNvSpPr>
            <a:spLocks noGrp="1"/>
          </p:cNvSpPr>
          <p:nvPr>
            <p:ph type="title"/>
          </p:nvPr>
        </p:nvSpPr>
        <p:spPr/>
        <p:txBody>
          <a:bodyPr>
            <a:normAutofit/>
          </a:bodyPr>
          <a:lstStyle/>
          <a:p>
            <a:pPr algn="ctr"/>
            <a:r>
              <a:rPr lang="en-IN" sz="4400" b="1" dirty="0"/>
              <a:t>Thankyou</a:t>
            </a:r>
          </a:p>
        </p:txBody>
      </p:sp>
      <p:sp>
        <p:nvSpPr>
          <p:cNvPr id="3" name="Text Placeholder 2">
            <a:extLst>
              <a:ext uri="{FF2B5EF4-FFF2-40B4-BE49-F238E27FC236}">
                <a16:creationId xmlns:a16="http://schemas.microsoft.com/office/drawing/2014/main" id="{E85D3188-217B-7317-FC79-1A4290444D7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83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E9F3-D4B7-F32F-F52C-0F201C0EDB12}"/>
              </a:ext>
            </a:extLst>
          </p:cNvPr>
          <p:cNvSpPr>
            <a:spLocks noGrp="1"/>
          </p:cNvSpPr>
          <p:nvPr>
            <p:ph type="title"/>
          </p:nvPr>
        </p:nvSpPr>
        <p:spPr/>
        <p:txBody>
          <a:bodyPr>
            <a:normAutofit/>
          </a:bodyPr>
          <a:lstStyle/>
          <a:p>
            <a:r>
              <a:rPr lang="en-IN" b="1" dirty="0"/>
              <a:t>outline</a:t>
            </a:r>
          </a:p>
        </p:txBody>
      </p:sp>
      <p:sp>
        <p:nvSpPr>
          <p:cNvPr id="3" name="Content Placeholder 2">
            <a:extLst>
              <a:ext uri="{FF2B5EF4-FFF2-40B4-BE49-F238E27FC236}">
                <a16:creationId xmlns:a16="http://schemas.microsoft.com/office/drawing/2014/main" id="{B7B84AB4-1DED-91E2-A3E2-B402C7C36AB5}"/>
              </a:ext>
            </a:extLst>
          </p:cNvPr>
          <p:cNvSpPr>
            <a:spLocks noGrp="1"/>
          </p:cNvSpPr>
          <p:nvPr>
            <p:ph sz="half" idx="1"/>
          </p:nvPr>
        </p:nvSpPr>
        <p:spPr>
          <a:xfrm>
            <a:off x="1447331" y="2010878"/>
            <a:ext cx="4645152" cy="3879783"/>
          </a:xfrm>
        </p:spPr>
        <p:txBody>
          <a:bodyPr>
            <a:noAutofit/>
          </a:bodyPr>
          <a:lstStyle/>
          <a:p>
            <a:r>
              <a:rPr lang="en-IN" b="1" dirty="0"/>
              <a:t>Week 1: </a:t>
            </a:r>
            <a:r>
              <a:rPr lang="en-IN" dirty="0"/>
              <a:t>Introduction to Python Programming, Google Collab, Datatypes and Operators in Python, Loops in Python, Python Data Structures, Python Functions</a:t>
            </a:r>
          </a:p>
          <a:p>
            <a:r>
              <a:rPr lang="en-IN" b="1" dirty="0"/>
              <a:t>Week 2: </a:t>
            </a:r>
            <a:r>
              <a:rPr lang="en-IN" dirty="0"/>
              <a:t>Introduction to Pattern Recognition, Artificial Intelligence, Types of AI, Introduction to Machine Learning, Supervised Learning, Unsupervised Learning, Reinforcement Learning</a:t>
            </a:r>
            <a:endParaRPr lang="en-IN" b="1" dirty="0"/>
          </a:p>
        </p:txBody>
      </p:sp>
      <p:sp>
        <p:nvSpPr>
          <p:cNvPr id="4" name="Content Placeholder 3">
            <a:extLst>
              <a:ext uri="{FF2B5EF4-FFF2-40B4-BE49-F238E27FC236}">
                <a16:creationId xmlns:a16="http://schemas.microsoft.com/office/drawing/2014/main" id="{3F012E96-2639-3A36-C378-13258986B005}"/>
              </a:ext>
            </a:extLst>
          </p:cNvPr>
          <p:cNvSpPr>
            <a:spLocks noGrp="1"/>
          </p:cNvSpPr>
          <p:nvPr>
            <p:ph sz="half" idx="2"/>
          </p:nvPr>
        </p:nvSpPr>
        <p:spPr>
          <a:xfrm>
            <a:off x="6413771" y="2017342"/>
            <a:ext cx="4645152" cy="3879783"/>
          </a:xfrm>
        </p:spPr>
        <p:txBody>
          <a:bodyPr>
            <a:normAutofit/>
          </a:bodyPr>
          <a:lstStyle/>
          <a:p>
            <a:r>
              <a:rPr lang="en-IN" b="1" dirty="0"/>
              <a:t>Week 3: </a:t>
            </a:r>
            <a:r>
              <a:rPr lang="en-IN" dirty="0"/>
              <a:t>Introduction to Computer Vision, OpenCV using Python, NumPy, Pandas and Matplotlib Libraries in Python</a:t>
            </a:r>
          </a:p>
          <a:p>
            <a:r>
              <a:rPr lang="en-IN" b="1" dirty="0"/>
              <a:t>Week 4:</a:t>
            </a:r>
            <a:r>
              <a:rPr lang="en-IN" dirty="0"/>
              <a:t> </a:t>
            </a:r>
            <a:r>
              <a:rPr lang="en-IN" b="1" dirty="0"/>
              <a:t>Major Project: </a:t>
            </a:r>
            <a:r>
              <a:rPr lang="en-IN" dirty="0"/>
              <a:t>Wardrobe Categorization</a:t>
            </a:r>
          </a:p>
        </p:txBody>
      </p:sp>
    </p:spTree>
    <p:extLst>
      <p:ext uri="{BB962C8B-B14F-4D97-AF65-F5344CB8AC3E}">
        <p14:creationId xmlns:p14="http://schemas.microsoft.com/office/powerpoint/2010/main" val="341107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0E2D-E159-F809-71F4-62733CFDBEAE}"/>
              </a:ext>
            </a:extLst>
          </p:cNvPr>
          <p:cNvSpPr>
            <a:spLocks noGrp="1"/>
          </p:cNvSpPr>
          <p:nvPr>
            <p:ph type="title"/>
          </p:nvPr>
        </p:nvSpPr>
        <p:spPr/>
        <p:txBody>
          <a:bodyPr/>
          <a:lstStyle/>
          <a:p>
            <a:r>
              <a:rPr lang="en-US" b="1" dirty="0"/>
              <a:t>Introduction to python</a:t>
            </a:r>
            <a:endParaRPr lang="en-IN" b="1" dirty="0"/>
          </a:p>
        </p:txBody>
      </p:sp>
      <p:sp>
        <p:nvSpPr>
          <p:cNvPr id="3" name="Content Placeholder 2">
            <a:extLst>
              <a:ext uri="{FF2B5EF4-FFF2-40B4-BE49-F238E27FC236}">
                <a16:creationId xmlns:a16="http://schemas.microsoft.com/office/drawing/2014/main" id="{2E2C0B90-59D9-0EDC-75D4-92C2CBC37C88}"/>
              </a:ext>
            </a:extLst>
          </p:cNvPr>
          <p:cNvSpPr>
            <a:spLocks noGrp="1"/>
          </p:cNvSpPr>
          <p:nvPr>
            <p:ph idx="1"/>
          </p:nvPr>
        </p:nvSpPr>
        <p:spPr>
          <a:xfrm>
            <a:off x="1451579" y="2015732"/>
            <a:ext cx="9603275" cy="4037749"/>
          </a:xfrm>
        </p:spPr>
        <p:txBody>
          <a:bodyPr>
            <a:noAutofit/>
          </a:bodyPr>
          <a:lstStyle/>
          <a:p>
            <a:r>
              <a:rPr lang="en-US" sz="1600" dirty="0"/>
              <a:t>Python is a programming language, first released by </a:t>
            </a:r>
            <a:r>
              <a:rPr lang="en-US" sz="1600" b="1" dirty="0"/>
              <a:t>Guido van Rossum </a:t>
            </a:r>
            <a:r>
              <a:rPr lang="en-US" sz="1600" dirty="0"/>
              <a:t>in the year 1991.</a:t>
            </a:r>
          </a:p>
          <a:p>
            <a:r>
              <a:rPr lang="en-US" sz="1600" dirty="0"/>
              <a:t>Python is now one of the top 5 programming languages in the world.</a:t>
            </a:r>
          </a:p>
          <a:p>
            <a:r>
              <a:rPr lang="en-US" sz="1600" dirty="0"/>
              <a:t>There are different versions of Python released:</a:t>
            </a:r>
            <a:r>
              <a:rPr lang="en-IN" sz="1600" dirty="0"/>
              <a:t> Python 2.0 (2000), Python 2.7 (2010), Python 3.0 (2008), now the newest version is Python 3.10.</a:t>
            </a:r>
          </a:p>
          <a:p>
            <a:r>
              <a:rPr lang="en-IN" sz="1600" dirty="0"/>
              <a:t>Some real-world applications of Python are:</a:t>
            </a:r>
          </a:p>
          <a:p>
            <a:pPr marL="457200" indent="-457200">
              <a:buFont typeface="+mj-lt"/>
              <a:buAutoNum type="alphaLcPeriod"/>
            </a:pPr>
            <a:r>
              <a:rPr lang="en-IN" sz="1600" dirty="0"/>
              <a:t>Artificial Intelligence and Machine Learning</a:t>
            </a:r>
          </a:p>
          <a:p>
            <a:pPr marL="457200" indent="-457200">
              <a:buFont typeface="+mj-lt"/>
              <a:buAutoNum type="alphaLcPeriod"/>
            </a:pPr>
            <a:r>
              <a:rPr lang="en-IN" sz="1600" dirty="0"/>
              <a:t>Game Development</a:t>
            </a:r>
          </a:p>
          <a:p>
            <a:pPr marL="457200" indent="-457200">
              <a:buFont typeface="+mj-lt"/>
              <a:buAutoNum type="alphaLcPeriod"/>
            </a:pPr>
            <a:r>
              <a:rPr lang="en-IN" sz="1600" dirty="0"/>
              <a:t>Software Development</a:t>
            </a:r>
          </a:p>
          <a:p>
            <a:pPr marL="457200" indent="-457200">
              <a:buFont typeface="+mj-lt"/>
              <a:buAutoNum type="alphaLcPeriod"/>
            </a:pPr>
            <a:r>
              <a:rPr lang="en-IN" sz="1600" dirty="0"/>
              <a:t>Scientific and Numeric Applications</a:t>
            </a:r>
          </a:p>
          <a:p>
            <a:pPr marL="457200" indent="-457200">
              <a:buFont typeface="+mj-lt"/>
              <a:buAutoNum type="alphaLcPeriod"/>
            </a:pPr>
            <a:r>
              <a:rPr lang="en-IN" sz="1600" dirty="0"/>
              <a:t>Web Development</a:t>
            </a:r>
          </a:p>
        </p:txBody>
      </p:sp>
    </p:spTree>
    <p:extLst>
      <p:ext uri="{BB962C8B-B14F-4D97-AF65-F5344CB8AC3E}">
        <p14:creationId xmlns:p14="http://schemas.microsoft.com/office/powerpoint/2010/main" val="765495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818-D99C-D1C6-5899-2A2E34CCCD79}"/>
              </a:ext>
            </a:extLst>
          </p:cNvPr>
          <p:cNvSpPr>
            <a:spLocks noGrp="1"/>
          </p:cNvSpPr>
          <p:nvPr>
            <p:ph type="title"/>
          </p:nvPr>
        </p:nvSpPr>
        <p:spPr/>
        <p:txBody>
          <a:bodyPr/>
          <a:lstStyle/>
          <a:p>
            <a:r>
              <a:rPr lang="en-IN" b="1" dirty="0"/>
              <a:t>google collab</a:t>
            </a:r>
          </a:p>
        </p:txBody>
      </p:sp>
      <p:sp>
        <p:nvSpPr>
          <p:cNvPr id="3" name="Content Placeholder 2">
            <a:extLst>
              <a:ext uri="{FF2B5EF4-FFF2-40B4-BE49-F238E27FC236}">
                <a16:creationId xmlns:a16="http://schemas.microsoft.com/office/drawing/2014/main" id="{1D7CEF98-EAD0-211F-51C6-DAFE744EF432}"/>
              </a:ext>
            </a:extLst>
          </p:cNvPr>
          <p:cNvSpPr>
            <a:spLocks noGrp="1"/>
          </p:cNvSpPr>
          <p:nvPr>
            <p:ph idx="1"/>
          </p:nvPr>
        </p:nvSpPr>
        <p:spPr/>
        <p:txBody>
          <a:bodyPr>
            <a:normAutofit/>
          </a:bodyPr>
          <a:lstStyle/>
          <a:p>
            <a:pPr marL="457200" indent="-457200">
              <a:buFont typeface="+mj-lt"/>
              <a:buAutoNum type="arabicPeriod"/>
            </a:pPr>
            <a:r>
              <a:rPr lang="en-IN" sz="1600" dirty="0"/>
              <a:t>Visit </a:t>
            </a:r>
            <a:r>
              <a:rPr lang="en-IN" sz="1600" dirty="0">
                <a:hlinkClick r:id="rId2"/>
              </a:rPr>
              <a:t>www.colab.research.google.com</a:t>
            </a:r>
            <a:r>
              <a:rPr lang="en-IN" sz="1600" dirty="0"/>
              <a:t>.</a:t>
            </a:r>
          </a:p>
          <a:p>
            <a:pPr marL="457200" indent="-457200">
              <a:buFont typeface="+mj-lt"/>
              <a:buAutoNum type="arabicPeriod"/>
            </a:pPr>
            <a:r>
              <a:rPr lang="en-IN" sz="1600" dirty="0"/>
              <a:t>Sign-in with your Google Account.</a:t>
            </a:r>
          </a:p>
          <a:p>
            <a:pPr marL="457200" indent="-457200">
              <a:buFont typeface="+mj-lt"/>
              <a:buAutoNum type="arabicPeriod"/>
            </a:pPr>
            <a:r>
              <a:rPr lang="en-IN" sz="1600" dirty="0"/>
              <a:t>Click on File button and create New Notebook where you can start executing your Python code.</a:t>
            </a:r>
          </a:p>
          <a:p>
            <a:pPr marL="457200" indent="-457200">
              <a:buFont typeface="+mj-lt"/>
              <a:buAutoNum type="arabicPeriod"/>
            </a:pPr>
            <a:r>
              <a:rPr lang="en-IN" sz="1600" dirty="0"/>
              <a:t>You don’t need to install any modules to run any code.</a:t>
            </a:r>
          </a:p>
          <a:p>
            <a:pPr marL="457200" indent="-457200">
              <a:buFont typeface="+mj-lt"/>
              <a:buAutoNum type="arabicPeriod"/>
            </a:pPr>
            <a:r>
              <a:rPr lang="en-IN" sz="1600" dirty="0"/>
              <a:t>You can share your Google Collab notebooks very easily with anyone.</a:t>
            </a:r>
          </a:p>
          <a:p>
            <a:pPr marL="457200" indent="-457200">
              <a:buFont typeface="+mj-lt"/>
              <a:buAutoNum type="arabicPeriod"/>
            </a:pPr>
            <a:endParaRPr lang="en-IN" sz="1600" dirty="0"/>
          </a:p>
        </p:txBody>
      </p:sp>
    </p:spTree>
    <p:extLst>
      <p:ext uri="{BB962C8B-B14F-4D97-AF65-F5344CB8AC3E}">
        <p14:creationId xmlns:p14="http://schemas.microsoft.com/office/powerpoint/2010/main" val="45534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B594-83A7-DDE6-7F46-2574EC0401A2}"/>
              </a:ext>
            </a:extLst>
          </p:cNvPr>
          <p:cNvSpPr>
            <a:spLocks noGrp="1"/>
          </p:cNvSpPr>
          <p:nvPr>
            <p:ph type="title"/>
          </p:nvPr>
        </p:nvSpPr>
        <p:spPr/>
        <p:txBody>
          <a:bodyPr/>
          <a:lstStyle/>
          <a:p>
            <a:r>
              <a:rPr lang="en-US" b="1" dirty="0"/>
              <a:t>Python data structures</a:t>
            </a:r>
            <a:endParaRPr lang="en-IN" b="1" dirty="0"/>
          </a:p>
        </p:txBody>
      </p:sp>
      <p:sp>
        <p:nvSpPr>
          <p:cNvPr id="3" name="Content Placeholder 2">
            <a:extLst>
              <a:ext uri="{FF2B5EF4-FFF2-40B4-BE49-F238E27FC236}">
                <a16:creationId xmlns:a16="http://schemas.microsoft.com/office/drawing/2014/main" id="{62F8603A-7CA8-5129-D925-1C4459DD66C3}"/>
              </a:ext>
            </a:extLst>
          </p:cNvPr>
          <p:cNvSpPr>
            <a:spLocks noGrp="1"/>
          </p:cNvSpPr>
          <p:nvPr>
            <p:ph sz="half" idx="1"/>
          </p:nvPr>
        </p:nvSpPr>
        <p:spPr>
          <a:xfrm>
            <a:off x="1447331" y="2010878"/>
            <a:ext cx="4645152" cy="4042233"/>
          </a:xfrm>
        </p:spPr>
        <p:txBody>
          <a:bodyPr>
            <a:normAutofit/>
          </a:bodyPr>
          <a:lstStyle/>
          <a:p>
            <a:pPr algn="l"/>
            <a:r>
              <a:rPr lang="en-US" sz="1700" b="1" dirty="0"/>
              <a:t>Strings: </a:t>
            </a:r>
            <a:r>
              <a:rPr lang="en-US" sz="1700" b="0" i="0" dirty="0">
                <a:effectLst/>
              </a:rPr>
              <a:t>A string is a sequence of characters. A character is simply a symbol. Strings can be created by enclosing characters inside a single quote or double-quotes</a:t>
            </a:r>
            <a:r>
              <a:rPr lang="en-US" sz="1700" dirty="0"/>
              <a:t>. </a:t>
            </a:r>
            <a:r>
              <a:rPr lang="en-US" sz="1700" b="0" i="0" dirty="0">
                <a:effectLst/>
              </a:rPr>
              <a:t>Even triple quotes can be used in Python but generally used to represent multiline strings and docstrings.</a:t>
            </a:r>
          </a:p>
          <a:p>
            <a:pPr marL="0" indent="0" algn="l">
              <a:buNone/>
            </a:pPr>
            <a:r>
              <a:rPr lang="en-US" sz="1700" b="1" dirty="0"/>
              <a:t>Ex:</a:t>
            </a:r>
          </a:p>
          <a:p>
            <a:pPr marL="0" indent="0" algn="l">
              <a:buNone/>
            </a:pPr>
            <a:r>
              <a:rPr lang="en-US" sz="1700" dirty="0">
                <a:latin typeface="Consolas" panose="020B0609020204030204" pitchFamily="49" charset="0"/>
              </a:rPr>
              <a:t>m</a:t>
            </a:r>
            <a:r>
              <a:rPr lang="en-US" sz="1700" b="0" i="0" dirty="0">
                <a:effectLst/>
                <a:latin typeface="Consolas" panose="020B0609020204030204" pitchFamily="49" charset="0"/>
              </a:rPr>
              <a:t>y_string </a:t>
            </a:r>
            <a:r>
              <a:rPr lang="en-US" sz="1700" b="0" i="0" dirty="0">
                <a:solidFill>
                  <a:srgbClr val="0000CD"/>
                </a:solidFill>
                <a:effectLst/>
                <a:latin typeface="Consolas" panose="020B0609020204030204" pitchFamily="49" charset="0"/>
              </a:rPr>
              <a:t>= “Hello”</a:t>
            </a:r>
          </a:p>
          <a:p>
            <a:pPr marL="0" indent="0" algn="l">
              <a:buNone/>
            </a:pPr>
            <a:r>
              <a:rPr lang="en-US" sz="1700" b="0" i="0" dirty="0">
                <a:solidFill>
                  <a:srgbClr val="0000CD"/>
                </a:solidFill>
                <a:effectLst/>
                <a:latin typeface="Consolas" panose="020B0609020204030204" pitchFamily="49" charset="0"/>
              </a:rPr>
              <a:t>print</a:t>
            </a:r>
            <a:r>
              <a:rPr lang="en-US" sz="1700" b="0" i="0" dirty="0">
                <a:solidFill>
                  <a:srgbClr val="000000"/>
                </a:solidFill>
                <a:effectLst/>
                <a:latin typeface="Consolas" panose="020B0609020204030204" pitchFamily="49" charset="0"/>
              </a:rPr>
              <a:t>(</a:t>
            </a:r>
            <a:r>
              <a:rPr lang="en-US" sz="1700" dirty="0">
                <a:latin typeface="Consolas" panose="020B0609020204030204" pitchFamily="49" charset="0"/>
              </a:rPr>
              <a:t>my_string</a:t>
            </a:r>
            <a:r>
              <a:rPr lang="en-US" sz="1700" b="0" i="0" dirty="0">
                <a:solidFill>
                  <a:srgbClr val="000000"/>
                </a:solidFill>
                <a:effectLst/>
                <a:latin typeface="Consolas" panose="020B0609020204030204" pitchFamily="49" charset="0"/>
              </a:rPr>
              <a:t>)</a:t>
            </a:r>
            <a:endParaRPr lang="en-US" sz="1700" b="1" dirty="0"/>
          </a:p>
          <a:p>
            <a:pPr marL="0" indent="0" algn="l">
              <a:buNone/>
            </a:pPr>
            <a:endParaRPr lang="en-US" sz="1600" b="1" i="0" dirty="0">
              <a:effectLst/>
            </a:endParaRPr>
          </a:p>
          <a:p>
            <a:pPr marL="0" indent="0" algn="l">
              <a:buNone/>
            </a:pPr>
            <a:endParaRPr lang="en-IN" sz="1600" b="1" dirty="0"/>
          </a:p>
          <a:p>
            <a:pPr marL="0" indent="0">
              <a:buNone/>
            </a:pPr>
            <a:endParaRPr lang="en-US" sz="1600" dirty="0"/>
          </a:p>
        </p:txBody>
      </p:sp>
      <p:sp>
        <p:nvSpPr>
          <p:cNvPr id="4" name="Content Placeholder 3">
            <a:extLst>
              <a:ext uri="{FF2B5EF4-FFF2-40B4-BE49-F238E27FC236}">
                <a16:creationId xmlns:a16="http://schemas.microsoft.com/office/drawing/2014/main" id="{670DC480-AE97-D7A7-E9F6-6D02685E2705}"/>
              </a:ext>
            </a:extLst>
          </p:cNvPr>
          <p:cNvSpPr>
            <a:spLocks noGrp="1"/>
          </p:cNvSpPr>
          <p:nvPr>
            <p:ph sz="half" idx="2"/>
          </p:nvPr>
        </p:nvSpPr>
        <p:spPr>
          <a:xfrm>
            <a:off x="6413771" y="2017343"/>
            <a:ext cx="4645152" cy="4035768"/>
          </a:xfrm>
        </p:spPr>
        <p:txBody>
          <a:bodyPr>
            <a:normAutofit/>
          </a:bodyPr>
          <a:lstStyle/>
          <a:p>
            <a:r>
              <a:rPr lang="en-US" sz="1600" b="1" dirty="0"/>
              <a:t>Lists: </a:t>
            </a:r>
            <a:r>
              <a:rPr lang="en-US" sz="1600" b="0" i="0" dirty="0">
                <a:effectLst/>
              </a:rPr>
              <a:t>Python lists are one of the most versatile data types that allow us to work with multiple elements at once. A list is created by placing elements inside square brackets [ ], separated by commas.  A list can have any number of items and they may be of different types (integer, float, string, etc.).</a:t>
            </a:r>
          </a:p>
          <a:p>
            <a:pPr marL="0" indent="0">
              <a:buNone/>
            </a:pPr>
            <a:r>
              <a:rPr lang="en-IN" sz="1600" b="1" dirty="0"/>
              <a:t>Ex:</a:t>
            </a:r>
          </a:p>
          <a:p>
            <a:pPr marL="0" indent="0">
              <a:buNone/>
            </a:pPr>
            <a:r>
              <a:rPr lang="en-US" sz="1600" dirty="0" err="1">
                <a:latin typeface="Consolas" panose="020B0609020204030204" pitchFamily="49" charset="0"/>
              </a:rPr>
              <a:t>m</a:t>
            </a:r>
            <a:r>
              <a:rPr lang="en-US" sz="1600" b="0" i="0" dirty="0" err="1">
                <a:effectLst/>
                <a:latin typeface="Consolas" panose="020B0609020204030204" pitchFamily="49" charset="0"/>
              </a:rPr>
              <a:t>y_list</a:t>
            </a:r>
            <a:r>
              <a:rPr lang="en-US" sz="1600" b="0" i="0" dirty="0">
                <a:effectLst/>
                <a:latin typeface="Consolas" panose="020B0609020204030204" pitchFamily="49" charset="0"/>
              </a:rPr>
              <a:t> </a:t>
            </a:r>
            <a:r>
              <a:rPr lang="en-US" sz="1600" b="0" i="0" dirty="0">
                <a:solidFill>
                  <a:srgbClr val="0000CD"/>
                </a:solidFill>
                <a:effectLst/>
                <a:latin typeface="Consolas" panose="020B0609020204030204" pitchFamily="49" charset="0"/>
              </a:rPr>
              <a:t>= [2,3.0,“Hello”]</a:t>
            </a:r>
          </a:p>
          <a:p>
            <a:pPr marL="0" indent="0" algn="l">
              <a:buNone/>
            </a:pPr>
            <a:r>
              <a:rPr lang="en-US" sz="1600" b="0" i="0" dirty="0">
                <a:solidFill>
                  <a:srgbClr val="0000CD"/>
                </a:solidFill>
                <a:effectLst/>
                <a:latin typeface="Consolas" panose="020B0609020204030204" pitchFamily="49" charset="0"/>
              </a:rPr>
              <a:t>print</a:t>
            </a:r>
            <a:r>
              <a:rPr lang="en-US" sz="1600" b="0" i="0" dirty="0">
                <a:solidFill>
                  <a:srgbClr val="000000"/>
                </a:solidFill>
                <a:effectLst/>
                <a:latin typeface="Consolas" panose="020B0609020204030204" pitchFamily="49" charset="0"/>
              </a:rPr>
              <a:t>(</a:t>
            </a:r>
            <a:r>
              <a:rPr lang="en-US" sz="1600" dirty="0" err="1">
                <a:latin typeface="Consolas" panose="020B0609020204030204" pitchFamily="49" charset="0"/>
              </a:rPr>
              <a:t>my_list</a:t>
            </a:r>
            <a:r>
              <a:rPr lang="en-US" sz="1600" b="0" i="0" dirty="0">
                <a:solidFill>
                  <a:srgbClr val="000000"/>
                </a:solidFill>
                <a:effectLst/>
                <a:latin typeface="Consolas" panose="020B0609020204030204" pitchFamily="49" charset="0"/>
              </a:rPr>
              <a:t>)</a:t>
            </a:r>
            <a:endParaRPr lang="en-US" sz="1600" b="1" dirty="0"/>
          </a:p>
          <a:p>
            <a:pPr marL="0" indent="0">
              <a:buNone/>
            </a:pPr>
            <a:endParaRPr lang="en-IN" sz="1600" dirty="0"/>
          </a:p>
        </p:txBody>
      </p:sp>
    </p:spTree>
    <p:extLst>
      <p:ext uri="{BB962C8B-B14F-4D97-AF65-F5344CB8AC3E}">
        <p14:creationId xmlns:p14="http://schemas.microsoft.com/office/powerpoint/2010/main" val="2763598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B594-83A7-DDE6-7F46-2574EC0401A2}"/>
              </a:ext>
            </a:extLst>
          </p:cNvPr>
          <p:cNvSpPr>
            <a:spLocks noGrp="1"/>
          </p:cNvSpPr>
          <p:nvPr>
            <p:ph type="title"/>
          </p:nvPr>
        </p:nvSpPr>
        <p:spPr/>
        <p:txBody>
          <a:bodyPr/>
          <a:lstStyle/>
          <a:p>
            <a:r>
              <a:rPr lang="en-US" b="1" dirty="0"/>
              <a:t>Python data structures</a:t>
            </a:r>
            <a:endParaRPr lang="en-IN" b="1" dirty="0"/>
          </a:p>
        </p:txBody>
      </p:sp>
      <p:sp>
        <p:nvSpPr>
          <p:cNvPr id="3" name="Content Placeholder 2">
            <a:extLst>
              <a:ext uri="{FF2B5EF4-FFF2-40B4-BE49-F238E27FC236}">
                <a16:creationId xmlns:a16="http://schemas.microsoft.com/office/drawing/2014/main" id="{62F8603A-7CA8-5129-D925-1C4459DD66C3}"/>
              </a:ext>
            </a:extLst>
          </p:cNvPr>
          <p:cNvSpPr>
            <a:spLocks noGrp="1"/>
          </p:cNvSpPr>
          <p:nvPr>
            <p:ph sz="half" idx="1"/>
          </p:nvPr>
        </p:nvSpPr>
        <p:spPr>
          <a:xfrm>
            <a:off x="1447331" y="2010878"/>
            <a:ext cx="4645152" cy="4042233"/>
          </a:xfrm>
        </p:spPr>
        <p:txBody>
          <a:bodyPr>
            <a:normAutofit fontScale="85000" lnSpcReduction="10000"/>
          </a:bodyPr>
          <a:lstStyle/>
          <a:p>
            <a:pPr algn="l"/>
            <a:r>
              <a:rPr lang="en-US" b="1" dirty="0"/>
              <a:t>Tuples: </a:t>
            </a:r>
            <a:r>
              <a:rPr lang="en-US" b="0" i="0" dirty="0">
                <a:effectLst/>
              </a:rPr>
              <a:t>A tuple in Python is similar to a list. The difference between the two is that we cannot change the elements of a tuple once it is assigned whereas we can change the elements of a list. A tuple is created by placing all the elements inside parentheses ( ), separated by commas. A tuple can have any number of items and they may be of different types (integer, float, list, string, etc.).</a:t>
            </a:r>
          </a:p>
          <a:p>
            <a:pPr marL="0" indent="0" algn="l">
              <a:buNone/>
            </a:pPr>
            <a:r>
              <a:rPr lang="en-US" sz="2100" b="1" dirty="0"/>
              <a:t>Ex:</a:t>
            </a:r>
          </a:p>
          <a:p>
            <a:pPr marL="0" indent="0" algn="l">
              <a:buNone/>
            </a:pPr>
            <a:r>
              <a:rPr lang="en-US" dirty="0">
                <a:latin typeface="Consolas" panose="020B0609020204030204" pitchFamily="49" charset="0"/>
              </a:rPr>
              <a:t>m</a:t>
            </a:r>
            <a:r>
              <a:rPr lang="en-US" b="0" i="0" dirty="0">
                <a:effectLst/>
                <a:latin typeface="Consolas" panose="020B0609020204030204" pitchFamily="49" charset="0"/>
              </a:rPr>
              <a:t>y_</a:t>
            </a:r>
            <a:r>
              <a:rPr lang="en-US" dirty="0">
                <a:latin typeface="Consolas" panose="020B0609020204030204" pitchFamily="49" charset="0"/>
              </a:rPr>
              <a:t>tuple</a:t>
            </a:r>
            <a:r>
              <a:rPr lang="en-US" b="0" i="0" dirty="0">
                <a:effectLst/>
                <a:latin typeface="Consolas" panose="020B0609020204030204" pitchFamily="49" charset="0"/>
              </a:rPr>
              <a:t> </a:t>
            </a:r>
            <a:r>
              <a:rPr lang="en-US" b="0" i="0" dirty="0">
                <a:solidFill>
                  <a:srgbClr val="0000CD"/>
                </a:solidFill>
                <a:effectLst/>
                <a:latin typeface="Consolas" panose="020B0609020204030204" pitchFamily="49" charset="0"/>
              </a:rPr>
              <a:t>= (2,3.0,“Hello”)</a:t>
            </a:r>
          </a:p>
          <a:p>
            <a:pPr marL="0" indent="0" algn="l">
              <a:buNone/>
            </a:pP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dirty="0">
                <a:latin typeface="Consolas" panose="020B0609020204030204" pitchFamily="49" charset="0"/>
              </a:rPr>
              <a:t>my_tuple</a:t>
            </a:r>
            <a:r>
              <a:rPr lang="en-US" b="0" i="0" dirty="0">
                <a:solidFill>
                  <a:srgbClr val="000000"/>
                </a:solidFill>
                <a:effectLst/>
                <a:latin typeface="Consolas" panose="020B0609020204030204" pitchFamily="49" charset="0"/>
              </a:rPr>
              <a:t>)</a:t>
            </a:r>
            <a:endParaRPr lang="en-US" b="1" dirty="0"/>
          </a:p>
          <a:p>
            <a:pPr marL="0" indent="0" algn="l">
              <a:buNone/>
            </a:pPr>
            <a:endParaRPr lang="en-US" b="1" i="0" dirty="0">
              <a:effectLst/>
            </a:endParaRPr>
          </a:p>
          <a:p>
            <a:pPr marL="0" indent="0" algn="l">
              <a:buNone/>
            </a:pPr>
            <a:endParaRPr lang="en-IN" b="1" dirty="0"/>
          </a:p>
          <a:p>
            <a:pPr marL="0" indent="0">
              <a:buNone/>
            </a:pPr>
            <a:endParaRPr lang="en-US" dirty="0"/>
          </a:p>
        </p:txBody>
      </p:sp>
      <p:sp>
        <p:nvSpPr>
          <p:cNvPr id="4" name="Content Placeholder 3">
            <a:extLst>
              <a:ext uri="{FF2B5EF4-FFF2-40B4-BE49-F238E27FC236}">
                <a16:creationId xmlns:a16="http://schemas.microsoft.com/office/drawing/2014/main" id="{670DC480-AE97-D7A7-E9F6-6D02685E2705}"/>
              </a:ext>
            </a:extLst>
          </p:cNvPr>
          <p:cNvSpPr>
            <a:spLocks noGrp="1"/>
          </p:cNvSpPr>
          <p:nvPr>
            <p:ph sz="half" idx="2"/>
          </p:nvPr>
        </p:nvSpPr>
        <p:spPr>
          <a:xfrm>
            <a:off x="6413771" y="2017343"/>
            <a:ext cx="4645152" cy="4035768"/>
          </a:xfrm>
        </p:spPr>
        <p:txBody>
          <a:bodyPr>
            <a:normAutofit fontScale="85000" lnSpcReduction="10000"/>
          </a:bodyPr>
          <a:lstStyle/>
          <a:p>
            <a:pPr algn="l"/>
            <a:r>
              <a:rPr lang="en-US" b="1" dirty="0"/>
              <a:t>Sets: </a:t>
            </a:r>
            <a:r>
              <a:rPr lang="en-US" b="0" i="0" dirty="0">
                <a:effectLst/>
              </a:rPr>
              <a:t>A set is an unordered collection of items. Every set element is unique (no duplicates) and must be immutable (cannot be changed). </a:t>
            </a:r>
            <a:r>
              <a:rPr lang="en-US" dirty="0"/>
              <a:t>A</a:t>
            </a:r>
            <a:r>
              <a:rPr lang="en-US" b="0" i="0" dirty="0">
                <a:effectLst/>
              </a:rPr>
              <a:t> set itself is mutable. A set is created by placing all the elements inside curly braces { }, separated by commas. To make a set without any elements, we use the</a:t>
            </a:r>
            <a:r>
              <a:rPr lang="en-US" dirty="0"/>
              <a:t> built-in function set( ) without any arguments.</a:t>
            </a:r>
          </a:p>
          <a:p>
            <a:pPr marL="0" indent="0" algn="l">
              <a:buNone/>
            </a:pPr>
            <a:r>
              <a:rPr lang="en-IN" sz="2100" b="1" dirty="0"/>
              <a:t>Ex:</a:t>
            </a:r>
          </a:p>
          <a:p>
            <a:pPr marL="0" indent="0">
              <a:buNone/>
            </a:pPr>
            <a:r>
              <a:rPr lang="en-US" sz="2100" dirty="0">
                <a:latin typeface="Consolas" panose="020B0609020204030204" pitchFamily="49" charset="0"/>
              </a:rPr>
              <a:t>m</a:t>
            </a:r>
            <a:r>
              <a:rPr lang="en-US" sz="2100" b="0" i="0" dirty="0">
                <a:effectLst/>
                <a:latin typeface="Consolas" panose="020B0609020204030204" pitchFamily="49" charset="0"/>
              </a:rPr>
              <a:t>y_</a:t>
            </a:r>
            <a:r>
              <a:rPr lang="en-US" sz="2100" dirty="0">
                <a:latin typeface="Consolas" panose="020B0609020204030204" pitchFamily="49" charset="0"/>
              </a:rPr>
              <a:t>set</a:t>
            </a:r>
            <a:r>
              <a:rPr lang="en-US" sz="2100" b="0" i="0" dirty="0">
                <a:effectLst/>
                <a:latin typeface="Consolas" panose="020B0609020204030204" pitchFamily="49" charset="0"/>
              </a:rPr>
              <a:t> </a:t>
            </a:r>
            <a:r>
              <a:rPr lang="en-US" sz="2100" b="0" i="0" dirty="0">
                <a:solidFill>
                  <a:srgbClr val="0000CD"/>
                </a:solidFill>
                <a:effectLst/>
                <a:latin typeface="Consolas" panose="020B0609020204030204" pitchFamily="49" charset="0"/>
              </a:rPr>
              <a:t>= {</a:t>
            </a:r>
            <a:r>
              <a:rPr lang="en-US" sz="2100" dirty="0">
                <a:solidFill>
                  <a:srgbClr val="0000CD"/>
                </a:solidFill>
                <a:latin typeface="Consolas" panose="020B0609020204030204" pitchFamily="49" charset="0"/>
              </a:rPr>
              <a:t>1,2,3,5,7</a:t>
            </a:r>
            <a:r>
              <a:rPr lang="en-US" sz="2100" b="0" i="0" dirty="0">
                <a:solidFill>
                  <a:srgbClr val="0000CD"/>
                </a:solidFill>
                <a:effectLst/>
                <a:latin typeface="Consolas" panose="020B0609020204030204" pitchFamily="49" charset="0"/>
              </a:rPr>
              <a:t>}</a:t>
            </a:r>
          </a:p>
          <a:p>
            <a:pPr marL="0" indent="0" algn="l">
              <a:buNone/>
            </a:pPr>
            <a:r>
              <a:rPr lang="en-US" sz="2100" b="0" i="0" dirty="0">
                <a:solidFill>
                  <a:srgbClr val="0000CD"/>
                </a:solidFill>
                <a:effectLst/>
                <a:latin typeface="Consolas" panose="020B0609020204030204" pitchFamily="49" charset="0"/>
              </a:rPr>
              <a:t>print</a:t>
            </a:r>
            <a:r>
              <a:rPr lang="en-US" sz="2100" b="0" i="0" dirty="0">
                <a:solidFill>
                  <a:srgbClr val="000000"/>
                </a:solidFill>
                <a:effectLst/>
                <a:latin typeface="Consolas" panose="020B0609020204030204" pitchFamily="49" charset="0"/>
              </a:rPr>
              <a:t>(</a:t>
            </a:r>
            <a:r>
              <a:rPr lang="en-US" sz="2100" dirty="0">
                <a:latin typeface="Consolas" panose="020B0609020204030204" pitchFamily="49" charset="0"/>
              </a:rPr>
              <a:t>my_set</a:t>
            </a:r>
            <a:r>
              <a:rPr lang="en-US" sz="2100" b="0" i="0" dirty="0">
                <a:solidFill>
                  <a:srgbClr val="000000"/>
                </a:solidFill>
                <a:effectLst/>
                <a:latin typeface="Consolas" panose="020B0609020204030204" pitchFamily="49" charset="0"/>
              </a:rPr>
              <a:t>)</a:t>
            </a:r>
            <a:endParaRPr lang="en-US" sz="2100" b="1" dirty="0"/>
          </a:p>
        </p:txBody>
      </p:sp>
    </p:spTree>
    <p:extLst>
      <p:ext uri="{BB962C8B-B14F-4D97-AF65-F5344CB8AC3E}">
        <p14:creationId xmlns:p14="http://schemas.microsoft.com/office/powerpoint/2010/main" val="3171588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B594-83A7-DDE6-7F46-2574EC0401A2}"/>
              </a:ext>
            </a:extLst>
          </p:cNvPr>
          <p:cNvSpPr>
            <a:spLocks noGrp="1"/>
          </p:cNvSpPr>
          <p:nvPr>
            <p:ph type="title"/>
          </p:nvPr>
        </p:nvSpPr>
        <p:spPr/>
        <p:txBody>
          <a:bodyPr/>
          <a:lstStyle/>
          <a:p>
            <a:r>
              <a:rPr lang="en-US" b="1" dirty="0"/>
              <a:t>Python data structures</a:t>
            </a:r>
            <a:endParaRPr lang="en-IN" b="1" dirty="0"/>
          </a:p>
        </p:txBody>
      </p:sp>
      <p:sp>
        <p:nvSpPr>
          <p:cNvPr id="3" name="Content Placeholder 2">
            <a:extLst>
              <a:ext uri="{FF2B5EF4-FFF2-40B4-BE49-F238E27FC236}">
                <a16:creationId xmlns:a16="http://schemas.microsoft.com/office/drawing/2014/main" id="{62F8603A-7CA8-5129-D925-1C4459DD66C3}"/>
              </a:ext>
            </a:extLst>
          </p:cNvPr>
          <p:cNvSpPr>
            <a:spLocks noGrp="1"/>
          </p:cNvSpPr>
          <p:nvPr>
            <p:ph sz="half" idx="1"/>
          </p:nvPr>
        </p:nvSpPr>
        <p:spPr/>
        <p:txBody>
          <a:bodyPr>
            <a:normAutofit fontScale="85000" lnSpcReduction="10000"/>
          </a:bodyPr>
          <a:lstStyle/>
          <a:p>
            <a:pPr algn="l"/>
            <a:r>
              <a:rPr lang="en-US" b="1" dirty="0"/>
              <a:t>Dictionaries: </a:t>
            </a:r>
            <a:r>
              <a:rPr lang="en-US" dirty="0"/>
              <a:t>Python dictionary is an unordered collection of items. Each item of a dictionary has a key/value pair. Dictionaries are optimized to retrieve values when the key is known. Creating a dictionary is as simple as placing items inside curly braces { }, s</a:t>
            </a:r>
            <a:r>
              <a:rPr lang="en-US" b="0" i="0" dirty="0">
                <a:effectLst/>
              </a:rPr>
              <a:t>eparated by commas. An item has a key </a:t>
            </a:r>
            <a:r>
              <a:rPr lang="en-IN" b="0" i="0" dirty="0">
                <a:effectLst/>
              </a:rPr>
              <a:t>and a corresponding value </a:t>
            </a:r>
            <a:r>
              <a:rPr lang="en-US" b="0" i="0" dirty="0">
                <a:effectLst/>
              </a:rPr>
              <a:t>that is expressed as a pair (</a:t>
            </a:r>
            <a:r>
              <a:rPr lang="en-US" b="1" i="0" dirty="0">
                <a:effectLst/>
              </a:rPr>
              <a:t>key: value</a:t>
            </a:r>
            <a:r>
              <a:rPr lang="en-US" b="0" i="0" dirty="0">
                <a:effectLst/>
              </a:rPr>
              <a:t>). While the values can be of any data type and can repeat, keys must be of immutable type and must be unique.</a:t>
            </a:r>
          </a:p>
          <a:p>
            <a:pPr algn="l"/>
            <a:endParaRPr lang="en-US" b="0" i="0" dirty="0">
              <a:effectLst/>
            </a:endParaRPr>
          </a:p>
          <a:p>
            <a:endParaRPr lang="en-IN" dirty="0"/>
          </a:p>
        </p:txBody>
      </p:sp>
      <p:sp>
        <p:nvSpPr>
          <p:cNvPr id="4" name="Content Placeholder 3">
            <a:extLst>
              <a:ext uri="{FF2B5EF4-FFF2-40B4-BE49-F238E27FC236}">
                <a16:creationId xmlns:a16="http://schemas.microsoft.com/office/drawing/2014/main" id="{670DC480-AE97-D7A7-E9F6-6D02685E2705}"/>
              </a:ext>
            </a:extLst>
          </p:cNvPr>
          <p:cNvSpPr>
            <a:spLocks noGrp="1"/>
          </p:cNvSpPr>
          <p:nvPr>
            <p:ph sz="half" idx="2"/>
          </p:nvPr>
        </p:nvSpPr>
        <p:spPr/>
        <p:txBody>
          <a:bodyPr>
            <a:normAutofit fontScale="85000" lnSpcReduction="10000"/>
          </a:bodyPr>
          <a:lstStyle/>
          <a:p>
            <a:pPr marL="0" indent="0">
              <a:buNone/>
            </a:pPr>
            <a:r>
              <a:rPr lang="en-IN" b="1" dirty="0"/>
              <a:t>Ex:</a:t>
            </a:r>
          </a:p>
          <a:p>
            <a:pPr marL="0" indent="0">
              <a:buNone/>
            </a:pPr>
            <a:r>
              <a:rPr lang="en-US" dirty="0">
                <a:latin typeface="Consolas" panose="020B0609020204030204" pitchFamily="49" charset="0"/>
              </a:rPr>
              <a:t>m</a:t>
            </a:r>
            <a:r>
              <a:rPr lang="en-US" b="0" i="0" dirty="0">
                <a:effectLst/>
                <a:latin typeface="Consolas" panose="020B0609020204030204" pitchFamily="49" charset="0"/>
              </a:rPr>
              <a:t>y_dic</a:t>
            </a:r>
            <a:r>
              <a:rPr lang="en-US" dirty="0">
                <a:latin typeface="Consolas" panose="020B0609020204030204" pitchFamily="49" charset="0"/>
              </a:rPr>
              <a:t>t</a:t>
            </a:r>
            <a:r>
              <a:rPr lang="en-US" b="0" i="0" dirty="0">
                <a:effectLst/>
                <a:latin typeface="Consolas" panose="020B0609020204030204" pitchFamily="49" charset="0"/>
              </a:rPr>
              <a:t> </a:t>
            </a:r>
            <a:r>
              <a:rPr lang="en-US" b="0" i="0" dirty="0">
                <a:solidFill>
                  <a:srgbClr val="0000CD"/>
                </a:solidFill>
                <a:effectLst/>
                <a:latin typeface="Consolas" panose="020B0609020204030204" pitchFamily="49" charset="0"/>
              </a:rPr>
              <a:t>= {“name”:“Jack”</a:t>
            </a:r>
            <a:r>
              <a:rPr lang="en-US" dirty="0">
                <a:solidFill>
                  <a:srgbClr val="0000CD"/>
                </a:solidFill>
                <a:latin typeface="Consolas" panose="020B0609020204030204" pitchFamily="49" charset="0"/>
              </a:rPr>
              <a:t>,</a:t>
            </a:r>
            <a:r>
              <a:rPr lang="en-US" b="0" i="0" dirty="0">
                <a:solidFill>
                  <a:srgbClr val="0000CD"/>
                </a:solidFill>
                <a:effectLst/>
                <a:latin typeface="Consolas" panose="020B0609020204030204" pitchFamily="49" charset="0"/>
              </a:rPr>
              <a:t>“age”</a:t>
            </a:r>
            <a:r>
              <a:rPr lang="en-US" dirty="0">
                <a:solidFill>
                  <a:srgbClr val="0000CD"/>
                </a:solidFill>
                <a:latin typeface="Consolas" panose="020B0609020204030204" pitchFamily="49" charset="0"/>
              </a:rPr>
              <a:t>:26</a:t>
            </a:r>
            <a:r>
              <a:rPr lang="en-US" b="0" i="0" dirty="0">
                <a:solidFill>
                  <a:srgbClr val="0000CD"/>
                </a:solidFill>
                <a:effectLst/>
                <a:latin typeface="Consolas" panose="020B0609020204030204" pitchFamily="49" charset="0"/>
              </a:rPr>
              <a:t>}</a:t>
            </a:r>
          </a:p>
          <a:p>
            <a:pPr marL="0" indent="0" algn="l">
              <a:buNone/>
            </a:pP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dirty="0">
                <a:latin typeface="Consolas" panose="020B0609020204030204" pitchFamily="49" charset="0"/>
              </a:rPr>
              <a:t>my_dict</a:t>
            </a:r>
            <a:r>
              <a:rPr lang="en-US" b="0" i="0" dirty="0">
                <a:solidFill>
                  <a:srgbClr val="000000"/>
                </a:solidFill>
                <a:effectLst/>
                <a:latin typeface="Consolas" panose="020B0609020204030204" pitchFamily="49" charset="0"/>
              </a:rPr>
              <a:t>)</a:t>
            </a:r>
            <a:endParaRPr lang="en-US" b="1" dirty="0"/>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376511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455B-A291-6085-53BC-0E1C8F2FFEA2}"/>
              </a:ext>
            </a:extLst>
          </p:cNvPr>
          <p:cNvSpPr>
            <a:spLocks noGrp="1"/>
          </p:cNvSpPr>
          <p:nvPr>
            <p:ph type="title"/>
          </p:nvPr>
        </p:nvSpPr>
        <p:spPr/>
        <p:txBody>
          <a:bodyPr/>
          <a:lstStyle/>
          <a:p>
            <a:r>
              <a:rPr lang="en-IN" b="1" dirty="0"/>
              <a:t>Artificial intelligence</a:t>
            </a:r>
          </a:p>
        </p:txBody>
      </p:sp>
      <p:sp>
        <p:nvSpPr>
          <p:cNvPr id="3" name="Content Placeholder 2">
            <a:extLst>
              <a:ext uri="{FF2B5EF4-FFF2-40B4-BE49-F238E27FC236}">
                <a16:creationId xmlns:a16="http://schemas.microsoft.com/office/drawing/2014/main" id="{8DF03F02-B8F1-B1D3-55DC-F1B9C950D313}"/>
              </a:ext>
            </a:extLst>
          </p:cNvPr>
          <p:cNvSpPr>
            <a:spLocks noGrp="1"/>
          </p:cNvSpPr>
          <p:nvPr>
            <p:ph idx="1"/>
          </p:nvPr>
        </p:nvSpPr>
        <p:spPr>
          <a:xfrm>
            <a:off x="1451579" y="2015732"/>
            <a:ext cx="9603275" cy="4037749"/>
          </a:xfrm>
        </p:spPr>
        <p:txBody>
          <a:bodyPr>
            <a:normAutofit/>
          </a:bodyPr>
          <a:lstStyle/>
          <a:p>
            <a:r>
              <a:rPr lang="en-IN" sz="1600" dirty="0"/>
              <a:t>AI enables us to build amazing software that can</a:t>
            </a:r>
          </a:p>
          <a:p>
            <a:pPr marL="457200" indent="-457200">
              <a:buFont typeface="+mj-lt"/>
              <a:buAutoNum type="alphaLcPeriod"/>
            </a:pPr>
            <a:r>
              <a:rPr lang="en-IN" sz="1600" dirty="0"/>
              <a:t>improve health care,</a:t>
            </a:r>
          </a:p>
          <a:p>
            <a:pPr marL="457200" indent="-457200">
              <a:buFont typeface="+mj-lt"/>
              <a:buAutoNum type="alphaLcPeriod"/>
            </a:pPr>
            <a:r>
              <a:rPr lang="en-IN" sz="1600" dirty="0"/>
              <a:t>enable people to overcome physical disadvantages,</a:t>
            </a:r>
          </a:p>
          <a:p>
            <a:pPr marL="457200" indent="-457200">
              <a:buFont typeface="+mj-lt"/>
              <a:buAutoNum type="alphaLcPeriod"/>
            </a:pPr>
            <a:r>
              <a:rPr lang="en-IN" sz="1600" dirty="0"/>
              <a:t>empower smart infrastructure,</a:t>
            </a:r>
          </a:p>
          <a:p>
            <a:pPr marL="457200" indent="-457200">
              <a:buFont typeface="+mj-lt"/>
              <a:buAutoNum type="alphaLcPeriod"/>
            </a:pPr>
            <a:r>
              <a:rPr lang="en-IN" sz="1600" dirty="0"/>
              <a:t>create incredible entertainment experiences,</a:t>
            </a:r>
          </a:p>
          <a:p>
            <a:pPr marL="457200" indent="-457200">
              <a:buFont typeface="+mj-lt"/>
              <a:buAutoNum type="alphaLcPeriod"/>
            </a:pPr>
            <a:r>
              <a:rPr lang="en-IN" sz="1600" dirty="0"/>
              <a:t>and even save the planet!!</a:t>
            </a:r>
          </a:p>
          <a:p>
            <a:r>
              <a:rPr lang="en-IN" sz="1600" dirty="0"/>
              <a:t>Simply put, AI is the creation of software that imitates human behaviours and capabilities.</a:t>
            </a:r>
          </a:p>
          <a:p>
            <a:r>
              <a:rPr lang="en-IN" sz="1600" dirty="0"/>
              <a:t>The </a:t>
            </a:r>
            <a:r>
              <a:rPr lang="en-IN" sz="1600" b="1" dirty="0"/>
              <a:t>Turing Test</a:t>
            </a:r>
            <a:r>
              <a:rPr lang="en-IN" sz="1600" dirty="0"/>
              <a:t>, proposed by </a:t>
            </a:r>
            <a:r>
              <a:rPr lang="en-IN" sz="1600" b="1" dirty="0"/>
              <a:t>Alan Turing (1950) </a:t>
            </a:r>
            <a:r>
              <a:rPr lang="en-IN" sz="1600" dirty="0"/>
              <a:t>was designed to provide a satisfactory definition of AI. The computer would need to possess the following capabilities:</a:t>
            </a:r>
          </a:p>
        </p:txBody>
      </p:sp>
    </p:spTree>
    <p:extLst>
      <p:ext uri="{BB962C8B-B14F-4D97-AF65-F5344CB8AC3E}">
        <p14:creationId xmlns:p14="http://schemas.microsoft.com/office/powerpoint/2010/main" val="3699917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399</TotalTime>
  <Words>2454</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Consolas</vt:lpstr>
      <vt:lpstr>Gill Sans MT</vt:lpstr>
      <vt:lpstr>Gallery</vt:lpstr>
      <vt:lpstr>WARDROBE CATEGORIZATION</vt:lpstr>
      <vt:lpstr>Details of internship</vt:lpstr>
      <vt:lpstr>outline</vt:lpstr>
      <vt:lpstr>Introduction to python</vt:lpstr>
      <vt:lpstr>google collab</vt:lpstr>
      <vt:lpstr>Python data structures</vt:lpstr>
      <vt:lpstr>Python data structures</vt:lpstr>
      <vt:lpstr>Python data structures</vt:lpstr>
      <vt:lpstr>Artificial intelligence</vt:lpstr>
      <vt:lpstr>Artificial intelligence</vt:lpstr>
      <vt:lpstr>Artificial intelligence</vt:lpstr>
      <vt:lpstr>Machine learning</vt:lpstr>
      <vt:lpstr>Supervised learning</vt:lpstr>
      <vt:lpstr>supervised learning</vt:lpstr>
      <vt:lpstr>unsupervised learning</vt:lpstr>
      <vt:lpstr>Unsupervised learning</vt:lpstr>
      <vt:lpstr>unsupervised learning</vt:lpstr>
      <vt:lpstr>reinforcement learning</vt:lpstr>
      <vt:lpstr>Computer Vision</vt:lpstr>
      <vt:lpstr>Opencv library in python</vt:lpstr>
      <vt:lpstr>numpy library in python</vt:lpstr>
      <vt:lpstr>pandas library in python</vt:lpstr>
      <vt:lpstr>matplotlib library in python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 data classification</dc:title>
  <dc:creator>Divyesh Chinni</dc:creator>
  <cp:lastModifiedBy>Divyesh Chinni</cp:lastModifiedBy>
  <cp:revision>46</cp:revision>
  <dcterms:created xsi:type="dcterms:W3CDTF">2022-09-10T09:46:46Z</dcterms:created>
  <dcterms:modified xsi:type="dcterms:W3CDTF">2022-12-23T18:15:25Z</dcterms:modified>
</cp:coreProperties>
</file>