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9" r:id="rId3"/>
    <p:sldId id="258" r:id="rId4"/>
    <p:sldId id="259" r:id="rId5"/>
    <p:sldId id="272" r:id="rId6"/>
    <p:sldId id="261" r:id="rId7"/>
    <p:sldId id="260" r:id="rId8"/>
    <p:sldId id="27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7/22/2023</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7/22/2023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7/22/2023</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619C56-2DDC-A51D-93B0-34387401EB3C}"/>
              </a:ext>
            </a:extLst>
          </p:cNvPr>
          <p:cNvSpPr>
            <a:spLocks noGrp="1"/>
          </p:cNvSpPr>
          <p:nvPr>
            <p:ph type="title"/>
          </p:nvPr>
        </p:nvSpPr>
        <p:spPr>
          <a:xfrm>
            <a:off x="1449206" y="369513"/>
            <a:ext cx="9291215" cy="1485920"/>
          </a:xfrm>
        </p:spPr>
        <p:txBody>
          <a:bodyPr>
            <a:noAutofit/>
          </a:bodyPr>
          <a:lstStyle/>
          <a:p>
            <a:pPr marL="0" marR="0" algn="ctr">
              <a:lnSpc>
                <a:spcPct val="150000"/>
              </a:lnSpc>
              <a:spcBef>
                <a:spcPts val="0"/>
              </a:spcBef>
              <a:spcAft>
                <a:spcPts val="800"/>
              </a:spcAft>
            </a:pPr>
            <a:r>
              <a:rPr lang="en-US" sz="2000" b="1" dirty="0">
                <a:latin typeface="Times New Roman" panose="02020603050405020304" pitchFamily="18" charset="0"/>
                <a:ea typeface="Tahoma" panose="020B0604030504040204" pitchFamily="34" charset="0"/>
                <a:cs typeface="Times New Roman" panose="02020603050405020304" pitchFamily="18" charset="0"/>
              </a:rPr>
              <a:t>SREE VENKATESWARA COLLEGE OF ENGINEERING</a:t>
            </a:r>
            <a:br>
              <a:rPr lang="en-US" sz="1200" dirty="0">
                <a:latin typeface="Times New Roman" panose="02020603050405020304" pitchFamily="18" charset="0"/>
                <a:ea typeface="Tahoma" panose="020B0604030504040204" pitchFamily="34" charset="0"/>
                <a:cs typeface="Times New Roman" panose="02020603050405020304" pitchFamily="18" charset="0"/>
              </a:rPr>
            </a:br>
            <a:r>
              <a:rPr lang="en-IN" sz="1400" cap="none" dirty="0">
                <a:effectLst/>
                <a:latin typeface="Times New Roman" panose="02020603050405020304" pitchFamily="18" charset="0"/>
                <a:ea typeface="Tahoma" panose="020B0604030504040204" pitchFamily="34" charset="0"/>
                <a:cs typeface="Times New Roman" panose="02020603050405020304" pitchFamily="18" charset="0"/>
              </a:rPr>
              <a:t>(Accredited with NAAC “A”, UGC 2(f) Recognized &amp; ISO 9001::2015 Certified</a:t>
            </a:r>
            <a:br>
              <a:rPr lang="en-IN" sz="1400" cap="none" dirty="0">
                <a:effectLst/>
                <a:latin typeface="Times New Roman" panose="02020603050405020304" pitchFamily="18" charset="0"/>
                <a:ea typeface="Tahoma" panose="020B0604030504040204" pitchFamily="34" charset="0"/>
                <a:cs typeface="Times New Roman" panose="02020603050405020304" pitchFamily="18" charset="0"/>
              </a:rPr>
            </a:br>
            <a:r>
              <a:rPr lang="en-IN" sz="1400" cap="none" dirty="0">
                <a:latin typeface="Times New Roman" panose="02020603050405020304" pitchFamily="18" charset="0"/>
                <a:ea typeface="Tahoma" panose="020B0604030504040204" pitchFamily="34" charset="0"/>
                <a:cs typeface="Times New Roman" panose="02020603050405020304" pitchFamily="18" charset="0"/>
              </a:rPr>
              <a:t>A</a:t>
            </a:r>
            <a:r>
              <a:rPr lang="en-IN" sz="1400" cap="none" dirty="0">
                <a:effectLst/>
                <a:latin typeface="Times New Roman" panose="02020603050405020304" pitchFamily="18" charset="0"/>
                <a:ea typeface="Tahoma" panose="020B0604030504040204" pitchFamily="34" charset="0"/>
                <a:cs typeface="Times New Roman" panose="02020603050405020304" pitchFamily="18" charset="0"/>
              </a:rPr>
              <a:t>pproved by AICTE, New </a:t>
            </a:r>
            <a:r>
              <a:rPr lang="en-IN" sz="1400" cap="none" dirty="0">
                <a:latin typeface="Times New Roman" panose="02020603050405020304" pitchFamily="18" charset="0"/>
                <a:ea typeface="Tahoma" panose="020B0604030504040204" pitchFamily="34" charset="0"/>
                <a:cs typeface="Times New Roman" panose="02020603050405020304" pitchFamily="18" charset="0"/>
              </a:rPr>
              <a:t>D</a:t>
            </a:r>
            <a:r>
              <a:rPr lang="en-IN" sz="1400" cap="none" dirty="0">
                <a:effectLst/>
                <a:latin typeface="Times New Roman" panose="02020603050405020304" pitchFamily="18" charset="0"/>
                <a:ea typeface="Tahoma" panose="020B0604030504040204" pitchFamily="34" charset="0"/>
                <a:cs typeface="Times New Roman" panose="02020603050405020304" pitchFamily="18" charset="0"/>
              </a:rPr>
              <a:t>elhi and Affiliated to JNTUA – </a:t>
            </a:r>
            <a:r>
              <a:rPr lang="en-IN" sz="1400" cap="none" dirty="0">
                <a:latin typeface="Times New Roman" panose="02020603050405020304" pitchFamily="18" charset="0"/>
                <a:ea typeface="Tahoma" panose="020B0604030504040204" pitchFamily="34" charset="0"/>
                <a:cs typeface="Times New Roman" panose="02020603050405020304" pitchFamily="18" charset="0"/>
              </a:rPr>
              <a:t>A</a:t>
            </a:r>
            <a:r>
              <a:rPr lang="en-IN" sz="1400" cap="none" dirty="0">
                <a:effectLst/>
                <a:latin typeface="Times New Roman" panose="02020603050405020304" pitchFamily="18" charset="0"/>
                <a:ea typeface="Tahoma" panose="020B0604030504040204" pitchFamily="34" charset="0"/>
                <a:cs typeface="Times New Roman" panose="02020603050405020304" pitchFamily="18" charset="0"/>
              </a:rPr>
              <a:t>nantapuramu)</a:t>
            </a:r>
            <a:br>
              <a:rPr lang="en-IN" sz="1400" cap="none" dirty="0">
                <a:effectLst/>
                <a:latin typeface="Times New Roman" panose="02020603050405020304" pitchFamily="18" charset="0"/>
                <a:ea typeface="Tahoma" panose="020B0604030504040204" pitchFamily="34" charset="0"/>
                <a:cs typeface="Times New Roman" panose="02020603050405020304" pitchFamily="18" charset="0"/>
              </a:rPr>
            </a:br>
            <a:r>
              <a:rPr lang="en-IN" sz="1400" cap="none" dirty="0">
                <a:latin typeface="Times New Roman" panose="02020603050405020304" pitchFamily="18" charset="0"/>
                <a:ea typeface="Tahoma" panose="020B0604030504040204" pitchFamily="34" charset="0"/>
                <a:cs typeface="Times New Roman" panose="02020603050405020304" pitchFamily="18" charset="0"/>
              </a:rPr>
              <a:t>N</a:t>
            </a:r>
            <a:r>
              <a:rPr lang="en-IN" sz="1400" cap="none" dirty="0">
                <a:effectLst/>
                <a:latin typeface="Times New Roman" panose="02020603050405020304" pitchFamily="18" charset="0"/>
                <a:ea typeface="Tahoma" panose="020B0604030504040204" pitchFamily="34" charset="0"/>
                <a:cs typeface="Times New Roman" panose="02020603050405020304" pitchFamily="18" charset="0"/>
              </a:rPr>
              <a:t>orth </a:t>
            </a:r>
            <a:r>
              <a:rPr lang="en-IN" sz="1400" cap="none" dirty="0">
                <a:latin typeface="Times New Roman" panose="02020603050405020304" pitchFamily="18" charset="0"/>
                <a:ea typeface="Tahoma" panose="020B0604030504040204" pitchFamily="34" charset="0"/>
                <a:cs typeface="Times New Roman" panose="02020603050405020304" pitchFamily="18" charset="0"/>
              </a:rPr>
              <a:t>R</a:t>
            </a:r>
            <a:r>
              <a:rPr lang="en-IN" sz="1400" cap="none" dirty="0">
                <a:effectLst/>
                <a:latin typeface="Times New Roman" panose="02020603050405020304" pitchFamily="18" charset="0"/>
                <a:ea typeface="Tahoma" panose="020B0604030504040204" pitchFamily="34" charset="0"/>
                <a:cs typeface="Times New Roman" panose="02020603050405020304" pitchFamily="18" charset="0"/>
              </a:rPr>
              <a:t>ajupalem, </a:t>
            </a:r>
            <a:r>
              <a:rPr lang="en-IN" sz="1400" cap="none" dirty="0">
                <a:latin typeface="Times New Roman" panose="02020603050405020304" pitchFamily="18" charset="0"/>
                <a:ea typeface="Tahoma" panose="020B0604030504040204" pitchFamily="34" charset="0"/>
                <a:cs typeface="Times New Roman" panose="02020603050405020304" pitchFamily="18" charset="0"/>
              </a:rPr>
              <a:t>K</a:t>
            </a:r>
            <a:r>
              <a:rPr lang="en-IN" sz="1400" cap="none" dirty="0">
                <a:effectLst/>
                <a:latin typeface="Times New Roman" panose="02020603050405020304" pitchFamily="18" charset="0"/>
                <a:ea typeface="Tahoma" panose="020B0604030504040204" pitchFamily="34" charset="0"/>
                <a:cs typeface="Times New Roman" panose="02020603050405020304" pitchFamily="18" charset="0"/>
              </a:rPr>
              <a:t>odavaluru (</a:t>
            </a:r>
            <a:r>
              <a:rPr lang="en-IN" sz="1400" cap="none" dirty="0">
                <a:latin typeface="Times New Roman" panose="02020603050405020304" pitchFamily="18" charset="0"/>
                <a:ea typeface="Tahoma" panose="020B0604030504040204" pitchFamily="34" charset="0"/>
                <a:cs typeface="Times New Roman" panose="02020603050405020304" pitchFamily="18" charset="0"/>
              </a:rPr>
              <a:t>V</a:t>
            </a:r>
            <a:r>
              <a:rPr lang="en-IN" sz="1400" cap="none" dirty="0">
                <a:effectLst/>
                <a:latin typeface="Times New Roman" panose="02020603050405020304" pitchFamily="18" charset="0"/>
                <a:ea typeface="Tahoma" panose="020B0604030504040204" pitchFamily="34" charset="0"/>
                <a:cs typeface="Times New Roman" panose="02020603050405020304" pitchFamily="18" charset="0"/>
              </a:rPr>
              <a:t>&amp;M), SPSR </a:t>
            </a:r>
            <a:r>
              <a:rPr lang="en-IN" sz="1400" cap="none" dirty="0">
                <a:latin typeface="Times New Roman" panose="02020603050405020304" pitchFamily="18" charset="0"/>
                <a:ea typeface="Tahoma" panose="020B0604030504040204" pitchFamily="34" charset="0"/>
                <a:cs typeface="Times New Roman" panose="02020603050405020304" pitchFamily="18" charset="0"/>
              </a:rPr>
              <a:t>N</a:t>
            </a:r>
            <a:r>
              <a:rPr lang="en-IN" sz="1400" cap="none" dirty="0">
                <a:effectLst/>
                <a:latin typeface="Times New Roman" panose="02020603050405020304" pitchFamily="18" charset="0"/>
                <a:ea typeface="Tahoma" panose="020B0604030504040204" pitchFamily="34" charset="0"/>
                <a:cs typeface="Times New Roman" panose="02020603050405020304" pitchFamily="18" charset="0"/>
              </a:rPr>
              <a:t>ellore.</a:t>
            </a:r>
            <a:br>
              <a:rPr lang="en-IN" sz="1400" cap="none" dirty="0">
                <a:effectLst/>
                <a:latin typeface="Times New Roman" panose="02020603050405020304" pitchFamily="18" charset="0"/>
                <a:ea typeface="Tahoma" panose="020B0604030504040204" pitchFamily="34" charset="0"/>
                <a:cs typeface="Times New Roman" panose="02020603050405020304" pitchFamily="18" charset="0"/>
              </a:rPr>
            </a:br>
            <a:endParaRPr lang="en-IN" sz="12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3" name="Content Placeholder 12">
            <a:extLst>
              <a:ext uri="{FF2B5EF4-FFF2-40B4-BE49-F238E27FC236}">
                <a16:creationId xmlns:a16="http://schemas.microsoft.com/office/drawing/2014/main" id="{E8A50C16-BE04-A980-6047-E5E9CCFAD9E2}"/>
              </a:ext>
            </a:extLst>
          </p:cNvPr>
          <p:cNvPicPr>
            <a:picLocks noGrp="1" noChangeAspect="1"/>
          </p:cNvPicPr>
          <p:nvPr>
            <p:ph idx="1"/>
          </p:nvPr>
        </p:nvPicPr>
        <p:blipFill>
          <a:blip r:embed="rId2"/>
          <a:stretch>
            <a:fillRect/>
          </a:stretch>
        </p:blipFill>
        <p:spPr>
          <a:xfrm>
            <a:off x="1449206" y="528422"/>
            <a:ext cx="1196340" cy="1168101"/>
          </a:xfrm>
        </p:spPr>
      </p:pic>
      <p:pic>
        <p:nvPicPr>
          <p:cNvPr id="15" name="Picture 14">
            <a:extLst>
              <a:ext uri="{FF2B5EF4-FFF2-40B4-BE49-F238E27FC236}">
                <a16:creationId xmlns:a16="http://schemas.microsoft.com/office/drawing/2014/main" id="{D4B39B43-F46B-FAD8-7F7A-9B1E1724B622}"/>
              </a:ext>
            </a:extLst>
          </p:cNvPr>
          <p:cNvPicPr>
            <a:picLocks noChangeAspect="1"/>
          </p:cNvPicPr>
          <p:nvPr/>
        </p:nvPicPr>
        <p:blipFill>
          <a:blip r:embed="rId3"/>
          <a:stretch>
            <a:fillRect/>
          </a:stretch>
        </p:blipFill>
        <p:spPr>
          <a:xfrm>
            <a:off x="9513257" y="528421"/>
            <a:ext cx="1225976" cy="1168102"/>
          </a:xfrm>
          <a:prstGeom prst="rect">
            <a:avLst/>
          </a:prstGeom>
        </p:spPr>
      </p:pic>
      <p:sp>
        <p:nvSpPr>
          <p:cNvPr id="23" name="TextBox 22">
            <a:extLst>
              <a:ext uri="{FF2B5EF4-FFF2-40B4-BE49-F238E27FC236}">
                <a16:creationId xmlns:a16="http://schemas.microsoft.com/office/drawing/2014/main" id="{0FD40084-E4EB-C29D-F09E-FD9C9308C18A}"/>
              </a:ext>
            </a:extLst>
          </p:cNvPr>
          <p:cNvSpPr txBox="1"/>
          <p:nvPr/>
        </p:nvSpPr>
        <p:spPr>
          <a:xfrm>
            <a:off x="3048000" y="2468672"/>
            <a:ext cx="6465257" cy="1953868"/>
          </a:xfrm>
          <a:prstGeom prst="rect">
            <a:avLst/>
          </a:prstGeom>
          <a:noFill/>
        </p:spPr>
        <p:txBody>
          <a:bodyPr wrap="square" rtlCol="0">
            <a:spAutoFit/>
          </a:bodyPr>
          <a:lstStyle/>
          <a:p>
            <a:pPr algn="ctr">
              <a:lnSpc>
                <a:spcPct val="150000"/>
              </a:lnSpc>
            </a:pPr>
            <a:r>
              <a:rPr lang="en-US" sz="2800" b="1" dirty="0">
                <a:latin typeface="Times New Roman" panose="02020603050405020304" pitchFamily="18" charset="0"/>
                <a:cs typeface="Times New Roman" panose="02020603050405020304" pitchFamily="18" charset="0"/>
              </a:rPr>
              <a:t>HAND GESTURE RECOGNITION AND VOICE CONVERSION FOR DEAF AND DUMB</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524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1C6C4-A9A0-09AE-9DD8-D80ED4472BF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Hardware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93EFCB-A943-0797-0E42-AC8C9E2A0211}"/>
              </a:ext>
            </a:extLst>
          </p:cNvPr>
          <p:cNvSpPr>
            <a:spLocks noGrp="1"/>
          </p:cNvSpPr>
          <p:nvPr>
            <p:ph idx="1"/>
          </p:nvPr>
        </p:nvSpPr>
        <p:spPr>
          <a:xfrm>
            <a:off x="1451579" y="2015732"/>
            <a:ext cx="9291215" cy="4136493"/>
          </a:xfrm>
        </p:spPr>
        <p:txBody>
          <a:bodyPr/>
          <a:lstStyle/>
          <a:p>
            <a:pPr marL="0" indent="0" algn="just">
              <a:lnSpc>
                <a:spcPct val="150000"/>
              </a:lnSpc>
              <a:spcBef>
                <a:spcPts val="0"/>
              </a:spcBef>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following are the hardware requirements needed to develop the project: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665BADB9-BF85-BBD8-0757-3A47ED2DCCFD}"/>
              </a:ext>
            </a:extLst>
          </p:cNvPr>
          <p:cNvGraphicFramePr>
            <a:graphicFrameLocks noGrp="1"/>
          </p:cNvGraphicFramePr>
          <p:nvPr>
            <p:extLst>
              <p:ext uri="{D42A27DB-BD31-4B8C-83A1-F6EECF244321}">
                <p14:modId xmlns:p14="http://schemas.microsoft.com/office/powerpoint/2010/main" val="220060786"/>
              </p:ext>
            </p:extLst>
          </p:nvPr>
        </p:nvGraphicFramePr>
        <p:xfrm>
          <a:off x="2769833" y="2588092"/>
          <a:ext cx="7031116" cy="3419168"/>
        </p:xfrm>
        <a:graphic>
          <a:graphicData uri="http://schemas.openxmlformats.org/drawingml/2006/table">
            <a:tbl>
              <a:tblPr firstRow="1" firstCol="1" bandRow="1">
                <a:tableStyleId>{5C22544A-7EE6-4342-B048-85BDC9FD1C3A}</a:tableStyleId>
              </a:tblPr>
              <a:tblGrid>
                <a:gridCol w="3515558">
                  <a:extLst>
                    <a:ext uri="{9D8B030D-6E8A-4147-A177-3AD203B41FA5}">
                      <a16:colId xmlns:a16="http://schemas.microsoft.com/office/drawing/2014/main" val="647282199"/>
                    </a:ext>
                  </a:extLst>
                </a:gridCol>
                <a:gridCol w="3515558">
                  <a:extLst>
                    <a:ext uri="{9D8B030D-6E8A-4147-A177-3AD203B41FA5}">
                      <a16:colId xmlns:a16="http://schemas.microsoft.com/office/drawing/2014/main" val="911179920"/>
                    </a:ext>
                  </a:extLst>
                </a:gridCol>
              </a:tblGrid>
              <a:tr h="427396">
                <a:tc>
                  <a:txBody>
                    <a:bodyPr/>
                    <a:lstStyle/>
                    <a:p>
                      <a:pPr marL="0" marR="0" algn="ctr">
                        <a:lnSpc>
                          <a:spcPct val="150000"/>
                        </a:lnSpc>
                        <a:spcBef>
                          <a:spcPts val="0"/>
                        </a:spcBef>
                        <a:spcAft>
                          <a:spcPts val="0"/>
                        </a:spcAft>
                      </a:pPr>
                      <a:r>
                        <a:rPr lang="en-US" sz="18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Hardware Parameter</a:t>
                      </a:r>
                      <a:endParaRPr lang="en-IN" sz="18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8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Specification</a:t>
                      </a:r>
                      <a:endParaRPr lang="en-IN" sz="18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6376278"/>
                  </a:ext>
                </a:extLst>
              </a:tr>
              <a:tr h="427396">
                <a:tc>
                  <a:txBody>
                    <a:bodyPr/>
                    <a:lstStyle/>
                    <a:p>
                      <a:pPr marL="0" marR="0" algn="just">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Processor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Intel Core i3 (minimum)</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3670701"/>
                  </a:ext>
                </a:extLst>
              </a:tr>
              <a:tr h="427396">
                <a:tc>
                  <a:txBody>
                    <a:bodyPr/>
                    <a:lstStyle/>
                    <a:p>
                      <a:pPr marL="0" marR="0" algn="just">
                        <a:lnSpc>
                          <a:spcPct val="15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Webcam</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720 pixel (minimum)</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5030208"/>
                  </a:ext>
                </a:extLst>
              </a:tr>
              <a:tr h="427396">
                <a:tc>
                  <a:txBody>
                    <a:bodyPr/>
                    <a:lstStyle/>
                    <a:p>
                      <a:pPr marL="0" marR="0" algn="just">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RAM</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 GB (minimum)</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0796367"/>
                  </a:ext>
                </a:extLst>
              </a:tr>
              <a:tr h="427396">
                <a:tc>
                  <a:txBody>
                    <a:bodyPr/>
                    <a:lstStyle/>
                    <a:p>
                      <a:pPr marL="0" marR="0" algn="just">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Hard disk</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256 GB (minimum)</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6170311"/>
                  </a:ext>
                </a:extLst>
              </a:tr>
              <a:tr h="427396">
                <a:tc>
                  <a:txBody>
                    <a:bodyPr/>
                    <a:lstStyle/>
                    <a:p>
                      <a:pPr marL="0" marR="0" algn="just">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Keyboard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Standard Windows Keyboard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5588814"/>
                  </a:ext>
                </a:extLst>
              </a:tr>
              <a:tr h="427396">
                <a:tc>
                  <a:txBody>
                    <a:bodyPr/>
                    <a:lstStyle/>
                    <a:p>
                      <a:pPr marL="0" marR="0" algn="just">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Mouse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Standard Mouse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1475270"/>
                  </a:ext>
                </a:extLst>
              </a:tr>
              <a:tr h="427396">
                <a:tc>
                  <a:txBody>
                    <a:bodyPr/>
                    <a:lstStyle/>
                    <a:p>
                      <a:pPr marL="0" marR="0" algn="just">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Monitor</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SVGA</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861089"/>
                  </a:ext>
                </a:extLst>
              </a:tr>
            </a:tbl>
          </a:graphicData>
        </a:graphic>
      </p:graphicFrame>
    </p:spTree>
    <p:extLst>
      <p:ext uri="{BB962C8B-B14F-4D97-AF65-F5344CB8AC3E}">
        <p14:creationId xmlns:p14="http://schemas.microsoft.com/office/powerpoint/2010/main" val="3755703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1C6C4-A9A0-09AE-9DD8-D80ED4472BF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software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93EFCB-A943-0797-0E42-AC8C9E2A0211}"/>
              </a:ext>
            </a:extLst>
          </p:cNvPr>
          <p:cNvSpPr>
            <a:spLocks noGrp="1"/>
          </p:cNvSpPr>
          <p:nvPr>
            <p:ph idx="1"/>
          </p:nvPr>
        </p:nvSpPr>
        <p:spPr>
          <a:xfrm>
            <a:off x="1451579" y="2015732"/>
            <a:ext cx="9291215" cy="4136493"/>
          </a:xfrm>
        </p:spPr>
        <p:txBody>
          <a:bodyPr/>
          <a:lstStyle/>
          <a:p>
            <a:pPr marL="0" indent="0" algn="just">
              <a:lnSpc>
                <a:spcPct val="150000"/>
              </a:lnSpc>
              <a:spcBef>
                <a:spcPts val="0"/>
              </a:spcBef>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following are the </a:t>
            </a:r>
            <a:r>
              <a:rPr lang="en-US" sz="1800" dirty="0">
                <a:latin typeface="Times New Roman" panose="02020603050405020304" pitchFamily="18" charset="0"/>
                <a:ea typeface="Calibri" panose="020F0502020204030204" pitchFamily="34" charset="0"/>
                <a:cs typeface="Times New Roman" panose="02020603050405020304" pitchFamily="18" charset="0"/>
              </a:rPr>
              <a:t>soft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ware requirements needed to develop the project: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665BADB9-BF85-BBD8-0757-3A47ED2DCCFD}"/>
              </a:ext>
            </a:extLst>
          </p:cNvPr>
          <p:cNvGraphicFramePr>
            <a:graphicFrameLocks noGrp="1"/>
          </p:cNvGraphicFramePr>
          <p:nvPr>
            <p:extLst>
              <p:ext uri="{D42A27DB-BD31-4B8C-83A1-F6EECF244321}">
                <p14:modId xmlns:p14="http://schemas.microsoft.com/office/powerpoint/2010/main" val="3261382646"/>
              </p:ext>
            </p:extLst>
          </p:nvPr>
        </p:nvGraphicFramePr>
        <p:xfrm>
          <a:off x="2769833" y="2588092"/>
          <a:ext cx="7031116" cy="1282188"/>
        </p:xfrm>
        <a:graphic>
          <a:graphicData uri="http://schemas.openxmlformats.org/drawingml/2006/table">
            <a:tbl>
              <a:tblPr firstRow="1" firstCol="1" bandRow="1">
                <a:tableStyleId>{5C22544A-7EE6-4342-B048-85BDC9FD1C3A}</a:tableStyleId>
              </a:tblPr>
              <a:tblGrid>
                <a:gridCol w="3515558">
                  <a:extLst>
                    <a:ext uri="{9D8B030D-6E8A-4147-A177-3AD203B41FA5}">
                      <a16:colId xmlns:a16="http://schemas.microsoft.com/office/drawing/2014/main" val="647282199"/>
                    </a:ext>
                  </a:extLst>
                </a:gridCol>
                <a:gridCol w="3515558">
                  <a:extLst>
                    <a:ext uri="{9D8B030D-6E8A-4147-A177-3AD203B41FA5}">
                      <a16:colId xmlns:a16="http://schemas.microsoft.com/office/drawing/2014/main" val="911179920"/>
                    </a:ext>
                  </a:extLst>
                </a:gridCol>
              </a:tblGrid>
              <a:tr h="427396">
                <a:tc>
                  <a:txBody>
                    <a:bodyPr/>
                    <a:lstStyle/>
                    <a:p>
                      <a:pPr marL="0" marR="0" algn="ctr">
                        <a:lnSpc>
                          <a:spcPct val="150000"/>
                        </a:lnSpc>
                        <a:spcBef>
                          <a:spcPts val="0"/>
                        </a:spcBef>
                        <a:spcAft>
                          <a:spcPts val="0"/>
                        </a:spcAft>
                      </a:pPr>
                      <a:r>
                        <a:rPr lang="en-US" sz="18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Software Parameter</a:t>
                      </a:r>
                      <a:endParaRPr lang="en-IN" sz="18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8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Specification</a:t>
                      </a:r>
                      <a:endParaRPr lang="en-IN" sz="18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6376278"/>
                  </a:ext>
                </a:extLst>
              </a:tr>
              <a:tr h="427396">
                <a:tc>
                  <a:txBody>
                    <a:bodyPr/>
                    <a:lstStyle/>
                    <a:p>
                      <a:pPr marL="0" marR="0" algn="just">
                        <a:lnSpc>
                          <a:spcPct val="150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Operating System</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Windows 7 or 8 </a:t>
                      </a:r>
                      <a:r>
                        <a:rPr lang="en-US" sz="1600">
                          <a:effectLst/>
                          <a:latin typeface="Times New Roman" panose="02020603050405020304" pitchFamily="18" charset="0"/>
                          <a:ea typeface="Calibri" panose="020F0502020204030204" pitchFamily="34" charset="0"/>
                          <a:cs typeface="Times New Roman" panose="02020603050405020304" pitchFamily="18" charset="0"/>
                        </a:rPr>
                        <a:t>(minimum)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3670701"/>
                  </a:ext>
                </a:extLst>
              </a:tr>
              <a:tr h="427396">
                <a:tc>
                  <a:txBody>
                    <a:bodyPr/>
                    <a:lstStyle/>
                    <a:p>
                      <a:pPr marL="0" marR="0" algn="just">
                        <a:lnSpc>
                          <a:spcPct val="150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Programming Language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Python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5030208"/>
                  </a:ext>
                </a:extLst>
              </a:tr>
            </a:tbl>
          </a:graphicData>
        </a:graphic>
      </p:graphicFrame>
    </p:spTree>
    <p:extLst>
      <p:ext uri="{BB962C8B-B14F-4D97-AF65-F5344CB8AC3E}">
        <p14:creationId xmlns:p14="http://schemas.microsoft.com/office/powerpoint/2010/main" val="1817136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B6570-BF59-DC5F-2CC0-7AC06479CA5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scope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69CF8F-F415-CE03-2F3B-95975745D90C}"/>
              </a:ext>
            </a:extLst>
          </p:cNvPr>
          <p:cNvSpPr>
            <a:spLocks noGrp="1"/>
          </p:cNvSpPr>
          <p:nvPr>
            <p:ph idx="1"/>
          </p:nvPr>
        </p:nvSpPr>
        <p:spPr>
          <a:xfrm>
            <a:off x="1451579" y="2015732"/>
            <a:ext cx="9291215" cy="4109860"/>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Here are some of the potential areas where this technology could be applied:</a:t>
            </a:r>
          </a:p>
          <a:p>
            <a:pPr marL="342900" indent="-342900" algn="just">
              <a:buFont typeface="+mj-lt"/>
              <a:buAutoNum type="arabicPeriod"/>
            </a:pPr>
            <a:r>
              <a:rPr lang="en-US" sz="1800" b="1" dirty="0">
                <a:solidFill>
                  <a:srgbClr val="FFFF00"/>
                </a:solidFill>
                <a:latin typeface="Times New Roman" panose="02020603050405020304" pitchFamily="18" charset="0"/>
                <a:cs typeface="Times New Roman" panose="02020603050405020304" pitchFamily="18" charset="0"/>
              </a:rPr>
              <a:t>Communication for the Deaf and Dumb: </a:t>
            </a:r>
            <a:r>
              <a:rPr lang="en-US" sz="1800" dirty="0">
                <a:latin typeface="Times New Roman" panose="02020603050405020304" pitchFamily="18" charset="0"/>
                <a:cs typeface="Times New Roman" panose="02020603050405020304" pitchFamily="18" charset="0"/>
              </a:rPr>
              <a:t>One of the primary applications of Hand Gesture Recognition and Voice Conversion technology is to provide a communication platform for the deaf and dumb. With this technology, deaf and dumb individuals can communicate with each other using sign language and converted voice, enabling them to interact with others more effectively.</a:t>
            </a:r>
          </a:p>
          <a:p>
            <a:pPr marL="342900" indent="-342900" algn="just">
              <a:buFont typeface="+mj-lt"/>
              <a:buAutoNum type="arabicPeriod"/>
            </a:pPr>
            <a:r>
              <a:rPr lang="en-US" sz="1800" b="1" kern="1200" dirty="0">
                <a:solidFill>
                  <a:srgbClr val="FFFF00"/>
                </a:solidFill>
                <a:effectLst/>
                <a:latin typeface="Times New Roman" panose="02020603050405020304" pitchFamily="18" charset="0"/>
                <a:cs typeface="Times New Roman" panose="02020603050405020304" pitchFamily="18" charset="0"/>
              </a:rPr>
              <a:t>Augmented Reality: </a:t>
            </a:r>
            <a:r>
              <a:rPr lang="en-US" sz="1800" kern="1200" dirty="0">
                <a:solidFill>
                  <a:srgbClr val="FFFFFF"/>
                </a:solidFill>
                <a:effectLst/>
                <a:latin typeface="Times New Roman" panose="02020603050405020304" pitchFamily="18" charset="0"/>
                <a:cs typeface="Times New Roman" panose="02020603050405020304" pitchFamily="18" charset="0"/>
              </a:rPr>
              <a:t>Hand Gesture Recognition technology can be integrated with Augmented Reality (AR) to create a more immersive and interactive experience for users. This technology can be used in gaming, education, and training industries to create a more realistic and hands-on experience for users.</a:t>
            </a:r>
            <a:endParaRPr lang="en-IN" sz="18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799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B6570-BF59-DC5F-2CC0-7AC06479CA5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scope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69CF8F-F415-CE03-2F3B-95975745D90C}"/>
              </a:ext>
            </a:extLst>
          </p:cNvPr>
          <p:cNvSpPr>
            <a:spLocks noGrp="1"/>
          </p:cNvSpPr>
          <p:nvPr>
            <p:ph idx="1"/>
          </p:nvPr>
        </p:nvSpPr>
        <p:spPr>
          <a:xfrm>
            <a:off x="1451579" y="2015732"/>
            <a:ext cx="9291215" cy="4109860"/>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Here are some of the potential areas where this technology could be applied:</a:t>
            </a:r>
          </a:p>
          <a:p>
            <a:pPr marL="347472" indent="-347472" algn="just" rtl="0" eaLnBrk="1" latinLnBrk="0" hangingPunct="1">
              <a:lnSpc>
                <a:spcPct val="120000"/>
              </a:lnSpc>
              <a:spcBef>
                <a:spcPts val="1000"/>
              </a:spcBef>
              <a:spcAft>
                <a:spcPts val="0"/>
              </a:spcAft>
              <a:buClr>
                <a:schemeClr val="accent1"/>
              </a:buClr>
              <a:buSzPct val="100000"/>
              <a:buFont typeface="+mj-lt"/>
              <a:buAutoNum type="arabicPeriod" startAt="3"/>
            </a:pPr>
            <a:r>
              <a:rPr lang="en-US" sz="1800" b="1" kern="1200" dirty="0">
                <a:solidFill>
                  <a:srgbClr val="FFFF00"/>
                </a:solidFill>
                <a:effectLst/>
                <a:latin typeface="Times New Roman" panose="02020603050405020304" pitchFamily="18" charset="0"/>
                <a:cs typeface="Times New Roman" panose="02020603050405020304" pitchFamily="18" charset="0"/>
              </a:rPr>
              <a:t>Healthcare:</a:t>
            </a:r>
            <a:r>
              <a:rPr lang="en-US" sz="1800" kern="1200" dirty="0">
                <a:solidFill>
                  <a:srgbClr val="FFFFFF"/>
                </a:solidFill>
                <a:effectLst/>
                <a:latin typeface="Times New Roman" panose="02020603050405020304" pitchFamily="18" charset="0"/>
                <a:cs typeface="Times New Roman" panose="02020603050405020304" pitchFamily="18" charset="0"/>
              </a:rPr>
              <a:t> Hand Gesture Recognition and Voice Conversion technology can be used in the healthcare industry to help doctors and nurses communicate with the patients who are deaf and dumb. This technology can also be used in surgical procedures where voice commands are used to control the medical equipment.</a:t>
            </a:r>
            <a:endParaRPr lang="en-IN" sz="1800" dirty="0">
              <a:effectLst/>
              <a:latin typeface="Times New Roman" panose="02020603050405020304" pitchFamily="18" charset="0"/>
              <a:cs typeface="Times New Roman" panose="02020603050405020304" pitchFamily="18" charset="0"/>
            </a:endParaRPr>
          </a:p>
          <a:p>
            <a:pPr marL="347472" indent="-347472" algn="just" rtl="0" eaLnBrk="1" latinLnBrk="0" hangingPunct="1">
              <a:lnSpc>
                <a:spcPct val="120000"/>
              </a:lnSpc>
              <a:spcBef>
                <a:spcPts val="1000"/>
              </a:spcBef>
              <a:spcAft>
                <a:spcPts val="0"/>
              </a:spcAft>
              <a:buClr>
                <a:schemeClr val="accent1"/>
              </a:buClr>
              <a:buSzPct val="100000"/>
              <a:buFont typeface="+mj-lt"/>
              <a:buAutoNum type="arabicPeriod" startAt="3"/>
            </a:pPr>
            <a:r>
              <a:rPr lang="en-US" sz="1800" b="1" kern="1200" dirty="0">
                <a:solidFill>
                  <a:srgbClr val="FFFF00"/>
                </a:solidFill>
                <a:effectLst/>
                <a:latin typeface="Times New Roman" panose="02020603050405020304" pitchFamily="18" charset="0"/>
                <a:cs typeface="Times New Roman" panose="02020603050405020304" pitchFamily="18" charset="0"/>
              </a:rPr>
              <a:t>Automotive Industry: </a:t>
            </a:r>
            <a:r>
              <a:rPr lang="en-US" sz="1800" kern="1200" dirty="0">
                <a:solidFill>
                  <a:srgbClr val="FFFFFF"/>
                </a:solidFill>
                <a:effectLst/>
                <a:latin typeface="Times New Roman" panose="02020603050405020304" pitchFamily="18" charset="0"/>
                <a:cs typeface="Times New Roman" panose="02020603050405020304" pitchFamily="18" charset="0"/>
              </a:rPr>
              <a:t>Hand Gesture Recognition technology can be used in the automotive industry to enhance the user experience by allowing drivers to control various features of their vehicle using hand gestures.</a:t>
            </a:r>
            <a:endParaRPr lang="en-IN" sz="18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07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B6570-BF59-DC5F-2CC0-7AC06479CA5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scope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69CF8F-F415-CE03-2F3B-95975745D90C}"/>
              </a:ext>
            </a:extLst>
          </p:cNvPr>
          <p:cNvSpPr>
            <a:spLocks noGrp="1"/>
          </p:cNvSpPr>
          <p:nvPr>
            <p:ph idx="1"/>
          </p:nvPr>
        </p:nvSpPr>
        <p:spPr>
          <a:xfrm>
            <a:off x="1451579" y="2015732"/>
            <a:ext cx="9291215" cy="4109860"/>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Here are some of the potential areas where this technology could be applied:</a:t>
            </a:r>
          </a:p>
          <a:p>
            <a:pPr marL="347472" indent="-347472" algn="just" rtl="0" eaLnBrk="1" latinLnBrk="0" hangingPunct="1">
              <a:lnSpc>
                <a:spcPct val="120000"/>
              </a:lnSpc>
              <a:spcBef>
                <a:spcPts val="1000"/>
              </a:spcBef>
              <a:spcAft>
                <a:spcPts val="0"/>
              </a:spcAft>
              <a:buClr>
                <a:schemeClr val="accent1"/>
              </a:buClr>
              <a:buSzPct val="100000"/>
              <a:buFont typeface="+mj-lt"/>
              <a:buAutoNum type="arabicPeriod" startAt="5"/>
            </a:pPr>
            <a:r>
              <a:rPr lang="en-US" sz="1800" b="1" kern="1200" dirty="0">
                <a:solidFill>
                  <a:srgbClr val="FFFF00"/>
                </a:solidFill>
                <a:effectLst/>
                <a:latin typeface="Times New Roman" panose="02020603050405020304" pitchFamily="18" charset="0"/>
                <a:cs typeface="Times New Roman" panose="02020603050405020304" pitchFamily="18" charset="0"/>
              </a:rPr>
              <a:t>Robotics:</a:t>
            </a:r>
            <a:r>
              <a:rPr lang="en-US" sz="1800" kern="1200" dirty="0">
                <a:solidFill>
                  <a:srgbClr val="FFFFFF"/>
                </a:solidFill>
                <a:effectLst/>
                <a:latin typeface="Times New Roman" panose="02020603050405020304" pitchFamily="18" charset="0"/>
                <a:cs typeface="Times New Roman" panose="02020603050405020304" pitchFamily="18" charset="0"/>
              </a:rPr>
              <a:t> Hand Gesture Recognition and Voice Conversion technology can be used in robotics to provide more natural and intuitive control mechanisms for robots. This technology can be used to develop robots that can interact with humans more effectively.</a:t>
            </a:r>
          </a:p>
          <a:p>
            <a:pPr marL="347472" indent="-347472" algn="just">
              <a:buFont typeface="+mj-lt"/>
              <a:buAutoNum type="arabicPeriod" startAt="5"/>
            </a:pPr>
            <a:r>
              <a:rPr lang="en-US" sz="1800" b="1" kern="1200" dirty="0">
                <a:solidFill>
                  <a:srgbClr val="FFFF00"/>
                </a:solidFill>
                <a:effectLst/>
                <a:latin typeface="Times New Roman" panose="02020603050405020304" pitchFamily="18" charset="0"/>
                <a:cs typeface="Times New Roman" panose="02020603050405020304" pitchFamily="18" charset="0"/>
              </a:rPr>
              <a:t>Smart Homes: </a:t>
            </a:r>
            <a:r>
              <a:rPr lang="en-US" sz="1800" kern="1200" dirty="0">
                <a:solidFill>
                  <a:srgbClr val="FFFFFF"/>
                </a:solidFill>
                <a:effectLst/>
                <a:latin typeface="Times New Roman" panose="02020603050405020304" pitchFamily="18" charset="0"/>
                <a:cs typeface="Times New Roman" panose="02020603050405020304" pitchFamily="18" charset="0"/>
              </a:rPr>
              <a:t>Hand Gesture Recognition technology can be used in smart homes to provide more natural and intuitive control mechanisms for home appliances and devices. This technology can be used to develop smart homes that can be controlled using hand gestures and converted voice.</a:t>
            </a:r>
            <a:endParaRPr lang="en-IN" sz="18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1868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42DD0F-C43B-4E35-FC12-86D5C8AF1C26}"/>
              </a:ext>
            </a:extLst>
          </p:cNvPr>
          <p:cNvSpPr txBox="1"/>
          <p:nvPr/>
        </p:nvSpPr>
        <p:spPr>
          <a:xfrm>
            <a:off x="3232951" y="2828835"/>
            <a:ext cx="5726097" cy="1200329"/>
          </a:xfrm>
          <a:prstGeom prst="rect">
            <a:avLst/>
          </a:prstGeom>
          <a:noFill/>
        </p:spPr>
        <p:txBody>
          <a:bodyPr wrap="square" rtlCol="0">
            <a:spAutoFit/>
          </a:bodyPr>
          <a:lstStyle/>
          <a:p>
            <a:pPr algn="ctr"/>
            <a:r>
              <a:rPr lang="en-US" sz="7200" b="1" dirty="0">
                <a:solidFill>
                  <a:schemeClr val="accent1"/>
                </a:solidFill>
                <a:latin typeface="Times New Roman" panose="02020603050405020304" pitchFamily="18" charset="0"/>
                <a:cs typeface="Times New Roman" panose="02020603050405020304" pitchFamily="18" charset="0"/>
              </a:rPr>
              <a:t>THANKYOU</a:t>
            </a:r>
            <a:endParaRPr lang="en-IN" sz="72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7820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91336-B24E-8E4E-3C52-9E4B51BE9BC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AA9BC0-4929-BB7C-9119-86BC39EDA2F1}"/>
              </a:ext>
            </a:extLst>
          </p:cNvPr>
          <p:cNvSpPr>
            <a:spLocks noGrp="1"/>
          </p:cNvSpPr>
          <p:nvPr>
            <p:ph idx="1"/>
          </p:nvPr>
        </p:nvSpPr>
        <p:spPr>
          <a:xfrm>
            <a:off x="1451579" y="2015732"/>
            <a:ext cx="9291215" cy="4145371"/>
          </a:xfrm>
        </p:spPr>
        <p:txBody>
          <a:bodyPr>
            <a:noAutofit/>
          </a:bodyPr>
          <a:lstStyle/>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communicate with the wider public, deaf and </a:t>
            </a:r>
            <a:r>
              <a:rPr lang="en-US" sz="1800" dirty="0">
                <a:latin typeface="Times New Roman" panose="02020603050405020304" pitchFamily="18" charset="0"/>
                <a:ea typeface="Calibri" panose="020F0502020204030204" pitchFamily="34" charset="0"/>
                <a:cs typeface="Times New Roman" panose="02020603050405020304" pitchFamily="18" charset="0"/>
              </a:rPr>
              <a:t>dumb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people rely significantly on sign language. Those persons find it challenging to express their message to regular people. Due to a lack of communication, deaf and </a:t>
            </a:r>
            <a:r>
              <a:rPr lang="en-US" sz="1800" dirty="0">
                <a:latin typeface="Times New Roman" panose="02020603050405020304" pitchFamily="18" charset="0"/>
                <a:ea typeface="Calibri" panose="020F0502020204030204" pitchFamily="34" charset="0"/>
                <a:cs typeface="Times New Roman" panose="02020603050405020304" pitchFamily="18" charset="0"/>
              </a:rPr>
              <a:t>dumb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people are unable to transmit and express their feelings. Dumb and </a:t>
            </a:r>
            <a:r>
              <a:rPr lang="en-US" sz="1800" dirty="0">
                <a:latin typeface="Times New Roman" panose="02020603050405020304" pitchFamily="18" charset="0"/>
                <a:ea typeface="Calibri" panose="020F0502020204030204" pitchFamily="34" charset="0"/>
                <a:cs typeface="Times New Roman" panose="02020603050405020304" pitchFamily="18" charset="0"/>
              </a:rPr>
              <a:t>deaf</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persons use sign language to communicate with those who are not deaf or </a:t>
            </a:r>
            <a:r>
              <a:rPr lang="en-US" sz="1800" dirty="0">
                <a:latin typeface="Times New Roman" panose="02020603050405020304" pitchFamily="18" charset="0"/>
                <a:ea typeface="Calibri" panose="020F0502020204030204" pitchFamily="34" charset="0"/>
                <a:cs typeface="Times New Roman" panose="02020603050405020304" pitchFamily="18" charset="0"/>
              </a:rPr>
              <a:t>dumb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Those individuals find it extremely difficult to communicate their message to the general public. They are uneasy about taking on such a massive task. Dumb and </a:t>
            </a:r>
            <a:r>
              <a:rPr lang="en-US" sz="1800" dirty="0">
                <a:latin typeface="Times New Roman" panose="02020603050405020304" pitchFamily="18" charset="0"/>
                <a:ea typeface="Calibri" panose="020F0502020204030204" pitchFamily="34" charset="0"/>
                <a:cs typeface="Times New Roman" panose="02020603050405020304" pitchFamily="18" charset="0"/>
              </a:rPr>
              <a:t>deaf</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individuals believe they are unable to communicate because of a lack of communication, and as a result, they are unable to convey their emotions. Because most individuals aren't trained in sign language, </a:t>
            </a:r>
            <a:r>
              <a:rPr lang="en-US" sz="18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communicating their message in an emergency is extremely challenging. </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As a result, the </a:t>
            </a:r>
            <a:r>
              <a:rPr lang="en-US" sz="18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solution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this challenge is to </a:t>
            </a:r>
            <a:r>
              <a:rPr lang="en-US" sz="18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transform hand movements into human hearing voice and text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074271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91336-B24E-8E4E-3C52-9E4B51BE9BC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AA9BC0-4929-BB7C-9119-86BC39EDA2F1}"/>
              </a:ext>
            </a:extLst>
          </p:cNvPr>
          <p:cNvSpPr>
            <a:spLocks noGrp="1"/>
          </p:cNvSpPr>
          <p:nvPr>
            <p:ph idx="1"/>
          </p:nvPr>
        </p:nvSpPr>
        <p:spPr>
          <a:xfrm>
            <a:off x="1451579" y="2015732"/>
            <a:ext cx="9291215" cy="4145371"/>
          </a:xfrm>
        </p:spPr>
        <p:txBody>
          <a:bodyPr>
            <a:noAutofit/>
          </a:bodyPr>
          <a:lstStyle/>
          <a:p>
            <a:pPr marL="0" indent="0" algn="jus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Individuals primarily communicate with one another. Dumb and deaf people use sign language to communicate with others. These individuals have difficulty communicating their message to ordinary people. Deaf and </a:t>
            </a:r>
            <a:r>
              <a:rPr lang="en-US" sz="1600" dirty="0">
                <a:latin typeface="Times New Roman" panose="02020603050405020304" pitchFamily="18" charset="0"/>
                <a:ea typeface="Calibri" panose="020F0502020204030204" pitchFamily="34" charset="0"/>
                <a:cs typeface="Times New Roman" panose="02020603050405020304" pitchFamily="18" charset="0"/>
              </a:rPr>
              <a:t>dumb</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people believe they are unable to communicate because of a lack of communication skills, and as a result, they are unable to express their emotions. Because most individuals aren't educated in sign language, communicating in an emergency can be extremely challenging. As a consequence, the challenge may be solved by converting hand gestures into human-hearing sounds and text. </a:t>
            </a:r>
            <a:r>
              <a:rPr lang="en-US"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Vision and non-vision approaches are two of the most commonly used methods for detecting hand movements or gestures. In a vision-based approach, a camera will be used for gesture detection, whereas sensors will be employed in a non-vision-based technique. In this study, a vision-based technique was used.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This device detects and locates hand motions in order to keep a communication channel open with others. Using </a:t>
            </a:r>
            <a:r>
              <a:rPr lang="en-US"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CONVOLUTIONAL NEURAL NETWORKS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this research develops a gesture recognition system. This study looks into the advantages and disadvantages of hand motion recognition.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4156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1C6C4-A9A0-09AE-9DD8-D80ED4472BF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93EFCB-A943-0797-0E42-AC8C9E2A0211}"/>
              </a:ext>
            </a:extLst>
          </p:cNvPr>
          <p:cNvSpPr>
            <a:spLocks noGrp="1"/>
          </p:cNvSpPr>
          <p:nvPr>
            <p:ph idx="1"/>
          </p:nvPr>
        </p:nvSpPr>
        <p:spPr>
          <a:xfrm>
            <a:off x="1451579" y="2015732"/>
            <a:ext cx="9291215" cy="4136493"/>
          </a:xfrm>
        </p:spPr>
        <p:txBody>
          <a:bodyPr/>
          <a:lstStyle/>
          <a:p>
            <a:pPr marL="0" indent="0" algn="jus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existing system for the project is </a:t>
            </a:r>
            <a:r>
              <a:rPr lang="en-US" sz="18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Support Vector Machine (SVM)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data is divided into two or more categories using the </a:t>
            </a:r>
            <a:r>
              <a:rPr lang="en-US" sz="18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Classifier model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which is a supervised learning method based on kernels. For binary classification, SVM was developed and utilized. Support vector machines' training step involves building a model, mapping each class's decision boundaries, and locating the hyperplane that divides the various classes. By enhancing the hyperplane margin, the distance between the classes may be increased while maintaining classification accuracy. The implementation's core is libsvm. The fit time complexity is more than quadratic with the number of samples, making it difficult to scale to datasets with more than a few tens of thousands of samples. The management of the multiclass support is done using the one-vs-one approach.</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6725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1C6C4-A9A0-09AE-9DD8-D80ED4472BF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architecture of Existing system</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315B165-D5DC-372B-F5F1-957B5BBDA417}"/>
              </a:ext>
            </a:extLst>
          </p:cNvPr>
          <p:cNvPicPr>
            <a:picLocks noGrp="1" noChangeAspect="1"/>
          </p:cNvPicPr>
          <p:nvPr>
            <p:ph idx="1"/>
          </p:nvPr>
        </p:nvPicPr>
        <p:blipFill>
          <a:blip r:embed="rId2"/>
          <a:stretch>
            <a:fillRect/>
          </a:stretch>
        </p:blipFill>
        <p:spPr>
          <a:xfrm>
            <a:off x="2687754" y="2512179"/>
            <a:ext cx="6816491" cy="2787944"/>
          </a:xfrm>
        </p:spPr>
      </p:pic>
    </p:spTree>
    <p:extLst>
      <p:ext uri="{BB962C8B-B14F-4D97-AF65-F5344CB8AC3E}">
        <p14:creationId xmlns:p14="http://schemas.microsoft.com/office/powerpoint/2010/main" val="1368913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1C6C4-A9A0-09AE-9DD8-D80ED4472BF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Disadvantages of 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93EFCB-A943-0797-0E42-AC8C9E2A0211}"/>
              </a:ext>
            </a:extLst>
          </p:cNvPr>
          <p:cNvSpPr>
            <a:spLocks noGrp="1"/>
          </p:cNvSpPr>
          <p:nvPr>
            <p:ph idx="1"/>
          </p:nvPr>
        </p:nvSpPr>
        <p:spPr>
          <a:xfrm>
            <a:off x="1451579" y="2015732"/>
            <a:ext cx="9291215" cy="4136493"/>
          </a:xfrm>
        </p:spPr>
        <p:txBody>
          <a:bodyPr/>
          <a:lstStyle/>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SVM is less adaptable. SVM requires handcrafted feature extraction which can be time-consuming and challenging.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SVM has less interactive user interface.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SVM has lower recognition capability.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SVM is less efficient and less accurate.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270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1C6C4-A9A0-09AE-9DD8-D80ED4472BF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93EFCB-A943-0797-0E42-AC8C9E2A0211}"/>
              </a:ext>
            </a:extLst>
          </p:cNvPr>
          <p:cNvSpPr>
            <a:spLocks noGrp="1"/>
          </p:cNvSpPr>
          <p:nvPr>
            <p:ph idx="1"/>
          </p:nvPr>
        </p:nvSpPr>
        <p:spPr>
          <a:xfrm>
            <a:off x="1451579" y="2015732"/>
            <a:ext cx="9291215" cy="4136493"/>
          </a:xfrm>
        </p:spPr>
        <p:txBody>
          <a:bodyPr/>
          <a:lstStyle/>
          <a:p>
            <a:pPr marL="0" marR="0" indent="0" algn="just">
              <a:lnSpc>
                <a:spcPct val="150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system we propose for the project is </a:t>
            </a:r>
            <a:r>
              <a:rPr lang="en-US" sz="18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Convolutional Neural Networks (CNN)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recommended model is </a:t>
            </a:r>
            <a:r>
              <a:rPr lang="en-US" sz="18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Sequential model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because this deep learning model is founded on a sequence of layers. The model passes information from the input layer to the hidden layer and finally to the output layer. Convolution's main goal is to find the features in our image using a feature detector and arrange them in a feature map in order to retain the spatial link between pixels.</a:t>
            </a:r>
          </a:p>
        </p:txBody>
      </p:sp>
    </p:spTree>
    <p:extLst>
      <p:ext uri="{BB962C8B-B14F-4D97-AF65-F5344CB8AC3E}">
        <p14:creationId xmlns:p14="http://schemas.microsoft.com/office/powerpoint/2010/main" val="1120750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1C6C4-A9A0-09AE-9DD8-D80ED4472BF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ARCHITECTURE of proposed system</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561D48C-C731-654D-3174-840CA1A6089D}"/>
              </a:ext>
            </a:extLst>
          </p:cNvPr>
          <p:cNvPicPr>
            <a:picLocks noGrp="1" noChangeAspect="1"/>
          </p:cNvPicPr>
          <p:nvPr>
            <p:ph idx="1"/>
          </p:nvPr>
        </p:nvPicPr>
        <p:blipFill>
          <a:blip r:embed="rId2"/>
          <a:stretch>
            <a:fillRect/>
          </a:stretch>
        </p:blipFill>
        <p:spPr>
          <a:xfrm>
            <a:off x="2048669" y="2364581"/>
            <a:ext cx="8096250" cy="3438525"/>
          </a:xfrm>
        </p:spPr>
      </p:pic>
    </p:spTree>
    <p:extLst>
      <p:ext uri="{BB962C8B-B14F-4D97-AF65-F5344CB8AC3E}">
        <p14:creationId xmlns:p14="http://schemas.microsoft.com/office/powerpoint/2010/main" val="2678580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1C6C4-A9A0-09AE-9DD8-D80ED4472BF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Advantages of 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93EFCB-A943-0797-0E42-AC8C9E2A0211}"/>
              </a:ext>
            </a:extLst>
          </p:cNvPr>
          <p:cNvSpPr>
            <a:spLocks noGrp="1"/>
          </p:cNvSpPr>
          <p:nvPr>
            <p:ph idx="1"/>
          </p:nvPr>
        </p:nvSpPr>
        <p:spPr>
          <a:xfrm>
            <a:off x="1451579" y="2015732"/>
            <a:ext cx="9291215" cy="4136493"/>
          </a:xfrm>
        </p:spPr>
        <p:txBody>
          <a:bodyPr/>
          <a:lstStyle/>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CNN is more adaptable. CNN can learn more complex features directly from raw data, which can save time and effort in feature extraction.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CNN has more user-friendly interface compared to SVM. It will be designed to be easy to use for individuals with no technical expertise and it will provide clear feedback on the recognized gestures.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CNN has higher recognition capability than SVM. CNN is a deep learning model that can automatically learn and extract features from data, which can lead to better performance in complex tasks like hand gesture recognition.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CNN is more accurate and more efficient when compared to SVM.</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897147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316</TotalTime>
  <Words>1235</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Rockwell</vt:lpstr>
      <vt:lpstr>Symbol</vt:lpstr>
      <vt:lpstr>Times New Roman</vt:lpstr>
      <vt:lpstr>Gallery</vt:lpstr>
      <vt:lpstr>SREE VENKATESWARA COLLEGE OF ENGINEERING (Accredited with NAAC “A”, UGC 2(f) Recognized &amp; ISO 9001::2015 Certified Approved by AICTE, New Delhi and Affiliated to JNTUA – Anantapuramu) North Rajupalem, Kodavaluru (V&amp;M), SPSR Nellore. </vt:lpstr>
      <vt:lpstr>PROBLEM STATEMENT</vt:lpstr>
      <vt:lpstr>abstract</vt:lpstr>
      <vt:lpstr>Existing system</vt:lpstr>
      <vt:lpstr>architecture of Existing system</vt:lpstr>
      <vt:lpstr>Disadvantages of Existing system</vt:lpstr>
      <vt:lpstr>proposed system</vt:lpstr>
      <vt:lpstr>ARCHITECTURE of proposed system</vt:lpstr>
      <vt:lpstr>Advantages of proposed system</vt:lpstr>
      <vt:lpstr>Hardware requirements</vt:lpstr>
      <vt:lpstr>software requirements</vt:lpstr>
      <vt:lpstr>Future scope</vt:lpstr>
      <vt:lpstr>Future scope</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SREE VENKATESWARA COLLEGE OF ENGINEERING (Accredited with NAAC “A”, UGC 2(f) Recognized &amp; ISO 9001::2015 Certified Approved by AICTE, New Delhi and Affiliated to JNTUA – Anantapuramu) North Rajupalem, Kodavaluru (V&amp;M), SPSR Nellore. </dc:title>
  <dc:creator>Divyesh Chinni</dc:creator>
  <cp:lastModifiedBy>Divyesh Chinni</cp:lastModifiedBy>
  <cp:revision>25</cp:revision>
  <dcterms:created xsi:type="dcterms:W3CDTF">2023-03-13T11:51:00Z</dcterms:created>
  <dcterms:modified xsi:type="dcterms:W3CDTF">2023-07-22T04:13:23Z</dcterms:modified>
</cp:coreProperties>
</file>