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FB5ADA-B31C-4594-843F-87E488A9FE82}">
  <a:tblStyle styleId="{F2FB5ADA-B31C-4594-843F-87E488A9FE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g2785e007d28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 name="Google Shape;19;g2785e007d2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85e007d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85e007d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85e007d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785e007d28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85e007d28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85e007d2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85e007d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785e007d28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g2ecbc863dd7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 name="Google Shape;26;g2ecbc863dd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ecbc863dd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2ecbc863dd7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cbc863dd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ecbc863dd7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cbc863dd7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ecbc863dd7_1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85e007d2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785e007d2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2"/>
          <p:cNvPicPr preferRelativeResize="0"/>
          <p:nvPr/>
        </p:nvPicPr>
        <p:blipFill rotWithShape="1">
          <a:blip r:embed="rId2">
            <a:alphaModFix/>
          </a:blip>
          <a:srcRect b="0" l="0" r="0" t="0"/>
          <a:stretch/>
        </p:blipFill>
        <p:spPr>
          <a:xfrm>
            <a:off x="279400" y="227982"/>
            <a:ext cx="660400" cy="363222"/>
          </a:xfrm>
          <a:prstGeom prst="rect">
            <a:avLst/>
          </a:prstGeom>
          <a:noFill/>
          <a:ln>
            <a:noFill/>
          </a:ln>
        </p:spPr>
      </p:pic>
      <p:sp>
        <p:nvSpPr>
          <p:cNvPr id="16" name="Google Shape;16;p2"/>
          <p:cNvSpPr/>
          <p:nvPr/>
        </p:nvSpPr>
        <p:spPr>
          <a:xfrm flipH="1">
            <a:off x="0"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hyperlink" Target="mailto:Vagheladivyesh482@gmail.com" TargetMode="External"/><Relationship Id="rId5" Type="http://schemas.openxmlformats.org/officeDocument/2006/relationships/hyperlink" Target="mailto:Vagheladivyesh482@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 name="Shape 20"/>
        <p:cNvGrpSpPr/>
        <p:nvPr/>
      </p:nvGrpSpPr>
      <p:grpSpPr>
        <a:xfrm>
          <a:off x="0" y="0"/>
          <a:ext cx="0" cy="0"/>
          <a:chOff x="0" y="0"/>
          <a:chExt cx="0" cy="0"/>
        </a:xfrm>
      </p:grpSpPr>
      <p:sp>
        <p:nvSpPr>
          <p:cNvPr id="21" name="Google Shape;21;p3"/>
          <p:cNvSpPr txBox="1"/>
          <p:nvPr/>
        </p:nvSpPr>
        <p:spPr>
          <a:xfrm>
            <a:off x="304800" y="304800"/>
            <a:ext cx="55851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IN" sz="3500">
                <a:solidFill>
                  <a:srgbClr val="21425F"/>
                </a:solidFill>
              </a:rPr>
              <a:t>Election Results-2024</a:t>
            </a:r>
            <a:endParaRPr b="1" sz="3500">
              <a:solidFill>
                <a:srgbClr val="21425F"/>
              </a:solidFill>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rPr b="1" lang="en-IN" sz="3500">
                <a:solidFill>
                  <a:srgbClr val="21425F"/>
                </a:solidFill>
              </a:rPr>
              <a:t>Analysis with Power BI</a:t>
            </a:r>
            <a:endParaRPr b="1" sz="3500">
              <a:solidFill>
                <a:srgbClr val="21425F"/>
              </a:solidFill>
            </a:endParaRPr>
          </a:p>
        </p:txBody>
      </p:sp>
      <p:graphicFrame>
        <p:nvGraphicFramePr>
          <p:cNvPr id="22" name="Google Shape;22;p3"/>
          <p:cNvGraphicFramePr/>
          <p:nvPr/>
        </p:nvGraphicFramePr>
        <p:xfrm>
          <a:off x="152400" y="152400"/>
          <a:ext cx="3000000" cy="3000000"/>
        </p:xfrm>
        <a:graphic>
          <a:graphicData uri="http://schemas.openxmlformats.org/drawingml/2006/table">
            <a:tbl>
              <a:tblPr>
                <a:noFill/>
                <a:tableStyleId>{F2FB5ADA-B31C-4594-843F-87E488A9FE82}</a:tableStyleId>
              </a:tblPr>
              <a:tblGrid>
                <a:gridCol w="66675"/>
                <a:gridCol w="3248025"/>
              </a:tblGrid>
              <a:tr h="476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5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3" name="Google Shape;23;p3"/>
          <p:cNvSpPr txBox="1"/>
          <p:nvPr/>
        </p:nvSpPr>
        <p:spPr>
          <a:xfrm>
            <a:off x="8875150" y="6125100"/>
            <a:ext cx="39645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Vaghela Divyesh A.</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p:nvPr/>
        </p:nvSpPr>
        <p:spPr>
          <a:xfrm flipH="1">
            <a:off x="0"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8" name="Google Shape;208;p12"/>
          <p:cNvSpPr txBox="1"/>
          <p:nvPr/>
        </p:nvSpPr>
        <p:spPr>
          <a:xfrm>
            <a:off x="856200" y="759875"/>
            <a:ext cx="10001400" cy="51249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Times New Roman"/>
              <a:buChar char="●"/>
            </a:pPr>
            <a:r>
              <a:rPr b="1" lang="en-IN" sz="2800">
                <a:solidFill>
                  <a:schemeClr val="dk1"/>
                </a:solidFill>
                <a:latin typeface="Times New Roman"/>
                <a:ea typeface="Times New Roman"/>
                <a:cs typeface="Times New Roman"/>
                <a:sym typeface="Times New Roman"/>
              </a:rPr>
              <a:t>Check Data: </a:t>
            </a:r>
            <a:r>
              <a:rPr lang="en-IN" sz="2800">
                <a:solidFill>
                  <a:schemeClr val="dk1"/>
                </a:solidFill>
                <a:latin typeface="Times New Roman"/>
                <a:ea typeface="Times New Roman"/>
                <a:cs typeface="Times New Roman"/>
                <a:sym typeface="Times New Roman"/>
              </a:rPr>
              <a:t>Identify and address missing values and inconsistency.</a:t>
            </a:r>
            <a:endParaRPr sz="2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b="1" lang="en-IN" sz="2800">
                <a:solidFill>
                  <a:schemeClr val="dk1"/>
                </a:solidFill>
                <a:latin typeface="Times New Roman"/>
                <a:ea typeface="Times New Roman"/>
                <a:cs typeface="Times New Roman"/>
                <a:sym typeface="Times New Roman"/>
              </a:rPr>
              <a:t>Correct Error:</a:t>
            </a:r>
            <a:r>
              <a:rPr lang="en-IN" sz="2800">
                <a:solidFill>
                  <a:schemeClr val="dk1"/>
                </a:solidFill>
                <a:latin typeface="Times New Roman"/>
                <a:ea typeface="Times New Roman"/>
                <a:cs typeface="Times New Roman"/>
                <a:sym typeface="Times New Roman"/>
              </a:rPr>
              <a:t>Fix error to ensure </a:t>
            </a:r>
            <a:r>
              <a:rPr lang="en-IN" sz="2800">
                <a:solidFill>
                  <a:schemeClr val="dk1"/>
                </a:solidFill>
                <a:latin typeface="Times New Roman"/>
                <a:ea typeface="Times New Roman"/>
                <a:cs typeface="Times New Roman"/>
                <a:sym typeface="Times New Roman"/>
              </a:rPr>
              <a:t>dataset accuracy.</a:t>
            </a:r>
            <a:endParaRPr sz="2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b="1" lang="en-IN" sz="2800">
                <a:solidFill>
                  <a:schemeClr val="dk1"/>
                </a:solidFill>
                <a:latin typeface="Times New Roman"/>
                <a:ea typeface="Times New Roman"/>
                <a:cs typeface="Times New Roman"/>
                <a:sym typeface="Times New Roman"/>
              </a:rPr>
              <a:t>Prepare data :</a:t>
            </a:r>
            <a:r>
              <a:rPr lang="en-IN" sz="2800">
                <a:solidFill>
                  <a:schemeClr val="dk1"/>
                </a:solidFill>
                <a:latin typeface="Times New Roman"/>
                <a:ea typeface="Times New Roman"/>
                <a:cs typeface="Times New Roman"/>
                <a:sym typeface="Times New Roman"/>
              </a:rPr>
              <a:t>Standardize column name and fill missing values.</a:t>
            </a:r>
            <a:endParaRPr sz="2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b="1" lang="en-IN" sz="2800">
                <a:solidFill>
                  <a:schemeClr val="dk1"/>
                </a:solidFill>
                <a:latin typeface="Times New Roman"/>
                <a:ea typeface="Times New Roman"/>
                <a:cs typeface="Times New Roman"/>
                <a:sym typeface="Times New Roman"/>
              </a:rPr>
              <a:t>Examples:</a:t>
            </a:r>
            <a:r>
              <a:rPr lang="en-IN" sz="2800">
                <a:solidFill>
                  <a:schemeClr val="dk1"/>
                </a:solidFill>
                <a:latin typeface="Times New Roman"/>
                <a:ea typeface="Times New Roman"/>
                <a:cs typeface="Times New Roman"/>
                <a:sym typeface="Times New Roman"/>
              </a:rPr>
              <a:t>Correct column name and fill missing values for completeness.</a:t>
            </a:r>
            <a:endParaRPr sz="2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grpSp>
        <p:nvGrpSpPr>
          <p:cNvPr id="209" name="Google Shape;209;p12"/>
          <p:cNvGrpSpPr/>
          <p:nvPr/>
        </p:nvGrpSpPr>
        <p:grpSpPr>
          <a:xfrm>
            <a:off x="11037752" y="5614049"/>
            <a:ext cx="1154248" cy="1243803"/>
            <a:chOff x="11037752" y="5614049"/>
            <a:chExt cx="1154248" cy="1243803"/>
          </a:xfrm>
        </p:grpSpPr>
        <p:sp>
          <p:nvSpPr>
            <p:cNvPr id="210" name="Google Shape;210;p12"/>
            <p:cNvSpPr/>
            <p:nvPr/>
          </p:nvSpPr>
          <p:spPr>
            <a:xfrm flipH="1">
              <a:off x="11468700" y="6134552"/>
              <a:ext cx="723300" cy="72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 name="Google Shape;211;p12"/>
            <p:cNvSpPr/>
            <p:nvPr/>
          </p:nvSpPr>
          <p:spPr>
            <a:xfrm flipH="1">
              <a:off x="11037752" y="5614049"/>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13"/>
          <p:cNvGrpSpPr/>
          <p:nvPr/>
        </p:nvGrpSpPr>
        <p:grpSpPr>
          <a:xfrm>
            <a:off x="5948653" y="1873655"/>
            <a:ext cx="5327700" cy="1323600"/>
            <a:chOff x="912195" y="1985736"/>
            <a:chExt cx="5327700" cy="1323600"/>
          </a:xfrm>
        </p:grpSpPr>
        <p:sp>
          <p:nvSpPr>
            <p:cNvPr id="217" name="Google Shape;217;p13"/>
            <p:cNvSpPr txBox="1"/>
            <p:nvPr/>
          </p:nvSpPr>
          <p:spPr>
            <a:xfrm>
              <a:off x="912195" y="1985736"/>
              <a:ext cx="4905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4000"/>
                <a:buFont typeface="Montserrat"/>
                <a:buNone/>
              </a:pPr>
              <a:r>
                <a:rPr b="1" lang="en-IN" sz="4000">
                  <a:solidFill>
                    <a:srgbClr val="28823F"/>
                  </a:solidFill>
                  <a:latin typeface="Montserrat"/>
                  <a:ea typeface="Montserrat"/>
                  <a:cs typeface="Montserrat"/>
                  <a:sym typeface="Montserrat"/>
                </a:rPr>
                <a:t>Dashboard Overview</a:t>
              </a:r>
              <a:endParaRPr b="1" i="0" sz="4000" u="none" cap="none" strike="noStrike">
                <a:solidFill>
                  <a:srgbClr val="28823F"/>
                </a:solidFill>
                <a:latin typeface="Montserrat"/>
                <a:ea typeface="Montserrat"/>
                <a:cs typeface="Montserrat"/>
                <a:sym typeface="Montserrat"/>
              </a:endParaRPr>
            </a:p>
          </p:txBody>
        </p:sp>
        <p:sp>
          <p:nvSpPr>
            <p:cNvPr id="218" name="Google Shape;218;p13"/>
            <p:cNvSpPr txBox="1"/>
            <p:nvPr/>
          </p:nvSpPr>
          <p:spPr>
            <a:xfrm>
              <a:off x="912195" y="2829779"/>
              <a:ext cx="532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595959"/>
                </a:buClr>
                <a:buSzPts val="1600"/>
                <a:buFont typeface="Montserrat"/>
                <a:buNone/>
              </a:pPr>
              <a:r>
                <a:t/>
              </a:r>
              <a:endParaRPr/>
            </a:p>
          </p:txBody>
        </p:sp>
      </p:grpSp>
      <p:grpSp>
        <p:nvGrpSpPr>
          <p:cNvPr id="219" name="Google Shape;219;p13"/>
          <p:cNvGrpSpPr/>
          <p:nvPr/>
        </p:nvGrpSpPr>
        <p:grpSpPr>
          <a:xfrm flipH="1">
            <a:off x="0" y="0"/>
            <a:ext cx="5486685" cy="6851142"/>
            <a:chOff x="6705600" y="0"/>
            <a:chExt cx="5486685" cy="6851142"/>
          </a:xfrm>
        </p:grpSpPr>
        <p:sp>
          <p:nvSpPr>
            <p:cNvPr id="220" name="Google Shape;220;p13"/>
            <p:cNvSpPr/>
            <p:nvPr/>
          </p:nvSpPr>
          <p:spPr>
            <a:xfrm>
              <a:off x="9817417"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1" name="Google Shape;221;p13"/>
            <p:cNvSpPr/>
            <p:nvPr/>
          </p:nvSpPr>
          <p:spPr>
            <a:xfrm>
              <a:off x="6705600" y="1028510"/>
              <a:ext cx="4800981" cy="4800981"/>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lt1"/>
            </a:solidFill>
            <a:ln>
              <a:noFill/>
            </a:ln>
            <a:effectLst>
              <a:outerShdw blurRad="63500" sx="102000" rotWithShape="0" algn="ctr" sy="102000">
                <a:srgbClr val="000000">
                  <a:alpha val="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222" name="Google Shape;222;p13"/>
          <p:cNvGrpSpPr/>
          <p:nvPr/>
        </p:nvGrpSpPr>
        <p:grpSpPr>
          <a:xfrm>
            <a:off x="11037752" y="5614049"/>
            <a:ext cx="1154248" cy="1243803"/>
            <a:chOff x="11037752" y="5614049"/>
            <a:chExt cx="1154248" cy="1243803"/>
          </a:xfrm>
        </p:grpSpPr>
        <p:sp>
          <p:nvSpPr>
            <p:cNvPr id="223" name="Google Shape;223;p13"/>
            <p:cNvSpPr/>
            <p:nvPr/>
          </p:nvSpPr>
          <p:spPr>
            <a:xfrm flipH="1">
              <a:off x="11468700" y="6134552"/>
              <a:ext cx="723300" cy="72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13"/>
            <p:cNvSpPr/>
            <p:nvPr/>
          </p:nvSpPr>
          <p:spPr>
            <a:xfrm flipH="1">
              <a:off x="11037752" y="5614049"/>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25" name="Google Shape;225;p13"/>
          <p:cNvSpPr/>
          <p:nvPr/>
        </p:nvSpPr>
        <p:spPr>
          <a:xfrm flipH="1">
            <a:off x="11761200" y="0"/>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26" name="Google Shape;226;p13"/>
          <p:cNvPicPr preferRelativeResize="0"/>
          <p:nvPr/>
        </p:nvPicPr>
        <p:blipFill rotWithShape="1">
          <a:blip r:embed="rId3">
            <a:alphaModFix/>
          </a:blip>
          <a:srcRect b="0" l="16675" r="16675" t="0"/>
          <a:stretch/>
        </p:blipFill>
        <p:spPr>
          <a:xfrm>
            <a:off x="825244" y="1193672"/>
            <a:ext cx="4469974" cy="4469976"/>
          </a:xfrm>
          <a:custGeom>
            <a:rect b="b" l="l" r="r" t="t"/>
            <a:pathLst>
              <a:path extrusionOk="0" h="3465098" w="3465096">
                <a:moveTo>
                  <a:pt x="1732548" y="0"/>
                </a:moveTo>
                <a:cubicBezTo>
                  <a:pt x="2689408" y="0"/>
                  <a:pt x="3465096" y="775689"/>
                  <a:pt x="3465096" y="1732550"/>
                </a:cubicBezTo>
                <a:cubicBezTo>
                  <a:pt x="3465096" y="2689410"/>
                  <a:pt x="2689408" y="3465098"/>
                  <a:pt x="1732548" y="3465098"/>
                </a:cubicBezTo>
                <a:cubicBezTo>
                  <a:pt x="775688" y="3465098"/>
                  <a:pt x="0" y="2689410"/>
                  <a:pt x="0" y="1732550"/>
                </a:cubicBezTo>
                <a:cubicBezTo>
                  <a:pt x="0" y="775689"/>
                  <a:pt x="775688" y="0"/>
                  <a:pt x="1732548" y="0"/>
                </a:cubicBezTo>
                <a:close/>
              </a:path>
            </a:pathLst>
          </a:custGeom>
          <a:noFill/>
          <a:ln>
            <a:noFill/>
          </a:ln>
        </p:spPr>
      </p:pic>
      <p:sp>
        <p:nvSpPr>
          <p:cNvPr id="227" name="Google Shape;227;p13"/>
          <p:cNvSpPr txBox="1"/>
          <p:nvPr/>
        </p:nvSpPr>
        <p:spPr>
          <a:xfrm>
            <a:off x="5812525" y="2718825"/>
            <a:ext cx="49149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1425F"/>
              </a:solidFill>
            </a:endParaRPr>
          </a:p>
        </p:txBody>
      </p:sp>
      <p:sp>
        <p:nvSpPr>
          <p:cNvPr id="228" name="Google Shape;228;p13"/>
          <p:cNvSpPr txBox="1"/>
          <p:nvPr/>
        </p:nvSpPr>
        <p:spPr>
          <a:xfrm>
            <a:off x="5948650" y="5334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2D598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p:nvPr/>
        </p:nvSpPr>
        <p:spPr>
          <a:xfrm flipH="1">
            <a:off x="0"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34" name="Google Shape;234;p14"/>
          <p:cNvGrpSpPr/>
          <p:nvPr/>
        </p:nvGrpSpPr>
        <p:grpSpPr>
          <a:xfrm>
            <a:off x="11037752" y="5614049"/>
            <a:ext cx="1154248" cy="1243803"/>
            <a:chOff x="11037752" y="5614049"/>
            <a:chExt cx="1154248" cy="1243803"/>
          </a:xfrm>
        </p:grpSpPr>
        <p:sp>
          <p:nvSpPr>
            <p:cNvPr id="235" name="Google Shape;235;p14"/>
            <p:cNvSpPr/>
            <p:nvPr/>
          </p:nvSpPr>
          <p:spPr>
            <a:xfrm flipH="1">
              <a:off x="11468700" y="6134552"/>
              <a:ext cx="723300" cy="72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 name="Google Shape;236;p14"/>
            <p:cNvSpPr/>
            <p:nvPr/>
          </p:nvSpPr>
          <p:spPr>
            <a:xfrm flipH="1">
              <a:off x="11037752" y="5614049"/>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37" name="Google Shape;237;p14"/>
          <p:cNvSpPr txBox="1"/>
          <p:nvPr/>
        </p:nvSpPr>
        <p:spPr>
          <a:xfrm>
            <a:off x="610575" y="659425"/>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IN" sz="2400">
                <a:solidFill>
                  <a:srgbClr val="21425F"/>
                </a:solidFill>
              </a:rPr>
              <a:t>Dashboard Image</a:t>
            </a:r>
            <a:endParaRPr b="1" sz="2400">
              <a:solidFill>
                <a:srgbClr val="21425F"/>
              </a:solidFill>
            </a:endParaRPr>
          </a:p>
        </p:txBody>
      </p:sp>
      <p:pic>
        <p:nvPicPr>
          <p:cNvPr id="238" name="Google Shape;238;p14"/>
          <p:cNvPicPr preferRelativeResize="0"/>
          <p:nvPr/>
        </p:nvPicPr>
        <p:blipFill>
          <a:blip r:embed="rId3">
            <a:alphaModFix/>
          </a:blip>
          <a:stretch>
            <a:fillRect/>
          </a:stretch>
        </p:blipFill>
        <p:spPr>
          <a:xfrm>
            <a:off x="3724018" y="879325"/>
            <a:ext cx="7467600" cy="114300"/>
          </a:xfrm>
          <a:prstGeom prst="rect">
            <a:avLst/>
          </a:prstGeom>
          <a:noFill/>
          <a:ln>
            <a:noFill/>
          </a:ln>
        </p:spPr>
      </p:pic>
      <p:pic>
        <p:nvPicPr>
          <p:cNvPr id="239" name="Google Shape;239;p14"/>
          <p:cNvPicPr preferRelativeResize="0"/>
          <p:nvPr/>
        </p:nvPicPr>
        <p:blipFill>
          <a:blip r:embed="rId4">
            <a:alphaModFix/>
          </a:blip>
          <a:stretch>
            <a:fillRect/>
          </a:stretch>
        </p:blipFill>
        <p:spPr>
          <a:xfrm>
            <a:off x="1120725" y="1286925"/>
            <a:ext cx="9453100" cy="5256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15"/>
          <p:cNvGrpSpPr/>
          <p:nvPr/>
        </p:nvGrpSpPr>
        <p:grpSpPr>
          <a:xfrm>
            <a:off x="5948653" y="1873655"/>
            <a:ext cx="5327700" cy="1151843"/>
            <a:chOff x="912195" y="1985736"/>
            <a:chExt cx="5327700" cy="1151843"/>
          </a:xfrm>
        </p:grpSpPr>
        <p:sp>
          <p:nvSpPr>
            <p:cNvPr id="245" name="Google Shape;245;p15"/>
            <p:cNvSpPr txBox="1"/>
            <p:nvPr/>
          </p:nvSpPr>
          <p:spPr>
            <a:xfrm>
              <a:off x="912195" y="1985736"/>
              <a:ext cx="4905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4000"/>
                <a:buFont typeface="Montserrat"/>
                <a:buNone/>
              </a:pPr>
              <a:r>
                <a:rPr b="1" lang="en-IN" sz="4000">
                  <a:solidFill>
                    <a:srgbClr val="28823F"/>
                  </a:solidFill>
                  <a:latin typeface="Montserrat"/>
                  <a:ea typeface="Montserrat"/>
                  <a:cs typeface="Montserrat"/>
                  <a:sym typeface="Montserrat"/>
                </a:rPr>
                <a:t>Conclusion</a:t>
              </a:r>
              <a:endParaRPr b="1" i="0" sz="4000" u="none" cap="none" strike="noStrike">
                <a:solidFill>
                  <a:srgbClr val="28823F"/>
                </a:solidFill>
                <a:latin typeface="Montserrat"/>
                <a:ea typeface="Montserrat"/>
                <a:cs typeface="Montserrat"/>
                <a:sym typeface="Montserrat"/>
              </a:endParaRPr>
            </a:p>
          </p:txBody>
        </p:sp>
        <p:sp>
          <p:nvSpPr>
            <p:cNvPr id="246" name="Google Shape;246;p15"/>
            <p:cNvSpPr txBox="1"/>
            <p:nvPr/>
          </p:nvSpPr>
          <p:spPr>
            <a:xfrm>
              <a:off x="912195" y="2829779"/>
              <a:ext cx="532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595959"/>
                </a:buClr>
                <a:buSzPts val="1600"/>
                <a:buFont typeface="Montserrat"/>
                <a:buNone/>
              </a:pPr>
              <a:r>
                <a:t/>
              </a:r>
              <a:endParaRPr/>
            </a:p>
          </p:txBody>
        </p:sp>
      </p:grpSp>
      <p:grpSp>
        <p:nvGrpSpPr>
          <p:cNvPr id="247" name="Google Shape;247;p15"/>
          <p:cNvGrpSpPr/>
          <p:nvPr/>
        </p:nvGrpSpPr>
        <p:grpSpPr>
          <a:xfrm flipH="1">
            <a:off x="0" y="0"/>
            <a:ext cx="5486685" cy="6851142"/>
            <a:chOff x="6705600" y="0"/>
            <a:chExt cx="5486685" cy="6851142"/>
          </a:xfrm>
        </p:grpSpPr>
        <p:sp>
          <p:nvSpPr>
            <p:cNvPr id="248" name="Google Shape;248;p15"/>
            <p:cNvSpPr/>
            <p:nvPr/>
          </p:nvSpPr>
          <p:spPr>
            <a:xfrm>
              <a:off x="9817417"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9" name="Google Shape;249;p15"/>
            <p:cNvSpPr/>
            <p:nvPr/>
          </p:nvSpPr>
          <p:spPr>
            <a:xfrm>
              <a:off x="6705600" y="1028510"/>
              <a:ext cx="4800981" cy="4800981"/>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lt1"/>
            </a:solidFill>
            <a:ln>
              <a:noFill/>
            </a:ln>
            <a:effectLst>
              <a:outerShdw blurRad="63500" sx="102000" rotWithShape="0" algn="ctr" sy="102000">
                <a:srgbClr val="000000">
                  <a:alpha val="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250" name="Google Shape;250;p15"/>
          <p:cNvGrpSpPr/>
          <p:nvPr/>
        </p:nvGrpSpPr>
        <p:grpSpPr>
          <a:xfrm>
            <a:off x="11037752" y="5614049"/>
            <a:ext cx="1154248" cy="1243803"/>
            <a:chOff x="11037752" y="5614049"/>
            <a:chExt cx="1154248" cy="1243803"/>
          </a:xfrm>
        </p:grpSpPr>
        <p:sp>
          <p:nvSpPr>
            <p:cNvPr id="251" name="Google Shape;251;p15"/>
            <p:cNvSpPr/>
            <p:nvPr/>
          </p:nvSpPr>
          <p:spPr>
            <a:xfrm flipH="1">
              <a:off x="11468700" y="6134552"/>
              <a:ext cx="723300" cy="72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 name="Google Shape;252;p15"/>
            <p:cNvSpPr/>
            <p:nvPr/>
          </p:nvSpPr>
          <p:spPr>
            <a:xfrm flipH="1">
              <a:off x="11037752" y="5614049"/>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53" name="Google Shape;253;p15"/>
          <p:cNvSpPr/>
          <p:nvPr/>
        </p:nvSpPr>
        <p:spPr>
          <a:xfrm flipH="1">
            <a:off x="11761200" y="0"/>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54" name="Google Shape;254;p15"/>
          <p:cNvPicPr preferRelativeResize="0"/>
          <p:nvPr/>
        </p:nvPicPr>
        <p:blipFill rotWithShape="1">
          <a:blip r:embed="rId3">
            <a:alphaModFix/>
          </a:blip>
          <a:srcRect b="0" l="16675" r="16675" t="0"/>
          <a:stretch/>
        </p:blipFill>
        <p:spPr>
          <a:xfrm>
            <a:off x="825244" y="1193672"/>
            <a:ext cx="4469974" cy="4469976"/>
          </a:xfrm>
          <a:custGeom>
            <a:rect b="b" l="l" r="r" t="t"/>
            <a:pathLst>
              <a:path extrusionOk="0" h="3465098" w="3465096">
                <a:moveTo>
                  <a:pt x="1732548" y="0"/>
                </a:moveTo>
                <a:cubicBezTo>
                  <a:pt x="2689408" y="0"/>
                  <a:pt x="3465096" y="775689"/>
                  <a:pt x="3465096" y="1732550"/>
                </a:cubicBezTo>
                <a:cubicBezTo>
                  <a:pt x="3465096" y="2689410"/>
                  <a:pt x="2689408" y="3465098"/>
                  <a:pt x="1732548" y="3465098"/>
                </a:cubicBezTo>
                <a:cubicBezTo>
                  <a:pt x="775688" y="3465098"/>
                  <a:pt x="0" y="2689410"/>
                  <a:pt x="0" y="1732550"/>
                </a:cubicBezTo>
                <a:cubicBezTo>
                  <a:pt x="0" y="775689"/>
                  <a:pt x="775688" y="0"/>
                  <a:pt x="1732548" y="0"/>
                </a:cubicBezTo>
                <a:close/>
              </a:path>
            </a:pathLst>
          </a:custGeom>
          <a:noFill/>
          <a:ln>
            <a:noFill/>
          </a:ln>
        </p:spPr>
      </p:pic>
      <p:sp>
        <p:nvSpPr>
          <p:cNvPr id="255" name="Google Shape;255;p15"/>
          <p:cNvSpPr txBox="1"/>
          <p:nvPr/>
        </p:nvSpPr>
        <p:spPr>
          <a:xfrm>
            <a:off x="5812525" y="2718825"/>
            <a:ext cx="49149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1425F"/>
              </a:solidFill>
            </a:endParaRPr>
          </a:p>
        </p:txBody>
      </p:sp>
      <p:sp>
        <p:nvSpPr>
          <p:cNvPr id="256" name="Google Shape;256;p15"/>
          <p:cNvSpPr txBox="1"/>
          <p:nvPr/>
        </p:nvSpPr>
        <p:spPr>
          <a:xfrm>
            <a:off x="5948650" y="5334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2D598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p:nvPr/>
        </p:nvSpPr>
        <p:spPr>
          <a:xfrm flipH="1">
            <a:off x="0"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2" name="Google Shape;262;p16"/>
          <p:cNvSpPr/>
          <p:nvPr/>
        </p:nvSpPr>
        <p:spPr>
          <a:xfrm>
            <a:off x="0" y="3429000"/>
            <a:ext cx="12192000" cy="3429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16"/>
          <p:cNvSpPr txBox="1"/>
          <p:nvPr/>
        </p:nvSpPr>
        <p:spPr>
          <a:xfrm>
            <a:off x="947237" y="808011"/>
            <a:ext cx="6048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68E2B"/>
              </a:buClr>
              <a:buSzPts val="3600"/>
              <a:buFont typeface="Montserrat"/>
              <a:buNone/>
            </a:pPr>
            <a:r>
              <a:rPr b="1" lang="en-IN" sz="3600">
                <a:solidFill>
                  <a:srgbClr val="F68E2B"/>
                </a:solidFill>
                <a:latin typeface="Montserrat"/>
                <a:ea typeface="Montserrat"/>
                <a:cs typeface="Montserrat"/>
                <a:sym typeface="Montserrat"/>
              </a:rPr>
              <a:t>Final Conclusion</a:t>
            </a:r>
            <a:endParaRPr/>
          </a:p>
        </p:txBody>
      </p:sp>
      <p:sp>
        <p:nvSpPr>
          <p:cNvPr id="264" name="Google Shape;264;p16"/>
          <p:cNvSpPr/>
          <p:nvPr/>
        </p:nvSpPr>
        <p:spPr>
          <a:xfrm>
            <a:off x="508012" y="1850769"/>
            <a:ext cx="11175976" cy="4268135"/>
          </a:xfrm>
          <a:prstGeom prst="rect">
            <a:avLst/>
          </a:prstGeom>
          <a:solidFill>
            <a:schemeClr val="lt1"/>
          </a:solidFill>
          <a:ln>
            <a:noFill/>
          </a:ln>
          <a:effectLst>
            <a:outerShdw blurRad="63500" sx="102000" rotWithShape="0" algn="ctr" sy="102000">
              <a:srgbClr val="000000">
                <a:alpha val="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 name="Google Shape;265;p16"/>
          <p:cNvSpPr txBox="1"/>
          <p:nvPr/>
        </p:nvSpPr>
        <p:spPr>
          <a:xfrm>
            <a:off x="947225" y="2292300"/>
            <a:ext cx="9662700" cy="2586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b="1" lang="en-IN" sz="2400">
                <a:solidFill>
                  <a:srgbClr val="21425F"/>
                </a:solidFill>
                <a:latin typeface="Times New Roman"/>
                <a:ea typeface="Times New Roman"/>
                <a:cs typeface="Times New Roman"/>
                <a:sym typeface="Times New Roman"/>
              </a:rPr>
              <a:t>The analysis of the 2024 election data provides comprehensive insights into party performance and voter trends across constituencies. The interactive dashboard created in Power BI allows stakeholders to explore detailed election outcomes and dynamics between political alliances, aiding strategic decision-making for future elections.</a:t>
            </a:r>
            <a:endParaRPr b="1" sz="2400">
              <a:solidFill>
                <a:srgbClr val="21425F"/>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3F3F3F"/>
              </a:buClr>
              <a:buSzPts val="1200"/>
              <a:buFont typeface="Montserrat"/>
              <a:buNone/>
            </a:pPr>
            <a:r>
              <a:t/>
            </a:r>
            <a:endParaRPr b="1" sz="2400">
              <a:solidFill>
                <a:srgbClr val="3F3F3F"/>
              </a:solidFill>
              <a:latin typeface="Montserrat"/>
              <a:ea typeface="Montserrat"/>
              <a:cs typeface="Montserrat"/>
              <a:sym typeface="Montserrat"/>
            </a:endParaRPr>
          </a:p>
        </p:txBody>
      </p:sp>
      <p:grpSp>
        <p:nvGrpSpPr>
          <p:cNvPr id="266" name="Google Shape;266;p16"/>
          <p:cNvGrpSpPr/>
          <p:nvPr/>
        </p:nvGrpSpPr>
        <p:grpSpPr>
          <a:xfrm>
            <a:off x="11005254" y="-3912"/>
            <a:ext cx="1220784" cy="1210438"/>
            <a:chOff x="9162186" y="3314"/>
            <a:chExt cx="3029814" cy="3004137"/>
          </a:xfrm>
        </p:grpSpPr>
        <p:sp>
          <p:nvSpPr>
            <p:cNvPr id="267" name="Google Shape;267;p16"/>
            <p:cNvSpPr/>
            <p:nvPr/>
          </p:nvSpPr>
          <p:spPr>
            <a:xfrm>
              <a:off x="10425670" y="3314"/>
              <a:ext cx="1766330" cy="176633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 name="Google Shape;268;p16"/>
            <p:cNvSpPr/>
            <p:nvPr/>
          </p:nvSpPr>
          <p:spPr>
            <a:xfrm>
              <a:off x="9162186" y="1887114"/>
              <a:ext cx="1120337" cy="112033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p:nvPr/>
        </p:nvSpPr>
        <p:spPr>
          <a:xfrm>
            <a:off x="0" y="0"/>
            <a:ext cx="968454"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74" name="Google Shape;274;p17"/>
          <p:cNvGrpSpPr/>
          <p:nvPr/>
        </p:nvGrpSpPr>
        <p:grpSpPr>
          <a:xfrm>
            <a:off x="599504" y="780911"/>
            <a:ext cx="11200465" cy="5296178"/>
            <a:chOff x="599504" y="859787"/>
            <a:chExt cx="11200465" cy="5296178"/>
          </a:xfrm>
        </p:grpSpPr>
        <p:sp>
          <p:nvSpPr>
            <p:cNvPr id="275" name="Google Shape;275;p17"/>
            <p:cNvSpPr/>
            <p:nvPr/>
          </p:nvSpPr>
          <p:spPr>
            <a:xfrm>
              <a:off x="599504" y="1401941"/>
              <a:ext cx="9778200" cy="3651600"/>
            </a:xfrm>
            <a:prstGeom prst="roundRect">
              <a:avLst>
                <a:gd fmla="val 6819" name="adj"/>
              </a:avLst>
            </a:prstGeom>
            <a:solidFill>
              <a:schemeClr val="lt1">
                <a:alpha val="89803"/>
              </a:schemeClr>
            </a:solidFill>
            <a:ln>
              <a:noFill/>
            </a:ln>
            <a:effectLst>
              <a:outerShdw blurRad="63500" sx="102000" rotWithShape="0" algn="ctr" sy="102000">
                <a:srgbClr val="000000">
                  <a:alpha val="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76" name="Google Shape;276;p17"/>
            <p:cNvGrpSpPr/>
            <p:nvPr/>
          </p:nvGrpSpPr>
          <p:grpSpPr>
            <a:xfrm>
              <a:off x="6730669" y="859787"/>
              <a:ext cx="5069300" cy="5296178"/>
              <a:chOff x="5845443" y="917845"/>
              <a:chExt cx="5069300" cy="5296178"/>
            </a:xfrm>
          </p:grpSpPr>
          <p:sp>
            <p:nvSpPr>
              <p:cNvPr id="277" name="Google Shape;277;p17"/>
              <p:cNvSpPr/>
              <p:nvPr/>
            </p:nvSpPr>
            <p:spPr>
              <a:xfrm flipH="1">
                <a:off x="5845443" y="917845"/>
                <a:ext cx="5069300" cy="5069300"/>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accent4"/>
              </a:solidFill>
              <a:ln>
                <a:noFill/>
              </a:ln>
              <a:effectLst>
                <a:outerShdw blurRad="63500" sx="102000" rotWithShape="0" algn="ctr" sy="102000">
                  <a:srgbClr val="000000">
                    <a:alpha val="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8" name="Google Shape;278;p17"/>
              <p:cNvSpPr/>
              <p:nvPr/>
            </p:nvSpPr>
            <p:spPr>
              <a:xfrm flipH="1">
                <a:off x="5845443" y="1144723"/>
                <a:ext cx="5069300" cy="5069300"/>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accent3"/>
              </a:solidFill>
              <a:ln>
                <a:noFill/>
              </a:ln>
              <a:effectLst>
                <a:outerShdw blurRad="63500" sx="102000" rotWithShape="0" algn="ctr" sy="102000">
                  <a:srgbClr val="000000">
                    <a:alpha val="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A close-up of hands shaking&#10;&#10;Description automatically generated" id="279" name="Google Shape;279;p17"/>
              <p:cNvPicPr preferRelativeResize="0"/>
              <p:nvPr/>
            </p:nvPicPr>
            <p:blipFill rotWithShape="1">
              <a:blip r:embed="rId3">
                <a:alphaModFix/>
              </a:blip>
              <a:srcRect b="1111" l="17391" r="17391" t="1110"/>
              <a:stretch/>
            </p:blipFill>
            <p:spPr>
              <a:xfrm>
                <a:off x="6072321" y="1371601"/>
                <a:ext cx="4615544" cy="4615544"/>
              </a:xfrm>
              <a:custGeom>
                <a:rect b="b" l="l" r="r" t="t"/>
                <a:pathLst>
                  <a:path extrusionOk="0" h="5660570" w="5660570">
                    <a:moveTo>
                      <a:pt x="2830285" y="0"/>
                    </a:moveTo>
                    <a:cubicBezTo>
                      <a:pt x="4393408" y="0"/>
                      <a:pt x="5660570" y="1267162"/>
                      <a:pt x="5660570" y="2830285"/>
                    </a:cubicBezTo>
                    <a:cubicBezTo>
                      <a:pt x="5660570" y="4393408"/>
                      <a:pt x="4393408" y="5660570"/>
                      <a:pt x="2830285" y="5660570"/>
                    </a:cubicBezTo>
                    <a:cubicBezTo>
                      <a:pt x="1267162" y="5660570"/>
                      <a:pt x="0" y="4393408"/>
                      <a:pt x="0" y="2830285"/>
                    </a:cubicBezTo>
                    <a:cubicBezTo>
                      <a:pt x="0" y="1267162"/>
                      <a:pt x="1267162" y="0"/>
                      <a:pt x="2830285" y="0"/>
                    </a:cubicBezTo>
                    <a:close/>
                  </a:path>
                </a:pathLst>
              </a:custGeom>
              <a:noFill/>
              <a:ln>
                <a:noFill/>
              </a:ln>
            </p:spPr>
          </p:pic>
        </p:grpSp>
        <p:grpSp>
          <p:nvGrpSpPr>
            <p:cNvPr id="280" name="Google Shape;280;p17"/>
            <p:cNvGrpSpPr/>
            <p:nvPr/>
          </p:nvGrpSpPr>
          <p:grpSpPr>
            <a:xfrm>
              <a:off x="968454" y="3792627"/>
              <a:ext cx="5231282" cy="606857"/>
              <a:chOff x="3162496" y="2874827"/>
              <a:chExt cx="5231282" cy="606857"/>
            </a:xfrm>
          </p:grpSpPr>
          <p:sp>
            <p:nvSpPr>
              <p:cNvPr id="281" name="Google Shape;281;p17"/>
              <p:cNvSpPr/>
              <p:nvPr/>
            </p:nvSpPr>
            <p:spPr>
              <a:xfrm>
                <a:off x="7125659" y="2874827"/>
                <a:ext cx="642061" cy="606857"/>
              </a:xfrm>
              <a:custGeom>
                <a:rect b="b" l="l" r="r" t="t"/>
                <a:pathLst>
                  <a:path extrusionOk="0" h="606857" w="642061">
                    <a:moveTo>
                      <a:pt x="321030" y="0"/>
                    </a:moveTo>
                    <a:cubicBezTo>
                      <a:pt x="381940" y="0"/>
                      <a:pt x="436702" y="13132"/>
                      <a:pt x="485317" y="39395"/>
                    </a:cubicBezTo>
                    <a:cubicBezTo>
                      <a:pt x="533933" y="65659"/>
                      <a:pt x="572212" y="101841"/>
                      <a:pt x="600151" y="147942"/>
                    </a:cubicBezTo>
                    <a:cubicBezTo>
                      <a:pt x="628091" y="194043"/>
                      <a:pt x="642061" y="245872"/>
                      <a:pt x="642061" y="303428"/>
                    </a:cubicBezTo>
                    <a:cubicBezTo>
                      <a:pt x="642061" y="360985"/>
                      <a:pt x="628091" y="412813"/>
                      <a:pt x="600151" y="458914"/>
                    </a:cubicBezTo>
                    <a:cubicBezTo>
                      <a:pt x="572212" y="505015"/>
                      <a:pt x="533933" y="541198"/>
                      <a:pt x="485317" y="567461"/>
                    </a:cubicBezTo>
                    <a:cubicBezTo>
                      <a:pt x="436702" y="593725"/>
                      <a:pt x="381940" y="606857"/>
                      <a:pt x="321030" y="606857"/>
                    </a:cubicBezTo>
                    <a:cubicBezTo>
                      <a:pt x="260121" y="606857"/>
                      <a:pt x="205219" y="593725"/>
                      <a:pt x="156324" y="567461"/>
                    </a:cubicBezTo>
                    <a:cubicBezTo>
                      <a:pt x="107429" y="541198"/>
                      <a:pt x="69152" y="505015"/>
                      <a:pt x="41491" y="458914"/>
                    </a:cubicBezTo>
                    <a:cubicBezTo>
                      <a:pt x="13830" y="412813"/>
                      <a:pt x="0" y="360985"/>
                      <a:pt x="0" y="303428"/>
                    </a:cubicBezTo>
                    <a:cubicBezTo>
                      <a:pt x="0" y="245872"/>
                      <a:pt x="13830" y="194043"/>
                      <a:pt x="41491" y="147942"/>
                    </a:cubicBezTo>
                    <a:cubicBezTo>
                      <a:pt x="69152" y="101841"/>
                      <a:pt x="107429" y="65659"/>
                      <a:pt x="156324" y="39395"/>
                    </a:cubicBezTo>
                    <a:cubicBezTo>
                      <a:pt x="205219" y="13132"/>
                      <a:pt x="260121" y="0"/>
                      <a:pt x="321030" y="0"/>
                    </a:cubicBezTo>
                    <a:close/>
                    <a:moveTo>
                      <a:pt x="321030" y="115671"/>
                    </a:moveTo>
                    <a:cubicBezTo>
                      <a:pt x="286385" y="115671"/>
                      <a:pt x="255092" y="123634"/>
                      <a:pt x="227152" y="139560"/>
                    </a:cubicBezTo>
                    <a:cubicBezTo>
                      <a:pt x="199212" y="155486"/>
                      <a:pt x="177279" y="177698"/>
                      <a:pt x="161353" y="206197"/>
                    </a:cubicBezTo>
                    <a:cubicBezTo>
                      <a:pt x="145428" y="234696"/>
                      <a:pt x="137465" y="267106"/>
                      <a:pt x="137465" y="303428"/>
                    </a:cubicBezTo>
                    <a:cubicBezTo>
                      <a:pt x="137465" y="339750"/>
                      <a:pt x="145428" y="372161"/>
                      <a:pt x="161353" y="400659"/>
                    </a:cubicBezTo>
                    <a:cubicBezTo>
                      <a:pt x="177279" y="429158"/>
                      <a:pt x="199212" y="451370"/>
                      <a:pt x="227152" y="467296"/>
                    </a:cubicBezTo>
                    <a:cubicBezTo>
                      <a:pt x="255092" y="483222"/>
                      <a:pt x="286385" y="491185"/>
                      <a:pt x="321030" y="491185"/>
                    </a:cubicBezTo>
                    <a:cubicBezTo>
                      <a:pt x="355677" y="491185"/>
                      <a:pt x="386969" y="483222"/>
                      <a:pt x="414909" y="467296"/>
                    </a:cubicBezTo>
                    <a:cubicBezTo>
                      <a:pt x="442849" y="451370"/>
                      <a:pt x="464782" y="429158"/>
                      <a:pt x="480708" y="400659"/>
                    </a:cubicBezTo>
                    <a:cubicBezTo>
                      <a:pt x="496634" y="372161"/>
                      <a:pt x="504597" y="339750"/>
                      <a:pt x="504597" y="303428"/>
                    </a:cubicBezTo>
                    <a:cubicBezTo>
                      <a:pt x="504597" y="267106"/>
                      <a:pt x="496634" y="234696"/>
                      <a:pt x="480708" y="206197"/>
                    </a:cubicBezTo>
                    <a:cubicBezTo>
                      <a:pt x="464782" y="177698"/>
                      <a:pt x="442849" y="155486"/>
                      <a:pt x="414909" y="139560"/>
                    </a:cubicBezTo>
                    <a:cubicBezTo>
                      <a:pt x="386969" y="123634"/>
                      <a:pt x="355677" y="115671"/>
                      <a:pt x="321030" y="115671"/>
                    </a:cubicBez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p17"/>
              <p:cNvSpPr/>
              <p:nvPr/>
            </p:nvSpPr>
            <p:spPr>
              <a:xfrm>
                <a:off x="3162496" y="2884884"/>
                <a:ext cx="511302" cy="586740"/>
              </a:xfrm>
              <a:custGeom>
                <a:rect b="b" l="l" r="r" t="t"/>
                <a:pathLst>
                  <a:path extrusionOk="0" h="586740" w="511302">
                    <a:moveTo>
                      <a:pt x="0" y="0"/>
                    </a:moveTo>
                    <a:lnTo>
                      <a:pt x="511302" y="0"/>
                    </a:lnTo>
                    <a:lnTo>
                      <a:pt x="511302" y="110643"/>
                    </a:lnTo>
                    <a:lnTo>
                      <a:pt x="323545" y="110643"/>
                    </a:lnTo>
                    <a:lnTo>
                      <a:pt x="323545" y="586740"/>
                    </a:lnTo>
                    <a:lnTo>
                      <a:pt x="187757" y="586740"/>
                    </a:lnTo>
                    <a:lnTo>
                      <a:pt x="187757" y="110643"/>
                    </a:lnTo>
                    <a:lnTo>
                      <a:pt x="0" y="110643"/>
                    </a:lnTo>
                    <a:lnTo>
                      <a:pt x="0" y="0"/>
                    </a:ln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p17"/>
              <p:cNvSpPr/>
              <p:nvPr/>
            </p:nvSpPr>
            <p:spPr>
              <a:xfrm>
                <a:off x="3743064" y="2884884"/>
                <a:ext cx="538124" cy="586740"/>
              </a:xfrm>
              <a:custGeom>
                <a:rect b="b" l="l" r="r" t="t"/>
                <a:pathLst>
                  <a:path extrusionOk="0" h="586740" w="538124">
                    <a:moveTo>
                      <a:pt x="0" y="0"/>
                    </a:moveTo>
                    <a:lnTo>
                      <a:pt x="135788" y="0"/>
                    </a:lnTo>
                    <a:lnTo>
                      <a:pt x="135788" y="231343"/>
                    </a:lnTo>
                    <a:lnTo>
                      <a:pt x="402336" y="231343"/>
                    </a:lnTo>
                    <a:lnTo>
                      <a:pt x="402336" y="0"/>
                    </a:lnTo>
                    <a:lnTo>
                      <a:pt x="538124" y="0"/>
                    </a:lnTo>
                    <a:lnTo>
                      <a:pt x="538124" y="586740"/>
                    </a:lnTo>
                    <a:lnTo>
                      <a:pt x="402336" y="586740"/>
                    </a:lnTo>
                    <a:lnTo>
                      <a:pt x="402336" y="346177"/>
                    </a:lnTo>
                    <a:lnTo>
                      <a:pt x="135788" y="346177"/>
                    </a:lnTo>
                    <a:lnTo>
                      <a:pt x="135788" y="586740"/>
                    </a:lnTo>
                    <a:lnTo>
                      <a:pt x="0" y="586740"/>
                    </a:lnTo>
                    <a:lnTo>
                      <a:pt x="0" y="0"/>
                    </a:ln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 name="Google Shape;284;p17"/>
              <p:cNvSpPr/>
              <p:nvPr/>
            </p:nvSpPr>
            <p:spPr>
              <a:xfrm>
                <a:off x="4342225" y="2884884"/>
                <a:ext cx="657987" cy="586740"/>
              </a:xfrm>
              <a:custGeom>
                <a:rect b="b" l="l" r="r" t="t"/>
                <a:pathLst>
                  <a:path extrusionOk="0" h="586740" w="657987">
                    <a:moveTo>
                      <a:pt x="261519" y="0"/>
                    </a:moveTo>
                    <a:lnTo>
                      <a:pt x="395631" y="0"/>
                    </a:lnTo>
                    <a:lnTo>
                      <a:pt x="657987" y="586740"/>
                    </a:lnTo>
                    <a:lnTo>
                      <a:pt x="515493" y="586740"/>
                    </a:lnTo>
                    <a:lnTo>
                      <a:pt x="463525" y="461010"/>
                    </a:lnTo>
                    <a:lnTo>
                      <a:pt x="191110" y="461010"/>
                    </a:lnTo>
                    <a:lnTo>
                      <a:pt x="139142" y="586740"/>
                    </a:lnTo>
                    <a:lnTo>
                      <a:pt x="0" y="586740"/>
                    </a:lnTo>
                    <a:lnTo>
                      <a:pt x="261519" y="0"/>
                    </a:lnTo>
                    <a:close/>
                    <a:moveTo>
                      <a:pt x="327736" y="133274"/>
                    </a:moveTo>
                    <a:lnTo>
                      <a:pt x="234696" y="357912"/>
                    </a:lnTo>
                    <a:lnTo>
                      <a:pt x="420777" y="357912"/>
                    </a:lnTo>
                    <a:lnTo>
                      <a:pt x="327736" y="133274"/>
                    </a:ln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 name="Google Shape;285;p17"/>
              <p:cNvSpPr/>
              <p:nvPr/>
            </p:nvSpPr>
            <p:spPr>
              <a:xfrm>
                <a:off x="5057514" y="2884884"/>
                <a:ext cx="538124" cy="586740"/>
              </a:xfrm>
              <a:custGeom>
                <a:rect b="b" l="l" r="r" t="t"/>
                <a:pathLst>
                  <a:path extrusionOk="0" h="586740" w="538124">
                    <a:moveTo>
                      <a:pt x="0" y="0"/>
                    </a:moveTo>
                    <a:lnTo>
                      <a:pt x="112318" y="0"/>
                    </a:lnTo>
                    <a:lnTo>
                      <a:pt x="404012" y="356235"/>
                    </a:lnTo>
                    <a:lnTo>
                      <a:pt x="404012" y="0"/>
                    </a:lnTo>
                    <a:lnTo>
                      <a:pt x="538124" y="0"/>
                    </a:lnTo>
                    <a:lnTo>
                      <a:pt x="538124" y="586740"/>
                    </a:lnTo>
                    <a:lnTo>
                      <a:pt x="426643" y="586740"/>
                    </a:lnTo>
                    <a:lnTo>
                      <a:pt x="134112" y="230505"/>
                    </a:lnTo>
                    <a:lnTo>
                      <a:pt x="134112" y="586740"/>
                    </a:lnTo>
                    <a:lnTo>
                      <a:pt x="0" y="586740"/>
                    </a:lnTo>
                    <a:lnTo>
                      <a:pt x="0" y="0"/>
                    </a:ln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 name="Google Shape;286;p17"/>
              <p:cNvSpPr/>
              <p:nvPr/>
            </p:nvSpPr>
            <p:spPr>
              <a:xfrm>
                <a:off x="5733790" y="2884884"/>
                <a:ext cx="559917" cy="586740"/>
              </a:xfrm>
              <a:custGeom>
                <a:rect b="b" l="l" r="r" t="t"/>
                <a:pathLst>
                  <a:path extrusionOk="0" h="586740" w="559917">
                    <a:moveTo>
                      <a:pt x="0" y="0"/>
                    </a:moveTo>
                    <a:lnTo>
                      <a:pt x="134950" y="0"/>
                    </a:lnTo>
                    <a:lnTo>
                      <a:pt x="134950" y="274092"/>
                    </a:lnTo>
                    <a:lnTo>
                      <a:pt x="394792" y="0"/>
                    </a:lnTo>
                    <a:lnTo>
                      <a:pt x="545668" y="0"/>
                    </a:lnTo>
                    <a:lnTo>
                      <a:pt x="302590" y="261519"/>
                    </a:lnTo>
                    <a:lnTo>
                      <a:pt x="559917" y="586740"/>
                    </a:lnTo>
                    <a:lnTo>
                      <a:pt x="401498" y="586740"/>
                    </a:lnTo>
                    <a:lnTo>
                      <a:pt x="213741" y="356235"/>
                    </a:lnTo>
                    <a:lnTo>
                      <a:pt x="134950" y="438379"/>
                    </a:lnTo>
                    <a:lnTo>
                      <a:pt x="134950" y="586740"/>
                    </a:lnTo>
                    <a:lnTo>
                      <a:pt x="0" y="586740"/>
                    </a:lnTo>
                    <a:lnTo>
                      <a:pt x="0" y="0"/>
                    </a:ln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 name="Google Shape;287;p17"/>
              <p:cNvSpPr/>
              <p:nvPr/>
            </p:nvSpPr>
            <p:spPr>
              <a:xfrm>
                <a:off x="6519259" y="2884884"/>
                <a:ext cx="590931" cy="586740"/>
              </a:xfrm>
              <a:custGeom>
                <a:rect b="b" l="l" r="r" t="t"/>
                <a:pathLst>
                  <a:path extrusionOk="0" h="586740" w="590931">
                    <a:moveTo>
                      <a:pt x="0" y="0"/>
                    </a:moveTo>
                    <a:lnTo>
                      <a:pt x="144171" y="0"/>
                    </a:lnTo>
                    <a:lnTo>
                      <a:pt x="300914" y="260680"/>
                    </a:lnTo>
                    <a:lnTo>
                      <a:pt x="457657" y="0"/>
                    </a:lnTo>
                    <a:lnTo>
                      <a:pt x="590931" y="0"/>
                    </a:lnTo>
                    <a:lnTo>
                      <a:pt x="362941" y="378867"/>
                    </a:lnTo>
                    <a:lnTo>
                      <a:pt x="362941" y="586740"/>
                    </a:lnTo>
                    <a:lnTo>
                      <a:pt x="227152" y="586740"/>
                    </a:lnTo>
                    <a:lnTo>
                      <a:pt x="227152" y="377190"/>
                    </a:lnTo>
                    <a:lnTo>
                      <a:pt x="0" y="0"/>
                    </a:ln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 name="Google Shape;288;p17"/>
              <p:cNvSpPr/>
              <p:nvPr/>
            </p:nvSpPr>
            <p:spPr>
              <a:xfrm>
                <a:off x="7862360" y="2884885"/>
                <a:ext cx="531418" cy="596799"/>
              </a:xfrm>
              <a:custGeom>
                <a:rect b="b" l="l" r="r" t="t"/>
                <a:pathLst>
                  <a:path extrusionOk="0" h="596799" w="531418">
                    <a:moveTo>
                      <a:pt x="0" y="0"/>
                    </a:moveTo>
                    <a:lnTo>
                      <a:pt x="135788" y="0"/>
                    </a:lnTo>
                    <a:lnTo>
                      <a:pt x="135788" y="323545"/>
                    </a:lnTo>
                    <a:cubicBezTo>
                      <a:pt x="135788" y="428600"/>
                      <a:pt x="179374" y="481127"/>
                      <a:pt x="266547" y="481127"/>
                    </a:cubicBezTo>
                    <a:cubicBezTo>
                      <a:pt x="309016" y="481127"/>
                      <a:pt x="341426" y="468414"/>
                      <a:pt x="363778" y="442989"/>
                    </a:cubicBezTo>
                    <a:cubicBezTo>
                      <a:pt x="386130" y="417563"/>
                      <a:pt x="397306" y="377749"/>
                      <a:pt x="397306" y="323545"/>
                    </a:cubicBezTo>
                    <a:lnTo>
                      <a:pt x="397306" y="0"/>
                    </a:lnTo>
                    <a:lnTo>
                      <a:pt x="531418" y="0"/>
                    </a:lnTo>
                    <a:lnTo>
                      <a:pt x="531418" y="328575"/>
                    </a:lnTo>
                    <a:cubicBezTo>
                      <a:pt x="531418" y="414630"/>
                      <a:pt x="508089" y="480848"/>
                      <a:pt x="461428" y="527228"/>
                    </a:cubicBezTo>
                    <a:cubicBezTo>
                      <a:pt x="414769" y="573608"/>
                      <a:pt x="349529" y="596799"/>
                      <a:pt x="265709" y="596799"/>
                    </a:cubicBezTo>
                    <a:cubicBezTo>
                      <a:pt x="181889" y="596799"/>
                      <a:pt x="116649" y="573608"/>
                      <a:pt x="69989" y="527228"/>
                    </a:cubicBezTo>
                    <a:cubicBezTo>
                      <a:pt x="23329" y="480848"/>
                      <a:pt x="0" y="414630"/>
                      <a:pt x="0" y="328575"/>
                    </a:cubicBezTo>
                    <a:lnTo>
                      <a:pt x="0" y="0"/>
                    </a:lnTo>
                    <a:close/>
                  </a:path>
                </a:pathLst>
              </a:custGeom>
              <a:gradFill>
                <a:gsLst>
                  <a:gs pos="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289" name="Google Shape;289;p17"/>
          <p:cNvSpPr txBox="1"/>
          <p:nvPr/>
        </p:nvSpPr>
        <p:spPr>
          <a:xfrm>
            <a:off x="1052600" y="2422725"/>
            <a:ext cx="522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u="sng">
                <a:solidFill>
                  <a:schemeClr val="hlink"/>
                </a:solidFill>
                <a:latin typeface="Times New Roman"/>
                <a:ea typeface="Times New Roman"/>
                <a:cs typeface="Times New Roman"/>
                <a:sym typeface="Times New Roman"/>
                <a:hlinkClick r:id="rId4"/>
              </a:rPr>
              <a:t>Vagheladivyesh482</a:t>
            </a:r>
            <a:r>
              <a:rPr lang="en-IN" sz="2800" u="sng">
                <a:solidFill>
                  <a:schemeClr val="hlink"/>
                </a:solidFill>
                <a:latin typeface="Times New Roman"/>
                <a:ea typeface="Times New Roman"/>
                <a:cs typeface="Times New Roman"/>
                <a:sym typeface="Times New Roman"/>
                <a:hlinkClick r:id="rId5"/>
              </a:rPr>
              <a:t>@gmail.com</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4"/>
          <p:cNvSpPr/>
          <p:nvPr/>
        </p:nvSpPr>
        <p:spPr>
          <a:xfrm flipH="1">
            <a:off x="0"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id="29" name="Google Shape;29;p4"/>
          <p:cNvPicPr preferRelativeResize="0"/>
          <p:nvPr/>
        </p:nvPicPr>
        <p:blipFill>
          <a:blip r:embed="rId3">
            <a:alphaModFix/>
          </a:blip>
          <a:stretch>
            <a:fillRect/>
          </a:stretch>
        </p:blipFill>
        <p:spPr>
          <a:xfrm>
            <a:off x="279375" y="685038"/>
            <a:ext cx="11793550" cy="5481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grpSp>
        <p:nvGrpSpPr>
          <p:cNvPr id="34" name="Google Shape;34;p5"/>
          <p:cNvGrpSpPr/>
          <p:nvPr/>
        </p:nvGrpSpPr>
        <p:grpSpPr>
          <a:xfrm>
            <a:off x="5948653" y="1873655"/>
            <a:ext cx="5327700" cy="1151843"/>
            <a:chOff x="912195" y="1985736"/>
            <a:chExt cx="5327700" cy="1151843"/>
          </a:xfrm>
        </p:grpSpPr>
        <p:sp>
          <p:nvSpPr>
            <p:cNvPr id="35" name="Google Shape;35;p5"/>
            <p:cNvSpPr txBox="1"/>
            <p:nvPr/>
          </p:nvSpPr>
          <p:spPr>
            <a:xfrm>
              <a:off x="912195" y="1985736"/>
              <a:ext cx="490586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4000"/>
                <a:buFont typeface="Montserrat"/>
                <a:buNone/>
              </a:pPr>
              <a:r>
                <a:rPr b="1" i="0" lang="en-IN" sz="4000" u="none" cap="none" strike="noStrike">
                  <a:solidFill>
                    <a:srgbClr val="28823F"/>
                  </a:solidFill>
                  <a:latin typeface="Montserrat"/>
                  <a:ea typeface="Montserrat"/>
                  <a:cs typeface="Montserrat"/>
                  <a:sym typeface="Montserrat"/>
                </a:rPr>
                <a:t>O</a:t>
              </a:r>
              <a:r>
                <a:rPr b="1" lang="en-IN" sz="4000">
                  <a:solidFill>
                    <a:srgbClr val="28823F"/>
                  </a:solidFill>
                  <a:latin typeface="Montserrat"/>
                  <a:ea typeface="Montserrat"/>
                  <a:cs typeface="Montserrat"/>
                  <a:sym typeface="Montserrat"/>
                </a:rPr>
                <a:t>bjective</a:t>
              </a:r>
              <a:endParaRPr b="1" i="0" sz="4000" u="none" cap="none" strike="noStrike">
                <a:solidFill>
                  <a:srgbClr val="28823F"/>
                </a:solidFill>
                <a:latin typeface="Montserrat"/>
                <a:ea typeface="Montserrat"/>
                <a:cs typeface="Montserrat"/>
                <a:sym typeface="Montserrat"/>
              </a:endParaRPr>
            </a:p>
          </p:txBody>
        </p:sp>
        <p:sp>
          <p:nvSpPr>
            <p:cNvPr id="36" name="Google Shape;36;p5"/>
            <p:cNvSpPr txBox="1"/>
            <p:nvPr/>
          </p:nvSpPr>
          <p:spPr>
            <a:xfrm>
              <a:off x="912195" y="2829779"/>
              <a:ext cx="532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595959"/>
                </a:buClr>
                <a:buSzPts val="1600"/>
                <a:buFont typeface="Montserrat"/>
                <a:buNone/>
              </a:pPr>
              <a:r>
                <a:t/>
              </a:r>
              <a:endParaRPr/>
            </a:p>
          </p:txBody>
        </p:sp>
      </p:grpSp>
      <p:grpSp>
        <p:nvGrpSpPr>
          <p:cNvPr id="37" name="Google Shape;37;p5"/>
          <p:cNvGrpSpPr/>
          <p:nvPr/>
        </p:nvGrpSpPr>
        <p:grpSpPr>
          <a:xfrm flipH="1">
            <a:off x="0" y="0"/>
            <a:ext cx="5486685" cy="6851142"/>
            <a:chOff x="6705600" y="0"/>
            <a:chExt cx="5486685" cy="6851142"/>
          </a:xfrm>
        </p:grpSpPr>
        <p:sp>
          <p:nvSpPr>
            <p:cNvPr id="38" name="Google Shape;38;p5"/>
            <p:cNvSpPr/>
            <p:nvPr/>
          </p:nvSpPr>
          <p:spPr>
            <a:xfrm>
              <a:off x="9817417"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 name="Google Shape;39;p5"/>
            <p:cNvSpPr/>
            <p:nvPr/>
          </p:nvSpPr>
          <p:spPr>
            <a:xfrm>
              <a:off x="6705600" y="1028510"/>
              <a:ext cx="4800981" cy="4800981"/>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lt1"/>
            </a:solidFill>
            <a:ln>
              <a:noFill/>
            </a:ln>
            <a:effectLst>
              <a:outerShdw blurRad="63500" sx="102000" rotWithShape="0" algn="ctr" sy="102000">
                <a:srgbClr val="000000">
                  <a:alpha val="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40" name="Google Shape;40;p5"/>
          <p:cNvGrpSpPr/>
          <p:nvPr/>
        </p:nvGrpSpPr>
        <p:grpSpPr>
          <a:xfrm>
            <a:off x="11037668" y="5614049"/>
            <a:ext cx="1154332" cy="1243951"/>
            <a:chOff x="11037668" y="5614049"/>
            <a:chExt cx="1154332" cy="1243951"/>
          </a:xfrm>
        </p:grpSpPr>
        <p:sp>
          <p:nvSpPr>
            <p:cNvPr id="41" name="Google Shape;41;p5"/>
            <p:cNvSpPr/>
            <p:nvPr/>
          </p:nvSpPr>
          <p:spPr>
            <a:xfrm flipH="1">
              <a:off x="11468552" y="6134552"/>
              <a:ext cx="723448" cy="72344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 name="Google Shape;42;p5"/>
            <p:cNvSpPr/>
            <p:nvPr/>
          </p:nvSpPr>
          <p:spPr>
            <a:xfrm flipH="1">
              <a:off x="11037668" y="5614049"/>
              <a:ext cx="430884" cy="43088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43" name="Google Shape;43;p5"/>
          <p:cNvSpPr/>
          <p:nvPr/>
        </p:nvSpPr>
        <p:spPr>
          <a:xfrm flipH="1">
            <a:off x="11761116" y="0"/>
            <a:ext cx="430884" cy="43088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4" name="Google Shape;44;p5"/>
          <p:cNvPicPr preferRelativeResize="0"/>
          <p:nvPr/>
        </p:nvPicPr>
        <p:blipFill rotWithShape="1">
          <a:blip r:embed="rId3">
            <a:alphaModFix/>
          </a:blip>
          <a:srcRect b="0" l="16675" r="16675" t="0"/>
          <a:stretch/>
        </p:blipFill>
        <p:spPr>
          <a:xfrm>
            <a:off x="825244" y="1193672"/>
            <a:ext cx="4469974" cy="4469976"/>
          </a:xfrm>
          <a:custGeom>
            <a:rect b="b" l="l" r="r" t="t"/>
            <a:pathLst>
              <a:path extrusionOk="0" h="3465098" w="3465096">
                <a:moveTo>
                  <a:pt x="1732548" y="0"/>
                </a:moveTo>
                <a:cubicBezTo>
                  <a:pt x="2689408" y="0"/>
                  <a:pt x="3465096" y="775689"/>
                  <a:pt x="3465096" y="1732550"/>
                </a:cubicBezTo>
                <a:cubicBezTo>
                  <a:pt x="3465096" y="2689410"/>
                  <a:pt x="2689408" y="3465098"/>
                  <a:pt x="1732548" y="3465098"/>
                </a:cubicBezTo>
                <a:cubicBezTo>
                  <a:pt x="775688" y="3465098"/>
                  <a:pt x="0" y="2689410"/>
                  <a:pt x="0" y="1732550"/>
                </a:cubicBezTo>
                <a:cubicBezTo>
                  <a:pt x="0" y="775689"/>
                  <a:pt x="775688" y="0"/>
                  <a:pt x="1732548" y="0"/>
                </a:cubicBezTo>
                <a:close/>
              </a:path>
            </a:pathLst>
          </a:custGeom>
          <a:noFill/>
          <a:ln>
            <a:noFill/>
          </a:ln>
        </p:spPr>
      </p:pic>
      <p:sp>
        <p:nvSpPr>
          <p:cNvPr id="45" name="Google Shape;45;p5"/>
          <p:cNvSpPr txBox="1"/>
          <p:nvPr/>
        </p:nvSpPr>
        <p:spPr>
          <a:xfrm>
            <a:off x="5812525" y="2718825"/>
            <a:ext cx="4914900" cy="230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IN" sz="1800">
                <a:solidFill>
                  <a:srgbClr val="21425F"/>
                </a:solidFill>
              </a:rPr>
              <a:t>The objective is to analyze the 2024 election data to gain insights into the election results, understand party performance and voter trends across various constituencies, and create interactive visualizations and dashboards for stakeholders.</a:t>
            </a:r>
            <a:endParaRPr sz="1800">
              <a:solidFill>
                <a:srgbClr val="21425F"/>
              </a:solidFill>
            </a:endParaRPr>
          </a:p>
          <a:p>
            <a:pPr indent="0" lvl="0" marL="0" rtl="0" algn="l">
              <a:spcBef>
                <a:spcPts val="1600"/>
              </a:spcBef>
              <a:spcAft>
                <a:spcPts val="0"/>
              </a:spcAft>
              <a:buNone/>
            </a:pPr>
            <a:r>
              <a:t/>
            </a:r>
            <a:endParaRPr sz="1800">
              <a:solidFill>
                <a:srgbClr val="21425F"/>
              </a:solidFill>
            </a:endParaRPr>
          </a:p>
        </p:txBody>
      </p:sp>
      <p:sp>
        <p:nvSpPr>
          <p:cNvPr id="46" name="Google Shape;46;p5"/>
          <p:cNvSpPr txBox="1"/>
          <p:nvPr/>
        </p:nvSpPr>
        <p:spPr>
          <a:xfrm>
            <a:off x="5948650" y="5334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2D598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6"/>
          <p:cNvGrpSpPr/>
          <p:nvPr/>
        </p:nvGrpSpPr>
        <p:grpSpPr>
          <a:xfrm>
            <a:off x="5948653" y="1873655"/>
            <a:ext cx="5327700" cy="1151843"/>
            <a:chOff x="912195" y="1985736"/>
            <a:chExt cx="5327700" cy="1151843"/>
          </a:xfrm>
        </p:grpSpPr>
        <p:sp>
          <p:nvSpPr>
            <p:cNvPr id="52" name="Google Shape;52;p6"/>
            <p:cNvSpPr txBox="1"/>
            <p:nvPr/>
          </p:nvSpPr>
          <p:spPr>
            <a:xfrm>
              <a:off x="912195" y="1985736"/>
              <a:ext cx="4905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4000"/>
                <a:buFont typeface="Montserrat"/>
                <a:buNone/>
              </a:pPr>
              <a:r>
                <a:rPr b="1" lang="en-IN" sz="4000">
                  <a:solidFill>
                    <a:srgbClr val="28823F"/>
                  </a:solidFill>
                  <a:latin typeface="Montserrat"/>
                  <a:ea typeface="Montserrat"/>
                  <a:cs typeface="Montserrat"/>
                  <a:sym typeface="Montserrat"/>
                </a:rPr>
                <a:t>Data Description</a:t>
              </a:r>
              <a:endParaRPr b="1" i="0" sz="4000" u="none" cap="none" strike="noStrike">
                <a:solidFill>
                  <a:srgbClr val="28823F"/>
                </a:solidFill>
                <a:latin typeface="Montserrat"/>
                <a:ea typeface="Montserrat"/>
                <a:cs typeface="Montserrat"/>
                <a:sym typeface="Montserrat"/>
              </a:endParaRPr>
            </a:p>
          </p:txBody>
        </p:sp>
        <p:sp>
          <p:nvSpPr>
            <p:cNvPr id="53" name="Google Shape;53;p6"/>
            <p:cNvSpPr txBox="1"/>
            <p:nvPr/>
          </p:nvSpPr>
          <p:spPr>
            <a:xfrm>
              <a:off x="912195" y="2829779"/>
              <a:ext cx="532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595959"/>
                </a:buClr>
                <a:buSzPts val="1600"/>
                <a:buFont typeface="Montserrat"/>
                <a:buNone/>
              </a:pPr>
              <a:r>
                <a:t/>
              </a:r>
              <a:endParaRPr/>
            </a:p>
          </p:txBody>
        </p:sp>
      </p:grpSp>
      <p:grpSp>
        <p:nvGrpSpPr>
          <p:cNvPr id="54" name="Google Shape;54;p6"/>
          <p:cNvGrpSpPr/>
          <p:nvPr/>
        </p:nvGrpSpPr>
        <p:grpSpPr>
          <a:xfrm flipH="1">
            <a:off x="0" y="0"/>
            <a:ext cx="5486685" cy="6851142"/>
            <a:chOff x="6705600" y="0"/>
            <a:chExt cx="5486685" cy="6851142"/>
          </a:xfrm>
        </p:grpSpPr>
        <p:sp>
          <p:nvSpPr>
            <p:cNvPr id="55" name="Google Shape;55;p6"/>
            <p:cNvSpPr/>
            <p:nvPr/>
          </p:nvSpPr>
          <p:spPr>
            <a:xfrm>
              <a:off x="9817417"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 name="Google Shape;56;p6"/>
            <p:cNvSpPr/>
            <p:nvPr/>
          </p:nvSpPr>
          <p:spPr>
            <a:xfrm>
              <a:off x="6705600" y="1028510"/>
              <a:ext cx="4800981" cy="4800981"/>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lt1"/>
            </a:solidFill>
            <a:ln>
              <a:noFill/>
            </a:ln>
            <a:effectLst>
              <a:outerShdw blurRad="63500" sx="102000" rotWithShape="0" algn="ctr" sy="102000">
                <a:srgbClr val="000000">
                  <a:alpha val="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57" name="Google Shape;57;p6"/>
          <p:cNvGrpSpPr/>
          <p:nvPr/>
        </p:nvGrpSpPr>
        <p:grpSpPr>
          <a:xfrm>
            <a:off x="11037752" y="5614049"/>
            <a:ext cx="1154248" cy="1243803"/>
            <a:chOff x="11037752" y="5614049"/>
            <a:chExt cx="1154248" cy="1243803"/>
          </a:xfrm>
        </p:grpSpPr>
        <p:sp>
          <p:nvSpPr>
            <p:cNvPr id="58" name="Google Shape;58;p6"/>
            <p:cNvSpPr/>
            <p:nvPr/>
          </p:nvSpPr>
          <p:spPr>
            <a:xfrm flipH="1">
              <a:off x="11468700" y="6134552"/>
              <a:ext cx="723300" cy="72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 name="Google Shape;59;p6"/>
            <p:cNvSpPr/>
            <p:nvPr/>
          </p:nvSpPr>
          <p:spPr>
            <a:xfrm flipH="1">
              <a:off x="11037752" y="5614049"/>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60" name="Google Shape;60;p6"/>
          <p:cNvSpPr/>
          <p:nvPr/>
        </p:nvSpPr>
        <p:spPr>
          <a:xfrm flipH="1">
            <a:off x="11761200" y="0"/>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61" name="Google Shape;61;p6"/>
          <p:cNvPicPr preferRelativeResize="0"/>
          <p:nvPr/>
        </p:nvPicPr>
        <p:blipFill rotWithShape="1">
          <a:blip r:embed="rId3">
            <a:alphaModFix/>
          </a:blip>
          <a:srcRect b="0" l="16675" r="16675" t="0"/>
          <a:stretch/>
        </p:blipFill>
        <p:spPr>
          <a:xfrm>
            <a:off x="825244" y="1193672"/>
            <a:ext cx="4469974" cy="4469976"/>
          </a:xfrm>
          <a:custGeom>
            <a:rect b="b" l="l" r="r" t="t"/>
            <a:pathLst>
              <a:path extrusionOk="0" h="3465098" w="3465096">
                <a:moveTo>
                  <a:pt x="1732548" y="0"/>
                </a:moveTo>
                <a:cubicBezTo>
                  <a:pt x="2689408" y="0"/>
                  <a:pt x="3465096" y="775689"/>
                  <a:pt x="3465096" y="1732550"/>
                </a:cubicBezTo>
                <a:cubicBezTo>
                  <a:pt x="3465096" y="2689410"/>
                  <a:pt x="2689408" y="3465098"/>
                  <a:pt x="1732548" y="3465098"/>
                </a:cubicBezTo>
                <a:cubicBezTo>
                  <a:pt x="775688" y="3465098"/>
                  <a:pt x="0" y="2689410"/>
                  <a:pt x="0" y="1732550"/>
                </a:cubicBezTo>
                <a:cubicBezTo>
                  <a:pt x="0" y="775689"/>
                  <a:pt x="775688" y="0"/>
                  <a:pt x="1732548" y="0"/>
                </a:cubicBezTo>
                <a:close/>
              </a:path>
            </a:pathLst>
          </a:custGeom>
          <a:noFill/>
          <a:ln>
            <a:noFill/>
          </a:ln>
        </p:spPr>
      </p:pic>
      <p:sp>
        <p:nvSpPr>
          <p:cNvPr id="62" name="Google Shape;62;p6"/>
          <p:cNvSpPr txBox="1"/>
          <p:nvPr/>
        </p:nvSpPr>
        <p:spPr>
          <a:xfrm>
            <a:off x="5812525" y="2718825"/>
            <a:ext cx="49149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1425F"/>
              </a:solidFill>
            </a:endParaRPr>
          </a:p>
        </p:txBody>
      </p:sp>
      <p:sp>
        <p:nvSpPr>
          <p:cNvPr id="63" name="Google Shape;63;p6"/>
          <p:cNvSpPr txBox="1"/>
          <p:nvPr/>
        </p:nvSpPr>
        <p:spPr>
          <a:xfrm>
            <a:off x="5948650" y="5334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2D59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pic>
        <p:nvPicPr>
          <p:cNvPr id="68" name="Google Shape;68;p7"/>
          <p:cNvPicPr preferRelativeResize="0"/>
          <p:nvPr/>
        </p:nvPicPr>
        <p:blipFill rotWithShape="1">
          <a:blip r:embed="rId3">
            <a:alphaModFix/>
          </a:blip>
          <a:srcRect b="30493" l="0" r="0" t="30493"/>
          <a:stretch/>
        </p:blipFill>
        <p:spPr>
          <a:xfrm>
            <a:off x="0" y="0"/>
            <a:ext cx="12192000" cy="2675581"/>
          </a:xfrm>
          <a:prstGeom prst="rect">
            <a:avLst/>
          </a:prstGeom>
          <a:noFill/>
          <a:ln>
            <a:noFill/>
          </a:ln>
        </p:spPr>
      </p:pic>
      <p:sp>
        <p:nvSpPr>
          <p:cNvPr id="69" name="Google Shape;69;p7"/>
          <p:cNvSpPr/>
          <p:nvPr/>
        </p:nvSpPr>
        <p:spPr>
          <a:xfrm>
            <a:off x="-9632" y="6357257"/>
            <a:ext cx="488603" cy="50074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 name="Google Shape;70;p7"/>
          <p:cNvSpPr/>
          <p:nvPr/>
        </p:nvSpPr>
        <p:spPr>
          <a:xfrm flipH="1">
            <a:off x="478971" y="6050581"/>
            <a:ext cx="276168" cy="28302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71" name="Google Shape;71;p7"/>
          <p:cNvGrpSpPr/>
          <p:nvPr/>
        </p:nvGrpSpPr>
        <p:grpSpPr>
          <a:xfrm>
            <a:off x="478971" y="3816877"/>
            <a:ext cx="4994700" cy="952294"/>
            <a:chOff x="327698" y="3679811"/>
            <a:chExt cx="4994700" cy="952294"/>
          </a:xfrm>
        </p:grpSpPr>
        <p:sp>
          <p:nvSpPr>
            <p:cNvPr id="72" name="Google Shape;72;p7"/>
            <p:cNvSpPr txBox="1"/>
            <p:nvPr/>
          </p:nvSpPr>
          <p:spPr>
            <a:xfrm>
              <a:off x="327698" y="3679811"/>
              <a:ext cx="4800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3600"/>
                <a:buFont typeface="Montserrat"/>
                <a:buNone/>
              </a:pPr>
              <a:r>
                <a:rPr b="1" lang="en-IN" sz="3600">
                  <a:solidFill>
                    <a:srgbClr val="28823F"/>
                  </a:solidFill>
                  <a:latin typeface="Montserrat"/>
                  <a:ea typeface="Montserrat"/>
                  <a:cs typeface="Montserrat"/>
                  <a:sym typeface="Montserrat"/>
                </a:rPr>
                <a:t>Result Data sets</a:t>
              </a:r>
              <a:endParaRPr/>
            </a:p>
          </p:txBody>
        </p:sp>
        <p:sp>
          <p:nvSpPr>
            <p:cNvPr id="73" name="Google Shape;73;p7"/>
            <p:cNvSpPr txBox="1"/>
            <p:nvPr/>
          </p:nvSpPr>
          <p:spPr>
            <a:xfrm>
              <a:off x="327698" y="4324305"/>
              <a:ext cx="499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3F3F3F"/>
                </a:buClr>
                <a:buSzPts val="1400"/>
                <a:buFont typeface="Montserrat"/>
                <a:buNone/>
              </a:pPr>
              <a:r>
                <a:t/>
              </a:r>
              <a:endParaRPr b="0" i="0" sz="1400" u="none" cap="none" strike="noStrike">
                <a:solidFill>
                  <a:srgbClr val="3F3F3F"/>
                </a:solidFill>
                <a:latin typeface="Montserrat"/>
                <a:ea typeface="Montserrat"/>
                <a:cs typeface="Montserrat"/>
                <a:sym typeface="Montserrat"/>
              </a:endParaRPr>
            </a:p>
          </p:txBody>
        </p:sp>
      </p:grpSp>
      <p:sp>
        <p:nvSpPr>
          <p:cNvPr id="74" name="Google Shape;74;p7"/>
          <p:cNvSpPr/>
          <p:nvPr/>
        </p:nvSpPr>
        <p:spPr>
          <a:xfrm>
            <a:off x="10622084" y="6293779"/>
            <a:ext cx="488603" cy="5232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 name="Google Shape;75;p7"/>
          <p:cNvSpPr/>
          <p:nvPr/>
        </p:nvSpPr>
        <p:spPr>
          <a:xfrm>
            <a:off x="6168575" y="1558300"/>
            <a:ext cx="5244656" cy="5256656"/>
          </a:xfrm>
          <a:custGeom>
            <a:rect b="b" l="l" r="r" t="t"/>
            <a:pathLst>
              <a:path extrusionOk="0" h="4800599" w="4800600">
                <a:moveTo>
                  <a:pt x="4465225" y="0"/>
                </a:moveTo>
                <a:cubicBezTo>
                  <a:pt x="4650448" y="0"/>
                  <a:pt x="4800600" y="0"/>
                  <a:pt x="4800600" y="0"/>
                </a:cubicBezTo>
                <a:lnTo>
                  <a:pt x="4800600" y="4800600"/>
                </a:lnTo>
                <a:cubicBezTo>
                  <a:pt x="4800600" y="4800600"/>
                  <a:pt x="4650448" y="4800600"/>
                  <a:pt x="4465225" y="4800600"/>
                </a:cubicBezTo>
                <a:lnTo>
                  <a:pt x="335375" y="4800600"/>
                </a:lnTo>
                <a:cubicBezTo>
                  <a:pt x="150153" y="4800600"/>
                  <a:pt x="0" y="4800600"/>
                  <a:pt x="0" y="4800600"/>
                </a:cubicBezTo>
                <a:lnTo>
                  <a:pt x="0" y="0"/>
                </a:lnTo>
                <a:cubicBezTo>
                  <a:pt x="0" y="0"/>
                  <a:pt x="150152" y="0"/>
                  <a:pt x="335375" y="0"/>
                </a:cubicBezTo>
                <a:close/>
              </a:path>
            </a:pathLst>
          </a:custGeom>
          <a:solidFill>
            <a:schemeClr val="lt1">
              <a:alpha val="84705"/>
            </a:schemeClr>
          </a:solidFill>
          <a:ln>
            <a:noFill/>
          </a:ln>
          <a:effectLst>
            <a:outerShdw blurRad="63500" sx="102000" rotWithShape="0" algn="ctr" sy="102000">
              <a:srgbClr val="000000">
                <a:alpha val="8627"/>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Font typeface="Montserrat"/>
              <a:buNone/>
            </a:pPr>
            <a:r>
              <a:t/>
            </a:r>
            <a:endParaRPr sz="1800">
              <a:latin typeface="Calibri"/>
              <a:ea typeface="Calibri"/>
              <a:cs typeface="Calibri"/>
              <a:sym typeface="Calibri"/>
            </a:endParaRPr>
          </a:p>
        </p:txBody>
      </p:sp>
      <p:sp>
        <p:nvSpPr>
          <p:cNvPr id="76" name="Google Shape;76;p7"/>
          <p:cNvSpPr txBox="1"/>
          <p:nvPr/>
        </p:nvSpPr>
        <p:spPr>
          <a:xfrm>
            <a:off x="6896100" y="2973578"/>
            <a:ext cx="3758700" cy="687900"/>
          </a:xfrm>
          <a:prstGeom prst="rect">
            <a:avLst/>
          </a:prstGeom>
          <a:noFill/>
          <a:ln>
            <a:noFill/>
          </a:ln>
        </p:spPr>
        <p:txBody>
          <a:bodyPr anchorCtr="0" anchor="t" bIns="45700" lIns="91425" spcFirstLastPara="1" rIns="91425" wrap="square" tIns="45700">
            <a:spAutoFit/>
          </a:bodyPr>
          <a:lstStyle/>
          <a:p>
            <a:pPr indent="0" lvl="0" marL="12700" rtl="0" algn="l">
              <a:lnSpc>
                <a:spcPct val="115000"/>
              </a:lnSpc>
              <a:spcBef>
                <a:spcPts val="1200"/>
              </a:spcBef>
              <a:spcAft>
                <a:spcPts val="0"/>
              </a:spcAft>
              <a:buClr>
                <a:schemeClr val="dk1"/>
              </a:buClr>
              <a:buSzPts val="1100"/>
              <a:buFont typeface="Arial"/>
              <a:buNone/>
            </a:pPr>
            <a:r>
              <a:rPr b="1" lang="en-IN" sz="1800">
                <a:solidFill>
                  <a:srgbClr val="212121"/>
                </a:solidFill>
              </a:rPr>
              <a:t>id:</a:t>
            </a:r>
            <a:r>
              <a:rPr lang="en-IN" sz="1800">
                <a:solidFill>
                  <a:srgbClr val="212121"/>
                </a:solidFill>
              </a:rPr>
              <a:t> Unique identifier for each record.</a:t>
            </a:r>
            <a:endParaRPr sz="1800">
              <a:solidFill>
                <a:srgbClr val="212121"/>
              </a:solidFill>
            </a:endParaRPr>
          </a:p>
        </p:txBody>
      </p:sp>
      <p:grpSp>
        <p:nvGrpSpPr>
          <p:cNvPr id="77" name="Google Shape;77;p7"/>
          <p:cNvGrpSpPr/>
          <p:nvPr/>
        </p:nvGrpSpPr>
        <p:grpSpPr>
          <a:xfrm>
            <a:off x="6669697" y="3043485"/>
            <a:ext cx="210248" cy="216364"/>
            <a:chOff x="446164" y="332825"/>
            <a:chExt cx="401086" cy="412754"/>
          </a:xfrm>
        </p:grpSpPr>
        <p:sp>
          <p:nvSpPr>
            <p:cNvPr id="78" name="Google Shape;78;p7"/>
            <p:cNvSpPr/>
            <p:nvPr/>
          </p:nvSpPr>
          <p:spPr>
            <a:xfrm>
              <a:off x="471216" y="369545"/>
              <a:ext cx="376034" cy="376034"/>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79" name="Google Shape;79;p7"/>
            <p:cNvSpPr/>
            <p:nvPr/>
          </p:nvSpPr>
          <p:spPr>
            <a:xfrm>
              <a:off x="446164" y="332825"/>
              <a:ext cx="376034" cy="37603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grpSp>
      <p:sp>
        <p:nvSpPr>
          <p:cNvPr id="80" name="Google Shape;80;p7"/>
          <p:cNvSpPr txBox="1"/>
          <p:nvPr/>
        </p:nvSpPr>
        <p:spPr>
          <a:xfrm>
            <a:off x="6896100" y="3617782"/>
            <a:ext cx="375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400"/>
              <a:buFont typeface="Montserrat"/>
              <a:buNone/>
            </a:pPr>
            <a:r>
              <a:rPr b="1" lang="en-IN" sz="1800">
                <a:solidFill>
                  <a:srgbClr val="212121"/>
                </a:solidFill>
              </a:rPr>
              <a:t>State:</a:t>
            </a:r>
            <a:r>
              <a:rPr lang="en-IN" sz="1800">
                <a:solidFill>
                  <a:srgbClr val="212121"/>
                </a:solidFill>
              </a:rPr>
              <a:t> Name of the state</a:t>
            </a:r>
            <a:endParaRPr/>
          </a:p>
        </p:txBody>
      </p:sp>
      <p:grpSp>
        <p:nvGrpSpPr>
          <p:cNvPr id="81" name="Google Shape;81;p7"/>
          <p:cNvGrpSpPr/>
          <p:nvPr/>
        </p:nvGrpSpPr>
        <p:grpSpPr>
          <a:xfrm>
            <a:off x="6669697" y="3702402"/>
            <a:ext cx="210248" cy="216364"/>
            <a:chOff x="446164" y="332825"/>
            <a:chExt cx="401086" cy="412754"/>
          </a:xfrm>
        </p:grpSpPr>
        <p:sp>
          <p:nvSpPr>
            <p:cNvPr id="82" name="Google Shape;82;p7"/>
            <p:cNvSpPr/>
            <p:nvPr/>
          </p:nvSpPr>
          <p:spPr>
            <a:xfrm>
              <a:off x="471216" y="369545"/>
              <a:ext cx="376034" cy="376034"/>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83" name="Google Shape;83;p7"/>
            <p:cNvSpPr/>
            <p:nvPr/>
          </p:nvSpPr>
          <p:spPr>
            <a:xfrm>
              <a:off x="446164" y="332825"/>
              <a:ext cx="376034" cy="37603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grpSp>
      <p:grpSp>
        <p:nvGrpSpPr>
          <p:cNvPr id="84" name="Google Shape;84;p7"/>
          <p:cNvGrpSpPr/>
          <p:nvPr/>
        </p:nvGrpSpPr>
        <p:grpSpPr>
          <a:xfrm>
            <a:off x="6669698" y="4269905"/>
            <a:ext cx="210249" cy="216366"/>
            <a:chOff x="446164" y="332825"/>
            <a:chExt cx="401086" cy="412754"/>
          </a:xfrm>
        </p:grpSpPr>
        <p:sp>
          <p:nvSpPr>
            <p:cNvPr id="85" name="Google Shape;85;p7"/>
            <p:cNvSpPr/>
            <p:nvPr/>
          </p:nvSpPr>
          <p:spPr>
            <a:xfrm>
              <a:off x="471216" y="369545"/>
              <a:ext cx="376034" cy="376034"/>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86" name="Google Shape;86;p7"/>
            <p:cNvSpPr/>
            <p:nvPr/>
          </p:nvSpPr>
          <p:spPr>
            <a:xfrm>
              <a:off x="446164" y="332825"/>
              <a:ext cx="376034" cy="37603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grpSp>
      <p:grpSp>
        <p:nvGrpSpPr>
          <p:cNvPr id="87" name="Google Shape;87;p7"/>
          <p:cNvGrpSpPr/>
          <p:nvPr/>
        </p:nvGrpSpPr>
        <p:grpSpPr>
          <a:xfrm>
            <a:off x="6669698" y="5104527"/>
            <a:ext cx="210249" cy="216366"/>
            <a:chOff x="446164" y="332825"/>
            <a:chExt cx="401086" cy="412754"/>
          </a:xfrm>
        </p:grpSpPr>
        <p:sp>
          <p:nvSpPr>
            <p:cNvPr id="88" name="Google Shape;88;p7"/>
            <p:cNvSpPr/>
            <p:nvPr/>
          </p:nvSpPr>
          <p:spPr>
            <a:xfrm>
              <a:off x="471216" y="369545"/>
              <a:ext cx="376034" cy="376034"/>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 name="Google Shape;89;p7"/>
            <p:cNvSpPr/>
            <p:nvPr/>
          </p:nvSpPr>
          <p:spPr>
            <a:xfrm>
              <a:off x="446164" y="332825"/>
              <a:ext cx="376034" cy="37603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90" name="Google Shape;90;p7"/>
          <p:cNvSpPr txBox="1"/>
          <p:nvPr/>
        </p:nvSpPr>
        <p:spPr>
          <a:xfrm>
            <a:off x="6896100" y="5848142"/>
            <a:ext cx="3758700" cy="687900"/>
          </a:xfrm>
          <a:prstGeom prst="rect">
            <a:avLst/>
          </a:prstGeom>
          <a:noFill/>
          <a:ln>
            <a:noFill/>
          </a:ln>
        </p:spPr>
        <p:txBody>
          <a:bodyPr anchorCtr="0" anchor="t" bIns="45700" lIns="91425" spcFirstLastPara="1" rIns="91425" wrap="square" tIns="45700">
            <a:spAutoFit/>
          </a:bodyPr>
          <a:lstStyle/>
          <a:p>
            <a:pPr indent="0" lvl="0" marL="12700" rtl="0" algn="l">
              <a:lnSpc>
                <a:spcPct val="115000"/>
              </a:lnSpc>
              <a:spcBef>
                <a:spcPts val="0"/>
              </a:spcBef>
              <a:spcAft>
                <a:spcPts val="0"/>
              </a:spcAft>
              <a:buClr>
                <a:schemeClr val="dk1"/>
              </a:buClr>
              <a:buSzPts val="1100"/>
              <a:buFont typeface="Arial"/>
              <a:buNone/>
            </a:pPr>
            <a:r>
              <a:rPr b="1" lang="en-IN" sz="1800">
                <a:solidFill>
                  <a:srgbClr val="212121"/>
                </a:solidFill>
              </a:rPr>
              <a:t>Leading Candidate:</a:t>
            </a:r>
            <a:r>
              <a:rPr lang="en-IN" sz="1800">
                <a:solidFill>
                  <a:srgbClr val="212121"/>
                </a:solidFill>
              </a:rPr>
              <a:t> Name of the leading candidate.</a:t>
            </a:r>
            <a:endParaRPr sz="1800">
              <a:solidFill>
                <a:srgbClr val="212121"/>
              </a:solidFill>
            </a:endParaRPr>
          </a:p>
        </p:txBody>
      </p:sp>
      <p:sp>
        <p:nvSpPr>
          <p:cNvPr id="91" name="Google Shape;91;p7"/>
          <p:cNvSpPr/>
          <p:nvPr/>
        </p:nvSpPr>
        <p:spPr>
          <a:xfrm>
            <a:off x="6317970" y="1933793"/>
            <a:ext cx="1644395" cy="571500"/>
          </a:xfrm>
          <a:custGeom>
            <a:rect b="b" l="l" r="r" t="t"/>
            <a:pathLst>
              <a:path extrusionOk="0" h="571500" w="1644395">
                <a:moveTo>
                  <a:pt x="0" y="0"/>
                </a:moveTo>
                <a:lnTo>
                  <a:pt x="1358646" y="0"/>
                </a:lnTo>
                <a:cubicBezTo>
                  <a:pt x="1516466" y="0"/>
                  <a:pt x="1644396" y="127930"/>
                  <a:pt x="1644396" y="285750"/>
                </a:cubicBezTo>
                <a:lnTo>
                  <a:pt x="1644396" y="285750"/>
                </a:lnTo>
                <a:cubicBezTo>
                  <a:pt x="1644396" y="443570"/>
                  <a:pt x="1516466" y="571500"/>
                  <a:pt x="1358646" y="571500"/>
                </a:cubicBezTo>
                <a:lnTo>
                  <a:pt x="0" y="571500"/>
                </a:lnTo>
                <a:lnTo>
                  <a:pt x="0" y="571500"/>
                </a:lnTo>
                <a:lnTo>
                  <a:pt x="0" y="0"/>
                </a:lnTo>
                <a:lnTo>
                  <a:pt x="0" y="0"/>
                </a:lnTo>
                <a:close/>
              </a:path>
            </a:pathLst>
          </a:custGeom>
          <a:solidFill>
            <a:srgbClr val="F6F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 name="Google Shape;92;p7"/>
          <p:cNvSpPr/>
          <p:nvPr/>
        </p:nvSpPr>
        <p:spPr>
          <a:xfrm>
            <a:off x="5753328" y="1867309"/>
            <a:ext cx="714375" cy="714375"/>
          </a:xfrm>
          <a:custGeom>
            <a:rect b="b" l="l" r="r" t="t"/>
            <a:pathLst>
              <a:path extrusionOk="0" h="714375" w="714375">
                <a:moveTo>
                  <a:pt x="714375" y="357187"/>
                </a:moveTo>
                <a:cubicBezTo>
                  <a:pt x="714375" y="554457"/>
                  <a:pt x="554457" y="714375"/>
                  <a:pt x="357188" y="714375"/>
                </a:cubicBezTo>
                <a:cubicBezTo>
                  <a:pt x="159918" y="714375"/>
                  <a:pt x="0" y="554457"/>
                  <a:pt x="0" y="357187"/>
                </a:cubicBezTo>
                <a:cubicBezTo>
                  <a:pt x="0" y="159918"/>
                  <a:pt x="159918" y="0"/>
                  <a:pt x="357188" y="0"/>
                </a:cubicBezTo>
                <a:cubicBezTo>
                  <a:pt x="554457" y="0"/>
                  <a:pt x="714375" y="159918"/>
                  <a:pt x="714375" y="35718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3" name="Google Shape;93;p7"/>
          <p:cNvSpPr/>
          <p:nvPr/>
        </p:nvSpPr>
        <p:spPr>
          <a:xfrm>
            <a:off x="5828861" y="1942842"/>
            <a:ext cx="563308" cy="563308"/>
          </a:xfrm>
          <a:custGeom>
            <a:rect b="b" l="l" r="r" t="t"/>
            <a:pathLst>
              <a:path extrusionOk="0" h="563308" w="563308">
                <a:moveTo>
                  <a:pt x="563309" y="281654"/>
                </a:moveTo>
                <a:cubicBezTo>
                  <a:pt x="563309" y="437208"/>
                  <a:pt x="437208" y="563309"/>
                  <a:pt x="281654" y="563309"/>
                </a:cubicBezTo>
                <a:cubicBezTo>
                  <a:pt x="126101" y="563309"/>
                  <a:pt x="0" y="437208"/>
                  <a:pt x="0" y="281654"/>
                </a:cubicBezTo>
                <a:cubicBezTo>
                  <a:pt x="0" y="126101"/>
                  <a:pt x="126101" y="0"/>
                  <a:pt x="281654" y="0"/>
                </a:cubicBezTo>
                <a:cubicBezTo>
                  <a:pt x="437208" y="0"/>
                  <a:pt x="563309" y="126101"/>
                  <a:pt x="563309" y="2816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4" name="Google Shape;94;p7"/>
          <p:cNvSpPr/>
          <p:nvPr/>
        </p:nvSpPr>
        <p:spPr>
          <a:xfrm>
            <a:off x="6037034" y="2125055"/>
            <a:ext cx="221449" cy="24860"/>
          </a:xfrm>
          <a:custGeom>
            <a:rect b="b" l="l" r="r" t="t"/>
            <a:pathLst>
              <a:path extrusionOk="0" h="24860" w="221449">
                <a:moveTo>
                  <a:pt x="9893" y="24538"/>
                </a:moveTo>
                <a:lnTo>
                  <a:pt x="208586" y="24538"/>
                </a:lnTo>
                <a:cubicBezTo>
                  <a:pt x="215444" y="23938"/>
                  <a:pt x="220492" y="17880"/>
                  <a:pt x="219920" y="11022"/>
                </a:cubicBezTo>
                <a:cubicBezTo>
                  <a:pt x="219443" y="4983"/>
                  <a:pt x="214586" y="202"/>
                  <a:pt x="208586" y="-322"/>
                </a:cubicBezTo>
                <a:lnTo>
                  <a:pt x="9893" y="-322"/>
                </a:lnTo>
                <a:cubicBezTo>
                  <a:pt x="3036" y="278"/>
                  <a:pt x="-2013" y="6336"/>
                  <a:pt x="-1441" y="13194"/>
                </a:cubicBezTo>
                <a:cubicBezTo>
                  <a:pt x="-964" y="19232"/>
                  <a:pt x="3894" y="24005"/>
                  <a:pt x="9893" y="2453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5" name="Google Shape;95;p7"/>
          <p:cNvSpPr/>
          <p:nvPr/>
        </p:nvSpPr>
        <p:spPr>
          <a:xfrm>
            <a:off x="6037034" y="2212018"/>
            <a:ext cx="221449" cy="24860"/>
          </a:xfrm>
          <a:custGeom>
            <a:rect b="b" l="l" r="r" t="t"/>
            <a:pathLst>
              <a:path extrusionOk="0" h="24860" w="221449">
                <a:moveTo>
                  <a:pt x="208586" y="-322"/>
                </a:moveTo>
                <a:lnTo>
                  <a:pt x="9893" y="-322"/>
                </a:lnTo>
                <a:cubicBezTo>
                  <a:pt x="3036" y="278"/>
                  <a:pt x="-2013" y="6336"/>
                  <a:pt x="-1441" y="13194"/>
                </a:cubicBezTo>
                <a:cubicBezTo>
                  <a:pt x="-964" y="19232"/>
                  <a:pt x="3894" y="24005"/>
                  <a:pt x="9893" y="24538"/>
                </a:cubicBezTo>
                <a:lnTo>
                  <a:pt x="208586" y="24538"/>
                </a:lnTo>
                <a:cubicBezTo>
                  <a:pt x="215444" y="23938"/>
                  <a:pt x="220492" y="17880"/>
                  <a:pt x="219920" y="11022"/>
                </a:cubicBezTo>
                <a:cubicBezTo>
                  <a:pt x="219443" y="4983"/>
                  <a:pt x="214586" y="211"/>
                  <a:pt x="208586" y="-32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6" name="Google Shape;96;p7"/>
          <p:cNvSpPr/>
          <p:nvPr/>
        </p:nvSpPr>
        <p:spPr>
          <a:xfrm>
            <a:off x="6037034" y="2298886"/>
            <a:ext cx="221449" cy="24860"/>
          </a:xfrm>
          <a:custGeom>
            <a:rect b="b" l="l" r="r" t="t"/>
            <a:pathLst>
              <a:path extrusionOk="0" h="24860" w="221449">
                <a:moveTo>
                  <a:pt x="208586" y="-322"/>
                </a:moveTo>
                <a:lnTo>
                  <a:pt x="9893" y="-322"/>
                </a:lnTo>
                <a:cubicBezTo>
                  <a:pt x="3036" y="278"/>
                  <a:pt x="-2013" y="6336"/>
                  <a:pt x="-1441" y="13194"/>
                </a:cubicBezTo>
                <a:cubicBezTo>
                  <a:pt x="-964" y="19232"/>
                  <a:pt x="3894" y="24005"/>
                  <a:pt x="9893" y="24538"/>
                </a:cubicBezTo>
                <a:lnTo>
                  <a:pt x="208586" y="24538"/>
                </a:lnTo>
                <a:cubicBezTo>
                  <a:pt x="215444" y="23938"/>
                  <a:pt x="220492" y="17880"/>
                  <a:pt x="219920" y="11022"/>
                </a:cubicBezTo>
                <a:cubicBezTo>
                  <a:pt x="219443" y="4983"/>
                  <a:pt x="214586" y="202"/>
                  <a:pt x="208586" y="-32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p:nvPr/>
        </p:nvSpPr>
        <p:spPr>
          <a:xfrm>
            <a:off x="5961449" y="2112673"/>
            <a:ext cx="49720" cy="49720"/>
          </a:xfrm>
          <a:custGeom>
            <a:rect b="b" l="l" r="r" t="t"/>
            <a:pathLst>
              <a:path extrusionOk="0" h="49720" w="49720">
                <a:moveTo>
                  <a:pt x="49721" y="24860"/>
                </a:moveTo>
                <a:cubicBezTo>
                  <a:pt x="49721" y="38590"/>
                  <a:pt x="38590" y="49720"/>
                  <a:pt x="24860" y="49720"/>
                </a:cubicBezTo>
                <a:cubicBezTo>
                  <a:pt x="11130" y="49720"/>
                  <a:pt x="0" y="38590"/>
                  <a:pt x="0" y="24860"/>
                </a:cubicBezTo>
                <a:cubicBezTo>
                  <a:pt x="0" y="11130"/>
                  <a:pt x="11130" y="0"/>
                  <a:pt x="24860" y="0"/>
                </a:cubicBezTo>
                <a:cubicBezTo>
                  <a:pt x="38590" y="0"/>
                  <a:pt x="49721" y="11130"/>
                  <a:pt x="49721" y="248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8" name="Google Shape;98;p7"/>
          <p:cNvSpPr/>
          <p:nvPr/>
        </p:nvSpPr>
        <p:spPr>
          <a:xfrm>
            <a:off x="5961449" y="2199636"/>
            <a:ext cx="49720" cy="49720"/>
          </a:xfrm>
          <a:custGeom>
            <a:rect b="b" l="l" r="r" t="t"/>
            <a:pathLst>
              <a:path extrusionOk="0" h="49720" w="49720">
                <a:moveTo>
                  <a:pt x="49721" y="24860"/>
                </a:moveTo>
                <a:cubicBezTo>
                  <a:pt x="49721" y="38590"/>
                  <a:pt x="38590" y="49720"/>
                  <a:pt x="24860" y="49720"/>
                </a:cubicBezTo>
                <a:cubicBezTo>
                  <a:pt x="11130" y="49720"/>
                  <a:pt x="0" y="38590"/>
                  <a:pt x="0" y="24860"/>
                </a:cubicBezTo>
                <a:cubicBezTo>
                  <a:pt x="0" y="11130"/>
                  <a:pt x="11130" y="0"/>
                  <a:pt x="24860" y="0"/>
                </a:cubicBezTo>
                <a:cubicBezTo>
                  <a:pt x="38590" y="0"/>
                  <a:pt x="49721" y="11130"/>
                  <a:pt x="49721" y="248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9" name="Google Shape;99;p7"/>
          <p:cNvSpPr/>
          <p:nvPr/>
        </p:nvSpPr>
        <p:spPr>
          <a:xfrm>
            <a:off x="5961449" y="2286504"/>
            <a:ext cx="49720" cy="49720"/>
          </a:xfrm>
          <a:custGeom>
            <a:rect b="b" l="l" r="r" t="t"/>
            <a:pathLst>
              <a:path extrusionOk="0" h="49720" w="49720">
                <a:moveTo>
                  <a:pt x="49721" y="24860"/>
                </a:moveTo>
                <a:cubicBezTo>
                  <a:pt x="49721" y="38590"/>
                  <a:pt x="38590" y="49720"/>
                  <a:pt x="24860" y="49720"/>
                </a:cubicBezTo>
                <a:cubicBezTo>
                  <a:pt x="11130" y="49720"/>
                  <a:pt x="0" y="38590"/>
                  <a:pt x="0" y="24860"/>
                </a:cubicBezTo>
                <a:cubicBezTo>
                  <a:pt x="0" y="11130"/>
                  <a:pt x="11130" y="0"/>
                  <a:pt x="24860" y="0"/>
                </a:cubicBezTo>
                <a:cubicBezTo>
                  <a:pt x="38590" y="0"/>
                  <a:pt x="49721" y="11130"/>
                  <a:pt x="49721" y="248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0" name="Google Shape;100;p7"/>
          <p:cNvSpPr txBox="1"/>
          <p:nvPr/>
        </p:nvSpPr>
        <p:spPr>
          <a:xfrm>
            <a:off x="6491535" y="2034875"/>
            <a:ext cx="249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68E2B"/>
              </a:buClr>
              <a:buSzPts val="1800"/>
              <a:buFont typeface="Montserrat"/>
              <a:buNone/>
            </a:pPr>
            <a:r>
              <a:rPr b="1" lang="en-IN" sz="1800">
                <a:solidFill>
                  <a:srgbClr val="F68E2B"/>
                </a:solidFill>
                <a:latin typeface="Montserrat"/>
                <a:ea typeface="Montserrat"/>
                <a:cs typeface="Montserrat"/>
                <a:sym typeface="Montserrat"/>
              </a:rPr>
              <a:t>Result data  Set</a:t>
            </a:r>
            <a:endParaRPr b="0" i="0" sz="1800" u="none" cap="none" strike="noStrike">
              <a:solidFill>
                <a:srgbClr val="F68E2B"/>
              </a:solidFill>
              <a:latin typeface="Calibri"/>
              <a:ea typeface="Calibri"/>
              <a:cs typeface="Calibri"/>
              <a:sym typeface="Calibri"/>
            </a:endParaRPr>
          </a:p>
        </p:txBody>
      </p:sp>
      <p:sp>
        <p:nvSpPr>
          <p:cNvPr id="101" name="Google Shape;101;p7"/>
          <p:cNvSpPr txBox="1"/>
          <p:nvPr/>
        </p:nvSpPr>
        <p:spPr>
          <a:xfrm>
            <a:off x="6896100" y="5449251"/>
            <a:ext cx="375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400"/>
              <a:buFont typeface="Montserrat"/>
              <a:buNone/>
            </a:pPr>
            <a:r>
              <a:t/>
            </a:r>
            <a:endParaRPr/>
          </a:p>
        </p:txBody>
      </p:sp>
      <p:grpSp>
        <p:nvGrpSpPr>
          <p:cNvPr id="102" name="Google Shape;102;p7"/>
          <p:cNvGrpSpPr/>
          <p:nvPr/>
        </p:nvGrpSpPr>
        <p:grpSpPr>
          <a:xfrm>
            <a:off x="9095700" y="1941550"/>
            <a:ext cx="1222800" cy="555980"/>
            <a:chOff x="9095700" y="1949313"/>
            <a:chExt cx="1222800" cy="555980"/>
          </a:xfrm>
        </p:grpSpPr>
        <p:sp>
          <p:nvSpPr>
            <p:cNvPr id="103" name="Google Shape;103;p7"/>
            <p:cNvSpPr/>
            <p:nvPr/>
          </p:nvSpPr>
          <p:spPr>
            <a:xfrm>
              <a:off x="9143522" y="2450904"/>
              <a:ext cx="1033204" cy="54389"/>
            </a:xfrm>
            <a:custGeom>
              <a:rect b="b" l="l" r="r" t="t"/>
              <a:pathLst>
                <a:path extrusionOk="0" h="54389" w="1033204">
                  <a:moveTo>
                    <a:pt x="1004465" y="-322"/>
                  </a:moveTo>
                  <a:cubicBezTo>
                    <a:pt x="990368" y="-275"/>
                    <a:pt x="978650" y="10517"/>
                    <a:pt x="977508" y="24538"/>
                  </a:cubicBezTo>
                  <a:lnTo>
                    <a:pt x="52725" y="24538"/>
                  </a:lnTo>
                  <a:cubicBezTo>
                    <a:pt x="51393" y="9603"/>
                    <a:pt x="38247" y="-1437"/>
                    <a:pt x="23294" y="-122"/>
                  </a:cubicBezTo>
                  <a:cubicBezTo>
                    <a:pt x="8340" y="1192"/>
                    <a:pt x="-2709" y="14365"/>
                    <a:pt x="-1376" y="29300"/>
                  </a:cubicBezTo>
                  <a:cubicBezTo>
                    <a:pt x="-44" y="44235"/>
                    <a:pt x="13102" y="55275"/>
                    <a:pt x="28057" y="53961"/>
                  </a:cubicBezTo>
                  <a:cubicBezTo>
                    <a:pt x="41200" y="52808"/>
                    <a:pt x="51583" y="42416"/>
                    <a:pt x="52725" y="29300"/>
                  </a:cubicBezTo>
                  <a:lnTo>
                    <a:pt x="977508" y="29300"/>
                  </a:lnTo>
                  <a:cubicBezTo>
                    <a:pt x="978841" y="44226"/>
                    <a:pt x="992082" y="55228"/>
                    <a:pt x="1007037" y="53856"/>
                  </a:cubicBezTo>
                  <a:cubicBezTo>
                    <a:pt x="1021989" y="52484"/>
                    <a:pt x="1032945" y="39273"/>
                    <a:pt x="1031610" y="24348"/>
                  </a:cubicBezTo>
                  <a:cubicBezTo>
                    <a:pt x="1030277" y="10346"/>
                    <a:pt x="1018562" y="-360"/>
                    <a:pt x="1004465" y="-3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4" name="Google Shape;104;p7"/>
            <p:cNvSpPr txBox="1"/>
            <p:nvPr/>
          </p:nvSpPr>
          <p:spPr>
            <a:xfrm>
              <a:off x="9095700" y="1949313"/>
              <a:ext cx="1222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D612F"/>
                </a:buClr>
                <a:buSzPts val="3000"/>
                <a:buFont typeface="Montserrat"/>
                <a:buNone/>
              </a:pPr>
              <a:r>
                <a:rPr b="1" i="0" lang="en-IN" sz="3000" u="none" cap="none" strike="noStrike">
                  <a:solidFill>
                    <a:srgbClr val="1D612F"/>
                  </a:solidFill>
                  <a:latin typeface="Montserrat"/>
                  <a:ea typeface="Montserrat"/>
                  <a:cs typeface="Montserrat"/>
                  <a:sym typeface="Montserrat"/>
                </a:rPr>
                <a:t>202</a:t>
              </a:r>
              <a:r>
                <a:rPr b="1" lang="en-IN" sz="3000">
                  <a:solidFill>
                    <a:srgbClr val="1D612F"/>
                  </a:solidFill>
                  <a:latin typeface="Montserrat"/>
                  <a:ea typeface="Montserrat"/>
                  <a:cs typeface="Montserrat"/>
                  <a:sym typeface="Montserrat"/>
                </a:rPr>
                <a:t>4</a:t>
              </a:r>
              <a:endParaRPr b="1" i="0" sz="3000" u="none" cap="none" strike="noStrike">
                <a:solidFill>
                  <a:srgbClr val="1D612F"/>
                </a:solidFill>
                <a:latin typeface="Montserrat"/>
                <a:ea typeface="Montserrat"/>
                <a:cs typeface="Montserrat"/>
                <a:sym typeface="Montserrat"/>
              </a:endParaRPr>
            </a:p>
          </p:txBody>
        </p:sp>
      </p:grpSp>
      <p:sp>
        <p:nvSpPr>
          <p:cNvPr id="105" name="Google Shape;105;p7"/>
          <p:cNvSpPr txBox="1"/>
          <p:nvPr/>
        </p:nvSpPr>
        <p:spPr>
          <a:xfrm>
            <a:off x="6912000" y="4148450"/>
            <a:ext cx="3599700" cy="571500"/>
          </a:xfrm>
          <a:prstGeom prst="rect">
            <a:avLst/>
          </a:prstGeom>
          <a:noFill/>
          <a:ln>
            <a:noFill/>
          </a:ln>
        </p:spPr>
        <p:txBody>
          <a:bodyPr anchorCtr="0" anchor="t" bIns="91425" lIns="91425" spcFirstLastPara="1" rIns="91425" wrap="square" tIns="91425">
            <a:normAutofit fontScale="92500"/>
          </a:bodyPr>
          <a:lstStyle/>
          <a:p>
            <a:pPr indent="0" lvl="0" marL="12700" rtl="0" algn="l">
              <a:lnSpc>
                <a:spcPct val="115000"/>
              </a:lnSpc>
              <a:spcBef>
                <a:spcPts val="0"/>
              </a:spcBef>
              <a:spcAft>
                <a:spcPts val="0"/>
              </a:spcAft>
              <a:buClr>
                <a:schemeClr val="dk1"/>
              </a:buClr>
              <a:buSzPct val="61111"/>
              <a:buFont typeface="Arial"/>
              <a:buNone/>
            </a:pPr>
            <a:r>
              <a:rPr b="1" lang="en-IN" sz="1800">
                <a:solidFill>
                  <a:srgbClr val="212121"/>
                </a:solidFill>
              </a:rPr>
              <a:t>Const</a:t>
            </a:r>
            <a:r>
              <a:rPr b="1" lang="en-IN" sz="1800">
                <a:solidFill>
                  <a:srgbClr val="212121"/>
                </a:solidFill>
              </a:rPr>
              <a:t>. No.: </a:t>
            </a:r>
            <a:r>
              <a:rPr lang="en-IN" sz="1800">
                <a:solidFill>
                  <a:srgbClr val="212121"/>
                </a:solidFill>
              </a:rPr>
              <a:t>Constituency number.</a:t>
            </a:r>
            <a:endParaRPr sz="1800">
              <a:solidFill>
                <a:srgbClr val="212121"/>
              </a:solidFill>
            </a:endParaRPr>
          </a:p>
        </p:txBody>
      </p:sp>
      <p:grpSp>
        <p:nvGrpSpPr>
          <p:cNvPr id="106" name="Google Shape;106;p7"/>
          <p:cNvGrpSpPr/>
          <p:nvPr/>
        </p:nvGrpSpPr>
        <p:grpSpPr>
          <a:xfrm>
            <a:off x="6685911" y="5939149"/>
            <a:ext cx="210179" cy="216295"/>
            <a:chOff x="446164" y="332825"/>
            <a:chExt cx="400952" cy="412620"/>
          </a:xfrm>
        </p:grpSpPr>
        <p:sp>
          <p:nvSpPr>
            <p:cNvPr id="107" name="Google Shape;107;p7"/>
            <p:cNvSpPr/>
            <p:nvPr/>
          </p:nvSpPr>
          <p:spPr>
            <a:xfrm>
              <a:off x="471216" y="369545"/>
              <a:ext cx="375900" cy="3759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p7"/>
            <p:cNvSpPr/>
            <p:nvPr/>
          </p:nvSpPr>
          <p:spPr>
            <a:xfrm>
              <a:off x="446164" y="332825"/>
              <a:ext cx="375900" cy="3759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09" name="Google Shape;109;p7"/>
          <p:cNvSpPr txBox="1"/>
          <p:nvPr/>
        </p:nvSpPr>
        <p:spPr>
          <a:xfrm>
            <a:off x="6911550" y="4929275"/>
            <a:ext cx="3758700" cy="7803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None/>
            </a:pPr>
            <a:r>
              <a:rPr b="1" lang="en-IN" sz="1800">
                <a:solidFill>
                  <a:srgbClr val="212121"/>
                </a:solidFill>
              </a:rPr>
              <a:t>Constituency:</a:t>
            </a:r>
            <a:r>
              <a:rPr lang="en-IN" sz="1800">
                <a:solidFill>
                  <a:srgbClr val="212121"/>
                </a:solidFill>
              </a:rPr>
              <a:t> Name of the constituency.</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id="114" name="Google Shape;114;p8"/>
          <p:cNvPicPr preferRelativeResize="0"/>
          <p:nvPr/>
        </p:nvPicPr>
        <p:blipFill rotWithShape="1">
          <a:blip r:embed="rId3">
            <a:alphaModFix/>
          </a:blip>
          <a:srcRect b="30493" l="0" r="0" t="30493"/>
          <a:stretch/>
        </p:blipFill>
        <p:spPr>
          <a:xfrm>
            <a:off x="0" y="0"/>
            <a:ext cx="12192000" cy="2675581"/>
          </a:xfrm>
          <a:prstGeom prst="rect">
            <a:avLst/>
          </a:prstGeom>
          <a:noFill/>
          <a:ln>
            <a:noFill/>
          </a:ln>
        </p:spPr>
      </p:pic>
      <p:sp>
        <p:nvSpPr>
          <p:cNvPr id="115" name="Google Shape;115;p8"/>
          <p:cNvSpPr/>
          <p:nvPr/>
        </p:nvSpPr>
        <p:spPr>
          <a:xfrm>
            <a:off x="-9632" y="6357257"/>
            <a:ext cx="488700" cy="500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 name="Google Shape;116;p8"/>
          <p:cNvSpPr/>
          <p:nvPr/>
        </p:nvSpPr>
        <p:spPr>
          <a:xfrm flipH="1">
            <a:off x="478839" y="6050581"/>
            <a:ext cx="276300" cy="282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17" name="Google Shape;117;p8"/>
          <p:cNvGrpSpPr/>
          <p:nvPr/>
        </p:nvGrpSpPr>
        <p:grpSpPr>
          <a:xfrm>
            <a:off x="478971" y="3816877"/>
            <a:ext cx="4994700" cy="952294"/>
            <a:chOff x="327698" y="3679811"/>
            <a:chExt cx="4994700" cy="952294"/>
          </a:xfrm>
        </p:grpSpPr>
        <p:sp>
          <p:nvSpPr>
            <p:cNvPr id="118" name="Google Shape;118;p8"/>
            <p:cNvSpPr txBox="1"/>
            <p:nvPr/>
          </p:nvSpPr>
          <p:spPr>
            <a:xfrm>
              <a:off x="327698" y="3679811"/>
              <a:ext cx="4800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3600"/>
                <a:buFont typeface="Montserrat"/>
                <a:buNone/>
              </a:pPr>
              <a:r>
                <a:rPr b="1" lang="en-IN" sz="3600">
                  <a:solidFill>
                    <a:srgbClr val="28823F"/>
                  </a:solidFill>
                  <a:latin typeface="Montserrat"/>
                  <a:ea typeface="Montserrat"/>
                  <a:cs typeface="Montserrat"/>
                  <a:sym typeface="Montserrat"/>
                </a:rPr>
                <a:t>Result Data sets</a:t>
              </a:r>
              <a:endParaRPr/>
            </a:p>
          </p:txBody>
        </p:sp>
        <p:sp>
          <p:nvSpPr>
            <p:cNvPr id="119" name="Google Shape;119;p8"/>
            <p:cNvSpPr txBox="1"/>
            <p:nvPr/>
          </p:nvSpPr>
          <p:spPr>
            <a:xfrm>
              <a:off x="327698" y="4324305"/>
              <a:ext cx="499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3F3F3F"/>
                </a:buClr>
                <a:buSzPts val="1400"/>
                <a:buFont typeface="Montserrat"/>
                <a:buNone/>
              </a:pPr>
              <a:r>
                <a:t/>
              </a:r>
              <a:endParaRPr b="0" i="0" sz="1400" u="none" cap="none" strike="noStrike">
                <a:solidFill>
                  <a:srgbClr val="3F3F3F"/>
                </a:solidFill>
                <a:latin typeface="Montserrat"/>
                <a:ea typeface="Montserrat"/>
                <a:cs typeface="Montserrat"/>
                <a:sym typeface="Montserrat"/>
              </a:endParaRPr>
            </a:p>
          </p:txBody>
        </p:sp>
      </p:grpSp>
      <p:sp>
        <p:nvSpPr>
          <p:cNvPr id="120" name="Google Shape;120;p8"/>
          <p:cNvSpPr/>
          <p:nvPr/>
        </p:nvSpPr>
        <p:spPr>
          <a:xfrm>
            <a:off x="10622084" y="6293779"/>
            <a:ext cx="488700" cy="523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 name="Google Shape;121;p8"/>
          <p:cNvSpPr/>
          <p:nvPr/>
        </p:nvSpPr>
        <p:spPr>
          <a:xfrm>
            <a:off x="6168575" y="1558300"/>
            <a:ext cx="5244656" cy="5256656"/>
          </a:xfrm>
          <a:custGeom>
            <a:rect b="b" l="l" r="r" t="t"/>
            <a:pathLst>
              <a:path extrusionOk="0" h="4800599" w="4800600">
                <a:moveTo>
                  <a:pt x="4465225" y="0"/>
                </a:moveTo>
                <a:cubicBezTo>
                  <a:pt x="4650448" y="0"/>
                  <a:pt x="4800600" y="0"/>
                  <a:pt x="4800600" y="0"/>
                </a:cubicBezTo>
                <a:lnTo>
                  <a:pt x="4800600" y="4800600"/>
                </a:lnTo>
                <a:cubicBezTo>
                  <a:pt x="4800600" y="4800600"/>
                  <a:pt x="4650448" y="4800600"/>
                  <a:pt x="4465225" y="4800600"/>
                </a:cubicBezTo>
                <a:lnTo>
                  <a:pt x="335375" y="4800600"/>
                </a:lnTo>
                <a:cubicBezTo>
                  <a:pt x="150153" y="4800600"/>
                  <a:pt x="0" y="4800600"/>
                  <a:pt x="0" y="4800600"/>
                </a:cubicBezTo>
                <a:lnTo>
                  <a:pt x="0" y="0"/>
                </a:lnTo>
                <a:cubicBezTo>
                  <a:pt x="0" y="0"/>
                  <a:pt x="150152" y="0"/>
                  <a:pt x="335375" y="0"/>
                </a:cubicBezTo>
                <a:close/>
              </a:path>
            </a:pathLst>
          </a:custGeom>
          <a:solidFill>
            <a:schemeClr val="lt1">
              <a:alpha val="84710"/>
            </a:schemeClr>
          </a:solidFill>
          <a:ln>
            <a:noFill/>
          </a:ln>
          <a:effectLst>
            <a:outerShdw blurRad="63500" sx="102000" rotWithShape="0" algn="ctr" sy="102000">
              <a:srgbClr val="000000">
                <a:alpha val="8630"/>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Font typeface="Montserrat"/>
              <a:buNone/>
            </a:pPr>
            <a:r>
              <a:t/>
            </a:r>
            <a:endParaRPr sz="1800">
              <a:latin typeface="Calibri"/>
              <a:ea typeface="Calibri"/>
              <a:cs typeface="Calibri"/>
              <a:sym typeface="Calibri"/>
            </a:endParaRPr>
          </a:p>
        </p:txBody>
      </p:sp>
      <p:sp>
        <p:nvSpPr>
          <p:cNvPr id="122" name="Google Shape;122;p8"/>
          <p:cNvSpPr txBox="1"/>
          <p:nvPr/>
        </p:nvSpPr>
        <p:spPr>
          <a:xfrm>
            <a:off x="6896100" y="2973575"/>
            <a:ext cx="4214700" cy="1160400"/>
          </a:xfrm>
          <a:prstGeom prst="rect">
            <a:avLst/>
          </a:prstGeom>
          <a:noFill/>
          <a:ln>
            <a:noFill/>
          </a:ln>
        </p:spPr>
        <p:txBody>
          <a:bodyPr anchorCtr="0" anchor="t" bIns="45700" lIns="91425" spcFirstLastPara="1" rIns="91425" wrap="square" tIns="45700">
            <a:spAutoFit/>
          </a:bodyPr>
          <a:lstStyle/>
          <a:p>
            <a:pPr indent="0" lvl="0" marL="12700" rtl="0" algn="l">
              <a:lnSpc>
                <a:spcPct val="115000"/>
              </a:lnSpc>
              <a:spcBef>
                <a:spcPts val="0"/>
              </a:spcBef>
              <a:spcAft>
                <a:spcPts val="0"/>
              </a:spcAft>
              <a:buClr>
                <a:schemeClr val="dk1"/>
              </a:buClr>
              <a:buSzPts val="1100"/>
              <a:buFont typeface="Arial"/>
              <a:buNone/>
            </a:pPr>
            <a:r>
              <a:rPr b="1" lang="en-IN" sz="1800">
                <a:solidFill>
                  <a:srgbClr val="212121"/>
                </a:solidFill>
              </a:rPr>
              <a:t>Leading Party: </a:t>
            </a:r>
            <a:r>
              <a:rPr lang="en-IN" sz="1800">
                <a:solidFill>
                  <a:srgbClr val="212121"/>
                </a:solidFill>
              </a:rPr>
              <a:t>Name of the leading party.</a:t>
            </a:r>
            <a:endParaRPr sz="1800">
              <a:solidFill>
                <a:srgbClr val="212121"/>
              </a:solidFill>
            </a:endParaRPr>
          </a:p>
          <a:p>
            <a:pPr indent="0" lvl="0" marL="12700" rtl="0" algn="l">
              <a:lnSpc>
                <a:spcPct val="115000"/>
              </a:lnSpc>
              <a:spcBef>
                <a:spcPts val="1200"/>
              </a:spcBef>
              <a:spcAft>
                <a:spcPts val="0"/>
              </a:spcAft>
              <a:buClr>
                <a:schemeClr val="dk1"/>
              </a:buClr>
              <a:buSzPts val="1100"/>
              <a:buFont typeface="Arial"/>
              <a:buNone/>
            </a:pPr>
            <a:r>
              <a:t/>
            </a:r>
            <a:endParaRPr b="1" sz="1800">
              <a:solidFill>
                <a:srgbClr val="212121"/>
              </a:solidFill>
            </a:endParaRPr>
          </a:p>
        </p:txBody>
      </p:sp>
      <p:grpSp>
        <p:nvGrpSpPr>
          <p:cNvPr id="123" name="Google Shape;123;p8"/>
          <p:cNvGrpSpPr/>
          <p:nvPr/>
        </p:nvGrpSpPr>
        <p:grpSpPr>
          <a:xfrm>
            <a:off x="6669698" y="3043486"/>
            <a:ext cx="210179" cy="216295"/>
            <a:chOff x="446164" y="332825"/>
            <a:chExt cx="400952" cy="412620"/>
          </a:xfrm>
        </p:grpSpPr>
        <p:sp>
          <p:nvSpPr>
            <p:cNvPr id="124" name="Google Shape;124;p8"/>
            <p:cNvSpPr/>
            <p:nvPr/>
          </p:nvSpPr>
          <p:spPr>
            <a:xfrm>
              <a:off x="471216" y="369545"/>
              <a:ext cx="375900" cy="3759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125" name="Google Shape;125;p8"/>
            <p:cNvSpPr/>
            <p:nvPr/>
          </p:nvSpPr>
          <p:spPr>
            <a:xfrm>
              <a:off x="446164" y="332825"/>
              <a:ext cx="375900" cy="3759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grpSp>
      <p:sp>
        <p:nvSpPr>
          <p:cNvPr id="126" name="Google Shape;126;p8"/>
          <p:cNvSpPr txBox="1"/>
          <p:nvPr/>
        </p:nvSpPr>
        <p:spPr>
          <a:xfrm>
            <a:off x="6896100" y="3617782"/>
            <a:ext cx="3758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400"/>
              <a:buFont typeface="Montserrat"/>
              <a:buNone/>
            </a:pPr>
            <a:r>
              <a:rPr b="1" lang="en-IN" sz="1800">
                <a:solidFill>
                  <a:srgbClr val="212121"/>
                </a:solidFill>
                <a:latin typeface="Calibri"/>
                <a:ea typeface="Calibri"/>
                <a:cs typeface="Calibri"/>
                <a:sym typeface="Calibri"/>
              </a:rPr>
              <a:t>Alliance Name:</a:t>
            </a:r>
            <a:r>
              <a:rPr lang="en-IN" sz="1800">
                <a:solidFill>
                  <a:srgbClr val="212121"/>
                </a:solidFill>
                <a:latin typeface="Calibri"/>
                <a:ea typeface="Calibri"/>
                <a:cs typeface="Calibri"/>
                <a:sym typeface="Calibri"/>
              </a:rPr>
              <a:t> Name of the political alliance the party belongs to.</a:t>
            </a:r>
            <a:endParaRPr/>
          </a:p>
        </p:txBody>
      </p:sp>
      <p:grpSp>
        <p:nvGrpSpPr>
          <p:cNvPr id="127" name="Google Shape;127;p8"/>
          <p:cNvGrpSpPr/>
          <p:nvPr/>
        </p:nvGrpSpPr>
        <p:grpSpPr>
          <a:xfrm>
            <a:off x="6669698" y="3702403"/>
            <a:ext cx="210179" cy="216295"/>
            <a:chOff x="446164" y="332825"/>
            <a:chExt cx="400952" cy="412620"/>
          </a:xfrm>
        </p:grpSpPr>
        <p:sp>
          <p:nvSpPr>
            <p:cNvPr id="128" name="Google Shape;128;p8"/>
            <p:cNvSpPr/>
            <p:nvPr/>
          </p:nvSpPr>
          <p:spPr>
            <a:xfrm>
              <a:off x="471216" y="369545"/>
              <a:ext cx="375900" cy="3759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129" name="Google Shape;129;p8"/>
            <p:cNvSpPr/>
            <p:nvPr/>
          </p:nvSpPr>
          <p:spPr>
            <a:xfrm>
              <a:off x="446164" y="332825"/>
              <a:ext cx="375900" cy="375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grpSp>
      <p:grpSp>
        <p:nvGrpSpPr>
          <p:cNvPr id="130" name="Google Shape;130;p8"/>
          <p:cNvGrpSpPr/>
          <p:nvPr/>
        </p:nvGrpSpPr>
        <p:grpSpPr>
          <a:xfrm>
            <a:off x="6669698" y="4269905"/>
            <a:ext cx="210179" cy="216295"/>
            <a:chOff x="446164" y="332825"/>
            <a:chExt cx="400952" cy="412620"/>
          </a:xfrm>
        </p:grpSpPr>
        <p:sp>
          <p:nvSpPr>
            <p:cNvPr id="131" name="Google Shape;131;p8"/>
            <p:cNvSpPr/>
            <p:nvPr/>
          </p:nvSpPr>
          <p:spPr>
            <a:xfrm>
              <a:off x="471216" y="369545"/>
              <a:ext cx="375900" cy="3759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132" name="Google Shape;132;p8"/>
            <p:cNvSpPr/>
            <p:nvPr/>
          </p:nvSpPr>
          <p:spPr>
            <a:xfrm>
              <a:off x="446164" y="332825"/>
              <a:ext cx="375900" cy="3759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grpSp>
      <p:grpSp>
        <p:nvGrpSpPr>
          <p:cNvPr id="133" name="Google Shape;133;p8"/>
          <p:cNvGrpSpPr/>
          <p:nvPr/>
        </p:nvGrpSpPr>
        <p:grpSpPr>
          <a:xfrm>
            <a:off x="6669698" y="5104527"/>
            <a:ext cx="210179" cy="216295"/>
            <a:chOff x="446164" y="332825"/>
            <a:chExt cx="400952" cy="412620"/>
          </a:xfrm>
        </p:grpSpPr>
        <p:sp>
          <p:nvSpPr>
            <p:cNvPr id="134" name="Google Shape;134;p8"/>
            <p:cNvSpPr/>
            <p:nvPr/>
          </p:nvSpPr>
          <p:spPr>
            <a:xfrm>
              <a:off x="471216" y="369545"/>
              <a:ext cx="375900" cy="3759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 name="Google Shape;135;p8"/>
            <p:cNvSpPr/>
            <p:nvPr/>
          </p:nvSpPr>
          <p:spPr>
            <a:xfrm>
              <a:off x="446164" y="332825"/>
              <a:ext cx="375900" cy="375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36" name="Google Shape;136;p8"/>
          <p:cNvSpPr txBox="1"/>
          <p:nvPr/>
        </p:nvSpPr>
        <p:spPr>
          <a:xfrm>
            <a:off x="6896100" y="5848067"/>
            <a:ext cx="3758700" cy="687900"/>
          </a:xfrm>
          <a:prstGeom prst="rect">
            <a:avLst/>
          </a:prstGeom>
          <a:noFill/>
          <a:ln>
            <a:noFill/>
          </a:ln>
        </p:spPr>
        <p:txBody>
          <a:bodyPr anchorCtr="0" anchor="t" bIns="45700" lIns="91425" spcFirstLastPara="1" rIns="91425" wrap="square" tIns="45700">
            <a:spAutoFit/>
          </a:bodyPr>
          <a:lstStyle/>
          <a:p>
            <a:pPr indent="0" lvl="0" marL="12700" rtl="0" algn="l">
              <a:lnSpc>
                <a:spcPct val="115000"/>
              </a:lnSpc>
              <a:spcBef>
                <a:spcPts val="0"/>
              </a:spcBef>
              <a:spcAft>
                <a:spcPts val="0"/>
              </a:spcAft>
              <a:buClr>
                <a:schemeClr val="dk1"/>
              </a:buClr>
              <a:buSzPts val="1100"/>
              <a:buFont typeface="Arial"/>
              <a:buNone/>
            </a:pPr>
            <a:r>
              <a:rPr b="1" lang="en-IN" sz="1800">
                <a:solidFill>
                  <a:srgbClr val="212121"/>
                </a:solidFill>
              </a:rPr>
              <a:t>Trailing Party:</a:t>
            </a:r>
            <a:r>
              <a:rPr lang="en-IN" sz="1800">
                <a:solidFill>
                  <a:srgbClr val="212121"/>
                </a:solidFill>
              </a:rPr>
              <a:t> Name of the trailing party</a:t>
            </a:r>
            <a:endParaRPr sz="1800">
              <a:solidFill>
                <a:srgbClr val="212121"/>
              </a:solidFill>
            </a:endParaRPr>
          </a:p>
        </p:txBody>
      </p:sp>
      <p:sp>
        <p:nvSpPr>
          <p:cNvPr id="137" name="Google Shape;137;p8"/>
          <p:cNvSpPr/>
          <p:nvPr/>
        </p:nvSpPr>
        <p:spPr>
          <a:xfrm>
            <a:off x="6317970" y="1933793"/>
            <a:ext cx="1644395" cy="571500"/>
          </a:xfrm>
          <a:custGeom>
            <a:rect b="b" l="l" r="r" t="t"/>
            <a:pathLst>
              <a:path extrusionOk="0" h="571500" w="1644395">
                <a:moveTo>
                  <a:pt x="0" y="0"/>
                </a:moveTo>
                <a:lnTo>
                  <a:pt x="1358646" y="0"/>
                </a:lnTo>
                <a:cubicBezTo>
                  <a:pt x="1516466" y="0"/>
                  <a:pt x="1644396" y="127930"/>
                  <a:pt x="1644396" y="285750"/>
                </a:cubicBezTo>
                <a:lnTo>
                  <a:pt x="1644396" y="285750"/>
                </a:lnTo>
                <a:cubicBezTo>
                  <a:pt x="1644396" y="443570"/>
                  <a:pt x="1516466" y="571500"/>
                  <a:pt x="1358646" y="571500"/>
                </a:cubicBezTo>
                <a:lnTo>
                  <a:pt x="0" y="571500"/>
                </a:lnTo>
                <a:lnTo>
                  <a:pt x="0" y="571500"/>
                </a:lnTo>
                <a:lnTo>
                  <a:pt x="0" y="0"/>
                </a:lnTo>
                <a:lnTo>
                  <a:pt x="0" y="0"/>
                </a:lnTo>
                <a:close/>
              </a:path>
            </a:pathLst>
          </a:custGeom>
          <a:solidFill>
            <a:srgbClr val="F6F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8" name="Google Shape;138;p8"/>
          <p:cNvSpPr/>
          <p:nvPr/>
        </p:nvSpPr>
        <p:spPr>
          <a:xfrm>
            <a:off x="5753328" y="1867309"/>
            <a:ext cx="714375" cy="714375"/>
          </a:xfrm>
          <a:custGeom>
            <a:rect b="b" l="l" r="r" t="t"/>
            <a:pathLst>
              <a:path extrusionOk="0" h="714375" w="714375">
                <a:moveTo>
                  <a:pt x="714375" y="357187"/>
                </a:moveTo>
                <a:cubicBezTo>
                  <a:pt x="714375" y="554457"/>
                  <a:pt x="554457" y="714375"/>
                  <a:pt x="357188" y="714375"/>
                </a:cubicBezTo>
                <a:cubicBezTo>
                  <a:pt x="159918" y="714375"/>
                  <a:pt x="0" y="554457"/>
                  <a:pt x="0" y="357187"/>
                </a:cubicBezTo>
                <a:cubicBezTo>
                  <a:pt x="0" y="159918"/>
                  <a:pt x="159918" y="0"/>
                  <a:pt x="357188" y="0"/>
                </a:cubicBezTo>
                <a:cubicBezTo>
                  <a:pt x="554457" y="0"/>
                  <a:pt x="714375" y="159918"/>
                  <a:pt x="714375" y="35718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9" name="Google Shape;139;p8"/>
          <p:cNvSpPr/>
          <p:nvPr/>
        </p:nvSpPr>
        <p:spPr>
          <a:xfrm>
            <a:off x="5828861" y="1942842"/>
            <a:ext cx="563308" cy="563308"/>
          </a:xfrm>
          <a:custGeom>
            <a:rect b="b" l="l" r="r" t="t"/>
            <a:pathLst>
              <a:path extrusionOk="0" h="563308" w="563308">
                <a:moveTo>
                  <a:pt x="563309" y="281654"/>
                </a:moveTo>
                <a:cubicBezTo>
                  <a:pt x="563309" y="437208"/>
                  <a:pt x="437208" y="563309"/>
                  <a:pt x="281654" y="563309"/>
                </a:cubicBezTo>
                <a:cubicBezTo>
                  <a:pt x="126101" y="563309"/>
                  <a:pt x="0" y="437208"/>
                  <a:pt x="0" y="281654"/>
                </a:cubicBezTo>
                <a:cubicBezTo>
                  <a:pt x="0" y="126101"/>
                  <a:pt x="126101" y="0"/>
                  <a:pt x="281654" y="0"/>
                </a:cubicBezTo>
                <a:cubicBezTo>
                  <a:pt x="437208" y="0"/>
                  <a:pt x="563309" y="126101"/>
                  <a:pt x="563309" y="2816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0" name="Google Shape;140;p8"/>
          <p:cNvSpPr/>
          <p:nvPr/>
        </p:nvSpPr>
        <p:spPr>
          <a:xfrm>
            <a:off x="6037034" y="2125055"/>
            <a:ext cx="221449" cy="24860"/>
          </a:xfrm>
          <a:custGeom>
            <a:rect b="b" l="l" r="r" t="t"/>
            <a:pathLst>
              <a:path extrusionOk="0" h="24860" w="221449">
                <a:moveTo>
                  <a:pt x="9893" y="24538"/>
                </a:moveTo>
                <a:lnTo>
                  <a:pt x="208586" y="24538"/>
                </a:lnTo>
                <a:cubicBezTo>
                  <a:pt x="215444" y="23938"/>
                  <a:pt x="220492" y="17880"/>
                  <a:pt x="219920" y="11022"/>
                </a:cubicBezTo>
                <a:cubicBezTo>
                  <a:pt x="219443" y="4983"/>
                  <a:pt x="214586" y="202"/>
                  <a:pt x="208586" y="-322"/>
                </a:cubicBezTo>
                <a:lnTo>
                  <a:pt x="9893" y="-322"/>
                </a:lnTo>
                <a:cubicBezTo>
                  <a:pt x="3036" y="278"/>
                  <a:pt x="-2013" y="6336"/>
                  <a:pt x="-1441" y="13194"/>
                </a:cubicBezTo>
                <a:cubicBezTo>
                  <a:pt x="-964" y="19232"/>
                  <a:pt x="3894" y="24005"/>
                  <a:pt x="9893" y="2453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1" name="Google Shape;141;p8"/>
          <p:cNvSpPr/>
          <p:nvPr/>
        </p:nvSpPr>
        <p:spPr>
          <a:xfrm>
            <a:off x="6037034" y="2212018"/>
            <a:ext cx="221449" cy="24860"/>
          </a:xfrm>
          <a:custGeom>
            <a:rect b="b" l="l" r="r" t="t"/>
            <a:pathLst>
              <a:path extrusionOk="0" h="24860" w="221449">
                <a:moveTo>
                  <a:pt x="208586" y="-322"/>
                </a:moveTo>
                <a:lnTo>
                  <a:pt x="9893" y="-322"/>
                </a:lnTo>
                <a:cubicBezTo>
                  <a:pt x="3036" y="278"/>
                  <a:pt x="-2013" y="6336"/>
                  <a:pt x="-1441" y="13194"/>
                </a:cubicBezTo>
                <a:cubicBezTo>
                  <a:pt x="-964" y="19232"/>
                  <a:pt x="3894" y="24005"/>
                  <a:pt x="9893" y="24538"/>
                </a:cubicBezTo>
                <a:lnTo>
                  <a:pt x="208586" y="24538"/>
                </a:lnTo>
                <a:cubicBezTo>
                  <a:pt x="215444" y="23938"/>
                  <a:pt x="220492" y="17880"/>
                  <a:pt x="219920" y="11022"/>
                </a:cubicBezTo>
                <a:cubicBezTo>
                  <a:pt x="219443" y="4983"/>
                  <a:pt x="214586" y="211"/>
                  <a:pt x="208586" y="-32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8"/>
          <p:cNvSpPr/>
          <p:nvPr/>
        </p:nvSpPr>
        <p:spPr>
          <a:xfrm>
            <a:off x="6037034" y="2298886"/>
            <a:ext cx="221449" cy="24860"/>
          </a:xfrm>
          <a:custGeom>
            <a:rect b="b" l="l" r="r" t="t"/>
            <a:pathLst>
              <a:path extrusionOk="0" h="24860" w="221449">
                <a:moveTo>
                  <a:pt x="208586" y="-322"/>
                </a:moveTo>
                <a:lnTo>
                  <a:pt x="9893" y="-322"/>
                </a:lnTo>
                <a:cubicBezTo>
                  <a:pt x="3036" y="278"/>
                  <a:pt x="-2013" y="6336"/>
                  <a:pt x="-1441" y="13194"/>
                </a:cubicBezTo>
                <a:cubicBezTo>
                  <a:pt x="-964" y="19232"/>
                  <a:pt x="3894" y="24005"/>
                  <a:pt x="9893" y="24538"/>
                </a:cubicBezTo>
                <a:lnTo>
                  <a:pt x="208586" y="24538"/>
                </a:lnTo>
                <a:cubicBezTo>
                  <a:pt x="215444" y="23938"/>
                  <a:pt x="220492" y="17880"/>
                  <a:pt x="219920" y="11022"/>
                </a:cubicBezTo>
                <a:cubicBezTo>
                  <a:pt x="219443" y="4983"/>
                  <a:pt x="214586" y="202"/>
                  <a:pt x="208586" y="-32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3" name="Google Shape;143;p8"/>
          <p:cNvSpPr/>
          <p:nvPr/>
        </p:nvSpPr>
        <p:spPr>
          <a:xfrm>
            <a:off x="5961449" y="2112673"/>
            <a:ext cx="49720" cy="49720"/>
          </a:xfrm>
          <a:custGeom>
            <a:rect b="b" l="l" r="r" t="t"/>
            <a:pathLst>
              <a:path extrusionOk="0" h="49720" w="49720">
                <a:moveTo>
                  <a:pt x="49721" y="24860"/>
                </a:moveTo>
                <a:cubicBezTo>
                  <a:pt x="49721" y="38590"/>
                  <a:pt x="38590" y="49720"/>
                  <a:pt x="24860" y="49720"/>
                </a:cubicBezTo>
                <a:cubicBezTo>
                  <a:pt x="11130" y="49720"/>
                  <a:pt x="0" y="38590"/>
                  <a:pt x="0" y="24860"/>
                </a:cubicBezTo>
                <a:cubicBezTo>
                  <a:pt x="0" y="11130"/>
                  <a:pt x="11130" y="0"/>
                  <a:pt x="24860" y="0"/>
                </a:cubicBezTo>
                <a:cubicBezTo>
                  <a:pt x="38590" y="0"/>
                  <a:pt x="49721" y="11130"/>
                  <a:pt x="49721" y="248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4" name="Google Shape;144;p8"/>
          <p:cNvSpPr/>
          <p:nvPr/>
        </p:nvSpPr>
        <p:spPr>
          <a:xfrm>
            <a:off x="5961449" y="2199636"/>
            <a:ext cx="49720" cy="49720"/>
          </a:xfrm>
          <a:custGeom>
            <a:rect b="b" l="l" r="r" t="t"/>
            <a:pathLst>
              <a:path extrusionOk="0" h="49720" w="49720">
                <a:moveTo>
                  <a:pt x="49721" y="24860"/>
                </a:moveTo>
                <a:cubicBezTo>
                  <a:pt x="49721" y="38590"/>
                  <a:pt x="38590" y="49720"/>
                  <a:pt x="24860" y="49720"/>
                </a:cubicBezTo>
                <a:cubicBezTo>
                  <a:pt x="11130" y="49720"/>
                  <a:pt x="0" y="38590"/>
                  <a:pt x="0" y="24860"/>
                </a:cubicBezTo>
                <a:cubicBezTo>
                  <a:pt x="0" y="11130"/>
                  <a:pt x="11130" y="0"/>
                  <a:pt x="24860" y="0"/>
                </a:cubicBezTo>
                <a:cubicBezTo>
                  <a:pt x="38590" y="0"/>
                  <a:pt x="49721" y="11130"/>
                  <a:pt x="49721" y="248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5" name="Google Shape;145;p8"/>
          <p:cNvSpPr/>
          <p:nvPr/>
        </p:nvSpPr>
        <p:spPr>
          <a:xfrm>
            <a:off x="5961449" y="2286504"/>
            <a:ext cx="49720" cy="49720"/>
          </a:xfrm>
          <a:custGeom>
            <a:rect b="b" l="l" r="r" t="t"/>
            <a:pathLst>
              <a:path extrusionOk="0" h="49720" w="49720">
                <a:moveTo>
                  <a:pt x="49721" y="24860"/>
                </a:moveTo>
                <a:cubicBezTo>
                  <a:pt x="49721" y="38590"/>
                  <a:pt x="38590" y="49720"/>
                  <a:pt x="24860" y="49720"/>
                </a:cubicBezTo>
                <a:cubicBezTo>
                  <a:pt x="11130" y="49720"/>
                  <a:pt x="0" y="38590"/>
                  <a:pt x="0" y="24860"/>
                </a:cubicBezTo>
                <a:cubicBezTo>
                  <a:pt x="0" y="11130"/>
                  <a:pt x="11130" y="0"/>
                  <a:pt x="24860" y="0"/>
                </a:cubicBezTo>
                <a:cubicBezTo>
                  <a:pt x="38590" y="0"/>
                  <a:pt x="49721" y="11130"/>
                  <a:pt x="49721" y="248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6" name="Google Shape;146;p8"/>
          <p:cNvSpPr txBox="1"/>
          <p:nvPr/>
        </p:nvSpPr>
        <p:spPr>
          <a:xfrm>
            <a:off x="6491535" y="2034875"/>
            <a:ext cx="249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68E2B"/>
              </a:buClr>
              <a:buSzPts val="1800"/>
              <a:buFont typeface="Montserrat"/>
              <a:buNone/>
            </a:pPr>
            <a:r>
              <a:rPr b="1" lang="en-IN" sz="1800">
                <a:solidFill>
                  <a:srgbClr val="F68E2B"/>
                </a:solidFill>
                <a:latin typeface="Montserrat"/>
                <a:ea typeface="Montserrat"/>
                <a:cs typeface="Montserrat"/>
                <a:sym typeface="Montserrat"/>
              </a:rPr>
              <a:t>Result data  Set</a:t>
            </a:r>
            <a:endParaRPr b="0" i="0" sz="1800" u="none" cap="none" strike="noStrike">
              <a:solidFill>
                <a:srgbClr val="F68E2B"/>
              </a:solidFill>
              <a:latin typeface="Calibri"/>
              <a:ea typeface="Calibri"/>
              <a:cs typeface="Calibri"/>
              <a:sym typeface="Calibri"/>
            </a:endParaRPr>
          </a:p>
        </p:txBody>
      </p:sp>
      <p:sp>
        <p:nvSpPr>
          <p:cNvPr id="147" name="Google Shape;147;p8"/>
          <p:cNvSpPr txBox="1"/>
          <p:nvPr/>
        </p:nvSpPr>
        <p:spPr>
          <a:xfrm>
            <a:off x="6896100" y="5449251"/>
            <a:ext cx="375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400"/>
              <a:buFont typeface="Montserrat"/>
              <a:buNone/>
            </a:pPr>
            <a:r>
              <a:t/>
            </a:r>
            <a:endParaRPr/>
          </a:p>
        </p:txBody>
      </p:sp>
      <p:grpSp>
        <p:nvGrpSpPr>
          <p:cNvPr id="148" name="Google Shape;148;p8"/>
          <p:cNvGrpSpPr/>
          <p:nvPr/>
        </p:nvGrpSpPr>
        <p:grpSpPr>
          <a:xfrm>
            <a:off x="9095700" y="1941550"/>
            <a:ext cx="1222800" cy="555980"/>
            <a:chOff x="9095700" y="1949313"/>
            <a:chExt cx="1222800" cy="555980"/>
          </a:xfrm>
        </p:grpSpPr>
        <p:sp>
          <p:nvSpPr>
            <p:cNvPr id="149" name="Google Shape;149;p8"/>
            <p:cNvSpPr/>
            <p:nvPr/>
          </p:nvSpPr>
          <p:spPr>
            <a:xfrm>
              <a:off x="9143522" y="2450904"/>
              <a:ext cx="1033204" cy="54389"/>
            </a:xfrm>
            <a:custGeom>
              <a:rect b="b" l="l" r="r" t="t"/>
              <a:pathLst>
                <a:path extrusionOk="0" h="54389" w="1033204">
                  <a:moveTo>
                    <a:pt x="1004465" y="-322"/>
                  </a:moveTo>
                  <a:cubicBezTo>
                    <a:pt x="990368" y="-275"/>
                    <a:pt x="978650" y="10517"/>
                    <a:pt x="977508" y="24538"/>
                  </a:cubicBezTo>
                  <a:lnTo>
                    <a:pt x="52725" y="24538"/>
                  </a:lnTo>
                  <a:cubicBezTo>
                    <a:pt x="51393" y="9603"/>
                    <a:pt x="38247" y="-1437"/>
                    <a:pt x="23294" y="-122"/>
                  </a:cubicBezTo>
                  <a:cubicBezTo>
                    <a:pt x="8340" y="1192"/>
                    <a:pt x="-2709" y="14365"/>
                    <a:pt x="-1376" y="29300"/>
                  </a:cubicBezTo>
                  <a:cubicBezTo>
                    <a:pt x="-44" y="44235"/>
                    <a:pt x="13102" y="55275"/>
                    <a:pt x="28057" y="53961"/>
                  </a:cubicBezTo>
                  <a:cubicBezTo>
                    <a:pt x="41200" y="52808"/>
                    <a:pt x="51583" y="42416"/>
                    <a:pt x="52725" y="29300"/>
                  </a:cubicBezTo>
                  <a:lnTo>
                    <a:pt x="977508" y="29300"/>
                  </a:lnTo>
                  <a:cubicBezTo>
                    <a:pt x="978841" y="44226"/>
                    <a:pt x="992082" y="55228"/>
                    <a:pt x="1007037" y="53856"/>
                  </a:cubicBezTo>
                  <a:cubicBezTo>
                    <a:pt x="1021989" y="52484"/>
                    <a:pt x="1032945" y="39273"/>
                    <a:pt x="1031610" y="24348"/>
                  </a:cubicBezTo>
                  <a:cubicBezTo>
                    <a:pt x="1030277" y="10346"/>
                    <a:pt x="1018562" y="-360"/>
                    <a:pt x="1004465" y="-3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0" name="Google Shape;150;p8"/>
            <p:cNvSpPr txBox="1"/>
            <p:nvPr/>
          </p:nvSpPr>
          <p:spPr>
            <a:xfrm>
              <a:off x="9095700" y="1949313"/>
              <a:ext cx="1222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D612F"/>
                </a:buClr>
                <a:buSzPts val="3000"/>
                <a:buFont typeface="Montserrat"/>
                <a:buNone/>
              </a:pPr>
              <a:r>
                <a:rPr b="1" i="0" lang="en-IN" sz="3000" u="none" cap="none" strike="noStrike">
                  <a:solidFill>
                    <a:srgbClr val="1D612F"/>
                  </a:solidFill>
                  <a:latin typeface="Montserrat"/>
                  <a:ea typeface="Montserrat"/>
                  <a:cs typeface="Montserrat"/>
                  <a:sym typeface="Montserrat"/>
                </a:rPr>
                <a:t>202</a:t>
              </a:r>
              <a:r>
                <a:rPr b="1" lang="en-IN" sz="3000">
                  <a:solidFill>
                    <a:srgbClr val="1D612F"/>
                  </a:solidFill>
                  <a:latin typeface="Montserrat"/>
                  <a:ea typeface="Montserrat"/>
                  <a:cs typeface="Montserrat"/>
                  <a:sym typeface="Montserrat"/>
                </a:rPr>
                <a:t>4</a:t>
              </a:r>
              <a:endParaRPr b="1" i="0" sz="3000" u="none" cap="none" strike="noStrike">
                <a:solidFill>
                  <a:srgbClr val="1D612F"/>
                </a:solidFill>
                <a:latin typeface="Montserrat"/>
                <a:ea typeface="Montserrat"/>
                <a:cs typeface="Montserrat"/>
                <a:sym typeface="Montserrat"/>
              </a:endParaRPr>
            </a:p>
          </p:txBody>
        </p:sp>
      </p:grpSp>
      <p:sp>
        <p:nvSpPr>
          <p:cNvPr id="151" name="Google Shape;151;p8"/>
          <p:cNvSpPr txBox="1"/>
          <p:nvPr/>
        </p:nvSpPr>
        <p:spPr>
          <a:xfrm>
            <a:off x="6896100" y="4148450"/>
            <a:ext cx="3922200" cy="1098900"/>
          </a:xfrm>
          <a:prstGeom prst="rect">
            <a:avLst/>
          </a:prstGeom>
          <a:noFill/>
          <a:ln>
            <a:noFill/>
          </a:ln>
        </p:spPr>
        <p:txBody>
          <a:bodyPr anchorCtr="0" anchor="t" bIns="91425" lIns="91425" spcFirstLastPara="1" rIns="91425" wrap="square" tIns="91425">
            <a:normAutofit/>
          </a:bodyPr>
          <a:lstStyle/>
          <a:p>
            <a:pPr indent="0" lvl="0" marL="12700" rtl="0" algn="l">
              <a:lnSpc>
                <a:spcPct val="115000"/>
              </a:lnSpc>
              <a:spcBef>
                <a:spcPts val="1200"/>
              </a:spcBef>
              <a:spcAft>
                <a:spcPts val="0"/>
              </a:spcAft>
              <a:buNone/>
            </a:pPr>
            <a:r>
              <a:rPr b="1" lang="en-IN" sz="1800">
                <a:solidFill>
                  <a:srgbClr val="212121"/>
                </a:solidFill>
              </a:rPr>
              <a:t>Party Name: </a:t>
            </a:r>
            <a:r>
              <a:rPr lang="en-IN" sz="1800">
                <a:solidFill>
                  <a:srgbClr val="212121"/>
                </a:solidFill>
              </a:rPr>
              <a:t>Name of the political party.</a:t>
            </a:r>
            <a:endParaRPr sz="1800">
              <a:solidFill>
                <a:srgbClr val="212121"/>
              </a:solidFill>
            </a:endParaRPr>
          </a:p>
          <a:p>
            <a:pPr indent="0" lvl="0" marL="12700" rtl="0" algn="l">
              <a:lnSpc>
                <a:spcPct val="115000"/>
              </a:lnSpc>
              <a:spcBef>
                <a:spcPts val="0"/>
              </a:spcBef>
              <a:spcAft>
                <a:spcPts val="0"/>
              </a:spcAft>
              <a:buNone/>
            </a:pPr>
            <a:r>
              <a:t/>
            </a:r>
            <a:endParaRPr b="1" sz="1800">
              <a:solidFill>
                <a:srgbClr val="212121"/>
              </a:solidFill>
            </a:endParaRPr>
          </a:p>
        </p:txBody>
      </p:sp>
      <p:grpSp>
        <p:nvGrpSpPr>
          <p:cNvPr id="152" name="Google Shape;152;p8"/>
          <p:cNvGrpSpPr/>
          <p:nvPr/>
        </p:nvGrpSpPr>
        <p:grpSpPr>
          <a:xfrm>
            <a:off x="6685926" y="5939146"/>
            <a:ext cx="210179" cy="216295"/>
            <a:chOff x="446164" y="332825"/>
            <a:chExt cx="400952" cy="412620"/>
          </a:xfrm>
        </p:grpSpPr>
        <p:sp>
          <p:nvSpPr>
            <p:cNvPr id="153" name="Google Shape;153;p8"/>
            <p:cNvSpPr/>
            <p:nvPr/>
          </p:nvSpPr>
          <p:spPr>
            <a:xfrm>
              <a:off x="471216" y="369545"/>
              <a:ext cx="375900" cy="3759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 name="Google Shape;154;p8"/>
            <p:cNvSpPr/>
            <p:nvPr/>
          </p:nvSpPr>
          <p:spPr>
            <a:xfrm>
              <a:off x="446164" y="332825"/>
              <a:ext cx="375900" cy="3759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55" name="Google Shape;155;p8"/>
          <p:cNvSpPr txBox="1"/>
          <p:nvPr/>
        </p:nvSpPr>
        <p:spPr>
          <a:xfrm>
            <a:off x="6896100" y="4895875"/>
            <a:ext cx="3758700" cy="952200"/>
          </a:xfrm>
          <a:prstGeom prst="rect">
            <a:avLst/>
          </a:prstGeom>
          <a:noFill/>
          <a:ln>
            <a:noFill/>
          </a:ln>
        </p:spPr>
        <p:txBody>
          <a:bodyPr anchorCtr="0" anchor="t" bIns="91425" lIns="91425" spcFirstLastPara="1" rIns="91425" wrap="square" tIns="91425">
            <a:normAutofit fontScale="92500" lnSpcReduction="20000"/>
          </a:bodyPr>
          <a:lstStyle/>
          <a:p>
            <a:pPr indent="0" lvl="0" marL="12700" rtl="0" algn="l">
              <a:lnSpc>
                <a:spcPct val="115000"/>
              </a:lnSpc>
              <a:spcBef>
                <a:spcPts val="0"/>
              </a:spcBef>
              <a:spcAft>
                <a:spcPts val="0"/>
              </a:spcAft>
              <a:buNone/>
            </a:pPr>
            <a:r>
              <a:rPr b="1" lang="en-IN" sz="1800">
                <a:solidFill>
                  <a:srgbClr val="212121"/>
                </a:solidFill>
              </a:rPr>
              <a:t>Trailing Candidate: </a:t>
            </a:r>
            <a:r>
              <a:rPr lang="en-IN" sz="1800">
                <a:solidFill>
                  <a:srgbClr val="212121"/>
                </a:solidFill>
              </a:rPr>
              <a:t>Name of the trailing candidate.</a:t>
            </a:r>
            <a:endParaRPr sz="1800">
              <a:solidFill>
                <a:srgbClr val="212121"/>
              </a:solidFill>
            </a:endParaRPr>
          </a:p>
          <a:p>
            <a:pPr indent="0" lvl="0" marL="12700" rtl="0" algn="l">
              <a:lnSpc>
                <a:spcPct val="115000"/>
              </a:lnSpc>
              <a:spcBef>
                <a:spcPts val="0"/>
              </a:spcBef>
              <a:spcAft>
                <a:spcPts val="0"/>
              </a:spcAft>
              <a:buNone/>
            </a:pPr>
            <a:r>
              <a:t/>
            </a:r>
            <a:endParaRPr b="1" sz="1800">
              <a:solidFill>
                <a:srgbClr val="21212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p9"/>
          <p:cNvGrpSpPr/>
          <p:nvPr/>
        </p:nvGrpSpPr>
        <p:grpSpPr>
          <a:xfrm>
            <a:off x="5948653" y="1873655"/>
            <a:ext cx="5327700" cy="1151843"/>
            <a:chOff x="912195" y="1985736"/>
            <a:chExt cx="5327700" cy="1151843"/>
          </a:xfrm>
        </p:grpSpPr>
        <p:sp>
          <p:nvSpPr>
            <p:cNvPr id="161" name="Google Shape;161;p9"/>
            <p:cNvSpPr txBox="1"/>
            <p:nvPr/>
          </p:nvSpPr>
          <p:spPr>
            <a:xfrm>
              <a:off x="912195" y="1985736"/>
              <a:ext cx="4905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4000"/>
                <a:buFont typeface="Montserrat"/>
                <a:buNone/>
              </a:pPr>
              <a:r>
                <a:rPr b="1" lang="en-IN" sz="4000">
                  <a:solidFill>
                    <a:srgbClr val="28823F"/>
                  </a:solidFill>
                  <a:latin typeface="Montserrat"/>
                  <a:ea typeface="Montserrat"/>
                  <a:cs typeface="Montserrat"/>
                  <a:sym typeface="Montserrat"/>
                </a:rPr>
                <a:t>Data Integration</a:t>
              </a:r>
              <a:endParaRPr b="1" i="0" sz="4000" u="none" cap="none" strike="noStrike">
                <a:solidFill>
                  <a:srgbClr val="28823F"/>
                </a:solidFill>
                <a:latin typeface="Montserrat"/>
                <a:ea typeface="Montserrat"/>
                <a:cs typeface="Montserrat"/>
                <a:sym typeface="Montserrat"/>
              </a:endParaRPr>
            </a:p>
          </p:txBody>
        </p:sp>
        <p:sp>
          <p:nvSpPr>
            <p:cNvPr id="162" name="Google Shape;162;p9"/>
            <p:cNvSpPr txBox="1"/>
            <p:nvPr/>
          </p:nvSpPr>
          <p:spPr>
            <a:xfrm>
              <a:off x="912195" y="2829779"/>
              <a:ext cx="532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595959"/>
                </a:buClr>
                <a:buSzPts val="1600"/>
                <a:buFont typeface="Montserrat"/>
                <a:buNone/>
              </a:pPr>
              <a:r>
                <a:t/>
              </a:r>
              <a:endParaRPr/>
            </a:p>
          </p:txBody>
        </p:sp>
      </p:grpSp>
      <p:grpSp>
        <p:nvGrpSpPr>
          <p:cNvPr id="163" name="Google Shape;163;p9"/>
          <p:cNvGrpSpPr/>
          <p:nvPr/>
        </p:nvGrpSpPr>
        <p:grpSpPr>
          <a:xfrm flipH="1">
            <a:off x="0" y="0"/>
            <a:ext cx="5486685" cy="6851142"/>
            <a:chOff x="6705600" y="0"/>
            <a:chExt cx="5486685" cy="6851142"/>
          </a:xfrm>
        </p:grpSpPr>
        <p:sp>
          <p:nvSpPr>
            <p:cNvPr id="164" name="Google Shape;164;p9"/>
            <p:cNvSpPr/>
            <p:nvPr/>
          </p:nvSpPr>
          <p:spPr>
            <a:xfrm>
              <a:off x="9817417"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5" name="Google Shape;165;p9"/>
            <p:cNvSpPr/>
            <p:nvPr/>
          </p:nvSpPr>
          <p:spPr>
            <a:xfrm>
              <a:off x="6705600" y="1028510"/>
              <a:ext cx="4800981" cy="4800981"/>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lt1"/>
            </a:solidFill>
            <a:ln>
              <a:noFill/>
            </a:ln>
            <a:effectLst>
              <a:outerShdw blurRad="63500" sx="102000" rotWithShape="0" algn="ctr" sy="102000">
                <a:srgbClr val="000000">
                  <a:alpha val="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66" name="Google Shape;166;p9"/>
          <p:cNvGrpSpPr/>
          <p:nvPr/>
        </p:nvGrpSpPr>
        <p:grpSpPr>
          <a:xfrm>
            <a:off x="11037752" y="5614049"/>
            <a:ext cx="1154248" cy="1243803"/>
            <a:chOff x="11037752" y="5614049"/>
            <a:chExt cx="1154248" cy="1243803"/>
          </a:xfrm>
        </p:grpSpPr>
        <p:sp>
          <p:nvSpPr>
            <p:cNvPr id="167" name="Google Shape;167;p9"/>
            <p:cNvSpPr/>
            <p:nvPr/>
          </p:nvSpPr>
          <p:spPr>
            <a:xfrm flipH="1">
              <a:off x="11468700" y="6134552"/>
              <a:ext cx="723300" cy="72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 name="Google Shape;168;p9"/>
            <p:cNvSpPr/>
            <p:nvPr/>
          </p:nvSpPr>
          <p:spPr>
            <a:xfrm flipH="1">
              <a:off x="11037752" y="5614049"/>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69" name="Google Shape;169;p9"/>
          <p:cNvSpPr/>
          <p:nvPr/>
        </p:nvSpPr>
        <p:spPr>
          <a:xfrm flipH="1">
            <a:off x="11761200" y="0"/>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70" name="Google Shape;170;p9"/>
          <p:cNvPicPr preferRelativeResize="0"/>
          <p:nvPr/>
        </p:nvPicPr>
        <p:blipFill rotWithShape="1">
          <a:blip r:embed="rId3">
            <a:alphaModFix/>
          </a:blip>
          <a:srcRect b="0" l="16675" r="16675" t="0"/>
          <a:stretch/>
        </p:blipFill>
        <p:spPr>
          <a:xfrm>
            <a:off x="825244" y="1193672"/>
            <a:ext cx="4469974" cy="4469976"/>
          </a:xfrm>
          <a:custGeom>
            <a:rect b="b" l="l" r="r" t="t"/>
            <a:pathLst>
              <a:path extrusionOk="0" h="3465098" w="3465096">
                <a:moveTo>
                  <a:pt x="1732548" y="0"/>
                </a:moveTo>
                <a:cubicBezTo>
                  <a:pt x="2689408" y="0"/>
                  <a:pt x="3465096" y="775689"/>
                  <a:pt x="3465096" y="1732550"/>
                </a:cubicBezTo>
                <a:cubicBezTo>
                  <a:pt x="3465096" y="2689410"/>
                  <a:pt x="2689408" y="3465098"/>
                  <a:pt x="1732548" y="3465098"/>
                </a:cubicBezTo>
                <a:cubicBezTo>
                  <a:pt x="775688" y="3465098"/>
                  <a:pt x="0" y="2689410"/>
                  <a:pt x="0" y="1732550"/>
                </a:cubicBezTo>
                <a:cubicBezTo>
                  <a:pt x="0" y="775689"/>
                  <a:pt x="775688" y="0"/>
                  <a:pt x="1732548" y="0"/>
                </a:cubicBezTo>
                <a:close/>
              </a:path>
            </a:pathLst>
          </a:custGeom>
          <a:noFill/>
          <a:ln>
            <a:noFill/>
          </a:ln>
        </p:spPr>
      </p:pic>
      <p:sp>
        <p:nvSpPr>
          <p:cNvPr id="171" name="Google Shape;171;p9"/>
          <p:cNvSpPr txBox="1"/>
          <p:nvPr/>
        </p:nvSpPr>
        <p:spPr>
          <a:xfrm>
            <a:off x="5812525" y="2718825"/>
            <a:ext cx="49149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1425F"/>
              </a:solidFill>
            </a:endParaRPr>
          </a:p>
        </p:txBody>
      </p:sp>
      <p:sp>
        <p:nvSpPr>
          <p:cNvPr id="172" name="Google Shape;172;p9"/>
          <p:cNvSpPr txBox="1"/>
          <p:nvPr/>
        </p:nvSpPr>
        <p:spPr>
          <a:xfrm>
            <a:off x="5948650" y="5334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2D598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10"/>
          <p:cNvGrpSpPr/>
          <p:nvPr/>
        </p:nvGrpSpPr>
        <p:grpSpPr>
          <a:xfrm>
            <a:off x="9955193" y="0"/>
            <a:ext cx="2236807" cy="2217850"/>
            <a:chOff x="9162186" y="3314"/>
            <a:chExt cx="3029814" cy="3004137"/>
          </a:xfrm>
        </p:grpSpPr>
        <p:sp>
          <p:nvSpPr>
            <p:cNvPr id="178" name="Google Shape;178;p10"/>
            <p:cNvSpPr/>
            <p:nvPr/>
          </p:nvSpPr>
          <p:spPr>
            <a:xfrm>
              <a:off x="10425670" y="3314"/>
              <a:ext cx="1766330" cy="176633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p10"/>
            <p:cNvSpPr/>
            <p:nvPr/>
          </p:nvSpPr>
          <p:spPr>
            <a:xfrm>
              <a:off x="9162186" y="1887114"/>
              <a:ext cx="1120337" cy="112033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80" name="Google Shape;180;p10"/>
          <p:cNvSpPr/>
          <p:nvPr/>
        </p:nvSpPr>
        <p:spPr>
          <a:xfrm>
            <a:off x="0" y="6268704"/>
            <a:ext cx="12192000" cy="2670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 name="Google Shape;181;p10"/>
          <p:cNvSpPr/>
          <p:nvPr/>
        </p:nvSpPr>
        <p:spPr>
          <a:xfrm flipH="1">
            <a:off x="0"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82" name="Google Shape;182;p10"/>
          <p:cNvGrpSpPr/>
          <p:nvPr/>
        </p:nvGrpSpPr>
        <p:grpSpPr>
          <a:xfrm>
            <a:off x="499600" y="1214524"/>
            <a:ext cx="5319600" cy="4428951"/>
            <a:chOff x="584190" y="1473749"/>
            <a:chExt cx="5319600" cy="4428951"/>
          </a:xfrm>
        </p:grpSpPr>
        <p:sp>
          <p:nvSpPr>
            <p:cNvPr id="183" name="Google Shape;183;p10"/>
            <p:cNvSpPr txBox="1"/>
            <p:nvPr/>
          </p:nvSpPr>
          <p:spPr>
            <a:xfrm>
              <a:off x="584199" y="1473749"/>
              <a:ext cx="5181600" cy="13236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68E2B"/>
                </a:buClr>
                <a:buSzPts val="4000"/>
                <a:buFont typeface="Montserrat"/>
                <a:buNone/>
              </a:pPr>
              <a:r>
                <a:rPr b="1" i="0" lang="en-IN" sz="4000" u="none" cap="none" strike="noStrike">
                  <a:solidFill>
                    <a:srgbClr val="F68E2B"/>
                  </a:solidFill>
                  <a:latin typeface="Montserrat"/>
                  <a:ea typeface="Montserrat"/>
                  <a:cs typeface="Montserrat"/>
                  <a:sym typeface="Montserrat"/>
                </a:rPr>
                <a:t>About</a:t>
              </a:r>
              <a:r>
                <a:rPr b="1" lang="en-IN" sz="4000">
                  <a:solidFill>
                    <a:srgbClr val="F68E2B"/>
                  </a:solidFill>
                  <a:latin typeface="Montserrat"/>
                  <a:ea typeface="Montserrat"/>
                  <a:cs typeface="Montserrat"/>
                  <a:sym typeface="Montserrat"/>
                </a:rPr>
                <a:t> Data Integration</a:t>
              </a:r>
              <a:endParaRPr/>
            </a:p>
          </p:txBody>
        </p:sp>
        <p:sp>
          <p:nvSpPr>
            <p:cNvPr id="184" name="Google Shape;184;p10"/>
            <p:cNvSpPr txBox="1"/>
            <p:nvPr/>
          </p:nvSpPr>
          <p:spPr>
            <a:xfrm>
              <a:off x="584190" y="2984300"/>
              <a:ext cx="5319600" cy="29184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IN" sz="1800">
                  <a:solidFill>
                    <a:srgbClr val="21425F"/>
                  </a:solidFill>
                </a:rPr>
                <a:t>We combined the election results data with the party alliance data to form a comprehensive dataset. This integration provides a detailed view of which alliances are leading or trailing in various constituencies, allowing for a thorough analysis of political power distribution and voter preferences. This holistic approach offers valuable insights into the dynamics between political alliances and their impact on the election outcomes.</a:t>
              </a:r>
              <a:endParaRPr sz="1800">
                <a:solidFill>
                  <a:srgbClr val="21425F"/>
                </a:solidFill>
              </a:endParaRPr>
            </a:p>
          </p:txBody>
        </p:sp>
      </p:grpSp>
      <p:pic>
        <p:nvPicPr>
          <p:cNvPr id="185" name="Google Shape;185;p10"/>
          <p:cNvPicPr preferRelativeResize="0"/>
          <p:nvPr/>
        </p:nvPicPr>
        <p:blipFill>
          <a:blip r:embed="rId3">
            <a:alphaModFix/>
          </a:blip>
          <a:stretch>
            <a:fillRect/>
          </a:stretch>
        </p:blipFill>
        <p:spPr>
          <a:xfrm>
            <a:off x="5902225" y="1214525"/>
            <a:ext cx="5574700" cy="384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11"/>
          <p:cNvGrpSpPr/>
          <p:nvPr/>
        </p:nvGrpSpPr>
        <p:grpSpPr>
          <a:xfrm>
            <a:off x="5948650" y="1873650"/>
            <a:ext cx="5327703" cy="1323600"/>
            <a:chOff x="912192" y="1985731"/>
            <a:chExt cx="5327703" cy="1323600"/>
          </a:xfrm>
        </p:grpSpPr>
        <p:sp>
          <p:nvSpPr>
            <p:cNvPr id="191" name="Google Shape;191;p11"/>
            <p:cNvSpPr txBox="1"/>
            <p:nvPr/>
          </p:nvSpPr>
          <p:spPr>
            <a:xfrm>
              <a:off x="912192" y="1985731"/>
              <a:ext cx="5327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8823F"/>
                </a:buClr>
                <a:buSzPts val="4000"/>
                <a:buFont typeface="Montserrat"/>
                <a:buNone/>
              </a:pPr>
              <a:r>
                <a:rPr b="1" lang="en-IN" sz="4000">
                  <a:solidFill>
                    <a:srgbClr val="28823F"/>
                  </a:solidFill>
                  <a:latin typeface="Montserrat"/>
                  <a:ea typeface="Montserrat"/>
                  <a:cs typeface="Montserrat"/>
                  <a:sym typeface="Montserrat"/>
                </a:rPr>
                <a:t>Data Cleaning and Preparation</a:t>
              </a:r>
              <a:endParaRPr b="1" i="0" sz="4000" u="none" cap="none" strike="noStrike">
                <a:solidFill>
                  <a:srgbClr val="28823F"/>
                </a:solidFill>
                <a:latin typeface="Montserrat"/>
                <a:ea typeface="Montserrat"/>
                <a:cs typeface="Montserrat"/>
                <a:sym typeface="Montserrat"/>
              </a:endParaRPr>
            </a:p>
          </p:txBody>
        </p:sp>
        <p:sp>
          <p:nvSpPr>
            <p:cNvPr id="192" name="Google Shape;192;p11"/>
            <p:cNvSpPr txBox="1"/>
            <p:nvPr/>
          </p:nvSpPr>
          <p:spPr>
            <a:xfrm>
              <a:off x="912195" y="2829779"/>
              <a:ext cx="532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595959"/>
                </a:buClr>
                <a:buSzPts val="1600"/>
                <a:buFont typeface="Montserrat"/>
                <a:buNone/>
              </a:pPr>
              <a:r>
                <a:t/>
              </a:r>
              <a:endParaRPr/>
            </a:p>
          </p:txBody>
        </p:sp>
      </p:grpSp>
      <p:grpSp>
        <p:nvGrpSpPr>
          <p:cNvPr id="193" name="Google Shape;193;p11"/>
          <p:cNvGrpSpPr/>
          <p:nvPr/>
        </p:nvGrpSpPr>
        <p:grpSpPr>
          <a:xfrm flipH="1">
            <a:off x="0" y="0"/>
            <a:ext cx="5486685" cy="6851142"/>
            <a:chOff x="6705600" y="0"/>
            <a:chExt cx="5486685" cy="6851142"/>
          </a:xfrm>
        </p:grpSpPr>
        <p:sp>
          <p:nvSpPr>
            <p:cNvPr id="194" name="Google Shape;194;p11"/>
            <p:cNvSpPr/>
            <p:nvPr/>
          </p:nvSpPr>
          <p:spPr>
            <a:xfrm>
              <a:off x="9817417" y="0"/>
              <a:ext cx="2374868" cy="6851142"/>
            </a:xfrm>
            <a:custGeom>
              <a:rect b="b" l="l" r="r" t="t"/>
              <a:pathLst>
                <a:path extrusionOk="0" h="6172200" w="2374868">
                  <a:moveTo>
                    <a:pt x="0" y="0"/>
                  </a:moveTo>
                  <a:lnTo>
                    <a:pt x="2374869" y="0"/>
                  </a:lnTo>
                  <a:lnTo>
                    <a:pt x="2374869" y="6172200"/>
                  </a:lnTo>
                  <a:lnTo>
                    <a:pt x="0" y="6172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5" name="Google Shape;195;p11"/>
            <p:cNvSpPr/>
            <p:nvPr/>
          </p:nvSpPr>
          <p:spPr>
            <a:xfrm>
              <a:off x="6705600" y="1028510"/>
              <a:ext cx="4800981" cy="4800981"/>
            </a:xfrm>
            <a:custGeom>
              <a:rect b="b" l="l" r="r" t="t"/>
              <a:pathLst>
                <a:path extrusionOk="0" h="4800981" w="4800981">
                  <a:moveTo>
                    <a:pt x="4800981" y="2400491"/>
                  </a:moveTo>
                  <a:cubicBezTo>
                    <a:pt x="4800981" y="3726245"/>
                    <a:pt x="3726245" y="4800981"/>
                    <a:pt x="2400491" y="4800981"/>
                  </a:cubicBezTo>
                  <a:cubicBezTo>
                    <a:pt x="1074736" y="4800981"/>
                    <a:pt x="0" y="3726245"/>
                    <a:pt x="0" y="2400491"/>
                  </a:cubicBezTo>
                  <a:cubicBezTo>
                    <a:pt x="0" y="1074737"/>
                    <a:pt x="1074736" y="0"/>
                    <a:pt x="2400491" y="0"/>
                  </a:cubicBezTo>
                  <a:cubicBezTo>
                    <a:pt x="3726245" y="0"/>
                    <a:pt x="4800981" y="1074737"/>
                    <a:pt x="4800981" y="2400491"/>
                  </a:cubicBezTo>
                  <a:close/>
                </a:path>
              </a:pathLst>
            </a:custGeom>
            <a:solidFill>
              <a:schemeClr val="lt1"/>
            </a:solidFill>
            <a:ln>
              <a:noFill/>
            </a:ln>
            <a:effectLst>
              <a:outerShdw blurRad="63500" sx="102000" rotWithShape="0" algn="ctr" sy="102000">
                <a:srgbClr val="000000">
                  <a:alpha val="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96" name="Google Shape;196;p11"/>
          <p:cNvGrpSpPr/>
          <p:nvPr/>
        </p:nvGrpSpPr>
        <p:grpSpPr>
          <a:xfrm>
            <a:off x="11037752" y="5614049"/>
            <a:ext cx="1154248" cy="1243803"/>
            <a:chOff x="11037752" y="5614049"/>
            <a:chExt cx="1154248" cy="1243803"/>
          </a:xfrm>
        </p:grpSpPr>
        <p:sp>
          <p:nvSpPr>
            <p:cNvPr id="197" name="Google Shape;197;p11"/>
            <p:cNvSpPr/>
            <p:nvPr/>
          </p:nvSpPr>
          <p:spPr>
            <a:xfrm flipH="1">
              <a:off x="11468700" y="6134552"/>
              <a:ext cx="723300" cy="72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 name="Google Shape;198;p11"/>
            <p:cNvSpPr/>
            <p:nvPr/>
          </p:nvSpPr>
          <p:spPr>
            <a:xfrm flipH="1">
              <a:off x="11037752" y="5614049"/>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99" name="Google Shape;199;p11"/>
          <p:cNvSpPr/>
          <p:nvPr/>
        </p:nvSpPr>
        <p:spPr>
          <a:xfrm flipH="1">
            <a:off x="11761200" y="0"/>
            <a:ext cx="430800" cy="43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b="0" l="16675" r="16675" t="0"/>
          <a:stretch/>
        </p:blipFill>
        <p:spPr>
          <a:xfrm>
            <a:off x="825244" y="1193672"/>
            <a:ext cx="4469974" cy="4469976"/>
          </a:xfrm>
          <a:custGeom>
            <a:rect b="b" l="l" r="r" t="t"/>
            <a:pathLst>
              <a:path extrusionOk="0" h="3465098" w="3465096">
                <a:moveTo>
                  <a:pt x="1732548" y="0"/>
                </a:moveTo>
                <a:cubicBezTo>
                  <a:pt x="2689408" y="0"/>
                  <a:pt x="3465096" y="775689"/>
                  <a:pt x="3465096" y="1732550"/>
                </a:cubicBezTo>
                <a:cubicBezTo>
                  <a:pt x="3465096" y="2689410"/>
                  <a:pt x="2689408" y="3465098"/>
                  <a:pt x="1732548" y="3465098"/>
                </a:cubicBezTo>
                <a:cubicBezTo>
                  <a:pt x="775688" y="3465098"/>
                  <a:pt x="0" y="2689410"/>
                  <a:pt x="0" y="1732550"/>
                </a:cubicBezTo>
                <a:cubicBezTo>
                  <a:pt x="0" y="775689"/>
                  <a:pt x="775688" y="0"/>
                  <a:pt x="1732548" y="0"/>
                </a:cubicBezTo>
                <a:close/>
              </a:path>
            </a:pathLst>
          </a:custGeom>
          <a:noFill/>
          <a:ln>
            <a:noFill/>
          </a:ln>
        </p:spPr>
      </p:pic>
      <p:sp>
        <p:nvSpPr>
          <p:cNvPr id="201" name="Google Shape;201;p11"/>
          <p:cNvSpPr txBox="1"/>
          <p:nvPr/>
        </p:nvSpPr>
        <p:spPr>
          <a:xfrm>
            <a:off x="5812525" y="3456475"/>
            <a:ext cx="4914900" cy="15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1425F"/>
              </a:solidFill>
            </a:endParaRPr>
          </a:p>
        </p:txBody>
      </p:sp>
      <p:sp>
        <p:nvSpPr>
          <p:cNvPr id="202" name="Google Shape;202;p11"/>
          <p:cNvSpPr txBox="1"/>
          <p:nvPr/>
        </p:nvSpPr>
        <p:spPr>
          <a:xfrm>
            <a:off x="5948650" y="5334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2D598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Custom 144">
      <a:dk1>
        <a:srgbClr val="000000"/>
      </a:dk1>
      <a:lt1>
        <a:srgbClr val="FFFFFF"/>
      </a:lt1>
      <a:dk2>
        <a:srgbClr val="5E5E5E"/>
      </a:dk2>
      <a:lt2>
        <a:srgbClr val="DDDDDD"/>
      </a:lt2>
      <a:accent1>
        <a:srgbClr val="418AB3"/>
      </a:accent1>
      <a:accent2>
        <a:srgbClr val="A6B727"/>
      </a:accent2>
      <a:accent3>
        <a:srgbClr val="F68E2B"/>
      </a:accent3>
      <a:accent4>
        <a:srgbClr val="28823F"/>
      </a:accent4>
      <a:accent5>
        <a:srgbClr val="2E2E75"/>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