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Klein Bold" charset="1" panose="02000503060000020004"/>
      <p:regular r:id="rId10"/>
    </p:embeddedFont>
    <p:embeddedFont>
      <p:font typeface="Helios" charset="1" panose="020B050402020202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280359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720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515734" y="3323848"/>
            <a:ext cx="2216441" cy="2216441"/>
          </a:xfrm>
          <a:custGeom>
            <a:avLst/>
            <a:gdLst/>
            <a:ahLst/>
            <a:cxnLst/>
            <a:rect r="r" b="b" t="t" l="l"/>
            <a:pathLst>
              <a:path h="2216441" w="2216441">
                <a:moveTo>
                  <a:pt x="0" y="0"/>
                </a:moveTo>
                <a:lnTo>
                  <a:pt x="2216440" y="0"/>
                </a:lnTo>
                <a:lnTo>
                  <a:pt x="2216440" y="2216441"/>
                </a:lnTo>
                <a:lnTo>
                  <a:pt x="0" y="22164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144000" y="3943956"/>
            <a:ext cx="8115300" cy="2399089"/>
            <a:chOff x="0" y="0"/>
            <a:chExt cx="10820400" cy="319878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10820400" cy="2244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200"/>
                </a:lnSpc>
              </a:pPr>
              <a:r>
                <a:rPr lang="en-US" sz="11000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Power BI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491183"/>
              <a:ext cx="10498974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Introduction to Power BI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25" y="0"/>
            <a:ext cx="18288000" cy="3773114"/>
            <a:chOff x="0" y="0"/>
            <a:chExt cx="24384000" cy="5030819"/>
          </a:xfrm>
        </p:grpSpPr>
        <p:sp>
          <p:nvSpPr>
            <p:cNvPr name="AutoShape 3" id="3"/>
            <p:cNvSpPr/>
            <p:nvPr/>
          </p:nvSpPr>
          <p:spPr>
            <a:xfrm>
              <a:off x="0" y="0"/>
              <a:ext cx="24384000" cy="5030819"/>
            </a:xfrm>
            <a:prstGeom prst="rect">
              <a:avLst/>
            </a:prstGeom>
            <a:solidFill>
              <a:srgbClr val="153969">
                <a:alpha val="13725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2716851"/>
            <a:ext cx="18288000" cy="7570149"/>
            <a:chOff x="0" y="0"/>
            <a:chExt cx="4816593" cy="19937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993784"/>
            </a:xfrm>
            <a:custGeom>
              <a:avLst/>
              <a:gdLst/>
              <a:ahLst/>
              <a:cxnLst/>
              <a:rect r="r" b="b" t="t" l="l"/>
              <a:pathLst>
                <a:path h="19937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93784"/>
                  </a:lnTo>
                  <a:lnTo>
                    <a:pt x="0" y="1993784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4816593" cy="20604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639504" y="952500"/>
            <a:ext cx="9008992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b="true" sz="6999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What is Power BI?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333203" y="967874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04335" y="3296997"/>
            <a:ext cx="17088056" cy="565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Power BI is a business intelligence (BI) tool developed by Microsoft.</a:t>
            </a:r>
          </a:p>
          <a:p>
            <a:pPr algn="l" marL="215899" indent="-107950" lvl="1">
              <a:lnSpc>
                <a:spcPts val="1399"/>
              </a:lnSpc>
              <a:buFont typeface="Arial"/>
              <a:buChar char="•"/>
            </a:pPr>
          </a:p>
          <a:p>
            <a:pPr algn="l"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It helps in data visualization and analysis.</a:t>
            </a:r>
          </a:p>
          <a:p>
            <a:pPr algn="l" marL="215899" indent="-107950" lvl="1">
              <a:lnSpc>
                <a:spcPts val="1399"/>
              </a:lnSpc>
              <a:buFont typeface="Arial"/>
              <a:buChar char="•"/>
            </a:pPr>
          </a:p>
          <a:p>
            <a:pPr algn="l"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Connects to various data sources and creates interactive reports and dashboards.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25" y="0"/>
            <a:ext cx="18288000" cy="2334553"/>
            <a:chOff x="0" y="0"/>
            <a:chExt cx="24384000" cy="3112737"/>
          </a:xfrm>
        </p:grpSpPr>
        <p:sp>
          <p:nvSpPr>
            <p:cNvPr name="AutoShape 3" id="3"/>
            <p:cNvSpPr/>
            <p:nvPr/>
          </p:nvSpPr>
          <p:spPr>
            <a:xfrm>
              <a:off x="0" y="0"/>
              <a:ext cx="24384000" cy="3112737"/>
            </a:xfrm>
            <a:prstGeom prst="rect">
              <a:avLst/>
            </a:prstGeom>
            <a:solidFill>
              <a:srgbClr val="153969">
                <a:alpha val="13725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4540" y="2315503"/>
            <a:ext cx="18288000" cy="7952447"/>
            <a:chOff x="0" y="0"/>
            <a:chExt cx="4816593" cy="20944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2094472"/>
            </a:xfrm>
            <a:custGeom>
              <a:avLst/>
              <a:gdLst/>
              <a:ahLst/>
              <a:cxnLst/>
              <a:rect r="r" b="b" t="t" l="l"/>
              <a:pathLst>
                <a:path h="209447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094472"/>
                  </a:lnTo>
                  <a:lnTo>
                    <a:pt x="0" y="2094472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4816593" cy="21611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297333" y="559264"/>
            <a:ext cx="11712383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b="true" sz="6999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Components of Power BI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333203" y="967874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2716851"/>
            <a:ext cx="5172612" cy="5172612"/>
          </a:xfrm>
          <a:custGeom>
            <a:avLst/>
            <a:gdLst/>
            <a:ahLst/>
            <a:cxnLst/>
            <a:rect r="r" b="b" t="t" l="l"/>
            <a:pathLst>
              <a:path h="5172612" w="5172612">
                <a:moveTo>
                  <a:pt x="0" y="0"/>
                </a:moveTo>
                <a:lnTo>
                  <a:pt x="5172612" y="0"/>
                </a:lnTo>
                <a:lnTo>
                  <a:pt x="5172612" y="5172611"/>
                </a:lnTo>
                <a:lnTo>
                  <a:pt x="0" y="5172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25239" y="3142089"/>
            <a:ext cx="4322134" cy="432213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9678" y="29678"/>
              <a:ext cx="753444" cy="753444"/>
            </a:xfrm>
            <a:custGeom>
              <a:avLst/>
              <a:gdLst/>
              <a:ahLst/>
              <a:cxnLst/>
              <a:rect r="r" b="b" t="t" l="l"/>
              <a:pathLst>
                <a:path h="753444" w="753444">
                  <a:moveTo>
                    <a:pt x="427386" y="20986"/>
                  </a:moveTo>
                  <a:lnTo>
                    <a:pt x="732458" y="326058"/>
                  </a:lnTo>
                  <a:cubicBezTo>
                    <a:pt x="745895" y="339495"/>
                    <a:pt x="753444" y="357719"/>
                    <a:pt x="753444" y="376722"/>
                  </a:cubicBezTo>
                  <a:cubicBezTo>
                    <a:pt x="753444" y="395725"/>
                    <a:pt x="745895" y="413949"/>
                    <a:pt x="732458" y="427386"/>
                  </a:cubicBezTo>
                  <a:lnTo>
                    <a:pt x="427386" y="732458"/>
                  </a:lnTo>
                  <a:cubicBezTo>
                    <a:pt x="413949" y="745895"/>
                    <a:pt x="395725" y="753444"/>
                    <a:pt x="376722" y="753444"/>
                  </a:cubicBezTo>
                  <a:cubicBezTo>
                    <a:pt x="357719" y="753444"/>
                    <a:pt x="339495" y="745895"/>
                    <a:pt x="326058" y="732458"/>
                  </a:cubicBezTo>
                  <a:lnTo>
                    <a:pt x="20986" y="427386"/>
                  </a:lnTo>
                  <a:cubicBezTo>
                    <a:pt x="7549" y="413949"/>
                    <a:pt x="0" y="395725"/>
                    <a:pt x="0" y="376722"/>
                  </a:cubicBezTo>
                  <a:cubicBezTo>
                    <a:pt x="0" y="357719"/>
                    <a:pt x="7549" y="339495"/>
                    <a:pt x="20986" y="326058"/>
                  </a:cubicBezTo>
                  <a:lnTo>
                    <a:pt x="326058" y="20986"/>
                  </a:lnTo>
                  <a:cubicBezTo>
                    <a:pt x="339495" y="7549"/>
                    <a:pt x="357719" y="0"/>
                    <a:pt x="376722" y="0"/>
                  </a:cubicBezTo>
                  <a:cubicBezTo>
                    <a:pt x="395725" y="0"/>
                    <a:pt x="413949" y="7549"/>
                    <a:pt x="427386" y="20986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39700" y="63500"/>
              <a:ext cx="533400" cy="609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b="true" sz="3999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Power Quary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3980913" y="5303156"/>
            <a:ext cx="5172612" cy="5172612"/>
          </a:xfrm>
          <a:custGeom>
            <a:avLst/>
            <a:gdLst/>
            <a:ahLst/>
            <a:cxnLst/>
            <a:rect r="r" b="b" t="t" l="l"/>
            <a:pathLst>
              <a:path h="5172612" w="5172612">
                <a:moveTo>
                  <a:pt x="0" y="0"/>
                </a:moveTo>
                <a:lnTo>
                  <a:pt x="5172612" y="0"/>
                </a:lnTo>
                <a:lnTo>
                  <a:pt x="5172612" y="5172612"/>
                </a:lnTo>
                <a:lnTo>
                  <a:pt x="0" y="51726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4406152" y="5728395"/>
            <a:ext cx="4322134" cy="432213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9678" y="29678"/>
              <a:ext cx="753444" cy="753444"/>
            </a:xfrm>
            <a:custGeom>
              <a:avLst/>
              <a:gdLst/>
              <a:ahLst/>
              <a:cxnLst/>
              <a:rect r="r" b="b" t="t" l="l"/>
              <a:pathLst>
                <a:path h="753444" w="753444">
                  <a:moveTo>
                    <a:pt x="427386" y="20986"/>
                  </a:moveTo>
                  <a:lnTo>
                    <a:pt x="732458" y="326058"/>
                  </a:lnTo>
                  <a:cubicBezTo>
                    <a:pt x="745895" y="339495"/>
                    <a:pt x="753444" y="357719"/>
                    <a:pt x="753444" y="376722"/>
                  </a:cubicBezTo>
                  <a:cubicBezTo>
                    <a:pt x="753444" y="395725"/>
                    <a:pt x="745895" y="413949"/>
                    <a:pt x="732458" y="427386"/>
                  </a:cubicBezTo>
                  <a:lnTo>
                    <a:pt x="427386" y="732458"/>
                  </a:lnTo>
                  <a:cubicBezTo>
                    <a:pt x="413949" y="745895"/>
                    <a:pt x="395725" y="753444"/>
                    <a:pt x="376722" y="753444"/>
                  </a:cubicBezTo>
                  <a:cubicBezTo>
                    <a:pt x="357719" y="753444"/>
                    <a:pt x="339495" y="745895"/>
                    <a:pt x="326058" y="732458"/>
                  </a:cubicBezTo>
                  <a:lnTo>
                    <a:pt x="20986" y="427386"/>
                  </a:lnTo>
                  <a:cubicBezTo>
                    <a:pt x="7549" y="413949"/>
                    <a:pt x="0" y="395725"/>
                    <a:pt x="0" y="376722"/>
                  </a:cubicBezTo>
                  <a:cubicBezTo>
                    <a:pt x="0" y="357719"/>
                    <a:pt x="7549" y="339495"/>
                    <a:pt x="20986" y="326058"/>
                  </a:cubicBezTo>
                  <a:lnTo>
                    <a:pt x="326058" y="20986"/>
                  </a:lnTo>
                  <a:cubicBezTo>
                    <a:pt x="339495" y="7549"/>
                    <a:pt x="357719" y="0"/>
                    <a:pt x="376722" y="0"/>
                  </a:cubicBezTo>
                  <a:cubicBezTo>
                    <a:pt x="395725" y="0"/>
                    <a:pt x="413949" y="7549"/>
                    <a:pt x="427386" y="20986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39700" y="63500"/>
              <a:ext cx="533400" cy="609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b="true" sz="3999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Power Pivot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3090848" y="5303156"/>
            <a:ext cx="5172612" cy="5172612"/>
          </a:xfrm>
          <a:custGeom>
            <a:avLst/>
            <a:gdLst/>
            <a:ahLst/>
            <a:cxnLst/>
            <a:rect r="r" b="b" t="t" l="l"/>
            <a:pathLst>
              <a:path h="5172612" w="5172612">
                <a:moveTo>
                  <a:pt x="0" y="0"/>
                </a:moveTo>
                <a:lnTo>
                  <a:pt x="5172612" y="0"/>
                </a:lnTo>
                <a:lnTo>
                  <a:pt x="5172612" y="5172612"/>
                </a:lnTo>
                <a:lnTo>
                  <a:pt x="0" y="51726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3516087" y="5728395"/>
            <a:ext cx="4322134" cy="4322134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29678" y="29678"/>
              <a:ext cx="753444" cy="753444"/>
            </a:xfrm>
            <a:custGeom>
              <a:avLst/>
              <a:gdLst/>
              <a:ahLst/>
              <a:cxnLst/>
              <a:rect r="r" b="b" t="t" l="l"/>
              <a:pathLst>
                <a:path h="753444" w="753444">
                  <a:moveTo>
                    <a:pt x="427386" y="20986"/>
                  </a:moveTo>
                  <a:lnTo>
                    <a:pt x="732458" y="326058"/>
                  </a:lnTo>
                  <a:cubicBezTo>
                    <a:pt x="745895" y="339495"/>
                    <a:pt x="753444" y="357719"/>
                    <a:pt x="753444" y="376722"/>
                  </a:cubicBezTo>
                  <a:cubicBezTo>
                    <a:pt x="753444" y="395725"/>
                    <a:pt x="745895" y="413949"/>
                    <a:pt x="732458" y="427386"/>
                  </a:cubicBezTo>
                  <a:lnTo>
                    <a:pt x="427386" y="732458"/>
                  </a:lnTo>
                  <a:cubicBezTo>
                    <a:pt x="413949" y="745895"/>
                    <a:pt x="395725" y="753444"/>
                    <a:pt x="376722" y="753444"/>
                  </a:cubicBezTo>
                  <a:cubicBezTo>
                    <a:pt x="357719" y="753444"/>
                    <a:pt x="339495" y="745895"/>
                    <a:pt x="326058" y="732458"/>
                  </a:cubicBezTo>
                  <a:lnTo>
                    <a:pt x="20986" y="427386"/>
                  </a:lnTo>
                  <a:cubicBezTo>
                    <a:pt x="7549" y="413949"/>
                    <a:pt x="0" y="395725"/>
                    <a:pt x="0" y="376722"/>
                  </a:cubicBezTo>
                  <a:cubicBezTo>
                    <a:pt x="0" y="357719"/>
                    <a:pt x="7549" y="339495"/>
                    <a:pt x="20986" y="326058"/>
                  </a:cubicBezTo>
                  <a:lnTo>
                    <a:pt x="326058" y="20986"/>
                  </a:lnTo>
                  <a:cubicBezTo>
                    <a:pt x="339495" y="7549"/>
                    <a:pt x="357719" y="0"/>
                    <a:pt x="376722" y="0"/>
                  </a:cubicBezTo>
                  <a:cubicBezTo>
                    <a:pt x="395725" y="0"/>
                    <a:pt x="413949" y="7549"/>
                    <a:pt x="427386" y="20986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139700" y="63500"/>
              <a:ext cx="533400" cy="609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b="true" sz="3999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Power BI Service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9153525" y="2716851"/>
            <a:ext cx="5172612" cy="5172612"/>
          </a:xfrm>
          <a:custGeom>
            <a:avLst/>
            <a:gdLst/>
            <a:ahLst/>
            <a:cxnLst/>
            <a:rect r="r" b="b" t="t" l="l"/>
            <a:pathLst>
              <a:path h="5172612" w="5172612">
                <a:moveTo>
                  <a:pt x="0" y="0"/>
                </a:moveTo>
                <a:lnTo>
                  <a:pt x="5172612" y="0"/>
                </a:lnTo>
                <a:lnTo>
                  <a:pt x="5172612" y="5172611"/>
                </a:lnTo>
                <a:lnTo>
                  <a:pt x="0" y="5172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9578764" y="3142089"/>
            <a:ext cx="4322134" cy="4322134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29678" y="29678"/>
              <a:ext cx="753444" cy="753444"/>
            </a:xfrm>
            <a:custGeom>
              <a:avLst/>
              <a:gdLst/>
              <a:ahLst/>
              <a:cxnLst/>
              <a:rect r="r" b="b" t="t" l="l"/>
              <a:pathLst>
                <a:path h="753444" w="753444">
                  <a:moveTo>
                    <a:pt x="427386" y="20986"/>
                  </a:moveTo>
                  <a:lnTo>
                    <a:pt x="732458" y="326058"/>
                  </a:lnTo>
                  <a:cubicBezTo>
                    <a:pt x="745895" y="339495"/>
                    <a:pt x="753444" y="357719"/>
                    <a:pt x="753444" y="376722"/>
                  </a:cubicBezTo>
                  <a:cubicBezTo>
                    <a:pt x="753444" y="395725"/>
                    <a:pt x="745895" y="413949"/>
                    <a:pt x="732458" y="427386"/>
                  </a:cubicBezTo>
                  <a:lnTo>
                    <a:pt x="427386" y="732458"/>
                  </a:lnTo>
                  <a:cubicBezTo>
                    <a:pt x="413949" y="745895"/>
                    <a:pt x="395725" y="753444"/>
                    <a:pt x="376722" y="753444"/>
                  </a:cubicBezTo>
                  <a:cubicBezTo>
                    <a:pt x="357719" y="753444"/>
                    <a:pt x="339495" y="745895"/>
                    <a:pt x="326058" y="732458"/>
                  </a:cubicBezTo>
                  <a:lnTo>
                    <a:pt x="20986" y="427386"/>
                  </a:lnTo>
                  <a:cubicBezTo>
                    <a:pt x="7549" y="413949"/>
                    <a:pt x="0" y="395725"/>
                    <a:pt x="0" y="376722"/>
                  </a:cubicBezTo>
                  <a:cubicBezTo>
                    <a:pt x="0" y="357719"/>
                    <a:pt x="7549" y="339495"/>
                    <a:pt x="20986" y="326058"/>
                  </a:cubicBezTo>
                  <a:lnTo>
                    <a:pt x="326058" y="20986"/>
                  </a:lnTo>
                  <a:cubicBezTo>
                    <a:pt x="339495" y="7549"/>
                    <a:pt x="357719" y="0"/>
                    <a:pt x="376722" y="0"/>
                  </a:cubicBezTo>
                  <a:cubicBezTo>
                    <a:pt x="395725" y="0"/>
                    <a:pt x="413949" y="7549"/>
                    <a:pt x="427386" y="20986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39700" y="63500"/>
              <a:ext cx="533400" cy="609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b="true" sz="3999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Power View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25" y="0"/>
            <a:ext cx="18288000" cy="3773114"/>
            <a:chOff x="0" y="0"/>
            <a:chExt cx="24384000" cy="5030819"/>
          </a:xfrm>
        </p:grpSpPr>
        <p:sp>
          <p:nvSpPr>
            <p:cNvPr name="AutoShape 3" id="3"/>
            <p:cNvSpPr/>
            <p:nvPr/>
          </p:nvSpPr>
          <p:spPr>
            <a:xfrm>
              <a:off x="0" y="0"/>
              <a:ext cx="24384000" cy="5030819"/>
            </a:xfrm>
            <a:prstGeom prst="rect">
              <a:avLst/>
            </a:prstGeom>
            <a:solidFill>
              <a:srgbClr val="153969">
                <a:alpha val="13725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2716851"/>
            <a:ext cx="18288000" cy="7570149"/>
            <a:chOff x="0" y="0"/>
            <a:chExt cx="4816593" cy="19937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993784"/>
            </a:xfrm>
            <a:custGeom>
              <a:avLst/>
              <a:gdLst/>
              <a:ahLst/>
              <a:cxnLst/>
              <a:rect r="r" b="b" t="t" l="l"/>
              <a:pathLst>
                <a:path h="19937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93784"/>
                  </a:lnTo>
                  <a:lnTo>
                    <a:pt x="0" y="1993784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4816593" cy="20604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639504" y="952500"/>
            <a:ext cx="9008992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b="true" sz="6999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Why is Power BI?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333203" y="967874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04335" y="3296997"/>
            <a:ext cx="17088056" cy="638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Dat</a:t>
            </a:r>
            <a:r>
              <a:rPr lang="en-US" sz="60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 connectivity with multiple sources.</a:t>
            </a:r>
          </a:p>
          <a:p>
            <a:pPr algn="l"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Interactive dashboards and reports.</a:t>
            </a:r>
          </a:p>
          <a:p>
            <a:pPr algn="l"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Cost of Power BI.</a:t>
            </a:r>
          </a:p>
          <a:p>
            <a:pPr algn="l"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Cloud-based sharing and collaboration.</a:t>
            </a:r>
          </a:p>
          <a:p>
            <a:pPr algn="l"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Real-time data updates.</a:t>
            </a:r>
          </a:p>
          <a:p>
            <a:pPr algn="l"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Maximum Features.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DAGhnA3qiP8</dc:identifier>
  <dcterms:modified xsi:type="dcterms:W3CDTF">2011-08-01T06:04:30Z</dcterms:modified>
  <cp:revision>1</cp:revision>
  <dc:title>Company Profile Presentation</dc:title>
</cp:coreProperties>
</file>