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67" r:id="rId4"/>
    <p:sldId id="264" r:id="rId5"/>
    <p:sldId id="265" r:id="rId6"/>
    <p:sldId id="266" r:id="rId7"/>
    <p:sldId id="270" r:id="rId8"/>
    <p:sldId id="272" r:id="rId9"/>
    <p:sldId id="263" r:id="rId10"/>
    <p:sldId id="269" r:id="rId11"/>
    <p:sldId id="281" r:id="rId12"/>
    <p:sldId id="282" r:id="rId13"/>
    <p:sldId id="283" r:id="rId14"/>
    <p:sldId id="271" r:id="rId15"/>
    <p:sldId id="273" r:id="rId16"/>
    <p:sldId id="274" r:id="rId17"/>
    <p:sldId id="277" r:id="rId18"/>
    <p:sldId id="278" r:id="rId19"/>
    <p:sldId id="279" r:id="rId20"/>
    <p:sldId id="280"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4" autoAdjust="0"/>
    <p:restoredTop sz="81738"/>
  </p:normalViewPr>
  <p:slideViewPr>
    <p:cSldViewPr snapToGrid="0">
      <p:cViewPr varScale="1">
        <p:scale>
          <a:sx n="77" d="100"/>
          <a:sy n="77" d="100"/>
        </p:scale>
        <p:origin x="1304"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1AE45-BD30-4809-B572-8D25F7221926}"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DBB84BB2-2928-472E-8FBB-2AADF0CEC8FC}">
      <dgm:prSet/>
      <dgm:spPr/>
      <dgm:t>
        <a:bodyPr/>
        <a:lstStyle/>
        <a:p>
          <a:r>
            <a:rPr lang="en-US" b="1">
              <a:sym typeface="Wingdings" panose="05000000000000000000" pitchFamily="2" charset="2"/>
            </a:rPr>
            <a:t></a:t>
          </a:r>
          <a:r>
            <a:rPr lang="en-US" b="1"/>
            <a:t> What  is Interface?</a:t>
          </a:r>
          <a:endParaRPr lang="en-US"/>
        </a:p>
      </dgm:t>
    </dgm:pt>
    <dgm:pt modelId="{F2A56E19-6FC9-4D13-93BF-FF87CE834657}" type="parTrans" cxnId="{DC9E834B-E301-4499-B4D5-A840DB35C764}">
      <dgm:prSet/>
      <dgm:spPr/>
      <dgm:t>
        <a:bodyPr/>
        <a:lstStyle/>
        <a:p>
          <a:endParaRPr lang="en-US"/>
        </a:p>
      </dgm:t>
    </dgm:pt>
    <dgm:pt modelId="{52E1B265-80B0-4F18-AB3C-F07039EF6614}" type="sibTrans" cxnId="{DC9E834B-E301-4499-B4D5-A840DB35C764}">
      <dgm:prSet/>
      <dgm:spPr/>
      <dgm:t>
        <a:bodyPr/>
        <a:lstStyle/>
        <a:p>
          <a:endParaRPr lang="en-US"/>
        </a:p>
      </dgm:t>
    </dgm:pt>
    <dgm:pt modelId="{16A34534-D2BC-4BD3-8395-07C3D5EEE4F2}">
      <dgm:prSet/>
      <dgm:spPr/>
      <dgm:t>
        <a:bodyPr/>
        <a:lstStyle/>
        <a:p>
          <a:r>
            <a:rPr lang="en-US" b="1">
              <a:sym typeface="Wingdings" panose="05000000000000000000" pitchFamily="2" charset="2"/>
            </a:rPr>
            <a:t></a:t>
          </a:r>
          <a:r>
            <a:rPr lang="en-US" b="1"/>
            <a:t> Syntax for Declaring Interface</a:t>
          </a:r>
          <a:endParaRPr lang="en-US"/>
        </a:p>
      </dgm:t>
    </dgm:pt>
    <dgm:pt modelId="{7187DACE-A9C0-42D4-906D-B5AB62021FFA}" type="parTrans" cxnId="{0495D893-B901-4AD0-8021-61AE72332F39}">
      <dgm:prSet/>
      <dgm:spPr/>
      <dgm:t>
        <a:bodyPr/>
        <a:lstStyle/>
        <a:p>
          <a:endParaRPr lang="en-US"/>
        </a:p>
      </dgm:t>
    </dgm:pt>
    <dgm:pt modelId="{D64B7F99-517E-480C-8955-7CE296D60ED8}" type="sibTrans" cxnId="{0495D893-B901-4AD0-8021-61AE72332F39}">
      <dgm:prSet/>
      <dgm:spPr/>
      <dgm:t>
        <a:bodyPr/>
        <a:lstStyle/>
        <a:p>
          <a:endParaRPr lang="en-US"/>
        </a:p>
      </dgm:t>
    </dgm:pt>
    <dgm:pt modelId="{7C8055E0-E189-4532-A5A9-AA441E225D53}">
      <dgm:prSet/>
      <dgm:spPr/>
      <dgm:t>
        <a:bodyPr/>
        <a:lstStyle/>
        <a:p>
          <a:r>
            <a:rPr lang="en-US">
              <a:sym typeface="Wingdings" panose="05000000000000000000" pitchFamily="2" charset="2"/>
            </a:rPr>
            <a:t></a:t>
          </a:r>
          <a:r>
            <a:rPr lang="en-US"/>
            <a:t> </a:t>
          </a:r>
          <a:r>
            <a:rPr lang="en-US" b="1"/>
            <a:t>Why is an Interface required?</a:t>
          </a:r>
          <a:endParaRPr lang="en-US"/>
        </a:p>
      </dgm:t>
    </dgm:pt>
    <dgm:pt modelId="{CDA128FF-3C2F-4803-A5DC-86A24FF7D9C7}" type="parTrans" cxnId="{3BFA4EBB-3256-4EAA-A0DD-53A0E70E78A7}">
      <dgm:prSet/>
      <dgm:spPr/>
      <dgm:t>
        <a:bodyPr/>
        <a:lstStyle/>
        <a:p>
          <a:endParaRPr lang="en-US"/>
        </a:p>
      </dgm:t>
    </dgm:pt>
    <dgm:pt modelId="{B89A888D-2D7B-4535-B72A-BAC8DFAB8550}" type="sibTrans" cxnId="{3BFA4EBB-3256-4EAA-A0DD-53A0E70E78A7}">
      <dgm:prSet/>
      <dgm:spPr/>
      <dgm:t>
        <a:bodyPr/>
        <a:lstStyle/>
        <a:p>
          <a:endParaRPr lang="en-US"/>
        </a:p>
      </dgm:t>
    </dgm:pt>
    <dgm:pt modelId="{BD53ECCD-2C68-46B7-90E0-661CCF10259F}">
      <dgm:prSet/>
      <dgm:spPr/>
      <dgm:t>
        <a:bodyPr/>
        <a:lstStyle/>
        <a:p>
          <a:r>
            <a:rPr lang="en-US" dirty="0">
              <a:sym typeface="Wingdings" panose="05000000000000000000" pitchFamily="2" charset="2"/>
            </a:rPr>
            <a:t></a:t>
          </a:r>
          <a:r>
            <a:rPr lang="en-US" dirty="0"/>
            <a:t> </a:t>
          </a:r>
          <a:r>
            <a:rPr lang="en-US" b="1" dirty="0"/>
            <a:t>Difference between Class and Interface</a:t>
          </a:r>
          <a:endParaRPr lang="en-US" dirty="0"/>
        </a:p>
      </dgm:t>
    </dgm:pt>
    <dgm:pt modelId="{34C08677-DD44-4F6F-823E-43134CB6E1FC}" type="parTrans" cxnId="{91733728-DF68-4789-85BD-90C916F07279}">
      <dgm:prSet/>
      <dgm:spPr/>
      <dgm:t>
        <a:bodyPr/>
        <a:lstStyle/>
        <a:p>
          <a:endParaRPr lang="en-US"/>
        </a:p>
      </dgm:t>
    </dgm:pt>
    <dgm:pt modelId="{EFA735CD-39BF-429C-971B-61C5B9086AF1}" type="sibTrans" cxnId="{91733728-DF68-4789-85BD-90C916F07279}">
      <dgm:prSet/>
      <dgm:spPr/>
      <dgm:t>
        <a:bodyPr/>
        <a:lstStyle/>
        <a:p>
          <a:endParaRPr lang="en-US"/>
        </a:p>
      </dgm:t>
    </dgm:pt>
    <dgm:pt modelId="{E9186511-F839-449A-A0BD-A0AB88D760D5}">
      <dgm:prSet/>
      <dgm:spPr/>
      <dgm:t>
        <a:bodyPr/>
        <a:lstStyle/>
        <a:p>
          <a:r>
            <a:rPr lang="en-US">
              <a:sym typeface="Wingdings" panose="05000000000000000000" pitchFamily="2" charset="2"/>
            </a:rPr>
            <a:t></a:t>
          </a:r>
          <a:r>
            <a:rPr lang="en-US"/>
            <a:t> </a:t>
          </a:r>
          <a:r>
            <a:rPr lang="en-US" b="1"/>
            <a:t>When to use Interface and Abstract   	Class?</a:t>
          </a:r>
          <a:endParaRPr lang="en-US"/>
        </a:p>
      </dgm:t>
    </dgm:pt>
    <dgm:pt modelId="{2E5387C7-53CF-4532-B23D-8D6EC55D7AE9}" type="parTrans" cxnId="{37ECDA75-45FA-4250-8B43-7403BDB8F4A3}">
      <dgm:prSet/>
      <dgm:spPr/>
      <dgm:t>
        <a:bodyPr/>
        <a:lstStyle/>
        <a:p>
          <a:endParaRPr lang="en-US"/>
        </a:p>
      </dgm:t>
    </dgm:pt>
    <dgm:pt modelId="{49D4D7A7-7400-443F-A7C4-B7A42E62087A}" type="sibTrans" cxnId="{37ECDA75-45FA-4250-8B43-7403BDB8F4A3}">
      <dgm:prSet/>
      <dgm:spPr/>
      <dgm:t>
        <a:bodyPr/>
        <a:lstStyle/>
        <a:p>
          <a:endParaRPr lang="en-US"/>
        </a:p>
      </dgm:t>
    </dgm:pt>
    <dgm:pt modelId="{DBE8190B-55D5-4023-AE46-FD88E8DE48E6}">
      <dgm:prSet/>
      <dgm:spPr/>
      <dgm:t>
        <a:bodyPr/>
        <a:lstStyle/>
        <a:p>
          <a:r>
            <a:rPr lang="en-US" b="1">
              <a:sym typeface="Wingdings" panose="05000000000000000000" pitchFamily="2" charset="2"/>
            </a:rPr>
            <a:t></a:t>
          </a:r>
          <a:r>
            <a:rPr lang="en-US" b="1"/>
            <a:t>Must know facts about Interface</a:t>
          </a:r>
          <a:endParaRPr lang="en-US"/>
        </a:p>
      </dgm:t>
    </dgm:pt>
    <dgm:pt modelId="{33C3FB09-1238-4C4B-A588-17A49627B533}" type="parTrans" cxnId="{926766D9-97FC-4F4B-9F57-5F34E252D3CD}">
      <dgm:prSet/>
      <dgm:spPr/>
      <dgm:t>
        <a:bodyPr/>
        <a:lstStyle/>
        <a:p>
          <a:endParaRPr lang="en-US"/>
        </a:p>
      </dgm:t>
    </dgm:pt>
    <dgm:pt modelId="{D9BAA9A5-5466-4D90-8BD6-FFD108775A06}" type="sibTrans" cxnId="{926766D9-97FC-4F4B-9F57-5F34E252D3CD}">
      <dgm:prSet/>
      <dgm:spPr/>
      <dgm:t>
        <a:bodyPr/>
        <a:lstStyle/>
        <a:p>
          <a:endParaRPr lang="en-US"/>
        </a:p>
      </dgm:t>
    </dgm:pt>
    <dgm:pt modelId="{C4EC7D16-19DA-9548-BC55-D47DC8527E00}" type="pres">
      <dgm:prSet presAssocID="{AEC1AE45-BD30-4809-B572-8D25F7221926}" presName="Name0" presStyleCnt="0">
        <dgm:presLayoutVars>
          <dgm:dir/>
          <dgm:resizeHandles val="exact"/>
        </dgm:presLayoutVars>
      </dgm:prSet>
      <dgm:spPr/>
    </dgm:pt>
    <dgm:pt modelId="{9E82B312-DEC7-F941-B55E-466D758D0447}" type="pres">
      <dgm:prSet presAssocID="{DBB84BB2-2928-472E-8FBB-2AADF0CEC8FC}" presName="node" presStyleLbl="node1" presStyleIdx="0" presStyleCnt="6">
        <dgm:presLayoutVars>
          <dgm:bulletEnabled val="1"/>
        </dgm:presLayoutVars>
      </dgm:prSet>
      <dgm:spPr/>
    </dgm:pt>
    <dgm:pt modelId="{4EE71FB4-B12F-6E4A-A31D-9F1D98DDC7CB}" type="pres">
      <dgm:prSet presAssocID="{52E1B265-80B0-4F18-AB3C-F07039EF6614}" presName="sibTrans" presStyleLbl="sibTrans1D1" presStyleIdx="0" presStyleCnt="5"/>
      <dgm:spPr/>
    </dgm:pt>
    <dgm:pt modelId="{A862C904-6D39-B34D-BD7A-C1B7B664A4D2}" type="pres">
      <dgm:prSet presAssocID="{52E1B265-80B0-4F18-AB3C-F07039EF6614}" presName="connectorText" presStyleLbl="sibTrans1D1" presStyleIdx="0" presStyleCnt="5"/>
      <dgm:spPr/>
    </dgm:pt>
    <dgm:pt modelId="{EDD0EB2D-BA3D-344B-B1BE-6B24DEE50D59}" type="pres">
      <dgm:prSet presAssocID="{16A34534-D2BC-4BD3-8395-07C3D5EEE4F2}" presName="node" presStyleLbl="node1" presStyleIdx="1" presStyleCnt="6">
        <dgm:presLayoutVars>
          <dgm:bulletEnabled val="1"/>
        </dgm:presLayoutVars>
      </dgm:prSet>
      <dgm:spPr/>
    </dgm:pt>
    <dgm:pt modelId="{84D39846-D595-634D-8CD7-C399135FAAEA}" type="pres">
      <dgm:prSet presAssocID="{D64B7F99-517E-480C-8955-7CE296D60ED8}" presName="sibTrans" presStyleLbl="sibTrans1D1" presStyleIdx="1" presStyleCnt="5"/>
      <dgm:spPr/>
    </dgm:pt>
    <dgm:pt modelId="{12880B16-2A40-3349-92DA-D79025D65653}" type="pres">
      <dgm:prSet presAssocID="{D64B7F99-517E-480C-8955-7CE296D60ED8}" presName="connectorText" presStyleLbl="sibTrans1D1" presStyleIdx="1" presStyleCnt="5"/>
      <dgm:spPr/>
    </dgm:pt>
    <dgm:pt modelId="{BDCECE62-F78B-6B41-8E98-FEFF99C73449}" type="pres">
      <dgm:prSet presAssocID="{7C8055E0-E189-4532-A5A9-AA441E225D53}" presName="node" presStyleLbl="node1" presStyleIdx="2" presStyleCnt="6">
        <dgm:presLayoutVars>
          <dgm:bulletEnabled val="1"/>
        </dgm:presLayoutVars>
      </dgm:prSet>
      <dgm:spPr/>
    </dgm:pt>
    <dgm:pt modelId="{3FB7D577-BB8F-8746-87E4-80885871B419}" type="pres">
      <dgm:prSet presAssocID="{B89A888D-2D7B-4535-B72A-BAC8DFAB8550}" presName="sibTrans" presStyleLbl="sibTrans1D1" presStyleIdx="2" presStyleCnt="5"/>
      <dgm:spPr/>
    </dgm:pt>
    <dgm:pt modelId="{DCEF7598-C329-E84C-A8F3-140970ABD6BE}" type="pres">
      <dgm:prSet presAssocID="{B89A888D-2D7B-4535-B72A-BAC8DFAB8550}" presName="connectorText" presStyleLbl="sibTrans1D1" presStyleIdx="2" presStyleCnt="5"/>
      <dgm:spPr/>
    </dgm:pt>
    <dgm:pt modelId="{0B1211D8-F18C-4A4B-BA61-0BD0A0EE8EFE}" type="pres">
      <dgm:prSet presAssocID="{BD53ECCD-2C68-46B7-90E0-661CCF10259F}" presName="node" presStyleLbl="node1" presStyleIdx="3" presStyleCnt="6">
        <dgm:presLayoutVars>
          <dgm:bulletEnabled val="1"/>
        </dgm:presLayoutVars>
      </dgm:prSet>
      <dgm:spPr/>
    </dgm:pt>
    <dgm:pt modelId="{9482580B-B11E-C04D-9666-AEAB84485D91}" type="pres">
      <dgm:prSet presAssocID="{EFA735CD-39BF-429C-971B-61C5B9086AF1}" presName="sibTrans" presStyleLbl="sibTrans1D1" presStyleIdx="3" presStyleCnt="5"/>
      <dgm:spPr/>
    </dgm:pt>
    <dgm:pt modelId="{E693BE36-37D1-6D4A-8176-5054FF0DA783}" type="pres">
      <dgm:prSet presAssocID="{EFA735CD-39BF-429C-971B-61C5B9086AF1}" presName="connectorText" presStyleLbl="sibTrans1D1" presStyleIdx="3" presStyleCnt="5"/>
      <dgm:spPr/>
    </dgm:pt>
    <dgm:pt modelId="{99C43F8E-2208-FC45-BFC6-5E4A61FD1B32}" type="pres">
      <dgm:prSet presAssocID="{E9186511-F839-449A-A0BD-A0AB88D760D5}" presName="node" presStyleLbl="node1" presStyleIdx="4" presStyleCnt="6">
        <dgm:presLayoutVars>
          <dgm:bulletEnabled val="1"/>
        </dgm:presLayoutVars>
      </dgm:prSet>
      <dgm:spPr/>
    </dgm:pt>
    <dgm:pt modelId="{4EC5D465-7DB5-3F41-B14E-FF2AAD2FE9F6}" type="pres">
      <dgm:prSet presAssocID="{49D4D7A7-7400-443F-A7C4-B7A42E62087A}" presName="sibTrans" presStyleLbl="sibTrans1D1" presStyleIdx="4" presStyleCnt="5"/>
      <dgm:spPr/>
    </dgm:pt>
    <dgm:pt modelId="{31EA6F84-C9C6-584B-9760-967E4EA521FB}" type="pres">
      <dgm:prSet presAssocID="{49D4D7A7-7400-443F-A7C4-B7A42E62087A}" presName="connectorText" presStyleLbl="sibTrans1D1" presStyleIdx="4" presStyleCnt="5"/>
      <dgm:spPr/>
    </dgm:pt>
    <dgm:pt modelId="{46673562-A2F3-7541-BD4F-61DDD458785D}" type="pres">
      <dgm:prSet presAssocID="{DBE8190B-55D5-4023-AE46-FD88E8DE48E6}" presName="node" presStyleLbl="node1" presStyleIdx="5" presStyleCnt="6">
        <dgm:presLayoutVars>
          <dgm:bulletEnabled val="1"/>
        </dgm:presLayoutVars>
      </dgm:prSet>
      <dgm:spPr/>
    </dgm:pt>
  </dgm:ptLst>
  <dgm:cxnLst>
    <dgm:cxn modelId="{CC315607-956B-474E-A0B3-710498281644}" type="presOf" srcId="{49D4D7A7-7400-443F-A7C4-B7A42E62087A}" destId="{4EC5D465-7DB5-3F41-B14E-FF2AAD2FE9F6}" srcOrd="0" destOrd="0" presId="urn:microsoft.com/office/officeart/2016/7/layout/RepeatingBendingProcessNew"/>
    <dgm:cxn modelId="{F5977B0A-54E1-F142-AAB4-D129BF5FC2AD}" type="presOf" srcId="{16A34534-D2BC-4BD3-8395-07C3D5EEE4F2}" destId="{EDD0EB2D-BA3D-344B-B1BE-6B24DEE50D59}" srcOrd="0" destOrd="0" presId="urn:microsoft.com/office/officeart/2016/7/layout/RepeatingBendingProcessNew"/>
    <dgm:cxn modelId="{585C5620-3B44-0443-8171-DBE13084B8ED}" type="presOf" srcId="{7C8055E0-E189-4532-A5A9-AA441E225D53}" destId="{BDCECE62-F78B-6B41-8E98-FEFF99C73449}" srcOrd="0" destOrd="0" presId="urn:microsoft.com/office/officeart/2016/7/layout/RepeatingBendingProcessNew"/>
    <dgm:cxn modelId="{91733728-DF68-4789-85BD-90C916F07279}" srcId="{AEC1AE45-BD30-4809-B572-8D25F7221926}" destId="{BD53ECCD-2C68-46B7-90E0-661CCF10259F}" srcOrd="3" destOrd="0" parTransId="{34C08677-DD44-4F6F-823E-43134CB6E1FC}" sibTransId="{EFA735CD-39BF-429C-971B-61C5B9086AF1}"/>
    <dgm:cxn modelId="{72E6A632-4E80-BD4D-AF80-10E6C1FAAE65}" type="presOf" srcId="{52E1B265-80B0-4F18-AB3C-F07039EF6614}" destId="{A862C904-6D39-B34D-BD7A-C1B7B664A4D2}" srcOrd="1" destOrd="0" presId="urn:microsoft.com/office/officeart/2016/7/layout/RepeatingBendingProcessNew"/>
    <dgm:cxn modelId="{122D9433-63A8-F54F-B35B-3A82149A434F}" type="presOf" srcId="{E9186511-F839-449A-A0BD-A0AB88D760D5}" destId="{99C43F8E-2208-FC45-BFC6-5E4A61FD1B32}" srcOrd="0" destOrd="0" presId="urn:microsoft.com/office/officeart/2016/7/layout/RepeatingBendingProcessNew"/>
    <dgm:cxn modelId="{DC9E834B-E301-4499-B4D5-A840DB35C764}" srcId="{AEC1AE45-BD30-4809-B572-8D25F7221926}" destId="{DBB84BB2-2928-472E-8FBB-2AADF0CEC8FC}" srcOrd="0" destOrd="0" parTransId="{F2A56E19-6FC9-4D13-93BF-FF87CE834657}" sibTransId="{52E1B265-80B0-4F18-AB3C-F07039EF6614}"/>
    <dgm:cxn modelId="{F85E4764-6C7E-7348-9649-0FDFDE3E65DF}" type="presOf" srcId="{EFA735CD-39BF-429C-971B-61C5B9086AF1}" destId="{E693BE36-37D1-6D4A-8176-5054FF0DA783}" srcOrd="1" destOrd="0" presId="urn:microsoft.com/office/officeart/2016/7/layout/RepeatingBendingProcessNew"/>
    <dgm:cxn modelId="{37ECDA75-45FA-4250-8B43-7403BDB8F4A3}" srcId="{AEC1AE45-BD30-4809-B572-8D25F7221926}" destId="{E9186511-F839-449A-A0BD-A0AB88D760D5}" srcOrd="4" destOrd="0" parTransId="{2E5387C7-53CF-4532-B23D-8D6EC55D7AE9}" sibTransId="{49D4D7A7-7400-443F-A7C4-B7A42E62087A}"/>
    <dgm:cxn modelId="{A39E2980-F1E3-CD4B-BC84-B8D02E3C2C62}" type="presOf" srcId="{DBB84BB2-2928-472E-8FBB-2AADF0CEC8FC}" destId="{9E82B312-DEC7-F941-B55E-466D758D0447}" srcOrd="0" destOrd="0" presId="urn:microsoft.com/office/officeart/2016/7/layout/RepeatingBendingProcessNew"/>
    <dgm:cxn modelId="{979B6682-28B9-5648-ADF0-28896D8B1ABD}" type="presOf" srcId="{D64B7F99-517E-480C-8955-7CE296D60ED8}" destId="{12880B16-2A40-3349-92DA-D79025D65653}" srcOrd="1" destOrd="0" presId="urn:microsoft.com/office/officeart/2016/7/layout/RepeatingBendingProcessNew"/>
    <dgm:cxn modelId="{D136F188-70D9-924A-BC9D-744B4FC790BC}" type="presOf" srcId="{B89A888D-2D7B-4535-B72A-BAC8DFAB8550}" destId="{DCEF7598-C329-E84C-A8F3-140970ABD6BE}" srcOrd="1" destOrd="0" presId="urn:microsoft.com/office/officeart/2016/7/layout/RepeatingBendingProcessNew"/>
    <dgm:cxn modelId="{FF267F89-9700-9E4E-A205-D1EFC225FAF9}" type="presOf" srcId="{B89A888D-2D7B-4535-B72A-BAC8DFAB8550}" destId="{3FB7D577-BB8F-8746-87E4-80885871B419}" srcOrd="0" destOrd="0" presId="urn:microsoft.com/office/officeart/2016/7/layout/RepeatingBendingProcessNew"/>
    <dgm:cxn modelId="{0495D893-B901-4AD0-8021-61AE72332F39}" srcId="{AEC1AE45-BD30-4809-B572-8D25F7221926}" destId="{16A34534-D2BC-4BD3-8395-07C3D5EEE4F2}" srcOrd="1" destOrd="0" parTransId="{7187DACE-A9C0-42D4-906D-B5AB62021FFA}" sibTransId="{D64B7F99-517E-480C-8955-7CE296D60ED8}"/>
    <dgm:cxn modelId="{4791599E-B0BA-F149-A87F-2771E01DF0B9}" type="presOf" srcId="{49D4D7A7-7400-443F-A7C4-B7A42E62087A}" destId="{31EA6F84-C9C6-584B-9760-967E4EA521FB}" srcOrd="1" destOrd="0" presId="urn:microsoft.com/office/officeart/2016/7/layout/RepeatingBendingProcessNew"/>
    <dgm:cxn modelId="{5EFF62A8-4D3B-994C-AD91-48B942E84F19}" type="presOf" srcId="{BD53ECCD-2C68-46B7-90E0-661CCF10259F}" destId="{0B1211D8-F18C-4A4B-BA61-0BD0A0EE8EFE}" srcOrd="0" destOrd="0" presId="urn:microsoft.com/office/officeart/2016/7/layout/RepeatingBendingProcessNew"/>
    <dgm:cxn modelId="{D8AC18A9-B233-024D-A65C-E711163E5221}" type="presOf" srcId="{EFA735CD-39BF-429C-971B-61C5B9086AF1}" destId="{9482580B-B11E-C04D-9666-AEAB84485D91}" srcOrd="0" destOrd="0" presId="urn:microsoft.com/office/officeart/2016/7/layout/RepeatingBendingProcessNew"/>
    <dgm:cxn modelId="{3BFA4EBB-3256-4EAA-A0DD-53A0E70E78A7}" srcId="{AEC1AE45-BD30-4809-B572-8D25F7221926}" destId="{7C8055E0-E189-4532-A5A9-AA441E225D53}" srcOrd="2" destOrd="0" parTransId="{CDA128FF-3C2F-4803-A5DC-86A24FF7D9C7}" sibTransId="{B89A888D-2D7B-4535-B72A-BAC8DFAB8550}"/>
    <dgm:cxn modelId="{7EC16BC5-F947-D845-A2C1-E3816951DE95}" type="presOf" srcId="{D64B7F99-517E-480C-8955-7CE296D60ED8}" destId="{84D39846-D595-634D-8CD7-C399135FAAEA}" srcOrd="0" destOrd="0" presId="urn:microsoft.com/office/officeart/2016/7/layout/RepeatingBendingProcessNew"/>
    <dgm:cxn modelId="{926766D9-97FC-4F4B-9F57-5F34E252D3CD}" srcId="{AEC1AE45-BD30-4809-B572-8D25F7221926}" destId="{DBE8190B-55D5-4023-AE46-FD88E8DE48E6}" srcOrd="5" destOrd="0" parTransId="{33C3FB09-1238-4C4B-A588-17A49627B533}" sibTransId="{D9BAA9A5-5466-4D90-8BD6-FFD108775A06}"/>
    <dgm:cxn modelId="{CFB48CF4-3693-BF40-95F6-760B840BC9C9}" type="presOf" srcId="{AEC1AE45-BD30-4809-B572-8D25F7221926}" destId="{C4EC7D16-19DA-9548-BC55-D47DC8527E00}" srcOrd="0" destOrd="0" presId="urn:microsoft.com/office/officeart/2016/7/layout/RepeatingBendingProcessNew"/>
    <dgm:cxn modelId="{F08C11F7-3FFD-BA4A-BC07-8A5D4A636F89}" type="presOf" srcId="{DBE8190B-55D5-4023-AE46-FD88E8DE48E6}" destId="{46673562-A2F3-7541-BD4F-61DDD458785D}" srcOrd="0" destOrd="0" presId="urn:microsoft.com/office/officeart/2016/7/layout/RepeatingBendingProcessNew"/>
    <dgm:cxn modelId="{229A0EFB-C5D1-0F44-AC9A-1F94BC0A91E0}" type="presOf" srcId="{52E1B265-80B0-4F18-AB3C-F07039EF6614}" destId="{4EE71FB4-B12F-6E4A-A31D-9F1D98DDC7CB}" srcOrd="0" destOrd="0" presId="urn:microsoft.com/office/officeart/2016/7/layout/RepeatingBendingProcessNew"/>
    <dgm:cxn modelId="{B242557C-D9F7-7349-8CC3-45320D7A0D0B}" type="presParOf" srcId="{C4EC7D16-19DA-9548-BC55-D47DC8527E00}" destId="{9E82B312-DEC7-F941-B55E-466D758D0447}" srcOrd="0" destOrd="0" presId="urn:microsoft.com/office/officeart/2016/7/layout/RepeatingBendingProcessNew"/>
    <dgm:cxn modelId="{C1ED951F-5C81-B54D-929A-341BB385A4C2}" type="presParOf" srcId="{C4EC7D16-19DA-9548-BC55-D47DC8527E00}" destId="{4EE71FB4-B12F-6E4A-A31D-9F1D98DDC7CB}" srcOrd="1" destOrd="0" presId="urn:microsoft.com/office/officeart/2016/7/layout/RepeatingBendingProcessNew"/>
    <dgm:cxn modelId="{36C20B75-E184-AB40-8362-62719F06FF41}" type="presParOf" srcId="{4EE71FB4-B12F-6E4A-A31D-9F1D98DDC7CB}" destId="{A862C904-6D39-B34D-BD7A-C1B7B664A4D2}" srcOrd="0" destOrd="0" presId="urn:microsoft.com/office/officeart/2016/7/layout/RepeatingBendingProcessNew"/>
    <dgm:cxn modelId="{9B3787FC-439A-4442-9F97-543005321109}" type="presParOf" srcId="{C4EC7D16-19DA-9548-BC55-D47DC8527E00}" destId="{EDD0EB2D-BA3D-344B-B1BE-6B24DEE50D59}" srcOrd="2" destOrd="0" presId="urn:microsoft.com/office/officeart/2016/7/layout/RepeatingBendingProcessNew"/>
    <dgm:cxn modelId="{1C5AEF97-B920-CF4D-AEDC-F34C3B0769F4}" type="presParOf" srcId="{C4EC7D16-19DA-9548-BC55-D47DC8527E00}" destId="{84D39846-D595-634D-8CD7-C399135FAAEA}" srcOrd="3" destOrd="0" presId="urn:microsoft.com/office/officeart/2016/7/layout/RepeatingBendingProcessNew"/>
    <dgm:cxn modelId="{4A7C151D-5951-3B44-BFF4-6473556DE372}" type="presParOf" srcId="{84D39846-D595-634D-8CD7-C399135FAAEA}" destId="{12880B16-2A40-3349-92DA-D79025D65653}" srcOrd="0" destOrd="0" presId="urn:microsoft.com/office/officeart/2016/7/layout/RepeatingBendingProcessNew"/>
    <dgm:cxn modelId="{9A9AC293-75A3-6B40-9D0A-97D631DC6205}" type="presParOf" srcId="{C4EC7D16-19DA-9548-BC55-D47DC8527E00}" destId="{BDCECE62-F78B-6B41-8E98-FEFF99C73449}" srcOrd="4" destOrd="0" presId="urn:microsoft.com/office/officeart/2016/7/layout/RepeatingBendingProcessNew"/>
    <dgm:cxn modelId="{63051EBB-44F4-B846-969B-85DD5D1EF337}" type="presParOf" srcId="{C4EC7D16-19DA-9548-BC55-D47DC8527E00}" destId="{3FB7D577-BB8F-8746-87E4-80885871B419}" srcOrd="5" destOrd="0" presId="urn:microsoft.com/office/officeart/2016/7/layout/RepeatingBendingProcessNew"/>
    <dgm:cxn modelId="{E80731AB-993C-CA4C-92E4-DDF203207651}" type="presParOf" srcId="{3FB7D577-BB8F-8746-87E4-80885871B419}" destId="{DCEF7598-C329-E84C-A8F3-140970ABD6BE}" srcOrd="0" destOrd="0" presId="urn:microsoft.com/office/officeart/2016/7/layout/RepeatingBendingProcessNew"/>
    <dgm:cxn modelId="{6434979E-8229-5249-A8CC-155CD93F19E3}" type="presParOf" srcId="{C4EC7D16-19DA-9548-BC55-D47DC8527E00}" destId="{0B1211D8-F18C-4A4B-BA61-0BD0A0EE8EFE}" srcOrd="6" destOrd="0" presId="urn:microsoft.com/office/officeart/2016/7/layout/RepeatingBendingProcessNew"/>
    <dgm:cxn modelId="{22AF095E-22AC-B040-9BB0-2221D4C70CF5}" type="presParOf" srcId="{C4EC7D16-19DA-9548-BC55-D47DC8527E00}" destId="{9482580B-B11E-C04D-9666-AEAB84485D91}" srcOrd="7" destOrd="0" presId="urn:microsoft.com/office/officeart/2016/7/layout/RepeatingBendingProcessNew"/>
    <dgm:cxn modelId="{F64CC7A7-D28D-3849-97F4-071414DB9D17}" type="presParOf" srcId="{9482580B-B11E-C04D-9666-AEAB84485D91}" destId="{E693BE36-37D1-6D4A-8176-5054FF0DA783}" srcOrd="0" destOrd="0" presId="urn:microsoft.com/office/officeart/2016/7/layout/RepeatingBendingProcessNew"/>
    <dgm:cxn modelId="{A5A0F809-8BCE-194A-B3C3-D3EEB318CBE0}" type="presParOf" srcId="{C4EC7D16-19DA-9548-BC55-D47DC8527E00}" destId="{99C43F8E-2208-FC45-BFC6-5E4A61FD1B32}" srcOrd="8" destOrd="0" presId="urn:microsoft.com/office/officeart/2016/7/layout/RepeatingBendingProcessNew"/>
    <dgm:cxn modelId="{8DBCEEF1-9352-2C4E-9D02-0C53431461C8}" type="presParOf" srcId="{C4EC7D16-19DA-9548-BC55-D47DC8527E00}" destId="{4EC5D465-7DB5-3F41-B14E-FF2AAD2FE9F6}" srcOrd="9" destOrd="0" presId="urn:microsoft.com/office/officeart/2016/7/layout/RepeatingBendingProcessNew"/>
    <dgm:cxn modelId="{A77A2472-ADB0-F546-9A19-17B1A3FF6A3F}" type="presParOf" srcId="{4EC5D465-7DB5-3F41-B14E-FF2AAD2FE9F6}" destId="{31EA6F84-C9C6-584B-9760-967E4EA521FB}" srcOrd="0" destOrd="0" presId="urn:microsoft.com/office/officeart/2016/7/layout/RepeatingBendingProcessNew"/>
    <dgm:cxn modelId="{A63D44BE-92F9-2044-AEA2-C05F35890B58}" type="presParOf" srcId="{C4EC7D16-19DA-9548-BC55-D47DC8527E00}" destId="{46673562-A2F3-7541-BD4F-61DDD458785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707F23-BDD8-4633-9CC3-ADDEB401FDB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3AF03941-6CF4-4996-AAA8-3419DB89E020}">
      <dgm:prSet/>
      <dgm:spPr/>
      <dgm:t>
        <a:bodyPr/>
        <a:lstStyle/>
        <a:p>
          <a:r>
            <a:rPr lang="en-US"/>
            <a:t>It’s a blue print of a class</a:t>
          </a:r>
        </a:p>
      </dgm:t>
    </dgm:pt>
    <dgm:pt modelId="{DD93F27E-220C-49AB-8425-55272079E961}" type="parTrans" cxnId="{5BF5A595-0A75-4E1D-92ED-C8B5F561E8B2}">
      <dgm:prSet/>
      <dgm:spPr/>
      <dgm:t>
        <a:bodyPr/>
        <a:lstStyle/>
        <a:p>
          <a:endParaRPr lang="en-US"/>
        </a:p>
      </dgm:t>
    </dgm:pt>
    <dgm:pt modelId="{8CF0A947-214A-498C-8624-28B160FA7371}" type="sibTrans" cxnId="{5BF5A595-0A75-4E1D-92ED-C8B5F561E8B2}">
      <dgm:prSet/>
      <dgm:spPr/>
      <dgm:t>
        <a:bodyPr/>
        <a:lstStyle/>
        <a:p>
          <a:endParaRPr lang="en-US"/>
        </a:p>
      </dgm:t>
    </dgm:pt>
    <dgm:pt modelId="{AAFDE5A1-58AE-4BF6-BFD3-0CF53623A496}">
      <dgm:prSet/>
      <dgm:spPr/>
      <dgm:t>
        <a:bodyPr/>
        <a:lstStyle/>
        <a:p>
          <a:r>
            <a:rPr lang="en-US"/>
            <a:t>Set of rules or contract</a:t>
          </a:r>
        </a:p>
      </dgm:t>
    </dgm:pt>
    <dgm:pt modelId="{6129778F-8BE5-4360-8027-125BBB4FF680}" type="parTrans" cxnId="{4699AFDA-1031-4BEE-8D58-BEAF1498C2AE}">
      <dgm:prSet/>
      <dgm:spPr/>
      <dgm:t>
        <a:bodyPr/>
        <a:lstStyle/>
        <a:p>
          <a:endParaRPr lang="en-US"/>
        </a:p>
      </dgm:t>
    </dgm:pt>
    <dgm:pt modelId="{C0E8B7BF-4296-4673-BFD6-6F68B009DF33}" type="sibTrans" cxnId="{4699AFDA-1031-4BEE-8D58-BEAF1498C2AE}">
      <dgm:prSet/>
      <dgm:spPr/>
      <dgm:t>
        <a:bodyPr/>
        <a:lstStyle/>
        <a:p>
          <a:endParaRPr lang="en-US"/>
        </a:p>
      </dgm:t>
    </dgm:pt>
    <dgm:pt modelId="{59E0DB07-B7EC-4AD0-AA90-71203010FF7D}">
      <dgm:prSet/>
      <dgm:spPr/>
      <dgm:t>
        <a:bodyPr/>
        <a:lstStyle/>
        <a:p>
          <a:r>
            <a:rPr lang="en-US"/>
            <a:t>It’s used to achieve abstraction</a:t>
          </a:r>
        </a:p>
      </dgm:t>
    </dgm:pt>
    <dgm:pt modelId="{F8D52BA4-F904-4369-BF26-81B70621F4D6}" type="parTrans" cxnId="{2D0803A8-E4BC-4598-B6C8-1061367B946D}">
      <dgm:prSet/>
      <dgm:spPr/>
      <dgm:t>
        <a:bodyPr/>
        <a:lstStyle/>
        <a:p>
          <a:endParaRPr lang="en-US"/>
        </a:p>
      </dgm:t>
    </dgm:pt>
    <dgm:pt modelId="{06A9E6C5-49AE-4D56-B86E-D9E1D603FD61}" type="sibTrans" cxnId="{2D0803A8-E4BC-4598-B6C8-1061367B946D}">
      <dgm:prSet/>
      <dgm:spPr/>
      <dgm:t>
        <a:bodyPr/>
        <a:lstStyle/>
        <a:p>
          <a:endParaRPr lang="en-US"/>
        </a:p>
      </dgm:t>
    </dgm:pt>
    <dgm:pt modelId="{FA48BF1C-3709-452F-AE9A-2FC84361DCA6}">
      <dgm:prSet/>
      <dgm:spPr/>
      <dgm:t>
        <a:bodyPr/>
        <a:lstStyle/>
        <a:p>
          <a:r>
            <a:rPr lang="en-US"/>
            <a:t>Supports functionality of multiple inheritance</a:t>
          </a:r>
        </a:p>
      </dgm:t>
    </dgm:pt>
    <dgm:pt modelId="{DFB06510-A875-417B-8C69-B51300DD28E9}" type="parTrans" cxnId="{B28770D9-A89B-403C-A9E3-C5B849D4870A}">
      <dgm:prSet/>
      <dgm:spPr/>
      <dgm:t>
        <a:bodyPr/>
        <a:lstStyle/>
        <a:p>
          <a:endParaRPr lang="en-US"/>
        </a:p>
      </dgm:t>
    </dgm:pt>
    <dgm:pt modelId="{0D0C628E-4D08-45C1-B90A-24D748F532B9}" type="sibTrans" cxnId="{B28770D9-A89B-403C-A9E3-C5B849D4870A}">
      <dgm:prSet/>
      <dgm:spPr/>
      <dgm:t>
        <a:bodyPr/>
        <a:lstStyle/>
        <a:p>
          <a:endParaRPr lang="en-US"/>
        </a:p>
      </dgm:t>
    </dgm:pt>
    <dgm:pt modelId="{AB520914-C797-45A9-AB2C-CC059F4E3CCE}">
      <dgm:prSet/>
      <dgm:spPr/>
      <dgm:t>
        <a:bodyPr/>
        <a:lstStyle/>
        <a:p>
          <a:r>
            <a:rPr lang="en-US"/>
            <a:t>Achieve loose coupling</a:t>
          </a:r>
        </a:p>
      </dgm:t>
    </dgm:pt>
    <dgm:pt modelId="{2FCD2E71-CBC5-4255-B97F-FC55048F4BD6}" type="parTrans" cxnId="{6F62662C-B59E-42DD-A485-9954FC53749F}">
      <dgm:prSet/>
      <dgm:spPr/>
      <dgm:t>
        <a:bodyPr/>
        <a:lstStyle/>
        <a:p>
          <a:endParaRPr lang="en-US"/>
        </a:p>
      </dgm:t>
    </dgm:pt>
    <dgm:pt modelId="{FAC54D14-F633-4274-AB9A-24B23E165DE2}" type="sibTrans" cxnId="{6F62662C-B59E-42DD-A485-9954FC53749F}">
      <dgm:prSet/>
      <dgm:spPr/>
      <dgm:t>
        <a:bodyPr/>
        <a:lstStyle/>
        <a:p>
          <a:endParaRPr lang="en-US"/>
        </a:p>
      </dgm:t>
    </dgm:pt>
    <dgm:pt modelId="{0B76C85C-E0A4-D64D-BAB4-4F962968DFCB}" type="pres">
      <dgm:prSet presAssocID="{FC707F23-BDD8-4633-9CC3-ADDEB401FDBA}" presName="linear" presStyleCnt="0">
        <dgm:presLayoutVars>
          <dgm:animLvl val="lvl"/>
          <dgm:resizeHandles val="exact"/>
        </dgm:presLayoutVars>
      </dgm:prSet>
      <dgm:spPr/>
    </dgm:pt>
    <dgm:pt modelId="{065AE778-D310-8C43-BBB2-E9F2542F57F2}" type="pres">
      <dgm:prSet presAssocID="{3AF03941-6CF4-4996-AAA8-3419DB89E020}" presName="parentText" presStyleLbl="node1" presStyleIdx="0" presStyleCnt="5">
        <dgm:presLayoutVars>
          <dgm:chMax val="0"/>
          <dgm:bulletEnabled val="1"/>
        </dgm:presLayoutVars>
      </dgm:prSet>
      <dgm:spPr/>
    </dgm:pt>
    <dgm:pt modelId="{A2CDCE0E-5645-A147-9EA4-EE3B85678330}" type="pres">
      <dgm:prSet presAssocID="{8CF0A947-214A-498C-8624-28B160FA7371}" presName="spacer" presStyleCnt="0"/>
      <dgm:spPr/>
    </dgm:pt>
    <dgm:pt modelId="{7371B305-E33F-504F-AB69-E24DBA95052C}" type="pres">
      <dgm:prSet presAssocID="{AAFDE5A1-58AE-4BF6-BFD3-0CF53623A496}" presName="parentText" presStyleLbl="node1" presStyleIdx="1" presStyleCnt="5">
        <dgm:presLayoutVars>
          <dgm:chMax val="0"/>
          <dgm:bulletEnabled val="1"/>
        </dgm:presLayoutVars>
      </dgm:prSet>
      <dgm:spPr/>
    </dgm:pt>
    <dgm:pt modelId="{AABB9EA2-7911-CF41-B933-7998089CA8D3}" type="pres">
      <dgm:prSet presAssocID="{C0E8B7BF-4296-4673-BFD6-6F68B009DF33}" presName="spacer" presStyleCnt="0"/>
      <dgm:spPr/>
    </dgm:pt>
    <dgm:pt modelId="{4DE2DF04-2C11-0442-8074-F0B9B5D87A62}" type="pres">
      <dgm:prSet presAssocID="{59E0DB07-B7EC-4AD0-AA90-71203010FF7D}" presName="parentText" presStyleLbl="node1" presStyleIdx="2" presStyleCnt="5">
        <dgm:presLayoutVars>
          <dgm:chMax val="0"/>
          <dgm:bulletEnabled val="1"/>
        </dgm:presLayoutVars>
      </dgm:prSet>
      <dgm:spPr/>
    </dgm:pt>
    <dgm:pt modelId="{2E587D13-053F-7D4B-BB52-F782CDE9AA85}" type="pres">
      <dgm:prSet presAssocID="{06A9E6C5-49AE-4D56-B86E-D9E1D603FD61}" presName="spacer" presStyleCnt="0"/>
      <dgm:spPr/>
    </dgm:pt>
    <dgm:pt modelId="{40B6EACE-75DB-7A44-B8B8-CDE7DF83E9A1}" type="pres">
      <dgm:prSet presAssocID="{FA48BF1C-3709-452F-AE9A-2FC84361DCA6}" presName="parentText" presStyleLbl="node1" presStyleIdx="3" presStyleCnt="5">
        <dgm:presLayoutVars>
          <dgm:chMax val="0"/>
          <dgm:bulletEnabled val="1"/>
        </dgm:presLayoutVars>
      </dgm:prSet>
      <dgm:spPr/>
    </dgm:pt>
    <dgm:pt modelId="{0AD02D2A-FCA2-4B4F-AC4D-2C26CB40D1FC}" type="pres">
      <dgm:prSet presAssocID="{0D0C628E-4D08-45C1-B90A-24D748F532B9}" presName="spacer" presStyleCnt="0"/>
      <dgm:spPr/>
    </dgm:pt>
    <dgm:pt modelId="{B6B32D15-147D-2B44-8DDD-D66470828D2B}" type="pres">
      <dgm:prSet presAssocID="{AB520914-C797-45A9-AB2C-CC059F4E3CCE}" presName="parentText" presStyleLbl="node1" presStyleIdx="4" presStyleCnt="5">
        <dgm:presLayoutVars>
          <dgm:chMax val="0"/>
          <dgm:bulletEnabled val="1"/>
        </dgm:presLayoutVars>
      </dgm:prSet>
      <dgm:spPr/>
    </dgm:pt>
  </dgm:ptLst>
  <dgm:cxnLst>
    <dgm:cxn modelId="{1D81EC07-6050-EC4C-8CF4-B9503CB67E4C}" type="presOf" srcId="{FA48BF1C-3709-452F-AE9A-2FC84361DCA6}" destId="{40B6EACE-75DB-7A44-B8B8-CDE7DF83E9A1}" srcOrd="0" destOrd="0" presId="urn:microsoft.com/office/officeart/2005/8/layout/vList2"/>
    <dgm:cxn modelId="{6F62662C-B59E-42DD-A485-9954FC53749F}" srcId="{FC707F23-BDD8-4633-9CC3-ADDEB401FDBA}" destId="{AB520914-C797-45A9-AB2C-CC059F4E3CCE}" srcOrd="4" destOrd="0" parTransId="{2FCD2E71-CBC5-4255-B97F-FC55048F4BD6}" sibTransId="{FAC54D14-F633-4274-AB9A-24B23E165DE2}"/>
    <dgm:cxn modelId="{97727552-148A-284A-B6AC-88F9BB8667E7}" type="presOf" srcId="{AB520914-C797-45A9-AB2C-CC059F4E3CCE}" destId="{B6B32D15-147D-2B44-8DDD-D66470828D2B}" srcOrd="0" destOrd="0" presId="urn:microsoft.com/office/officeart/2005/8/layout/vList2"/>
    <dgm:cxn modelId="{EC9C856E-9E07-6942-8AC2-8E33B69140A6}" type="presOf" srcId="{AAFDE5A1-58AE-4BF6-BFD3-0CF53623A496}" destId="{7371B305-E33F-504F-AB69-E24DBA95052C}" srcOrd="0" destOrd="0" presId="urn:microsoft.com/office/officeart/2005/8/layout/vList2"/>
    <dgm:cxn modelId="{5BF5A595-0A75-4E1D-92ED-C8B5F561E8B2}" srcId="{FC707F23-BDD8-4633-9CC3-ADDEB401FDBA}" destId="{3AF03941-6CF4-4996-AAA8-3419DB89E020}" srcOrd="0" destOrd="0" parTransId="{DD93F27E-220C-49AB-8425-55272079E961}" sibTransId="{8CF0A947-214A-498C-8624-28B160FA7371}"/>
    <dgm:cxn modelId="{2D0803A8-E4BC-4598-B6C8-1061367B946D}" srcId="{FC707F23-BDD8-4633-9CC3-ADDEB401FDBA}" destId="{59E0DB07-B7EC-4AD0-AA90-71203010FF7D}" srcOrd="2" destOrd="0" parTransId="{F8D52BA4-F904-4369-BF26-81B70621F4D6}" sibTransId="{06A9E6C5-49AE-4D56-B86E-D9E1D603FD61}"/>
    <dgm:cxn modelId="{EEF5E2C5-7D4A-094C-B7FA-055ACDFBD2FE}" type="presOf" srcId="{3AF03941-6CF4-4996-AAA8-3419DB89E020}" destId="{065AE778-D310-8C43-BBB2-E9F2542F57F2}" srcOrd="0" destOrd="0" presId="urn:microsoft.com/office/officeart/2005/8/layout/vList2"/>
    <dgm:cxn modelId="{47DCB6D2-39C2-D348-A50A-15F55DA6259F}" type="presOf" srcId="{59E0DB07-B7EC-4AD0-AA90-71203010FF7D}" destId="{4DE2DF04-2C11-0442-8074-F0B9B5D87A62}" srcOrd="0" destOrd="0" presId="urn:microsoft.com/office/officeart/2005/8/layout/vList2"/>
    <dgm:cxn modelId="{B28770D9-A89B-403C-A9E3-C5B849D4870A}" srcId="{FC707F23-BDD8-4633-9CC3-ADDEB401FDBA}" destId="{FA48BF1C-3709-452F-AE9A-2FC84361DCA6}" srcOrd="3" destOrd="0" parTransId="{DFB06510-A875-417B-8C69-B51300DD28E9}" sibTransId="{0D0C628E-4D08-45C1-B90A-24D748F532B9}"/>
    <dgm:cxn modelId="{4699AFDA-1031-4BEE-8D58-BEAF1498C2AE}" srcId="{FC707F23-BDD8-4633-9CC3-ADDEB401FDBA}" destId="{AAFDE5A1-58AE-4BF6-BFD3-0CF53623A496}" srcOrd="1" destOrd="0" parTransId="{6129778F-8BE5-4360-8027-125BBB4FF680}" sibTransId="{C0E8B7BF-4296-4673-BFD6-6F68B009DF33}"/>
    <dgm:cxn modelId="{9B72DDDB-38A2-2D48-B4A7-D88957F9EA52}" type="presOf" srcId="{FC707F23-BDD8-4633-9CC3-ADDEB401FDBA}" destId="{0B76C85C-E0A4-D64D-BAB4-4F962968DFCB}" srcOrd="0" destOrd="0" presId="urn:microsoft.com/office/officeart/2005/8/layout/vList2"/>
    <dgm:cxn modelId="{29FAEB26-CF5E-7A47-9B75-59B5D1CD292F}" type="presParOf" srcId="{0B76C85C-E0A4-D64D-BAB4-4F962968DFCB}" destId="{065AE778-D310-8C43-BBB2-E9F2542F57F2}" srcOrd="0" destOrd="0" presId="urn:microsoft.com/office/officeart/2005/8/layout/vList2"/>
    <dgm:cxn modelId="{2793AA26-21CE-764E-B6CE-E6155A77D4BF}" type="presParOf" srcId="{0B76C85C-E0A4-D64D-BAB4-4F962968DFCB}" destId="{A2CDCE0E-5645-A147-9EA4-EE3B85678330}" srcOrd="1" destOrd="0" presId="urn:microsoft.com/office/officeart/2005/8/layout/vList2"/>
    <dgm:cxn modelId="{539A9AFB-31F8-0144-BF18-8B82D992115B}" type="presParOf" srcId="{0B76C85C-E0A4-D64D-BAB4-4F962968DFCB}" destId="{7371B305-E33F-504F-AB69-E24DBA95052C}" srcOrd="2" destOrd="0" presId="urn:microsoft.com/office/officeart/2005/8/layout/vList2"/>
    <dgm:cxn modelId="{23B8D18A-096F-E140-B600-B1E6F0E0B8A9}" type="presParOf" srcId="{0B76C85C-E0A4-D64D-BAB4-4F962968DFCB}" destId="{AABB9EA2-7911-CF41-B933-7998089CA8D3}" srcOrd="3" destOrd="0" presId="urn:microsoft.com/office/officeart/2005/8/layout/vList2"/>
    <dgm:cxn modelId="{B45C323C-8CA9-8344-854F-975927A9FFC9}" type="presParOf" srcId="{0B76C85C-E0A4-D64D-BAB4-4F962968DFCB}" destId="{4DE2DF04-2C11-0442-8074-F0B9B5D87A62}" srcOrd="4" destOrd="0" presId="urn:microsoft.com/office/officeart/2005/8/layout/vList2"/>
    <dgm:cxn modelId="{D8CE566D-1583-3C4F-A8D7-6875A072517C}" type="presParOf" srcId="{0B76C85C-E0A4-D64D-BAB4-4F962968DFCB}" destId="{2E587D13-053F-7D4B-BB52-F782CDE9AA85}" srcOrd="5" destOrd="0" presId="urn:microsoft.com/office/officeart/2005/8/layout/vList2"/>
    <dgm:cxn modelId="{9F90929B-9D9A-4C4E-A0A7-30A0DE6C4E4B}" type="presParOf" srcId="{0B76C85C-E0A4-D64D-BAB4-4F962968DFCB}" destId="{40B6EACE-75DB-7A44-B8B8-CDE7DF83E9A1}" srcOrd="6" destOrd="0" presId="urn:microsoft.com/office/officeart/2005/8/layout/vList2"/>
    <dgm:cxn modelId="{5826EC08-E6FA-034F-BA75-FDF6F6F48608}" type="presParOf" srcId="{0B76C85C-E0A4-D64D-BAB4-4F962968DFCB}" destId="{0AD02D2A-FCA2-4B4F-AC4D-2C26CB40D1FC}" srcOrd="7" destOrd="0" presId="urn:microsoft.com/office/officeart/2005/8/layout/vList2"/>
    <dgm:cxn modelId="{79089DE4-55A2-2C4A-B5BF-D11DC3E512F1}" type="presParOf" srcId="{0B76C85C-E0A4-D64D-BAB4-4F962968DFCB}" destId="{B6B32D15-147D-2B44-8DDD-D66470828D2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5CFE15-D4AA-437B-9955-DE398C8CB15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52C050-7EFF-48FB-93B2-56DC4A93F315}">
      <dgm:prSet custT="1"/>
      <dgm:spPr/>
      <dgm:t>
        <a:bodyPr/>
        <a:lstStyle/>
        <a:p>
          <a:endParaRPr lang="en-US" sz="1600" dirty="0"/>
        </a:p>
        <a:p>
          <a:r>
            <a:rPr lang="en-US" sz="1800" dirty="0">
              <a:latin typeface="Abadi" panose="020B0604020104020204" pitchFamily="34" charset="0"/>
            </a:rPr>
            <a:t>Marker interface is used as a tag that inform the Java compiler by a message so that it can add some special behavior to the class implementing it. </a:t>
          </a:r>
        </a:p>
        <a:p>
          <a:r>
            <a:rPr lang="en-US" sz="1800" dirty="0">
              <a:latin typeface="Abadi" panose="020B0604020104020204" pitchFamily="34" charset="0"/>
            </a:rPr>
            <a:t>Java marker interface are useful if we have information about the class and that information never changes, in such cases, we use marker interface represent to represent the same. </a:t>
          </a:r>
        </a:p>
        <a:p>
          <a:r>
            <a:rPr lang="en-US" sz="1800" dirty="0">
              <a:latin typeface="Abadi" panose="020B0604020104020204" pitchFamily="34" charset="0"/>
            </a:rPr>
            <a:t>Implementing an empty interface tells the compiler to do some operations.</a:t>
          </a:r>
        </a:p>
      </dgm:t>
    </dgm:pt>
    <dgm:pt modelId="{D765F8B8-0AEF-433D-8409-ADCE9E357170}" type="parTrans" cxnId="{1772B6B4-666E-40D2-B456-ECA07C0CF209}">
      <dgm:prSet/>
      <dgm:spPr/>
      <dgm:t>
        <a:bodyPr/>
        <a:lstStyle/>
        <a:p>
          <a:endParaRPr lang="en-US"/>
        </a:p>
      </dgm:t>
    </dgm:pt>
    <dgm:pt modelId="{3F6FD15D-6EF1-462A-8D3D-0B8ED620596B}" type="sibTrans" cxnId="{1772B6B4-666E-40D2-B456-ECA07C0CF209}">
      <dgm:prSet/>
      <dgm:spPr/>
      <dgm:t>
        <a:bodyPr/>
        <a:lstStyle/>
        <a:p>
          <a:endParaRPr lang="en-US"/>
        </a:p>
      </dgm:t>
    </dgm:pt>
    <dgm:pt modelId="{B501C0E7-51B2-4229-9497-3181F1B25279}">
      <dgm:prSet/>
      <dgm:spPr/>
      <dgm:t>
        <a:bodyPr/>
        <a:lstStyle/>
        <a:p>
          <a:r>
            <a:rPr lang="en-US" dirty="0"/>
            <a:t>It is used to logically divide the code and a good way to categorize code. It is more useful for developing API and in frameworks like Spring.</a:t>
          </a:r>
        </a:p>
      </dgm:t>
    </dgm:pt>
    <dgm:pt modelId="{B6F98A4B-7DF5-4754-9FC1-06DBFCF6968C}" type="parTrans" cxnId="{9A31ECAD-F4A0-4459-A9CA-1D096C635325}">
      <dgm:prSet/>
      <dgm:spPr/>
      <dgm:t>
        <a:bodyPr/>
        <a:lstStyle/>
        <a:p>
          <a:endParaRPr lang="en-US"/>
        </a:p>
      </dgm:t>
    </dgm:pt>
    <dgm:pt modelId="{8066FE22-A735-4203-9196-83A65FE05502}" type="sibTrans" cxnId="{9A31ECAD-F4A0-4459-A9CA-1D096C635325}">
      <dgm:prSet/>
      <dgm:spPr/>
      <dgm:t>
        <a:bodyPr/>
        <a:lstStyle/>
        <a:p>
          <a:endParaRPr lang="en-US"/>
        </a:p>
      </dgm:t>
    </dgm:pt>
    <dgm:pt modelId="{2CA4CA1A-DBD4-43C9-8C6D-823F175F5F77}" type="pres">
      <dgm:prSet presAssocID="{F35CFE15-D4AA-437B-9955-DE398C8CB15F}" presName="root" presStyleCnt="0">
        <dgm:presLayoutVars>
          <dgm:dir/>
          <dgm:resizeHandles val="exact"/>
        </dgm:presLayoutVars>
      </dgm:prSet>
      <dgm:spPr/>
    </dgm:pt>
    <dgm:pt modelId="{8324A126-FB46-40DA-871E-B92887CDD24F}" type="pres">
      <dgm:prSet presAssocID="{7252C050-7EFF-48FB-93B2-56DC4A93F315}" presName="compNode" presStyleCnt="0"/>
      <dgm:spPr/>
    </dgm:pt>
    <dgm:pt modelId="{CA348B66-3899-420D-A7AA-0D1EC76245DB}" type="pres">
      <dgm:prSet presAssocID="{7252C050-7EFF-48FB-93B2-56DC4A93F315}" presName="iconRect" presStyleLbl="node1" presStyleIdx="0" presStyleCnt="2" custLinFactNeighborX="14410" custLinFactNeighborY="-82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9C6C1E9F-2966-4315-92A7-CD6B886404A4}" type="pres">
      <dgm:prSet presAssocID="{7252C050-7EFF-48FB-93B2-56DC4A93F315}" presName="spaceRect" presStyleCnt="0"/>
      <dgm:spPr/>
    </dgm:pt>
    <dgm:pt modelId="{561750E2-CCB1-44C7-8615-E1BBB1EA711E}" type="pres">
      <dgm:prSet presAssocID="{7252C050-7EFF-48FB-93B2-56DC4A93F315}" presName="textRect" presStyleLbl="revTx" presStyleIdx="0" presStyleCnt="2" custScaleX="207816" custScaleY="149466">
        <dgm:presLayoutVars>
          <dgm:chMax val="1"/>
          <dgm:chPref val="1"/>
        </dgm:presLayoutVars>
      </dgm:prSet>
      <dgm:spPr/>
    </dgm:pt>
    <dgm:pt modelId="{07FFA63B-66F8-498C-AA90-4DA2862581F0}" type="pres">
      <dgm:prSet presAssocID="{3F6FD15D-6EF1-462A-8D3D-0B8ED620596B}" presName="sibTrans" presStyleCnt="0"/>
      <dgm:spPr/>
    </dgm:pt>
    <dgm:pt modelId="{6FB1814C-6578-4AF1-86CB-380D9CAA807D}" type="pres">
      <dgm:prSet presAssocID="{B501C0E7-51B2-4229-9497-3181F1B25279}" presName="compNode" presStyleCnt="0"/>
      <dgm:spPr/>
    </dgm:pt>
    <dgm:pt modelId="{235F2EA6-37FE-4E48-80D8-0CF68CDCB836}" type="pres">
      <dgm:prSet presAssocID="{B501C0E7-51B2-4229-9497-3181F1B25279}" presName="iconRect" presStyleLbl="node1" presStyleIdx="1" presStyleCnt="2" custLinFactNeighborX="60937" custLinFactNeighborY="-1531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431686C-C013-45B1-8339-3645D368DD29}" type="pres">
      <dgm:prSet presAssocID="{B501C0E7-51B2-4229-9497-3181F1B25279}" presName="spaceRect" presStyleCnt="0"/>
      <dgm:spPr/>
    </dgm:pt>
    <dgm:pt modelId="{8508448A-3F5B-4250-9D8D-ECF2466CB7B4}" type="pres">
      <dgm:prSet presAssocID="{B501C0E7-51B2-4229-9497-3181F1B25279}" presName="textRect" presStyleLbl="revTx" presStyleIdx="1" presStyleCnt="2" custLinFactNeighborX="36608" custLinFactNeighborY="-6080">
        <dgm:presLayoutVars>
          <dgm:chMax val="1"/>
          <dgm:chPref val="1"/>
        </dgm:presLayoutVars>
      </dgm:prSet>
      <dgm:spPr/>
    </dgm:pt>
  </dgm:ptLst>
  <dgm:cxnLst>
    <dgm:cxn modelId="{7FDA2601-324D-435B-9D47-783BA4EDD562}" type="presOf" srcId="{7252C050-7EFF-48FB-93B2-56DC4A93F315}" destId="{561750E2-CCB1-44C7-8615-E1BBB1EA711E}" srcOrd="0" destOrd="0" presId="urn:microsoft.com/office/officeart/2018/2/layout/IconLabelList"/>
    <dgm:cxn modelId="{7982627E-AC49-4895-A87D-EEA9734A212A}" type="presOf" srcId="{F35CFE15-D4AA-437B-9955-DE398C8CB15F}" destId="{2CA4CA1A-DBD4-43C9-8C6D-823F175F5F77}" srcOrd="0" destOrd="0" presId="urn:microsoft.com/office/officeart/2018/2/layout/IconLabelList"/>
    <dgm:cxn modelId="{5B2ADB83-29A4-4DA2-92FF-3CDB758C18A2}" type="presOf" srcId="{B501C0E7-51B2-4229-9497-3181F1B25279}" destId="{8508448A-3F5B-4250-9D8D-ECF2466CB7B4}" srcOrd="0" destOrd="0" presId="urn:microsoft.com/office/officeart/2018/2/layout/IconLabelList"/>
    <dgm:cxn modelId="{9A31ECAD-F4A0-4459-A9CA-1D096C635325}" srcId="{F35CFE15-D4AA-437B-9955-DE398C8CB15F}" destId="{B501C0E7-51B2-4229-9497-3181F1B25279}" srcOrd="1" destOrd="0" parTransId="{B6F98A4B-7DF5-4754-9FC1-06DBFCF6968C}" sibTransId="{8066FE22-A735-4203-9196-83A65FE05502}"/>
    <dgm:cxn modelId="{1772B6B4-666E-40D2-B456-ECA07C0CF209}" srcId="{F35CFE15-D4AA-437B-9955-DE398C8CB15F}" destId="{7252C050-7EFF-48FB-93B2-56DC4A93F315}" srcOrd="0" destOrd="0" parTransId="{D765F8B8-0AEF-433D-8409-ADCE9E357170}" sibTransId="{3F6FD15D-6EF1-462A-8D3D-0B8ED620596B}"/>
    <dgm:cxn modelId="{E4366ED0-D71C-40A9-A9F8-E17614F86053}" type="presParOf" srcId="{2CA4CA1A-DBD4-43C9-8C6D-823F175F5F77}" destId="{8324A126-FB46-40DA-871E-B92887CDD24F}" srcOrd="0" destOrd="0" presId="urn:microsoft.com/office/officeart/2018/2/layout/IconLabelList"/>
    <dgm:cxn modelId="{44C7D8D3-E877-4CEF-A2B4-8A22E39294BD}" type="presParOf" srcId="{8324A126-FB46-40DA-871E-B92887CDD24F}" destId="{CA348B66-3899-420D-A7AA-0D1EC76245DB}" srcOrd="0" destOrd="0" presId="urn:microsoft.com/office/officeart/2018/2/layout/IconLabelList"/>
    <dgm:cxn modelId="{A5BAF24A-252F-45EC-A21F-BD28DB562375}" type="presParOf" srcId="{8324A126-FB46-40DA-871E-B92887CDD24F}" destId="{9C6C1E9F-2966-4315-92A7-CD6B886404A4}" srcOrd="1" destOrd="0" presId="urn:microsoft.com/office/officeart/2018/2/layout/IconLabelList"/>
    <dgm:cxn modelId="{BC428DDF-1281-4B1D-930A-C9BCDBB7D47F}" type="presParOf" srcId="{8324A126-FB46-40DA-871E-B92887CDD24F}" destId="{561750E2-CCB1-44C7-8615-E1BBB1EA711E}" srcOrd="2" destOrd="0" presId="urn:microsoft.com/office/officeart/2018/2/layout/IconLabelList"/>
    <dgm:cxn modelId="{F6DF2ED3-A786-42FC-939D-A903A4472526}" type="presParOf" srcId="{2CA4CA1A-DBD4-43C9-8C6D-823F175F5F77}" destId="{07FFA63B-66F8-498C-AA90-4DA2862581F0}" srcOrd="1" destOrd="0" presId="urn:microsoft.com/office/officeart/2018/2/layout/IconLabelList"/>
    <dgm:cxn modelId="{6004A3EB-1670-4CC4-84F6-0127D6B95207}" type="presParOf" srcId="{2CA4CA1A-DBD4-43C9-8C6D-823F175F5F77}" destId="{6FB1814C-6578-4AF1-86CB-380D9CAA807D}" srcOrd="2" destOrd="0" presId="urn:microsoft.com/office/officeart/2018/2/layout/IconLabelList"/>
    <dgm:cxn modelId="{3239668A-9C5F-4873-B67C-0915B8DA2960}" type="presParOf" srcId="{6FB1814C-6578-4AF1-86CB-380D9CAA807D}" destId="{235F2EA6-37FE-4E48-80D8-0CF68CDCB836}" srcOrd="0" destOrd="0" presId="urn:microsoft.com/office/officeart/2018/2/layout/IconLabelList"/>
    <dgm:cxn modelId="{D5F89F6F-F3B5-4D89-B55C-223C0C581277}" type="presParOf" srcId="{6FB1814C-6578-4AF1-86CB-380D9CAA807D}" destId="{5431686C-C013-45B1-8339-3645D368DD29}" srcOrd="1" destOrd="0" presId="urn:microsoft.com/office/officeart/2018/2/layout/IconLabelList"/>
    <dgm:cxn modelId="{2C5E074F-F0A1-49BF-A5C5-5FB85E2638A5}" type="presParOf" srcId="{6FB1814C-6578-4AF1-86CB-380D9CAA807D}" destId="{8508448A-3F5B-4250-9D8D-ECF2466CB7B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9D6AB9-8D26-4EB7-AA0D-463E41CA3E7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2672FAC-E45F-4938-ADD0-2BA3FC36416F}">
      <dgm:prSet custT="1"/>
      <dgm:spPr/>
      <dgm:t>
        <a:bodyPr/>
        <a:lstStyle/>
        <a:p>
          <a:pPr>
            <a:lnSpc>
              <a:spcPct val="100000"/>
            </a:lnSpc>
            <a:defRPr cap="all"/>
          </a:pPr>
          <a:endParaRPr lang="en-US" sz="1100" dirty="0"/>
        </a:p>
        <a:p>
          <a:pPr>
            <a:lnSpc>
              <a:spcPct val="100000"/>
            </a:lnSpc>
            <a:defRPr cap="all"/>
          </a:pPr>
          <a:endParaRPr lang="en-US" sz="1400" dirty="0"/>
        </a:p>
        <a:p>
          <a:pPr>
            <a:lnSpc>
              <a:spcPct val="100000"/>
            </a:lnSpc>
            <a:defRPr cap="all"/>
          </a:pPr>
          <a:endParaRPr lang="en-US" sz="1400" dirty="0"/>
        </a:p>
        <a:p>
          <a:pPr>
            <a:lnSpc>
              <a:spcPct val="100000"/>
            </a:lnSpc>
            <a:defRPr cap="all"/>
          </a:pPr>
          <a:r>
            <a:rPr lang="en-US" sz="1400" dirty="0"/>
            <a:t>At a conceptual level, it may help you choose between making something a class versus making it an interface </a:t>
          </a:r>
        </a:p>
        <a:p>
          <a:pPr>
            <a:lnSpc>
              <a:spcPct val="100000"/>
            </a:lnSpc>
            <a:defRPr cap="all"/>
          </a:pPr>
          <a:r>
            <a:rPr lang="en-US" sz="1400" dirty="0"/>
            <a:t>if you think of a class as defining what an object </a:t>
          </a:r>
          <a:r>
            <a:rPr lang="en-US" sz="1400" b="1" dirty="0"/>
            <a:t>is</a:t>
          </a:r>
          <a:r>
            <a:rPr lang="en-US" sz="1400" dirty="0"/>
            <a:t>, whereas an interface defines what an object </a:t>
          </a:r>
          <a:r>
            <a:rPr lang="en-US" sz="1400" b="1" dirty="0"/>
            <a:t>acts like</a:t>
          </a:r>
          <a:r>
            <a:rPr lang="en-US" sz="1400" dirty="0"/>
            <a:t>.</a:t>
          </a:r>
        </a:p>
        <a:p>
          <a:pPr>
            <a:lnSpc>
              <a:spcPct val="100000"/>
            </a:lnSpc>
            <a:defRPr cap="all"/>
          </a:pPr>
          <a:r>
            <a:rPr lang="en-US" sz="1400" dirty="0"/>
            <a:t> Thus, if you want to declare a variable or parameter as storing objects that </a:t>
          </a:r>
          <a:r>
            <a:rPr lang="en-US" sz="1400" b="1" dirty="0"/>
            <a:t>are</a:t>
          </a:r>
          <a:r>
            <a:rPr lang="en-US" sz="1400" dirty="0"/>
            <a:t> a certain type of thing, create a class to use in these declarations. On the other hand, if you only need to say that a variable or parameter stores objects that </a:t>
          </a:r>
          <a:r>
            <a:rPr lang="en-US" sz="1400" b="1" dirty="0"/>
            <a:t>act</a:t>
          </a:r>
          <a:r>
            <a:rPr lang="en-US" sz="1400" dirty="0"/>
            <a:t> in certain ways (i.e., by handling certain messages), without concern for what they really are, create an interface to use in the declarations. </a:t>
          </a:r>
        </a:p>
        <a:p>
          <a:pPr>
            <a:lnSpc>
              <a:spcPct val="100000"/>
            </a:lnSpc>
            <a:defRPr cap="all"/>
          </a:pPr>
          <a:r>
            <a:rPr lang="en-US" sz="1600" b="1" dirty="0"/>
            <a:t>For example, if Fish is a class, and Swimmer is an interface, then the declaration</a:t>
          </a:r>
        </a:p>
      </dgm:t>
    </dgm:pt>
    <dgm:pt modelId="{36125668-88D4-426A-A6C9-8FCDB4E9D8B6}" type="parTrans" cxnId="{45DDB1FA-9C8F-483D-8391-0FBE1989B651}">
      <dgm:prSet/>
      <dgm:spPr/>
      <dgm:t>
        <a:bodyPr/>
        <a:lstStyle/>
        <a:p>
          <a:endParaRPr lang="en-US"/>
        </a:p>
      </dgm:t>
    </dgm:pt>
    <dgm:pt modelId="{923FCDAA-BB68-48A8-B327-FF8798F2270F}" type="sibTrans" cxnId="{45DDB1FA-9C8F-483D-8391-0FBE1989B651}">
      <dgm:prSet/>
      <dgm:spPr/>
      <dgm:t>
        <a:bodyPr/>
        <a:lstStyle/>
        <a:p>
          <a:endParaRPr lang="en-US"/>
        </a:p>
      </dgm:t>
    </dgm:pt>
    <dgm:pt modelId="{1EBB893D-2F22-4FF4-AA97-EF08D7E60F8D}">
      <dgm:prSet custT="1"/>
      <dgm:spPr/>
      <dgm:t>
        <a:bodyPr/>
        <a:lstStyle/>
        <a:p>
          <a:pPr>
            <a:lnSpc>
              <a:spcPct val="100000"/>
            </a:lnSpc>
            <a:defRPr cap="all"/>
          </a:pPr>
          <a:r>
            <a:rPr lang="en-US" sz="1600" b="1" dirty="0"/>
            <a:t>Fish f;</a:t>
          </a:r>
        </a:p>
        <a:p>
          <a:pPr>
            <a:lnSpc>
              <a:spcPct val="100000"/>
            </a:lnSpc>
            <a:defRPr cap="all"/>
          </a:pPr>
          <a:r>
            <a:rPr lang="en-US" sz="1400" dirty="0"/>
            <a:t>conceptually says that f </a:t>
          </a:r>
          <a:r>
            <a:rPr lang="en-US" sz="1400" b="1" dirty="0"/>
            <a:t>is</a:t>
          </a:r>
          <a:r>
            <a:rPr lang="en-US" sz="1400" dirty="0"/>
            <a:t> a fish, </a:t>
          </a:r>
        </a:p>
      </dgm:t>
    </dgm:pt>
    <dgm:pt modelId="{4615A1C7-E85E-423E-83DC-2F7FB9F89A93}" type="parTrans" cxnId="{3CF6F462-EF2E-43FE-8DDE-45A0CA8EB16D}">
      <dgm:prSet/>
      <dgm:spPr/>
      <dgm:t>
        <a:bodyPr/>
        <a:lstStyle/>
        <a:p>
          <a:endParaRPr lang="en-US"/>
        </a:p>
      </dgm:t>
    </dgm:pt>
    <dgm:pt modelId="{2E17F8B2-D09C-47F2-AD3D-702D5075F50D}" type="sibTrans" cxnId="{3CF6F462-EF2E-43FE-8DDE-45A0CA8EB16D}">
      <dgm:prSet/>
      <dgm:spPr/>
      <dgm:t>
        <a:bodyPr/>
        <a:lstStyle/>
        <a:p>
          <a:endParaRPr lang="en-US"/>
        </a:p>
      </dgm:t>
    </dgm:pt>
    <dgm:pt modelId="{325C6C7F-DC35-4F94-8B99-9BC8C228ACB1}">
      <dgm:prSet/>
      <dgm:spPr/>
      <dgm:t>
        <a:bodyPr/>
        <a:lstStyle/>
        <a:p>
          <a:pPr>
            <a:lnSpc>
              <a:spcPct val="100000"/>
            </a:lnSpc>
            <a:defRPr cap="all"/>
          </a:pPr>
          <a:r>
            <a:rPr lang="en-US" b="1" dirty="0"/>
            <a:t>Swimmer</a:t>
          </a:r>
          <a:r>
            <a:rPr lang="en-US" dirty="0"/>
            <a:t> s;</a:t>
          </a:r>
        </a:p>
        <a:p>
          <a:pPr>
            <a:lnSpc>
              <a:spcPct val="100000"/>
            </a:lnSpc>
            <a:defRPr cap="all"/>
          </a:pPr>
          <a:r>
            <a:rPr lang="en-US" dirty="0"/>
            <a:t>says that s merely acts like something that swims -- perhaps by handling a swim message.</a:t>
          </a:r>
        </a:p>
        <a:p>
          <a:pPr>
            <a:lnSpc>
              <a:spcPct val="100000"/>
            </a:lnSpc>
            <a:defRPr cap="all"/>
          </a:pPr>
          <a:r>
            <a:rPr lang="en-US" dirty="0"/>
            <a:t> The object stored in s could really be any kind of thing that acts in this way -- it could be a fish, it could be a boat, it could be a human athlete, etc.</a:t>
          </a:r>
        </a:p>
      </dgm:t>
    </dgm:pt>
    <dgm:pt modelId="{B28D3867-9798-40AB-919A-008C2B523687}" type="parTrans" cxnId="{0EACCCA8-C6E0-40C1-9D21-28C06874B05D}">
      <dgm:prSet/>
      <dgm:spPr/>
      <dgm:t>
        <a:bodyPr/>
        <a:lstStyle/>
        <a:p>
          <a:endParaRPr lang="en-US"/>
        </a:p>
      </dgm:t>
    </dgm:pt>
    <dgm:pt modelId="{15A203D2-1EF9-414D-9934-CA8EA74BD9BA}" type="sibTrans" cxnId="{0EACCCA8-C6E0-40C1-9D21-28C06874B05D}">
      <dgm:prSet/>
      <dgm:spPr/>
      <dgm:t>
        <a:bodyPr/>
        <a:lstStyle/>
        <a:p>
          <a:endParaRPr lang="en-US"/>
        </a:p>
      </dgm:t>
    </dgm:pt>
    <dgm:pt modelId="{BF331DFD-7559-421B-B789-9A450ECADCBB}" type="pres">
      <dgm:prSet presAssocID="{179D6AB9-8D26-4EB7-AA0D-463E41CA3E77}" presName="root" presStyleCnt="0">
        <dgm:presLayoutVars>
          <dgm:dir/>
          <dgm:resizeHandles val="exact"/>
        </dgm:presLayoutVars>
      </dgm:prSet>
      <dgm:spPr/>
    </dgm:pt>
    <dgm:pt modelId="{D279F192-EEB9-4802-A71F-3D0257414154}" type="pres">
      <dgm:prSet presAssocID="{B2672FAC-E45F-4938-ADD0-2BA3FC36416F}" presName="compNode" presStyleCnt="0"/>
      <dgm:spPr/>
    </dgm:pt>
    <dgm:pt modelId="{EB327DAF-B501-47E1-81C0-2378B4E9B331}" type="pres">
      <dgm:prSet presAssocID="{B2672FAC-E45F-4938-ADD0-2BA3FC36416F}" presName="iconBgRect" presStyleLbl="bgShp" presStyleIdx="0" presStyleCnt="3" custScaleY="113387" custLinFactNeighborX="59523" custLinFactNeighborY="-32315"/>
      <dgm:spPr>
        <a:prstGeom prst="round2DiagRect">
          <a:avLst>
            <a:gd name="adj1" fmla="val 29727"/>
            <a:gd name="adj2" fmla="val 0"/>
          </a:avLst>
        </a:prstGeom>
      </dgm:spPr>
    </dgm:pt>
    <dgm:pt modelId="{2E6AE501-31F9-4A22-ADC5-F52BA4930BFC}" type="pres">
      <dgm:prSet presAssocID="{B2672FAC-E45F-4938-ADD0-2BA3FC36416F}" presName="iconRect" presStyleLbl="node1" presStyleIdx="0" presStyleCnt="3" custLinFactNeighborX="96948" custLinFactNeighborY="-659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A2959E34-73AD-4FAB-9CAB-A8DE1EFFE7C2}" type="pres">
      <dgm:prSet presAssocID="{B2672FAC-E45F-4938-ADD0-2BA3FC36416F}" presName="spaceRect" presStyleCnt="0"/>
      <dgm:spPr/>
    </dgm:pt>
    <dgm:pt modelId="{368C397C-3738-4311-AD5C-CEB7BEF35B8C}" type="pres">
      <dgm:prSet presAssocID="{B2672FAC-E45F-4938-ADD0-2BA3FC36416F}" presName="textRect" presStyleLbl="revTx" presStyleIdx="0" presStyleCnt="3" custScaleX="206061" custScaleY="133145" custLinFactNeighborX="-585" custLinFactNeighborY="11134">
        <dgm:presLayoutVars>
          <dgm:chMax val="1"/>
          <dgm:chPref val="1"/>
        </dgm:presLayoutVars>
      </dgm:prSet>
      <dgm:spPr/>
    </dgm:pt>
    <dgm:pt modelId="{DEC37CA7-5F98-4938-9AFA-1CA1411E2A46}" type="pres">
      <dgm:prSet presAssocID="{923FCDAA-BB68-48A8-B327-FF8798F2270F}" presName="sibTrans" presStyleCnt="0"/>
      <dgm:spPr/>
    </dgm:pt>
    <dgm:pt modelId="{C8CF36E7-4D07-4779-8E7E-56F663F94440}" type="pres">
      <dgm:prSet presAssocID="{1EBB893D-2F22-4FF4-AA97-EF08D7E60F8D}" presName="compNode" presStyleCnt="0"/>
      <dgm:spPr/>
    </dgm:pt>
    <dgm:pt modelId="{3C06255F-3816-4A00-ABCD-F13445991FB3}" type="pres">
      <dgm:prSet presAssocID="{1EBB893D-2F22-4FF4-AA97-EF08D7E60F8D}" presName="iconBgRect" presStyleLbl="bgShp" presStyleIdx="1" presStyleCnt="3" custScaleX="110395" custLinFactNeighborX="-6527" custLinFactNeighborY="-57359"/>
      <dgm:spPr>
        <a:prstGeom prst="round2DiagRect">
          <a:avLst>
            <a:gd name="adj1" fmla="val 29727"/>
            <a:gd name="adj2" fmla="val 0"/>
          </a:avLst>
        </a:prstGeom>
      </dgm:spPr>
    </dgm:pt>
    <dgm:pt modelId="{9AAC56FA-6AE1-4528-BB37-7C4555EBB2FE}" type="pres">
      <dgm:prSet presAssocID="{1EBB893D-2F22-4FF4-AA97-EF08D7E60F8D}" presName="iconRect" presStyleLbl="node1" presStyleIdx="1" presStyleCnt="3" custLinFactY="-4007" custLinFactNeighborX="-16496"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sh"/>
        </a:ext>
      </dgm:extLst>
    </dgm:pt>
    <dgm:pt modelId="{A74210C9-AE68-4171-8FCA-20F2C48B92E0}" type="pres">
      <dgm:prSet presAssocID="{1EBB893D-2F22-4FF4-AA97-EF08D7E60F8D}" presName="spaceRect" presStyleCnt="0"/>
      <dgm:spPr/>
    </dgm:pt>
    <dgm:pt modelId="{15042B8B-89FF-4B15-90FD-6CA784AEDA24}" type="pres">
      <dgm:prSet presAssocID="{1EBB893D-2F22-4FF4-AA97-EF08D7E60F8D}" presName="textRect" presStyleLbl="revTx" presStyleIdx="1" presStyleCnt="3" custScaleX="74340">
        <dgm:presLayoutVars>
          <dgm:chMax val="1"/>
          <dgm:chPref val="1"/>
        </dgm:presLayoutVars>
      </dgm:prSet>
      <dgm:spPr/>
    </dgm:pt>
    <dgm:pt modelId="{F824B009-A103-47ED-8877-5DBEB1D8B6AE}" type="pres">
      <dgm:prSet presAssocID="{2E17F8B2-D09C-47F2-AD3D-702D5075F50D}" presName="sibTrans" presStyleCnt="0"/>
      <dgm:spPr/>
    </dgm:pt>
    <dgm:pt modelId="{CD08FD6C-9560-45A0-966E-5DE6BBB218D3}" type="pres">
      <dgm:prSet presAssocID="{325C6C7F-DC35-4F94-8B99-9BC8C228ACB1}" presName="compNode" presStyleCnt="0"/>
      <dgm:spPr/>
    </dgm:pt>
    <dgm:pt modelId="{CCB73288-AFEE-4208-ABA0-F1106F588232}" type="pres">
      <dgm:prSet presAssocID="{325C6C7F-DC35-4F94-8B99-9BC8C228ACB1}" presName="iconBgRect" presStyleLbl="bgShp" presStyleIdx="2" presStyleCnt="3" custLinFactNeighborX="-12901" custLinFactNeighborY="-54713"/>
      <dgm:spPr>
        <a:prstGeom prst="round2DiagRect">
          <a:avLst>
            <a:gd name="adj1" fmla="val 29727"/>
            <a:gd name="adj2" fmla="val 0"/>
          </a:avLst>
        </a:prstGeom>
      </dgm:spPr>
    </dgm:pt>
    <dgm:pt modelId="{6CB11FB1-EE20-423C-844A-2974A2B10869}" type="pres">
      <dgm:prSet presAssocID="{325C6C7F-DC35-4F94-8B99-9BC8C228ACB1}" presName="iconRect" presStyleLbl="node1" presStyleIdx="2" presStyleCnt="3" custLinFactY="-487" custLinFactNeighborX="-6969"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 Polo player"/>
        </a:ext>
      </dgm:extLst>
    </dgm:pt>
    <dgm:pt modelId="{D075B658-EE59-4134-8A00-7B32BFC73CAD}" type="pres">
      <dgm:prSet presAssocID="{325C6C7F-DC35-4F94-8B99-9BC8C228ACB1}" presName="spaceRect" presStyleCnt="0"/>
      <dgm:spPr/>
    </dgm:pt>
    <dgm:pt modelId="{707A9FE2-5F95-400F-8243-902FFBE5FCAC}" type="pres">
      <dgm:prSet presAssocID="{325C6C7F-DC35-4F94-8B99-9BC8C228ACB1}" presName="textRect" presStyleLbl="revTx" presStyleIdx="2" presStyleCnt="3">
        <dgm:presLayoutVars>
          <dgm:chMax val="1"/>
          <dgm:chPref val="1"/>
        </dgm:presLayoutVars>
      </dgm:prSet>
      <dgm:spPr/>
    </dgm:pt>
  </dgm:ptLst>
  <dgm:cxnLst>
    <dgm:cxn modelId="{275B1B10-34A0-254F-8CFF-CB1D69AA5848}" type="presOf" srcId="{179D6AB9-8D26-4EB7-AA0D-463E41CA3E77}" destId="{BF331DFD-7559-421B-B789-9A450ECADCBB}" srcOrd="0" destOrd="0" presId="urn:microsoft.com/office/officeart/2018/5/layout/IconLeafLabelList"/>
    <dgm:cxn modelId="{3CF6F462-EF2E-43FE-8DDE-45A0CA8EB16D}" srcId="{179D6AB9-8D26-4EB7-AA0D-463E41CA3E77}" destId="{1EBB893D-2F22-4FF4-AA97-EF08D7E60F8D}" srcOrd="1" destOrd="0" parTransId="{4615A1C7-E85E-423E-83DC-2F7FB9F89A93}" sibTransId="{2E17F8B2-D09C-47F2-AD3D-702D5075F50D}"/>
    <dgm:cxn modelId="{0EACCCA8-C6E0-40C1-9D21-28C06874B05D}" srcId="{179D6AB9-8D26-4EB7-AA0D-463E41CA3E77}" destId="{325C6C7F-DC35-4F94-8B99-9BC8C228ACB1}" srcOrd="2" destOrd="0" parTransId="{B28D3867-9798-40AB-919A-008C2B523687}" sibTransId="{15A203D2-1EF9-414D-9934-CA8EA74BD9BA}"/>
    <dgm:cxn modelId="{74849EAF-71F2-DC4C-958C-B0994F1CB16D}" type="presOf" srcId="{B2672FAC-E45F-4938-ADD0-2BA3FC36416F}" destId="{368C397C-3738-4311-AD5C-CEB7BEF35B8C}" srcOrd="0" destOrd="0" presId="urn:microsoft.com/office/officeart/2018/5/layout/IconLeafLabelList"/>
    <dgm:cxn modelId="{225204B3-CE33-B541-A58A-4D01C607B749}" type="presOf" srcId="{325C6C7F-DC35-4F94-8B99-9BC8C228ACB1}" destId="{707A9FE2-5F95-400F-8243-902FFBE5FCAC}" srcOrd="0" destOrd="0" presId="urn:microsoft.com/office/officeart/2018/5/layout/IconLeafLabelList"/>
    <dgm:cxn modelId="{498701E2-A9AF-4A47-95C0-CFACB0FB744D}" type="presOf" srcId="{1EBB893D-2F22-4FF4-AA97-EF08D7E60F8D}" destId="{15042B8B-89FF-4B15-90FD-6CA784AEDA24}" srcOrd="0" destOrd="0" presId="urn:microsoft.com/office/officeart/2018/5/layout/IconLeafLabelList"/>
    <dgm:cxn modelId="{45DDB1FA-9C8F-483D-8391-0FBE1989B651}" srcId="{179D6AB9-8D26-4EB7-AA0D-463E41CA3E77}" destId="{B2672FAC-E45F-4938-ADD0-2BA3FC36416F}" srcOrd="0" destOrd="0" parTransId="{36125668-88D4-426A-A6C9-8FCDB4E9D8B6}" sibTransId="{923FCDAA-BB68-48A8-B327-FF8798F2270F}"/>
    <dgm:cxn modelId="{539DF115-7DDE-3249-80CA-2EC307066D6E}" type="presParOf" srcId="{BF331DFD-7559-421B-B789-9A450ECADCBB}" destId="{D279F192-EEB9-4802-A71F-3D0257414154}" srcOrd="0" destOrd="0" presId="urn:microsoft.com/office/officeart/2018/5/layout/IconLeafLabelList"/>
    <dgm:cxn modelId="{2FCCF361-0248-8748-9F57-E473ED06D4A0}" type="presParOf" srcId="{D279F192-EEB9-4802-A71F-3D0257414154}" destId="{EB327DAF-B501-47E1-81C0-2378B4E9B331}" srcOrd="0" destOrd="0" presId="urn:microsoft.com/office/officeart/2018/5/layout/IconLeafLabelList"/>
    <dgm:cxn modelId="{4F80BAAD-FDBA-C049-BDFC-EAD0F70A6C72}" type="presParOf" srcId="{D279F192-EEB9-4802-A71F-3D0257414154}" destId="{2E6AE501-31F9-4A22-ADC5-F52BA4930BFC}" srcOrd="1" destOrd="0" presId="urn:microsoft.com/office/officeart/2018/5/layout/IconLeafLabelList"/>
    <dgm:cxn modelId="{54B9EEF6-0DC6-5248-9B80-C9C1AED93989}" type="presParOf" srcId="{D279F192-EEB9-4802-A71F-3D0257414154}" destId="{A2959E34-73AD-4FAB-9CAB-A8DE1EFFE7C2}" srcOrd="2" destOrd="0" presId="urn:microsoft.com/office/officeart/2018/5/layout/IconLeafLabelList"/>
    <dgm:cxn modelId="{59B441F6-63B6-7A41-90F6-563FBF804158}" type="presParOf" srcId="{D279F192-EEB9-4802-A71F-3D0257414154}" destId="{368C397C-3738-4311-AD5C-CEB7BEF35B8C}" srcOrd="3" destOrd="0" presId="urn:microsoft.com/office/officeart/2018/5/layout/IconLeafLabelList"/>
    <dgm:cxn modelId="{2DEBF749-229A-0D40-9A17-FEA4BA873150}" type="presParOf" srcId="{BF331DFD-7559-421B-B789-9A450ECADCBB}" destId="{DEC37CA7-5F98-4938-9AFA-1CA1411E2A46}" srcOrd="1" destOrd="0" presId="urn:microsoft.com/office/officeart/2018/5/layout/IconLeafLabelList"/>
    <dgm:cxn modelId="{84F08FF5-5D93-FB46-BAD5-041D4A67F5BB}" type="presParOf" srcId="{BF331DFD-7559-421B-B789-9A450ECADCBB}" destId="{C8CF36E7-4D07-4779-8E7E-56F663F94440}" srcOrd="2" destOrd="0" presId="urn:microsoft.com/office/officeart/2018/5/layout/IconLeafLabelList"/>
    <dgm:cxn modelId="{FD10AC94-0EA9-F245-8B16-06CD232BBCFD}" type="presParOf" srcId="{C8CF36E7-4D07-4779-8E7E-56F663F94440}" destId="{3C06255F-3816-4A00-ABCD-F13445991FB3}" srcOrd="0" destOrd="0" presId="urn:microsoft.com/office/officeart/2018/5/layout/IconLeafLabelList"/>
    <dgm:cxn modelId="{7B4309A9-5F53-A845-884C-49E8F3DDE1B7}" type="presParOf" srcId="{C8CF36E7-4D07-4779-8E7E-56F663F94440}" destId="{9AAC56FA-6AE1-4528-BB37-7C4555EBB2FE}" srcOrd="1" destOrd="0" presId="urn:microsoft.com/office/officeart/2018/5/layout/IconLeafLabelList"/>
    <dgm:cxn modelId="{BE5C16BF-B675-4344-B730-258918399A3C}" type="presParOf" srcId="{C8CF36E7-4D07-4779-8E7E-56F663F94440}" destId="{A74210C9-AE68-4171-8FCA-20F2C48B92E0}" srcOrd="2" destOrd="0" presId="urn:microsoft.com/office/officeart/2018/5/layout/IconLeafLabelList"/>
    <dgm:cxn modelId="{3473CE6F-B7C3-7246-92DC-EE2A24067CD5}" type="presParOf" srcId="{C8CF36E7-4D07-4779-8E7E-56F663F94440}" destId="{15042B8B-89FF-4B15-90FD-6CA784AEDA24}" srcOrd="3" destOrd="0" presId="urn:microsoft.com/office/officeart/2018/5/layout/IconLeafLabelList"/>
    <dgm:cxn modelId="{804E91AC-19CD-B544-820E-33C831FAA38C}" type="presParOf" srcId="{BF331DFD-7559-421B-B789-9A450ECADCBB}" destId="{F824B009-A103-47ED-8877-5DBEB1D8B6AE}" srcOrd="3" destOrd="0" presId="urn:microsoft.com/office/officeart/2018/5/layout/IconLeafLabelList"/>
    <dgm:cxn modelId="{5310FB34-6FC9-4746-8434-E2650BBDF8A6}" type="presParOf" srcId="{BF331DFD-7559-421B-B789-9A450ECADCBB}" destId="{CD08FD6C-9560-45A0-966E-5DE6BBB218D3}" srcOrd="4" destOrd="0" presId="urn:microsoft.com/office/officeart/2018/5/layout/IconLeafLabelList"/>
    <dgm:cxn modelId="{447E4AB6-D7FC-6948-96BC-DD6B45166133}" type="presParOf" srcId="{CD08FD6C-9560-45A0-966E-5DE6BBB218D3}" destId="{CCB73288-AFEE-4208-ABA0-F1106F588232}" srcOrd="0" destOrd="0" presId="urn:microsoft.com/office/officeart/2018/5/layout/IconLeafLabelList"/>
    <dgm:cxn modelId="{9B83F237-A5DB-6B40-AF0F-6D67A16AA96D}" type="presParOf" srcId="{CD08FD6C-9560-45A0-966E-5DE6BBB218D3}" destId="{6CB11FB1-EE20-423C-844A-2974A2B10869}" srcOrd="1" destOrd="0" presId="urn:microsoft.com/office/officeart/2018/5/layout/IconLeafLabelList"/>
    <dgm:cxn modelId="{48EDD1E4-E0EA-954D-8B2C-E8A1839BA50F}" type="presParOf" srcId="{CD08FD6C-9560-45A0-966E-5DE6BBB218D3}" destId="{D075B658-EE59-4134-8A00-7B32BFC73CAD}" srcOrd="2" destOrd="0" presId="urn:microsoft.com/office/officeart/2018/5/layout/IconLeafLabelList"/>
    <dgm:cxn modelId="{FFE7B32D-A656-E44A-B2A8-60CF2C9B9D90}" type="presParOf" srcId="{CD08FD6C-9560-45A0-966E-5DE6BBB218D3}" destId="{707A9FE2-5F95-400F-8243-902FFBE5FCA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71FB4-B12F-6E4A-A31D-9F1D98DDC7CB}">
      <dsp:nvSpPr>
        <dsp:cNvPr id="0" name=""/>
        <dsp:cNvSpPr/>
      </dsp:nvSpPr>
      <dsp:spPr>
        <a:xfrm>
          <a:off x="3054217" y="679139"/>
          <a:ext cx="524198" cy="91440"/>
        </a:xfrm>
        <a:custGeom>
          <a:avLst/>
          <a:gdLst/>
          <a:ahLst/>
          <a:cxnLst/>
          <a:rect l="0" t="0" r="0" b="0"/>
          <a:pathLst>
            <a:path>
              <a:moveTo>
                <a:pt x="0" y="45720"/>
              </a:moveTo>
              <a:lnTo>
                <a:pt x="52419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722085"/>
        <a:ext cx="27739" cy="5547"/>
      </dsp:txXfrm>
    </dsp:sp>
    <dsp:sp modelId="{9E82B312-DEC7-F941-B55E-466D758D0447}">
      <dsp:nvSpPr>
        <dsp:cNvPr id="0" name=""/>
        <dsp:cNvSpPr/>
      </dsp:nvSpPr>
      <dsp:spPr>
        <a:xfrm>
          <a:off x="643847" y="1208"/>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en-US" sz="2100" b="1" kern="1200">
              <a:sym typeface="Wingdings" panose="05000000000000000000" pitchFamily="2" charset="2"/>
            </a:rPr>
            <a:t></a:t>
          </a:r>
          <a:r>
            <a:rPr lang="en-US" sz="2100" b="1" kern="1200"/>
            <a:t> What  is Interface?</a:t>
          </a:r>
          <a:endParaRPr lang="en-US" sz="2100" kern="1200"/>
        </a:p>
      </dsp:txBody>
      <dsp:txXfrm>
        <a:off x="643847" y="1208"/>
        <a:ext cx="2412169" cy="1447301"/>
      </dsp:txXfrm>
    </dsp:sp>
    <dsp:sp modelId="{84D39846-D595-634D-8CD7-C399135FAAEA}">
      <dsp:nvSpPr>
        <dsp:cNvPr id="0" name=""/>
        <dsp:cNvSpPr/>
      </dsp:nvSpPr>
      <dsp:spPr>
        <a:xfrm>
          <a:off x="1849932" y="1446710"/>
          <a:ext cx="2966968" cy="524198"/>
        </a:xfrm>
        <a:custGeom>
          <a:avLst/>
          <a:gdLst/>
          <a:ahLst/>
          <a:cxnLst/>
          <a:rect l="0" t="0" r="0" b="0"/>
          <a:pathLst>
            <a:path>
              <a:moveTo>
                <a:pt x="2966968" y="0"/>
              </a:moveTo>
              <a:lnTo>
                <a:pt x="2966968" y="279199"/>
              </a:lnTo>
              <a:lnTo>
                <a:pt x="0" y="279199"/>
              </a:lnTo>
              <a:lnTo>
                <a:pt x="0" y="524198"/>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1706035"/>
        <a:ext cx="150919" cy="5547"/>
      </dsp:txXfrm>
    </dsp:sp>
    <dsp:sp modelId="{EDD0EB2D-BA3D-344B-B1BE-6B24DEE50D59}">
      <dsp:nvSpPr>
        <dsp:cNvPr id="0" name=""/>
        <dsp:cNvSpPr/>
      </dsp:nvSpPr>
      <dsp:spPr>
        <a:xfrm>
          <a:off x="3610815" y="1208"/>
          <a:ext cx="2412169" cy="144730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en-US" sz="2100" b="1" kern="1200">
              <a:sym typeface="Wingdings" panose="05000000000000000000" pitchFamily="2" charset="2"/>
            </a:rPr>
            <a:t></a:t>
          </a:r>
          <a:r>
            <a:rPr lang="en-US" sz="2100" b="1" kern="1200"/>
            <a:t> Syntax for Declaring Interface</a:t>
          </a:r>
          <a:endParaRPr lang="en-US" sz="2100" kern="1200"/>
        </a:p>
      </dsp:txBody>
      <dsp:txXfrm>
        <a:off x="3610815" y="1208"/>
        <a:ext cx="2412169" cy="1447301"/>
      </dsp:txXfrm>
    </dsp:sp>
    <dsp:sp modelId="{3FB7D577-BB8F-8746-87E4-80885871B419}">
      <dsp:nvSpPr>
        <dsp:cNvPr id="0" name=""/>
        <dsp:cNvSpPr/>
      </dsp:nvSpPr>
      <dsp:spPr>
        <a:xfrm>
          <a:off x="3054217" y="2681240"/>
          <a:ext cx="524198" cy="91440"/>
        </a:xfrm>
        <a:custGeom>
          <a:avLst/>
          <a:gdLst/>
          <a:ahLst/>
          <a:cxnLst/>
          <a:rect l="0" t="0" r="0" b="0"/>
          <a:pathLst>
            <a:path>
              <a:moveTo>
                <a:pt x="0" y="45720"/>
              </a:moveTo>
              <a:lnTo>
                <a:pt x="524198"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2724186"/>
        <a:ext cx="27739" cy="5547"/>
      </dsp:txXfrm>
    </dsp:sp>
    <dsp:sp modelId="{BDCECE62-F78B-6B41-8E98-FEFF99C73449}">
      <dsp:nvSpPr>
        <dsp:cNvPr id="0" name=""/>
        <dsp:cNvSpPr/>
      </dsp:nvSpPr>
      <dsp:spPr>
        <a:xfrm>
          <a:off x="643847" y="2003309"/>
          <a:ext cx="2412169" cy="14473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en-US" sz="2100" kern="1200">
              <a:sym typeface="Wingdings" panose="05000000000000000000" pitchFamily="2" charset="2"/>
            </a:rPr>
            <a:t></a:t>
          </a:r>
          <a:r>
            <a:rPr lang="en-US" sz="2100" kern="1200"/>
            <a:t> </a:t>
          </a:r>
          <a:r>
            <a:rPr lang="en-US" sz="2100" b="1" kern="1200"/>
            <a:t>Why is an Interface required?</a:t>
          </a:r>
          <a:endParaRPr lang="en-US" sz="2100" kern="1200"/>
        </a:p>
      </dsp:txBody>
      <dsp:txXfrm>
        <a:off x="643847" y="2003309"/>
        <a:ext cx="2412169" cy="1447301"/>
      </dsp:txXfrm>
    </dsp:sp>
    <dsp:sp modelId="{9482580B-B11E-C04D-9666-AEAB84485D91}">
      <dsp:nvSpPr>
        <dsp:cNvPr id="0" name=""/>
        <dsp:cNvSpPr/>
      </dsp:nvSpPr>
      <dsp:spPr>
        <a:xfrm>
          <a:off x="1849932" y="3448810"/>
          <a:ext cx="2966968" cy="524198"/>
        </a:xfrm>
        <a:custGeom>
          <a:avLst/>
          <a:gdLst/>
          <a:ahLst/>
          <a:cxnLst/>
          <a:rect l="0" t="0" r="0" b="0"/>
          <a:pathLst>
            <a:path>
              <a:moveTo>
                <a:pt x="2966968" y="0"/>
              </a:moveTo>
              <a:lnTo>
                <a:pt x="2966968" y="279199"/>
              </a:lnTo>
              <a:lnTo>
                <a:pt x="0" y="279199"/>
              </a:lnTo>
              <a:lnTo>
                <a:pt x="0" y="524198"/>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3708136"/>
        <a:ext cx="150919" cy="5547"/>
      </dsp:txXfrm>
    </dsp:sp>
    <dsp:sp modelId="{0B1211D8-F18C-4A4B-BA61-0BD0A0EE8EFE}">
      <dsp:nvSpPr>
        <dsp:cNvPr id="0" name=""/>
        <dsp:cNvSpPr/>
      </dsp:nvSpPr>
      <dsp:spPr>
        <a:xfrm>
          <a:off x="3610815" y="2003309"/>
          <a:ext cx="2412169" cy="14473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en-US" sz="2100" kern="1200" dirty="0">
              <a:sym typeface="Wingdings" panose="05000000000000000000" pitchFamily="2" charset="2"/>
            </a:rPr>
            <a:t></a:t>
          </a:r>
          <a:r>
            <a:rPr lang="en-US" sz="2100" kern="1200" dirty="0"/>
            <a:t> </a:t>
          </a:r>
          <a:r>
            <a:rPr lang="en-US" sz="2100" b="1" kern="1200" dirty="0"/>
            <a:t>Difference between Class and Interface</a:t>
          </a:r>
          <a:endParaRPr lang="en-US" sz="2100" kern="1200" dirty="0"/>
        </a:p>
      </dsp:txBody>
      <dsp:txXfrm>
        <a:off x="3610815" y="2003309"/>
        <a:ext cx="2412169" cy="1447301"/>
      </dsp:txXfrm>
    </dsp:sp>
    <dsp:sp modelId="{4EC5D465-7DB5-3F41-B14E-FF2AAD2FE9F6}">
      <dsp:nvSpPr>
        <dsp:cNvPr id="0" name=""/>
        <dsp:cNvSpPr/>
      </dsp:nvSpPr>
      <dsp:spPr>
        <a:xfrm>
          <a:off x="3054217" y="4683340"/>
          <a:ext cx="524198" cy="91440"/>
        </a:xfrm>
        <a:custGeom>
          <a:avLst/>
          <a:gdLst/>
          <a:ahLst/>
          <a:cxnLst/>
          <a:rect l="0" t="0" r="0" b="0"/>
          <a:pathLst>
            <a:path>
              <a:moveTo>
                <a:pt x="0" y="45720"/>
              </a:moveTo>
              <a:lnTo>
                <a:pt x="52419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4726286"/>
        <a:ext cx="27739" cy="5547"/>
      </dsp:txXfrm>
    </dsp:sp>
    <dsp:sp modelId="{99C43F8E-2208-FC45-BFC6-5E4A61FD1B32}">
      <dsp:nvSpPr>
        <dsp:cNvPr id="0" name=""/>
        <dsp:cNvSpPr/>
      </dsp:nvSpPr>
      <dsp:spPr>
        <a:xfrm>
          <a:off x="643847" y="4005409"/>
          <a:ext cx="2412169" cy="14473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en-US" sz="2100" kern="1200">
              <a:sym typeface="Wingdings" panose="05000000000000000000" pitchFamily="2" charset="2"/>
            </a:rPr>
            <a:t></a:t>
          </a:r>
          <a:r>
            <a:rPr lang="en-US" sz="2100" kern="1200"/>
            <a:t> </a:t>
          </a:r>
          <a:r>
            <a:rPr lang="en-US" sz="2100" b="1" kern="1200"/>
            <a:t>When to use Interface and Abstract   	Class?</a:t>
          </a:r>
          <a:endParaRPr lang="en-US" sz="2100" kern="1200"/>
        </a:p>
      </dsp:txBody>
      <dsp:txXfrm>
        <a:off x="643847" y="4005409"/>
        <a:ext cx="2412169" cy="1447301"/>
      </dsp:txXfrm>
    </dsp:sp>
    <dsp:sp modelId="{46673562-A2F3-7541-BD4F-61DDD458785D}">
      <dsp:nvSpPr>
        <dsp:cNvPr id="0" name=""/>
        <dsp:cNvSpPr/>
      </dsp:nvSpPr>
      <dsp:spPr>
        <a:xfrm>
          <a:off x="3610815" y="4005409"/>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en-US" sz="2100" b="1" kern="1200">
              <a:sym typeface="Wingdings" panose="05000000000000000000" pitchFamily="2" charset="2"/>
            </a:rPr>
            <a:t></a:t>
          </a:r>
          <a:r>
            <a:rPr lang="en-US" sz="2100" b="1" kern="1200"/>
            <a:t>Must know facts about Interface</a:t>
          </a:r>
          <a:endParaRPr lang="en-US" sz="2100" kern="1200"/>
        </a:p>
      </dsp:txBody>
      <dsp:txXfrm>
        <a:off x="3610815" y="4005409"/>
        <a:ext cx="2412169" cy="1447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AE778-D310-8C43-BBB2-E9F2542F57F2}">
      <dsp:nvSpPr>
        <dsp:cNvPr id="0" name=""/>
        <dsp:cNvSpPr/>
      </dsp:nvSpPr>
      <dsp:spPr>
        <a:xfrm>
          <a:off x="0" y="952452"/>
          <a:ext cx="6666833" cy="64759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It’s a blue print of a class</a:t>
          </a:r>
        </a:p>
      </dsp:txBody>
      <dsp:txXfrm>
        <a:off x="31613" y="984065"/>
        <a:ext cx="6603607" cy="584369"/>
      </dsp:txXfrm>
    </dsp:sp>
    <dsp:sp modelId="{7371B305-E33F-504F-AB69-E24DBA95052C}">
      <dsp:nvSpPr>
        <dsp:cNvPr id="0" name=""/>
        <dsp:cNvSpPr/>
      </dsp:nvSpPr>
      <dsp:spPr>
        <a:xfrm>
          <a:off x="0" y="1677807"/>
          <a:ext cx="6666833" cy="647595"/>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Set of rules or contract</a:t>
          </a:r>
        </a:p>
      </dsp:txBody>
      <dsp:txXfrm>
        <a:off x="31613" y="1709420"/>
        <a:ext cx="6603607" cy="584369"/>
      </dsp:txXfrm>
    </dsp:sp>
    <dsp:sp modelId="{4DE2DF04-2C11-0442-8074-F0B9B5D87A62}">
      <dsp:nvSpPr>
        <dsp:cNvPr id="0" name=""/>
        <dsp:cNvSpPr/>
      </dsp:nvSpPr>
      <dsp:spPr>
        <a:xfrm>
          <a:off x="0" y="2403162"/>
          <a:ext cx="6666833" cy="647595"/>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It’s used to achieve abstraction</a:t>
          </a:r>
        </a:p>
      </dsp:txBody>
      <dsp:txXfrm>
        <a:off x="31613" y="2434775"/>
        <a:ext cx="6603607" cy="584369"/>
      </dsp:txXfrm>
    </dsp:sp>
    <dsp:sp modelId="{40B6EACE-75DB-7A44-B8B8-CDE7DF83E9A1}">
      <dsp:nvSpPr>
        <dsp:cNvPr id="0" name=""/>
        <dsp:cNvSpPr/>
      </dsp:nvSpPr>
      <dsp:spPr>
        <a:xfrm>
          <a:off x="0" y="3128517"/>
          <a:ext cx="6666833" cy="647595"/>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Supports functionality of multiple inheritance</a:t>
          </a:r>
        </a:p>
      </dsp:txBody>
      <dsp:txXfrm>
        <a:off x="31613" y="3160130"/>
        <a:ext cx="6603607" cy="584369"/>
      </dsp:txXfrm>
    </dsp:sp>
    <dsp:sp modelId="{B6B32D15-147D-2B44-8DDD-D66470828D2B}">
      <dsp:nvSpPr>
        <dsp:cNvPr id="0" name=""/>
        <dsp:cNvSpPr/>
      </dsp:nvSpPr>
      <dsp:spPr>
        <a:xfrm>
          <a:off x="0" y="3853872"/>
          <a:ext cx="6666833" cy="647595"/>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Achieve loose coupling</a:t>
          </a:r>
        </a:p>
      </dsp:txBody>
      <dsp:txXfrm>
        <a:off x="31613" y="3885485"/>
        <a:ext cx="6603607"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48B66-3899-420D-A7AA-0D1EC76245DB}">
      <dsp:nvSpPr>
        <dsp:cNvPr id="0" name=""/>
        <dsp:cNvSpPr/>
      </dsp:nvSpPr>
      <dsp:spPr>
        <a:xfrm>
          <a:off x="1968587" y="89568"/>
          <a:ext cx="987187" cy="98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750E2-CCB1-44C7-8615-E1BBB1EA711E}">
      <dsp:nvSpPr>
        <dsp:cNvPr id="0" name=""/>
        <dsp:cNvSpPr/>
      </dsp:nvSpPr>
      <dsp:spPr>
        <a:xfrm>
          <a:off x="40446" y="1061320"/>
          <a:ext cx="4558963" cy="4087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800" kern="1200" dirty="0">
              <a:latin typeface="Abadi" panose="020B0604020104020204" pitchFamily="34" charset="0"/>
            </a:rPr>
            <a:t>Marker interface is used as a tag that inform the Java compiler by a message so that it can add some special behavior to the class implementing it. </a:t>
          </a:r>
        </a:p>
        <a:p>
          <a:pPr marL="0" lvl="0" indent="0" algn="ctr" defTabSz="711200">
            <a:lnSpc>
              <a:spcPct val="90000"/>
            </a:lnSpc>
            <a:spcBef>
              <a:spcPct val="0"/>
            </a:spcBef>
            <a:spcAft>
              <a:spcPct val="35000"/>
            </a:spcAft>
            <a:buNone/>
          </a:pPr>
          <a:r>
            <a:rPr lang="en-US" sz="1800" kern="1200" dirty="0">
              <a:latin typeface="Abadi" panose="020B0604020104020204" pitchFamily="34" charset="0"/>
            </a:rPr>
            <a:t>Java marker interface are useful if we have information about the class and that information never changes, in such cases, we use marker interface represent to represent the same. </a:t>
          </a:r>
        </a:p>
        <a:p>
          <a:pPr marL="0" lvl="0" indent="0" algn="ctr" defTabSz="711200">
            <a:lnSpc>
              <a:spcPct val="90000"/>
            </a:lnSpc>
            <a:spcBef>
              <a:spcPct val="0"/>
            </a:spcBef>
            <a:spcAft>
              <a:spcPct val="35000"/>
            </a:spcAft>
            <a:buNone/>
          </a:pPr>
          <a:r>
            <a:rPr lang="en-US" sz="1800" kern="1200" dirty="0">
              <a:latin typeface="Abadi" panose="020B0604020104020204" pitchFamily="34" charset="0"/>
            </a:rPr>
            <a:t>Implementing an empty interface tells the compiler to do some operations.</a:t>
          </a:r>
        </a:p>
      </dsp:txBody>
      <dsp:txXfrm>
        <a:off x="40446" y="1061320"/>
        <a:ext cx="4558963" cy="4087384"/>
      </dsp:txXfrm>
    </dsp:sp>
    <dsp:sp modelId="{235F2EA6-37FE-4E48-80D8-0CF68CDCB836}">
      <dsp:nvSpPr>
        <dsp:cNvPr id="0" name=""/>
        <dsp:cNvSpPr/>
      </dsp:nvSpPr>
      <dsp:spPr>
        <a:xfrm>
          <a:off x="6188159" y="282704"/>
          <a:ext cx="987187" cy="98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08448A-3F5B-4250-9D8D-ECF2466CB7B4}">
      <dsp:nvSpPr>
        <dsp:cNvPr id="0" name=""/>
        <dsp:cNvSpPr/>
      </dsp:nvSpPr>
      <dsp:spPr>
        <a:xfrm>
          <a:off x="5023761" y="1911630"/>
          <a:ext cx="2193750" cy="273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dirty="0"/>
            <a:t>It is used to logically divide the code and a good way to categorize code. It is more useful for developing API and in frameworks like Spring.</a:t>
          </a:r>
        </a:p>
      </dsp:txBody>
      <dsp:txXfrm>
        <a:off x="5023761" y="1911630"/>
        <a:ext cx="2193750" cy="2734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27DAF-B501-47E1-81C0-2378B4E9B331}">
      <dsp:nvSpPr>
        <dsp:cNvPr id="0" name=""/>
        <dsp:cNvSpPr/>
      </dsp:nvSpPr>
      <dsp:spPr>
        <a:xfrm>
          <a:off x="2353196" y="0"/>
          <a:ext cx="1003640" cy="113799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AE501-31F9-4A22-ADC5-F52BA4930BFC}">
      <dsp:nvSpPr>
        <dsp:cNvPr id="0" name=""/>
        <dsp:cNvSpPr/>
      </dsp:nvSpPr>
      <dsp:spPr>
        <a:xfrm>
          <a:off x="2527973" y="0"/>
          <a:ext cx="575859" cy="575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8C397C-3738-4311-AD5C-CEB7BEF35B8C}">
      <dsp:nvSpPr>
        <dsp:cNvPr id="0" name=""/>
        <dsp:cNvSpPr/>
      </dsp:nvSpPr>
      <dsp:spPr>
        <a:xfrm>
          <a:off x="552820" y="642524"/>
          <a:ext cx="3390347" cy="599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endParaRPr lang="en-US" sz="1100" kern="1200" dirty="0"/>
        </a:p>
        <a:p>
          <a:pPr marL="0" lvl="0" indent="0" algn="ctr" defTabSz="488950">
            <a:lnSpc>
              <a:spcPct val="100000"/>
            </a:lnSpc>
            <a:spcBef>
              <a:spcPct val="0"/>
            </a:spcBef>
            <a:spcAft>
              <a:spcPct val="35000"/>
            </a:spcAft>
            <a:buNone/>
            <a:defRPr cap="all"/>
          </a:pPr>
          <a:endParaRPr lang="en-US" sz="1400" kern="1200" dirty="0"/>
        </a:p>
        <a:p>
          <a:pPr marL="0" lvl="0" indent="0" algn="ctr" defTabSz="488950">
            <a:lnSpc>
              <a:spcPct val="100000"/>
            </a:lnSpc>
            <a:spcBef>
              <a:spcPct val="0"/>
            </a:spcBef>
            <a:spcAft>
              <a:spcPct val="35000"/>
            </a:spcAft>
            <a:buNone/>
            <a:defRPr cap="all"/>
          </a:pPr>
          <a:endParaRPr lang="en-US" sz="1400" kern="1200" dirty="0"/>
        </a:p>
        <a:p>
          <a:pPr marL="0" lvl="0" indent="0" algn="ctr" defTabSz="488950">
            <a:lnSpc>
              <a:spcPct val="100000"/>
            </a:lnSpc>
            <a:spcBef>
              <a:spcPct val="0"/>
            </a:spcBef>
            <a:spcAft>
              <a:spcPct val="35000"/>
            </a:spcAft>
            <a:buNone/>
            <a:defRPr cap="all"/>
          </a:pPr>
          <a:r>
            <a:rPr lang="en-US" sz="1400" kern="1200" dirty="0"/>
            <a:t>At a conceptual level, it may help you choose between making something a class versus making it an interface </a:t>
          </a:r>
        </a:p>
        <a:p>
          <a:pPr marL="0" lvl="0" indent="0" algn="ctr" defTabSz="488950">
            <a:lnSpc>
              <a:spcPct val="100000"/>
            </a:lnSpc>
            <a:spcBef>
              <a:spcPct val="0"/>
            </a:spcBef>
            <a:spcAft>
              <a:spcPct val="35000"/>
            </a:spcAft>
            <a:buNone/>
            <a:defRPr cap="all"/>
          </a:pPr>
          <a:r>
            <a:rPr lang="en-US" sz="1400" kern="1200" dirty="0"/>
            <a:t>if you think of a class as defining what an object </a:t>
          </a:r>
          <a:r>
            <a:rPr lang="en-US" sz="1400" b="1" kern="1200" dirty="0"/>
            <a:t>is</a:t>
          </a:r>
          <a:r>
            <a:rPr lang="en-US" sz="1400" kern="1200" dirty="0"/>
            <a:t>, whereas an interface defines what an object </a:t>
          </a:r>
          <a:r>
            <a:rPr lang="en-US" sz="1400" b="1" kern="1200" dirty="0"/>
            <a:t>acts like</a:t>
          </a:r>
          <a:r>
            <a:rPr lang="en-US" sz="1400" kern="1200" dirty="0"/>
            <a:t>.</a:t>
          </a:r>
        </a:p>
        <a:p>
          <a:pPr marL="0" lvl="0" indent="0" algn="ctr" defTabSz="488950">
            <a:lnSpc>
              <a:spcPct val="100000"/>
            </a:lnSpc>
            <a:spcBef>
              <a:spcPct val="0"/>
            </a:spcBef>
            <a:spcAft>
              <a:spcPct val="35000"/>
            </a:spcAft>
            <a:buNone/>
            <a:defRPr cap="all"/>
          </a:pPr>
          <a:r>
            <a:rPr lang="en-US" sz="1400" kern="1200" dirty="0"/>
            <a:t> Thus, if you want to declare a variable or parameter as storing objects that </a:t>
          </a:r>
          <a:r>
            <a:rPr lang="en-US" sz="1400" b="1" kern="1200" dirty="0"/>
            <a:t>are</a:t>
          </a:r>
          <a:r>
            <a:rPr lang="en-US" sz="1400" kern="1200" dirty="0"/>
            <a:t> a certain type of thing, create a class to use in these declarations. On the other hand, if you only need to say that a variable or parameter stores objects that </a:t>
          </a:r>
          <a:r>
            <a:rPr lang="en-US" sz="1400" b="1" kern="1200" dirty="0"/>
            <a:t>act</a:t>
          </a:r>
          <a:r>
            <a:rPr lang="en-US" sz="1400" kern="1200" dirty="0"/>
            <a:t> in certain ways (i.e., by handling certain messages), without concern for what they really are, create an interface to use in the declarations. </a:t>
          </a:r>
        </a:p>
        <a:p>
          <a:pPr marL="0" lvl="0" indent="0" algn="ctr" defTabSz="488950">
            <a:lnSpc>
              <a:spcPct val="100000"/>
            </a:lnSpc>
            <a:spcBef>
              <a:spcPct val="0"/>
            </a:spcBef>
            <a:spcAft>
              <a:spcPct val="35000"/>
            </a:spcAft>
            <a:buNone/>
            <a:defRPr cap="all"/>
          </a:pPr>
          <a:r>
            <a:rPr lang="en-US" sz="1600" b="1" kern="1200" dirty="0"/>
            <a:t>For example, if Fish is a class, and Swimmer is an interface, then the declaration</a:t>
          </a:r>
        </a:p>
      </dsp:txBody>
      <dsp:txXfrm>
        <a:off x="552820" y="642524"/>
        <a:ext cx="3390347" cy="5999343"/>
      </dsp:txXfrm>
    </dsp:sp>
    <dsp:sp modelId="{3C06255F-3816-4A00-ABCD-F13445991FB3}">
      <dsp:nvSpPr>
        <dsp:cNvPr id="0" name=""/>
        <dsp:cNvSpPr/>
      </dsp:nvSpPr>
      <dsp:spPr>
        <a:xfrm>
          <a:off x="4443886" y="0"/>
          <a:ext cx="1107969" cy="100364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C56FA-6AE1-4528-BB37-7C4555EBB2FE}">
      <dsp:nvSpPr>
        <dsp:cNvPr id="0" name=""/>
        <dsp:cNvSpPr/>
      </dsp:nvSpPr>
      <dsp:spPr>
        <a:xfrm>
          <a:off x="4680455" y="24829"/>
          <a:ext cx="575859" cy="575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042B8B-89FF-4B15-90FD-6CA784AEDA24}">
      <dsp:nvSpPr>
        <dsp:cNvPr id="0" name=""/>
        <dsp:cNvSpPr/>
      </dsp:nvSpPr>
      <dsp:spPr>
        <a:xfrm>
          <a:off x="4451816" y="1726122"/>
          <a:ext cx="1223125" cy="4505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t>Fish f;</a:t>
          </a:r>
        </a:p>
        <a:p>
          <a:pPr marL="0" lvl="0" indent="0" algn="ctr" defTabSz="711200">
            <a:lnSpc>
              <a:spcPct val="100000"/>
            </a:lnSpc>
            <a:spcBef>
              <a:spcPct val="0"/>
            </a:spcBef>
            <a:spcAft>
              <a:spcPct val="35000"/>
            </a:spcAft>
            <a:buNone/>
            <a:defRPr cap="all"/>
          </a:pPr>
          <a:r>
            <a:rPr lang="en-US" sz="1400" kern="1200" dirty="0"/>
            <a:t>conceptually says that f </a:t>
          </a:r>
          <a:r>
            <a:rPr lang="en-US" sz="1400" b="1" kern="1200" dirty="0"/>
            <a:t>is</a:t>
          </a:r>
          <a:r>
            <a:rPr lang="en-US" sz="1400" kern="1200" dirty="0"/>
            <a:t> a fish, </a:t>
          </a:r>
        </a:p>
      </dsp:txBody>
      <dsp:txXfrm>
        <a:off x="4451816" y="1726122"/>
        <a:ext cx="1223125" cy="4505872"/>
      </dsp:txXfrm>
    </dsp:sp>
    <dsp:sp modelId="{CCB73288-AFEE-4208-ABA0-F1106F588232}">
      <dsp:nvSpPr>
        <dsp:cNvPr id="0" name=""/>
        <dsp:cNvSpPr/>
      </dsp:nvSpPr>
      <dsp:spPr>
        <a:xfrm>
          <a:off x="6365321" y="0"/>
          <a:ext cx="1003640" cy="100364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11FB1-EE20-423C-844A-2974A2B10869}">
      <dsp:nvSpPr>
        <dsp:cNvPr id="0" name=""/>
        <dsp:cNvSpPr/>
      </dsp:nvSpPr>
      <dsp:spPr>
        <a:xfrm>
          <a:off x="6668559" y="45099"/>
          <a:ext cx="575859" cy="575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7A9FE2-5F95-400F-8243-902FFBE5FCAC}">
      <dsp:nvSpPr>
        <dsp:cNvPr id="0" name=""/>
        <dsp:cNvSpPr/>
      </dsp:nvSpPr>
      <dsp:spPr>
        <a:xfrm>
          <a:off x="6173964" y="1726122"/>
          <a:ext cx="1645312" cy="4505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Swimmer</a:t>
          </a:r>
          <a:r>
            <a:rPr lang="en-US" sz="1500" kern="1200" dirty="0"/>
            <a:t> s;</a:t>
          </a:r>
        </a:p>
        <a:p>
          <a:pPr marL="0" lvl="0" indent="0" algn="ctr" defTabSz="666750">
            <a:lnSpc>
              <a:spcPct val="100000"/>
            </a:lnSpc>
            <a:spcBef>
              <a:spcPct val="0"/>
            </a:spcBef>
            <a:spcAft>
              <a:spcPct val="35000"/>
            </a:spcAft>
            <a:buNone/>
            <a:defRPr cap="all"/>
          </a:pPr>
          <a:r>
            <a:rPr lang="en-US" sz="1500" kern="1200" dirty="0"/>
            <a:t>says that s merely acts like something that swims -- perhaps by handling a swim message.</a:t>
          </a:r>
        </a:p>
        <a:p>
          <a:pPr marL="0" lvl="0" indent="0" algn="ctr" defTabSz="666750">
            <a:lnSpc>
              <a:spcPct val="100000"/>
            </a:lnSpc>
            <a:spcBef>
              <a:spcPct val="0"/>
            </a:spcBef>
            <a:spcAft>
              <a:spcPct val="35000"/>
            </a:spcAft>
            <a:buNone/>
            <a:defRPr cap="all"/>
          </a:pPr>
          <a:r>
            <a:rPr lang="en-US" sz="1500" kern="1200" dirty="0"/>
            <a:t> The object stored in s could really be any kind of thing that acts in this way -- it could be a fish, it could be a boat, it could be a human athlete, etc.</a:t>
          </a:r>
        </a:p>
      </dsp:txBody>
      <dsp:txXfrm>
        <a:off x="6173964" y="1726122"/>
        <a:ext cx="1645312" cy="450587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6311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1.specify what a class must do and not how. It is the blueprint of the class.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2.An Abstraction is a </a:t>
            </a:r>
            <a:r>
              <a:rPr lang="en-US" sz="1200" b="1" i="0" u="none" strike="noStrike" kern="1200" dirty="0">
                <a:solidFill>
                  <a:schemeClr val="tx1"/>
                </a:solidFill>
                <a:effectLst/>
                <a:latin typeface="+mn-lt"/>
                <a:ea typeface="+mn-ea"/>
                <a:cs typeface="+mn-cs"/>
              </a:rPr>
              <a:t>process of exposing all the necessary details and hiding the rest</a:t>
            </a:r>
            <a:r>
              <a:rPr lang="en-US" sz="1200" b="0" i="0" u="none" strike="noStrike" kern="1200" dirty="0">
                <a:solidFill>
                  <a:schemeClr val="tx1"/>
                </a:solidFill>
                <a:effectLst/>
                <a:latin typeface="+mn-lt"/>
                <a:ea typeface="+mn-ea"/>
                <a:cs typeface="+mn-cs"/>
              </a:rPr>
              <a:t>. In Java, Data Abstraction is defined as the process of reducing the object to its essence so that only the necessary characteristics are exposed to the users.</a:t>
            </a:r>
          </a:p>
          <a:p>
            <a:r>
              <a:rPr lang="en-US" sz="1200" b="0" i="0" u="none" strike="noStrike" kern="1200" dirty="0">
                <a:solidFill>
                  <a:schemeClr val="tx1"/>
                </a:solidFill>
                <a:effectLst/>
                <a:latin typeface="+mn-lt"/>
                <a:ea typeface="+mn-ea"/>
                <a:cs typeface="+mn-cs"/>
              </a:rPr>
              <a:t>3.The degree of dependency of one class over the other.</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481692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2072391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Apart from theoretical, what is really a class and interface?</a:t>
            </a:r>
          </a:p>
          <a:p>
            <a:r>
              <a:rPr lang="en-US" dirty="0"/>
              <a:t>What you want to create?</a:t>
            </a:r>
          </a:p>
          <a:p>
            <a:r>
              <a:rPr lang="en-US" dirty="0"/>
              <a:t>Why u create?</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217344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402105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1251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478031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700851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653822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abstract, </a:t>
            </a:r>
          </a:p>
          <a:p>
            <a:r>
              <a:rPr lang="en-US" dirty="0"/>
              <a:t>example5, </a:t>
            </a:r>
          </a:p>
          <a:p>
            <a:r>
              <a:rPr lang="en-US" dirty="0"/>
              <a:t>example</a:t>
            </a:r>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315052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378929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Nested interfaces are static by default. You don’t have to mark them static explicitly as it would be redundant.</a:t>
            </a:r>
          </a:p>
          <a:p>
            <a:r>
              <a:rPr lang="en-US" sz="1200" b="0" i="0" u="none" strike="noStrike" kern="1200" dirty="0">
                <a:solidFill>
                  <a:schemeClr val="tx1"/>
                </a:solidFill>
                <a:effectLst/>
                <a:latin typeface="+mn-lt"/>
                <a:ea typeface="+mn-ea"/>
                <a:cs typeface="+mn-cs"/>
              </a:rPr>
              <a:t>Nested interfaces declared inside class can take any access modifier, however nested interface declared inside interface is public implicitly.</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757319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Demointerface</a:t>
            </a:r>
            <a:r>
              <a:rPr lang="en-US" dirty="0"/>
              <a:t>  in </a:t>
            </a:r>
            <a:r>
              <a:rPr lang="en-US" dirty="0">
                <a:sym typeface="Wingdings" pitchFamily="2" charset="2"/>
              </a:rPr>
              <a:t></a:t>
            </a:r>
            <a:r>
              <a:rPr lang="en-US" dirty="0"/>
              <a:t>interface -folder</a:t>
            </a:r>
          </a:p>
          <a:p>
            <a:r>
              <a:rPr lang="en-US" dirty="0" err="1"/>
              <a:t>Newinterface</a:t>
            </a:r>
            <a:r>
              <a:rPr lang="en-US" dirty="0"/>
              <a:t> file in </a:t>
            </a:r>
            <a:r>
              <a:rPr lang="en-US" dirty="0">
                <a:sym typeface="Wingdings" pitchFamily="2" charset="2"/>
              </a:rPr>
              <a:t></a:t>
            </a:r>
            <a:r>
              <a:rPr lang="en-US" dirty="0"/>
              <a:t> </a:t>
            </a:r>
            <a:r>
              <a:rPr lang="en-US" dirty="0" err="1"/>
              <a:t>src</a:t>
            </a:r>
            <a:r>
              <a:rPr lang="en-US" dirty="0"/>
              <a:t> path</a:t>
            </a:r>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424133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10/16/21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10/16/21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36058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interface-in-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beginnersbook.com/2013/05/java-interfa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315031" y="1380754"/>
            <a:ext cx="5561938" cy="1598366"/>
          </a:xfrm>
        </p:spPr>
        <p:txBody>
          <a:bodyPr>
            <a:normAutofit/>
          </a:bodyPr>
          <a:lstStyle/>
          <a:p>
            <a:r>
              <a:rPr lang="en-US" sz="7200" dirty="0"/>
              <a:t>Java -Interface</a:t>
            </a:r>
          </a:p>
        </p:txBody>
      </p:sp>
      <p:sp>
        <p:nvSpPr>
          <p:cNvPr id="3" name="Content Placeholder 2"/>
          <p:cNvSpPr>
            <a:spLocks noGrp="1"/>
          </p:cNvSpPr>
          <p:nvPr>
            <p:ph type="subTitle" idx="1"/>
          </p:nvPr>
        </p:nvSpPr>
        <p:spPr>
          <a:xfrm>
            <a:off x="5417389" y="4382219"/>
            <a:ext cx="3459580" cy="1229170"/>
          </a:xfrm>
        </p:spPr>
        <p:txBody>
          <a:bodyPr>
            <a:normAutofit/>
          </a:bodyPr>
          <a:lstStyle/>
          <a:p>
            <a:r>
              <a:rPr lang="en-US" sz="2800" dirty="0">
                <a:latin typeface="Ayuthaya" pitchFamily="2" charset="-34"/>
                <a:ea typeface="Ayuthaya" pitchFamily="2" charset="-34"/>
                <a:cs typeface="Ayuthaya" pitchFamily="2" charset="-34"/>
              </a:rPr>
              <a:t>BY</a:t>
            </a:r>
          </a:p>
          <a:p>
            <a:r>
              <a:rPr lang="en-US" sz="2800" dirty="0">
                <a:latin typeface="Ayuthaya" pitchFamily="2" charset="-34"/>
                <a:ea typeface="Ayuthaya" pitchFamily="2" charset="-34"/>
                <a:cs typeface="Ayuthaya" pitchFamily="2" charset="-34"/>
              </a:rPr>
              <a:t>Dhivya S</a:t>
            </a:r>
          </a:p>
        </p:txBody>
      </p:sp>
      <p:sp>
        <p:nvSpPr>
          <p:cNvPr id="44" name="Arc 4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Oval 4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6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CFE32-9BBE-1E49-B635-BA31C876C363}"/>
              </a:ext>
            </a:extLst>
          </p:cNvPr>
          <p:cNvSpPr>
            <a:spLocks noGrp="1"/>
          </p:cNvSpPr>
          <p:nvPr>
            <p:ph type="title"/>
          </p:nvPr>
        </p:nvSpPr>
        <p:spPr>
          <a:xfrm>
            <a:off x="466722" y="586855"/>
            <a:ext cx="3201366" cy="5900209"/>
          </a:xfrm>
        </p:spPr>
        <p:txBody>
          <a:bodyPr anchor="b">
            <a:noAutofit/>
          </a:bodyPr>
          <a:lstStyle/>
          <a:p>
            <a:r>
              <a:rPr lang="en-US" sz="2400" dirty="0">
                <a:latin typeface="Abadi" panose="020B0604020104020204" pitchFamily="34" charset="0"/>
              </a:rPr>
              <a:t>1) To achieve security - hide certain details and only show the important details of an object (interface).</a:t>
            </a:r>
            <a:br>
              <a:rPr lang="en-US" sz="2400" dirty="0">
                <a:latin typeface="Abadi" panose="020B0604020104020204" pitchFamily="34" charset="0"/>
              </a:rPr>
            </a:br>
            <a:br>
              <a:rPr lang="en-US" sz="2400" dirty="0">
                <a:latin typeface="Abadi" panose="020B0604020104020204" pitchFamily="34" charset="0"/>
              </a:rPr>
            </a:br>
            <a:r>
              <a:rPr lang="en-US" sz="2400" dirty="0">
                <a:latin typeface="Abadi" panose="020B0604020104020204" pitchFamily="34" charset="0"/>
              </a:rPr>
              <a:t> </a:t>
            </a:r>
            <a:br>
              <a:rPr lang="en-US" sz="2400" dirty="0">
                <a:latin typeface="Abadi" panose="020B0604020104020204" pitchFamily="34" charset="0"/>
              </a:rPr>
            </a:br>
            <a:br>
              <a:rPr lang="en-US" sz="2400" dirty="0">
                <a:latin typeface="Abadi" panose="020B0604020104020204" pitchFamily="34" charset="0"/>
              </a:rPr>
            </a:br>
            <a:r>
              <a:rPr lang="en-US" sz="2400" dirty="0">
                <a:latin typeface="Abadi" panose="020B0604020104020204" pitchFamily="34" charset="0"/>
              </a:rPr>
              <a:t>2) </a:t>
            </a:r>
            <a:r>
              <a:rPr lang="en-US" sz="2400" dirty="0">
                <a:solidFill>
                  <a:srgbClr val="FFFFFF"/>
                </a:solidFill>
                <a:latin typeface="Abadi" panose="020B0604020104020204" pitchFamily="34" charset="0"/>
              </a:rPr>
              <a:t>If the functionality we are creating will be useful across a wide range of disparate objects, use an interface</a:t>
            </a:r>
            <a:br>
              <a:rPr lang="en-US" sz="2400" dirty="0">
                <a:solidFill>
                  <a:srgbClr val="FFFFFF"/>
                </a:solidFill>
                <a:latin typeface="Abadi" panose="020B0604020104020204" pitchFamily="34" charset="0"/>
              </a:rPr>
            </a:br>
            <a:endParaRPr lang="en-US" sz="2400" dirty="0">
              <a:solidFill>
                <a:srgbClr val="FFFFFF"/>
              </a:solidFill>
              <a:latin typeface="Abadi" panose="020B0604020104020204" pitchFamily="34" charset="0"/>
            </a:endParaRPr>
          </a:p>
        </p:txBody>
      </p:sp>
      <p:sp>
        <p:nvSpPr>
          <p:cNvPr id="3" name="Content Placeholder 2">
            <a:extLst>
              <a:ext uri="{FF2B5EF4-FFF2-40B4-BE49-F238E27FC236}">
                <a16:creationId xmlns:a16="http://schemas.microsoft.com/office/drawing/2014/main" id="{A19081C8-B05D-2A4D-8A31-4666A97C67F9}"/>
              </a:ext>
            </a:extLst>
          </p:cNvPr>
          <p:cNvSpPr>
            <a:spLocks noGrp="1"/>
          </p:cNvSpPr>
          <p:nvPr>
            <p:ph idx="1"/>
          </p:nvPr>
        </p:nvSpPr>
        <p:spPr>
          <a:xfrm>
            <a:off x="4810259" y="649480"/>
            <a:ext cx="6555347" cy="5546047"/>
          </a:xfrm>
        </p:spPr>
        <p:txBody>
          <a:bodyPr anchor="ctr">
            <a:normAutofit/>
          </a:bodyPr>
          <a:lstStyle/>
          <a:p>
            <a:pPr marL="0" indent="0">
              <a:buNone/>
            </a:pPr>
            <a:endParaRPr lang="en-US" sz="2000" dirty="0"/>
          </a:p>
          <a:p>
            <a:pPr marL="0" indent="0">
              <a:buNone/>
            </a:pPr>
            <a:r>
              <a:rPr lang="en-US" sz="2000" dirty="0"/>
              <a:t>public interface Actor {    </a:t>
            </a:r>
          </a:p>
          <a:p>
            <a:pPr marL="0" indent="0">
              <a:buNone/>
            </a:pPr>
            <a:r>
              <a:rPr lang="en-US" sz="2000" dirty="0"/>
              <a:t>    	void perform();</a:t>
            </a:r>
          </a:p>
          <a:p>
            <a:pPr marL="0" indent="0">
              <a:buNone/>
            </a:pPr>
            <a:r>
              <a:rPr lang="en-US" sz="2000" dirty="0"/>
              <a:t> } </a:t>
            </a:r>
          </a:p>
          <a:p>
            <a:pPr marL="0" indent="0">
              <a:buNone/>
            </a:pPr>
            <a:r>
              <a:rPr lang="en-US" sz="2000" dirty="0"/>
              <a:t>public interface Producer {   </a:t>
            </a:r>
          </a:p>
          <a:p>
            <a:pPr marL="0" indent="0">
              <a:buNone/>
            </a:pPr>
            <a:r>
              <a:rPr lang="en-US" sz="2000" dirty="0"/>
              <a:t>	 void invest(); </a:t>
            </a:r>
          </a:p>
          <a:p>
            <a:pPr marL="0" indent="0">
              <a:buNone/>
            </a:pPr>
            <a:r>
              <a:rPr lang="en-US" sz="2000" dirty="0"/>
              <a:t>}</a:t>
            </a:r>
          </a:p>
          <a:p>
            <a:r>
              <a:rPr lang="en-US" sz="2000" dirty="0"/>
              <a:t>Nowadays most of the actors are rich enough to produce their own movie. If we are using interfaces rather than abstract classes, we can implement both Actor and Producer. Also, we can define a new </a:t>
            </a:r>
            <a:r>
              <a:rPr lang="en-US" sz="2000" dirty="0" err="1"/>
              <a:t>ActorProducer</a:t>
            </a:r>
            <a:r>
              <a:rPr lang="en-US" sz="2000" dirty="0"/>
              <a:t> interface that extends both.</a:t>
            </a:r>
          </a:p>
          <a:p>
            <a:pPr marL="0" indent="0">
              <a:buNone/>
            </a:pPr>
            <a:r>
              <a:rPr lang="en-US" sz="2000" dirty="0"/>
              <a:t>public interface </a:t>
            </a:r>
            <a:r>
              <a:rPr lang="en-US" sz="2000" dirty="0" err="1"/>
              <a:t>ActorProducer</a:t>
            </a:r>
            <a:r>
              <a:rPr lang="en-US" sz="2000" dirty="0"/>
              <a:t> extends Actor, Producer{</a:t>
            </a:r>
          </a:p>
          <a:p>
            <a:pPr marL="0" indent="0">
              <a:buNone/>
            </a:pPr>
            <a:r>
              <a:rPr lang="en-US" sz="2000" dirty="0"/>
              <a:t>  	 // some statements </a:t>
            </a:r>
          </a:p>
          <a:p>
            <a:pPr marL="0" indent="0">
              <a:buNone/>
            </a:pPr>
            <a:r>
              <a:rPr lang="en-US" sz="2000" dirty="0"/>
              <a:t>}</a:t>
            </a:r>
          </a:p>
        </p:txBody>
      </p:sp>
    </p:spTree>
    <p:extLst>
      <p:ext uri="{BB962C8B-B14F-4D97-AF65-F5344CB8AC3E}">
        <p14:creationId xmlns:p14="http://schemas.microsoft.com/office/powerpoint/2010/main" val="350860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89FA4-1F24-E74A-B187-99953364B9FF}"/>
              </a:ext>
            </a:extLst>
          </p:cNvPr>
          <p:cNvSpPr>
            <a:spLocks noGrp="1"/>
          </p:cNvSpPr>
          <p:nvPr>
            <p:ph type="title"/>
          </p:nvPr>
        </p:nvSpPr>
        <p:spPr>
          <a:xfrm>
            <a:off x="466722" y="586855"/>
            <a:ext cx="3201366" cy="4071409"/>
          </a:xfrm>
        </p:spPr>
        <p:txBody>
          <a:bodyPr anchor="b">
            <a:normAutofit/>
          </a:bodyPr>
          <a:lstStyle/>
          <a:p>
            <a:pPr algn="r"/>
            <a:r>
              <a:rPr lang="en-US" sz="4000" dirty="0">
                <a:solidFill>
                  <a:srgbClr val="FFFFFF"/>
                </a:solidFill>
              </a:rPr>
              <a:t>Functional Interface</a:t>
            </a:r>
          </a:p>
        </p:txBody>
      </p:sp>
      <p:sp>
        <p:nvSpPr>
          <p:cNvPr id="3" name="Content Placeholder 2">
            <a:extLst>
              <a:ext uri="{FF2B5EF4-FFF2-40B4-BE49-F238E27FC236}">
                <a16:creationId xmlns:a16="http://schemas.microsoft.com/office/drawing/2014/main" id="{A66DBF60-5C01-1B45-AA35-E731FFB15AA0}"/>
              </a:ext>
            </a:extLst>
          </p:cNvPr>
          <p:cNvSpPr>
            <a:spLocks noGrp="1"/>
          </p:cNvSpPr>
          <p:nvPr>
            <p:ph idx="1"/>
          </p:nvPr>
        </p:nvSpPr>
        <p:spPr>
          <a:xfrm>
            <a:off x="4810259" y="649480"/>
            <a:ext cx="6555347" cy="5546047"/>
          </a:xfrm>
        </p:spPr>
        <p:txBody>
          <a:bodyPr anchor="ctr">
            <a:normAutofit/>
          </a:bodyPr>
          <a:lstStyle/>
          <a:p>
            <a:pPr fontAlgn="base"/>
            <a:r>
              <a:rPr lang="en-US" sz="2000" dirty="0"/>
              <a:t>A functional interface has only one abstract method but it can have multiple default methods.</a:t>
            </a:r>
          </a:p>
          <a:p>
            <a:pPr fontAlgn="base"/>
            <a:r>
              <a:rPr lang="en-US" sz="2000" dirty="0"/>
              <a:t>The reason it's called a "functional interface" is </a:t>
            </a:r>
            <a:r>
              <a:rPr lang="en-US" sz="2000" b="1" dirty="0"/>
              <a:t>because it effectively acts as a function</a:t>
            </a:r>
            <a:r>
              <a:rPr lang="en-US" sz="2000" dirty="0"/>
              <a:t>. Since you can pass interfaces as parameters, it means that functions are now "first-class citizens" like in functional programming languages. This has many benefits, and you'll see them quite a lot when using the Stream API.</a:t>
            </a:r>
          </a:p>
          <a:p>
            <a:pPr fontAlgn="base"/>
            <a:r>
              <a:rPr lang="en-US" sz="2000" dirty="0"/>
              <a:t>@</a:t>
            </a:r>
            <a:r>
              <a:rPr lang="en-US" sz="2000" dirty="0" err="1"/>
              <a:t>FunctionalInterface</a:t>
            </a:r>
            <a:r>
              <a:rPr lang="en-US" sz="2000" dirty="0"/>
              <a:t> annotation is used to ensure an interface can’t have more than one abstract method. The use of this annotation is optional.</a:t>
            </a:r>
          </a:p>
          <a:p>
            <a:pPr marL="0" indent="0" fontAlgn="base">
              <a:buNone/>
            </a:pPr>
            <a:r>
              <a:rPr lang="en-US" sz="2000" dirty="0"/>
              <a:t>@</a:t>
            </a:r>
            <a:r>
              <a:rPr lang="en-US" sz="2000" dirty="0" err="1"/>
              <a:t>FunctionalInterface</a:t>
            </a:r>
            <a:endParaRPr lang="en-US" sz="2000" dirty="0"/>
          </a:p>
          <a:p>
            <a:pPr marL="0" indent="0" fontAlgn="base">
              <a:buNone/>
            </a:pPr>
            <a:r>
              <a:rPr lang="en-US" sz="2000" dirty="0"/>
              <a:t>interface Square</a:t>
            </a:r>
          </a:p>
          <a:p>
            <a:pPr marL="0" indent="0" fontAlgn="base">
              <a:buNone/>
            </a:pPr>
            <a:r>
              <a:rPr lang="en-US" sz="2000" dirty="0"/>
              <a:t> {</a:t>
            </a:r>
          </a:p>
          <a:p>
            <a:pPr marL="0" indent="0" fontAlgn="base">
              <a:buNone/>
            </a:pPr>
            <a:r>
              <a:rPr lang="en-US" sz="2000" dirty="0"/>
              <a:t>    int calculate(int x);</a:t>
            </a:r>
          </a:p>
          <a:p>
            <a:pPr marL="0" indent="0" fontAlgn="base">
              <a:buNone/>
            </a:pPr>
            <a:r>
              <a:rPr lang="en-US" sz="2000" dirty="0"/>
              <a:t> }</a:t>
            </a:r>
          </a:p>
          <a:p>
            <a:pPr fontAlgn="base"/>
            <a:endParaRPr lang="en-US" sz="2000" dirty="0"/>
          </a:p>
          <a:p>
            <a:endParaRPr lang="en-US" sz="2000" dirty="0"/>
          </a:p>
        </p:txBody>
      </p:sp>
    </p:spTree>
    <p:extLst>
      <p:ext uri="{BB962C8B-B14F-4D97-AF65-F5344CB8AC3E}">
        <p14:creationId xmlns:p14="http://schemas.microsoft.com/office/powerpoint/2010/main" val="168186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AD017-4B84-A749-A6A0-B87CEC5DAA95}"/>
              </a:ext>
            </a:extLst>
          </p:cNvPr>
          <p:cNvSpPr>
            <a:spLocks noGrp="1"/>
          </p:cNvSpPr>
          <p:nvPr>
            <p:ph type="title"/>
          </p:nvPr>
        </p:nvSpPr>
        <p:spPr>
          <a:xfrm>
            <a:off x="686834" y="1153572"/>
            <a:ext cx="3200400" cy="4461163"/>
          </a:xfrm>
        </p:spPr>
        <p:txBody>
          <a:bodyPr>
            <a:normAutofit/>
          </a:bodyPr>
          <a:lstStyle/>
          <a:p>
            <a:br>
              <a:rPr lang="en-US">
                <a:solidFill>
                  <a:srgbClr val="FFFFFF"/>
                </a:solidFill>
              </a:rPr>
            </a:br>
            <a:r>
              <a:rPr lang="en-US">
                <a:solidFill>
                  <a:srgbClr val="FFFFFF"/>
                </a:solidFill>
              </a:rPr>
              <a:t>Marker Interface in Java</a:t>
            </a:r>
            <a:br>
              <a:rPr lang="en-US">
                <a:solidFill>
                  <a:srgbClr val="FFFFFF"/>
                </a:solidFill>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053E02-3898-1E43-A296-302AF5E97C45}"/>
              </a:ext>
            </a:extLst>
          </p:cNvPr>
          <p:cNvSpPr>
            <a:spLocks noGrp="1"/>
          </p:cNvSpPr>
          <p:nvPr>
            <p:ph idx="1"/>
          </p:nvPr>
        </p:nvSpPr>
        <p:spPr>
          <a:xfrm>
            <a:off x="4447308" y="591344"/>
            <a:ext cx="6906491" cy="5585619"/>
          </a:xfrm>
        </p:spPr>
        <p:txBody>
          <a:bodyPr anchor="ctr">
            <a:normAutofit/>
          </a:bodyPr>
          <a:lstStyle/>
          <a:p>
            <a:r>
              <a:rPr lang="en-US" sz="2400" dirty="0"/>
              <a:t>An </a:t>
            </a:r>
            <a:r>
              <a:rPr lang="en-US" sz="2400" dirty="0">
                <a:hlinkClick r:id="rId2"/>
              </a:rPr>
              <a:t>interface</a:t>
            </a:r>
            <a:r>
              <a:rPr lang="en-US" sz="2400" dirty="0"/>
              <a:t> that does not contain methods, fields, and constants is known as </a:t>
            </a:r>
            <a:r>
              <a:rPr lang="en-US" sz="2400" b="1" dirty="0"/>
              <a:t>marker interface</a:t>
            </a:r>
            <a:r>
              <a:rPr lang="en-US" sz="2400" dirty="0"/>
              <a:t>. In other words, an empty interface is known as </a:t>
            </a:r>
            <a:r>
              <a:rPr lang="en-US" sz="2400" b="1" dirty="0"/>
              <a:t>marker interface</a:t>
            </a:r>
            <a:r>
              <a:rPr lang="en-US" sz="2400" dirty="0"/>
              <a:t> or </a:t>
            </a:r>
            <a:r>
              <a:rPr lang="en-US" sz="2400" b="1" dirty="0"/>
              <a:t>tag interface.</a:t>
            </a:r>
            <a:endParaRPr lang="en-US" sz="2400" dirty="0"/>
          </a:p>
          <a:p>
            <a:pPr marL="0" indent="0">
              <a:buNone/>
            </a:pPr>
            <a:endParaRPr lang="en-US" sz="2400" b="1" dirty="0"/>
          </a:p>
          <a:p>
            <a:r>
              <a:rPr lang="en-US" sz="2400" dirty="0"/>
              <a:t>The declaration of marker interface is the same as interface in Java but the interface must be empty. </a:t>
            </a:r>
          </a:p>
          <a:p>
            <a:r>
              <a:rPr lang="en-US" sz="2400" dirty="0"/>
              <a:t>For example:</a:t>
            </a:r>
          </a:p>
          <a:p>
            <a:pPr marL="0" indent="0">
              <a:buNone/>
            </a:pPr>
            <a:r>
              <a:rPr lang="en-US" sz="2400" b="1" dirty="0"/>
              <a:t>public</a:t>
            </a:r>
            <a:r>
              <a:rPr lang="en-US" sz="2400" dirty="0"/>
              <a:t> </a:t>
            </a:r>
            <a:r>
              <a:rPr lang="en-US" sz="2400" b="1" dirty="0"/>
              <a:t>interface</a:t>
            </a:r>
            <a:r>
              <a:rPr lang="en-US" sz="2400" dirty="0"/>
              <a:t> Serializable   </a:t>
            </a:r>
          </a:p>
          <a:p>
            <a:pPr marL="0" indent="0">
              <a:buNone/>
            </a:pPr>
            <a:r>
              <a:rPr lang="en-US" sz="2400" dirty="0"/>
              <a:t>{  </a:t>
            </a:r>
          </a:p>
          <a:p>
            <a:pPr marL="0" indent="0">
              <a:buNone/>
            </a:pPr>
            <a:r>
              <a:rPr lang="en-US" sz="2400" dirty="0"/>
              <a:t>  </a:t>
            </a:r>
          </a:p>
          <a:p>
            <a:pPr marL="0" indent="0">
              <a:buNone/>
            </a:pPr>
            <a:r>
              <a:rPr lang="en-US" sz="2400" dirty="0"/>
              <a:t>}  </a:t>
            </a:r>
          </a:p>
        </p:txBody>
      </p:sp>
    </p:spTree>
    <p:extLst>
      <p:ext uri="{BB962C8B-B14F-4D97-AF65-F5344CB8AC3E}">
        <p14:creationId xmlns:p14="http://schemas.microsoft.com/office/powerpoint/2010/main" val="147293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C415D90-C9AD-9C46-BA77-F4C78C25A5B5}"/>
              </a:ext>
            </a:extLst>
          </p:cNvPr>
          <p:cNvSpPr>
            <a:spLocks noGrp="1"/>
          </p:cNvSpPr>
          <p:nvPr>
            <p:ph type="title"/>
          </p:nvPr>
        </p:nvSpPr>
        <p:spPr>
          <a:xfrm>
            <a:off x="838200" y="365125"/>
            <a:ext cx="5393361" cy="1048009"/>
          </a:xfrm>
        </p:spPr>
        <p:txBody>
          <a:bodyPr>
            <a:normAutofit fontScale="90000"/>
          </a:bodyPr>
          <a:lstStyle/>
          <a:p>
            <a:br>
              <a:rPr lang="en-US" sz="2800" dirty="0"/>
            </a:br>
            <a:r>
              <a:rPr lang="en-US" b="1" dirty="0"/>
              <a:t>Uses of Marker Interface</a:t>
            </a:r>
            <a:br>
              <a:rPr lang="en-US" sz="2800" dirty="0"/>
            </a:br>
            <a:endParaRPr lang="en-US" sz="2800" dirty="0"/>
          </a:p>
        </p:txBody>
      </p:sp>
      <p:pic>
        <p:nvPicPr>
          <p:cNvPr id="6" name="Picture 5">
            <a:extLst>
              <a:ext uri="{FF2B5EF4-FFF2-40B4-BE49-F238E27FC236}">
                <a16:creationId xmlns:a16="http://schemas.microsoft.com/office/drawing/2014/main" id="{063C1BDD-6057-4562-B01A-8F7753611C6C}"/>
              </a:ext>
            </a:extLst>
          </p:cNvPr>
          <p:cNvPicPr>
            <a:picLocks noChangeAspect="1"/>
          </p:cNvPicPr>
          <p:nvPr/>
        </p:nvPicPr>
        <p:blipFill rotWithShape="1">
          <a:blip r:embed="rId2"/>
          <a:srcRect l="15484" r="17765" b="-2"/>
          <a:stretch/>
        </p:blipFill>
        <p:spPr>
          <a:xfrm>
            <a:off x="7522234" y="1413135"/>
            <a:ext cx="4088922" cy="4020520"/>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4309179-D6EA-4FE8-BCB5-77CB26C6D13C}"/>
              </a:ext>
            </a:extLst>
          </p:cNvPr>
          <p:cNvGraphicFramePr>
            <a:graphicFrameLocks noGrp="1"/>
          </p:cNvGraphicFramePr>
          <p:nvPr>
            <p:ph idx="1"/>
            <p:extLst>
              <p:ext uri="{D42A27DB-BD31-4B8C-83A1-F6EECF244321}">
                <p14:modId xmlns:p14="http://schemas.microsoft.com/office/powerpoint/2010/main" val="961377848"/>
              </p:ext>
            </p:extLst>
          </p:nvPr>
        </p:nvGraphicFramePr>
        <p:xfrm>
          <a:off x="152362" y="1413134"/>
          <a:ext cx="7217512" cy="5246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03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43F96-EA83-6842-BC08-29E022CE32FA}"/>
              </a:ext>
            </a:extLst>
          </p:cNvPr>
          <p:cNvSpPr>
            <a:spLocks noGrp="1"/>
          </p:cNvSpPr>
          <p:nvPr>
            <p:ph type="title"/>
          </p:nvPr>
        </p:nvSpPr>
        <p:spPr>
          <a:xfrm>
            <a:off x="686834" y="1153572"/>
            <a:ext cx="3200400" cy="4461163"/>
          </a:xfrm>
        </p:spPr>
        <p:txBody>
          <a:bodyPr>
            <a:normAutofit/>
          </a:bodyPr>
          <a:lstStyle/>
          <a:p>
            <a:br>
              <a:rPr lang="en-US" sz="3700" b="1">
                <a:solidFill>
                  <a:srgbClr val="FFFFFF"/>
                </a:solidFill>
              </a:rPr>
            </a:br>
            <a:br>
              <a:rPr lang="en-US" sz="3700" b="1">
                <a:solidFill>
                  <a:srgbClr val="FFFFFF"/>
                </a:solidFill>
              </a:rPr>
            </a:br>
            <a:r>
              <a:rPr lang="en-US" sz="3700" b="1">
                <a:solidFill>
                  <a:srgbClr val="FFFFFF"/>
                </a:solidFill>
              </a:rPr>
              <a:t>Nested or Inner interfaces in Java</a:t>
            </a:r>
            <a:br>
              <a:rPr lang="en-US" sz="3700" b="1">
                <a:solidFill>
                  <a:srgbClr val="FFFFFF"/>
                </a:solidFill>
              </a:rPr>
            </a:br>
            <a:br>
              <a:rPr lang="en-US" sz="3700">
                <a:solidFill>
                  <a:srgbClr val="FFFFFF"/>
                </a:solidFill>
              </a:rPr>
            </a:br>
            <a:endParaRPr lang="en-US"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C75994B-18F3-F04E-B303-5149753C9AC3}"/>
              </a:ext>
            </a:extLst>
          </p:cNvPr>
          <p:cNvSpPr>
            <a:spLocks noGrp="1"/>
          </p:cNvSpPr>
          <p:nvPr>
            <p:ph idx="1"/>
          </p:nvPr>
        </p:nvSpPr>
        <p:spPr>
          <a:xfrm>
            <a:off x="4447308" y="591344"/>
            <a:ext cx="6906491" cy="5585619"/>
          </a:xfrm>
        </p:spPr>
        <p:txBody>
          <a:bodyPr anchor="ctr">
            <a:normAutofit/>
          </a:bodyPr>
          <a:lstStyle/>
          <a:p>
            <a:r>
              <a:rPr lang="en-US" dirty="0"/>
              <a:t>An interface which is declared inside another interface or class is called nested interface. </a:t>
            </a:r>
          </a:p>
          <a:p>
            <a:endParaRPr lang="en-US" dirty="0"/>
          </a:p>
          <a:p>
            <a:r>
              <a:rPr lang="en-US" dirty="0"/>
              <a:t>They are also known as inner </a:t>
            </a:r>
            <a:r>
              <a:rPr lang="en-US" b="1" dirty="0">
                <a:hlinkClick r:id="rId2"/>
              </a:rPr>
              <a:t>interface</a:t>
            </a:r>
            <a:r>
              <a:rPr lang="en-US" dirty="0"/>
              <a:t>. Since nested interface cannot be accessed directly, we can only call the nested interface by using outer class or outer interface name followed by dot( . ), followed by the interface name.</a:t>
            </a:r>
          </a:p>
          <a:p>
            <a:pPr marL="0" indent="0">
              <a:buNone/>
            </a:pPr>
            <a:br>
              <a:rPr lang="en-US" dirty="0"/>
            </a:br>
            <a:endParaRPr lang="en-US" dirty="0"/>
          </a:p>
        </p:txBody>
      </p:sp>
    </p:spTree>
    <p:extLst>
      <p:ext uri="{BB962C8B-B14F-4D97-AF65-F5344CB8AC3E}">
        <p14:creationId xmlns:p14="http://schemas.microsoft.com/office/powerpoint/2010/main" val="39190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72735FF-3246-E140-8B5F-9D2F9CA27EA8}"/>
              </a:ext>
            </a:extLst>
          </p:cNvPr>
          <p:cNvSpPr>
            <a:spLocks noGrp="1"/>
          </p:cNvSpPr>
          <p:nvPr>
            <p:ph idx="1"/>
          </p:nvPr>
        </p:nvSpPr>
        <p:spPr>
          <a:xfrm>
            <a:off x="4167272" y="172528"/>
            <a:ext cx="7892456" cy="6366384"/>
          </a:xfrm>
        </p:spPr>
        <p:txBody>
          <a:bodyPr anchor="ctr">
            <a:noAutofit/>
          </a:bodyPr>
          <a:lstStyle/>
          <a:p>
            <a:pPr marL="0" indent="0">
              <a:buNone/>
            </a:pPr>
            <a:r>
              <a:rPr lang="en-US" sz="1800" dirty="0"/>
              <a:t>interface </a:t>
            </a:r>
            <a:r>
              <a:rPr lang="en-US" sz="1800" dirty="0" err="1"/>
              <a:t>MyInterfaceA</a:t>
            </a:r>
            <a:r>
              <a:rPr lang="en-US" sz="1800" dirty="0"/>
              <a:t>{       </a:t>
            </a:r>
          </a:p>
          <a:p>
            <a:pPr marL="0" indent="0">
              <a:buNone/>
            </a:pPr>
            <a:r>
              <a:rPr lang="en-US" sz="1800" dirty="0"/>
              <a:t>void display();      </a:t>
            </a:r>
          </a:p>
          <a:p>
            <a:pPr marL="0" indent="0">
              <a:buNone/>
            </a:pPr>
            <a:r>
              <a:rPr lang="en-US" sz="1800" dirty="0"/>
              <a:t> interface </a:t>
            </a:r>
            <a:r>
              <a:rPr lang="en-US" sz="1800" dirty="0" err="1"/>
              <a:t>MyInterfaceB</a:t>
            </a:r>
            <a:r>
              <a:rPr lang="en-US" sz="1800" dirty="0"/>
              <a:t>{  //nested inner interface</a:t>
            </a:r>
          </a:p>
          <a:p>
            <a:pPr marL="0" indent="0">
              <a:buNone/>
            </a:pPr>
            <a:r>
              <a:rPr lang="en-US" sz="1800" dirty="0"/>
              <a:t>         void </a:t>
            </a:r>
            <a:r>
              <a:rPr lang="en-US" sz="1800" dirty="0" err="1"/>
              <a:t>myMethod</a:t>
            </a:r>
            <a:r>
              <a:rPr lang="en-US" sz="1800" dirty="0"/>
              <a:t>();    </a:t>
            </a:r>
          </a:p>
          <a:p>
            <a:pPr marL="0" indent="0">
              <a:buNone/>
            </a:pPr>
            <a:r>
              <a:rPr lang="en-US" sz="1800" dirty="0"/>
              <a:t>   }  </a:t>
            </a:r>
          </a:p>
          <a:p>
            <a:pPr marL="0" indent="0">
              <a:buNone/>
            </a:pPr>
            <a:r>
              <a:rPr lang="en-US" sz="1800" dirty="0"/>
              <a:t> }        </a:t>
            </a:r>
          </a:p>
          <a:p>
            <a:pPr marL="0" indent="0">
              <a:buNone/>
            </a:pPr>
            <a:r>
              <a:rPr lang="en-US" sz="1800" dirty="0"/>
              <a:t>class NestedInterfaceDemo1  implements </a:t>
            </a:r>
            <a:r>
              <a:rPr lang="en-US" sz="1800" dirty="0" err="1"/>
              <a:t>MyInterfaceA.MyInterfaceB</a:t>
            </a:r>
            <a:endParaRPr lang="en-US" sz="1800" dirty="0"/>
          </a:p>
          <a:p>
            <a:pPr marL="0" indent="0">
              <a:buNone/>
            </a:pPr>
            <a:r>
              <a:rPr lang="en-US" sz="1800" dirty="0"/>
              <a:t>{       //implementing by </a:t>
            </a:r>
            <a:r>
              <a:rPr lang="en-US" sz="1800" dirty="0" err="1"/>
              <a:t>superinterfacename.interfacename</a:t>
            </a:r>
            <a:endParaRPr lang="en-US" sz="1800" dirty="0"/>
          </a:p>
          <a:p>
            <a:pPr marL="0" indent="0">
              <a:buNone/>
            </a:pPr>
            <a:r>
              <a:rPr lang="en-US" sz="1800" dirty="0"/>
              <a:t> public void </a:t>
            </a:r>
            <a:r>
              <a:rPr lang="en-US" sz="1800" dirty="0" err="1"/>
              <a:t>myMethod</a:t>
            </a:r>
            <a:r>
              <a:rPr lang="en-US" sz="1800" dirty="0"/>
              <a:t>(){ </a:t>
            </a:r>
          </a:p>
          <a:p>
            <a:pPr marL="0" indent="0">
              <a:buNone/>
            </a:pPr>
            <a:r>
              <a:rPr lang="en-US" sz="1800" dirty="0"/>
              <a:t>         </a:t>
            </a:r>
            <a:r>
              <a:rPr lang="en-US" sz="1800" dirty="0" err="1"/>
              <a:t>System.out.println</a:t>
            </a:r>
            <a:r>
              <a:rPr lang="en-US" sz="1800" dirty="0"/>
              <a:t>("Nested interface method");   </a:t>
            </a:r>
          </a:p>
          <a:p>
            <a:pPr marL="0" indent="0">
              <a:buNone/>
            </a:pPr>
            <a:r>
              <a:rPr lang="en-US" sz="1800" dirty="0"/>
              <a:t>   }              </a:t>
            </a:r>
          </a:p>
          <a:p>
            <a:pPr marL="0" indent="0">
              <a:buNone/>
            </a:pPr>
            <a:r>
              <a:rPr lang="en-US" sz="1800" dirty="0"/>
              <a:t> public static void main(String </a:t>
            </a:r>
            <a:r>
              <a:rPr lang="en-US" sz="1800" dirty="0" err="1"/>
              <a:t>args</a:t>
            </a:r>
            <a:r>
              <a:rPr lang="en-US" sz="1800" dirty="0"/>
              <a:t>[]){</a:t>
            </a:r>
          </a:p>
          <a:p>
            <a:pPr marL="0" indent="0">
              <a:buNone/>
            </a:pPr>
            <a:r>
              <a:rPr lang="en-US" sz="1800" dirty="0"/>
              <a:t>          </a:t>
            </a:r>
            <a:r>
              <a:rPr lang="en-US" sz="1800" dirty="0" err="1"/>
              <a:t>MyInterfaceA.MyInterfaceB</a:t>
            </a:r>
            <a:r>
              <a:rPr lang="en-US" sz="1800" dirty="0"/>
              <a:t> obj=  new NestedInterfaceDemo1();     </a:t>
            </a:r>
          </a:p>
          <a:p>
            <a:pPr marL="0" indent="0">
              <a:buNone/>
            </a:pPr>
            <a:r>
              <a:rPr lang="en-US" sz="1800" dirty="0"/>
              <a:t>           </a:t>
            </a:r>
            <a:r>
              <a:rPr lang="en-US" sz="1800" dirty="0" err="1"/>
              <a:t>obj.myMethod</a:t>
            </a:r>
            <a:r>
              <a:rPr lang="en-US" sz="1800" dirty="0"/>
              <a:t>();      </a:t>
            </a:r>
          </a:p>
          <a:p>
            <a:pPr marL="0" indent="0">
              <a:buNone/>
            </a:pPr>
            <a:r>
              <a:rPr lang="en-US" sz="1800" dirty="0"/>
              <a:t>  }  </a:t>
            </a:r>
          </a:p>
          <a:p>
            <a:pPr marL="0" indent="0">
              <a:buNone/>
            </a:pPr>
            <a:r>
              <a:rPr lang="en-US" sz="1800" dirty="0"/>
              <a:t> }</a:t>
            </a:r>
          </a:p>
        </p:txBody>
      </p:sp>
    </p:spTree>
    <p:extLst>
      <p:ext uri="{BB962C8B-B14F-4D97-AF65-F5344CB8AC3E}">
        <p14:creationId xmlns:p14="http://schemas.microsoft.com/office/powerpoint/2010/main" val="307124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DC018-18AC-AD45-80DB-EA18CE0EB940}"/>
              </a:ext>
            </a:extLst>
          </p:cNvPr>
          <p:cNvSpPr>
            <a:spLocks noGrp="1"/>
          </p:cNvSpPr>
          <p:nvPr>
            <p:ph type="title"/>
          </p:nvPr>
        </p:nvSpPr>
        <p:spPr>
          <a:xfrm>
            <a:off x="686834" y="1153572"/>
            <a:ext cx="3200400" cy="4461163"/>
          </a:xfrm>
        </p:spPr>
        <p:txBody>
          <a:bodyPr>
            <a:normAutofit/>
          </a:bodyPr>
          <a:lstStyle/>
          <a:p>
            <a:br>
              <a:rPr lang="en-US" sz="3400" b="1">
                <a:solidFill>
                  <a:srgbClr val="FFFFFF"/>
                </a:solidFill>
              </a:rPr>
            </a:br>
            <a:br>
              <a:rPr lang="en-US" sz="3400" b="1">
                <a:solidFill>
                  <a:srgbClr val="FFFFFF"/>
                </a:solidFill>
              </a:rPr>
            </a:br>
            <a:r>
              <a:rPr lang="en-US" sz="3400" b="1">
                <a:solidFill>
                  <a:srgbClr val="FFFFFF"/>
                </a:solidFill>
              </a:rPr>
              <a:t>Example 2: Nested interface declared inside a class</a:t>
            </a:r>
            <a:br>
              <a:rPr lang="en-US" sz="3400" b="1">
                <a:solidFill>
                  <a:srgbClr val="FFFFFF"/>
                </a:solidFill>
              </a:rPr>
            </a:br>
            <a:br>
              <a:rPr lang="en-US" sz="3400">
                <a:solidFill>
                  <a:srgbClr val="FFFFFF"/>
                </a:solidFill>
              </a:rPr>
            </a:br>
            <a:endParaRPr lang="en-US"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E36F15F-47ED-A848-8324-D9D9290DC089}"/>
              </a:ext>
            </a:extLst>
          </p:cNvPr>
          <p:cNvSpPr>
            <a:spLocks noGrp="1"/>
          </p:cNvSpPr>
          <p:nvPr>
            <p:ph idx="1"/>
          </p:nvPr>
        </p:nvSpPr>
        <p:spPr>
          <a:xfrm>
            <a:off x="4447308" y="591344"/>
            <a:ext cx="6906491" cy="5585619"/>
          </a:xfrm>
        </p:spPr>
        <p:txBody>
          <a:bodyPr anchor="ctr">
            <a:normAutofit/>
          </a:bodyPr>
          <a:lstStyle/>
          <a:p>
            <a:pPr marL="0" indent="0">
              <a:buNone/>
            </a:pPr>
            <a:r>
              <a:rPr lang="en-US" sz="1800"/>
              <a:t>class </a:t>
            </a:r>
            <a:r>
              <a:rPr lang="en-US" sz="1800" err="1"/>
              <a:t>MyClass</a:t>
            </a:r>
            <a:r>
              <a:rPr lang="en-US" sz="1800"/>
              <a:t>{       </a:t>
            </a:r>
          </a:p>
          <a:p>
            <a:pPr marL="0" indent="0">
              <a:buNone/>
            </a:pPr>
            <a:r>
              <a:rPr lang="en-US" sz="1800"/>
              <a:t>     interface </a:t>
            </a:r>
            <a:r>
              <a:rPr lang="en-US" sz="1800" err="1"/>
              <a:t>MyInterfaceB</a:t>
            </a:r>
            <a:r>
              <a:rPr lang="en-US" sz="1800"/>
              <a:t>{ </a:t>
            </a:r>
          </a:p>
          <a:p>
            <a:pPr marL="0" indent="0">
              <a:buNone/>
            </a:pPr>
            <a:r>
              <a:rPr lang="en-US" sz="1800"/>
              <a:t>          void </a:t>
            </a:r>
            <a:r>
              <a:rPr lang="en-US" sz="1800" err="1"/>
              <a:t>myMethod</a:t>
            </a:r>
            <a:r>
              <a:rPr lang="en-US" sz="1800"/>
              <a:t>();       </a:t>
            </a:r>
          </a:p>
          <a:p>
            <a:pPr marL="0" indent="0">
              <a:buNone/>
            </a:pPr>
            <a:r>
              <a:rPr lang="en-US" sz="1800"/>
              <a:t>}</a:t>
            </a:r>
          </a:p>
          <a:p>
            <a:pPr marL="0" indent="0">
              <a:buNone/>
            </a:pPr>
            <a:r>
              <a:rPr lang="en-US" sz="1800"/>
              <a:t> }       </a:t>
            </a:r>
          </a:p>
          <a:p>
            <a:pPr marL="0" indent="0">
              <a:buNone/>
            </a:pPr>
            <a:r>
              <a:rPr lang="en-US" sz="1800"/>
              <a:t> class NestedInterfaceDemo2 implements </a:t>
            </a:r>
            <a:r>
              <a:rPr lang="en-US" sz="1800" err="1"/>
              <a:t>MyClass.MyInterfaceB</a:t>
            </a:r>
            <a:r>
              <a:rPr lang="en-US" sz="1800"/>
              <a:t>{       </a:t>
            </a:r>
          </a:p>
          <a:p>
            <a:pPr marL="0" indent="0">
              <a:buNone/>
            </a:pPr>
            <a:r>
              <a:rPr lang="en-US" sz="1800"/>
              <a:t> public void </a:t>
            </a:r>
            <a:r>
              <a:rPr lang="en-US" sz="1800" err="1"/>
              <a:t>myMethod</a:t>
            </a:r>
            <a:r>
              <a:rPr lang="en-US" sz="1800"/>
              <a:t>(){       </a:t>
            </a:r>
          </a:p>
          <a:p>
            <a:pPr marL="0" indent="0">
              <a:buNone/>
            </a:pPr>
            <a:r>
              <a:rPr lang="en-US" sz="1800"/>
              <a:t>   </a:t>
            </a:r>
            <a:r>
              <a:rPr lang="en-US" sz="1800" err="1"/>
              <a:t>System.out.println</a:t>
            </a:r>
            <a:r>
              <a:rPr lang="en-US" sz="1800"/>
              <a:t>("Nested interface method");      </a:t>
            </a:r>
          </a:p>
          <a:p>
            <a:pPr marL="0" indent="0">
              <a:buNone/>
            </a:pPr>
            <a:r>
              <a:rPr lang="en-US" sz="1800"/>
              <a:t>}          </a:t>
            </a:r>
          </a:p>
          <a:p>
            <a:pPr marL="0" indent="0">
              <a:buNone/>
            </a:pPr>
            <a:r>
              <a:rPr lang="en-US" sz="1800"/>
              <a:t> public static void main(String </a:t>
            </a:r>
            <a:r>
              <a:rPr lang="en-US" sz="1800" err="1"/>
              <a:t>args</a:t>
            </a:r>
            <a:r>
              <a:rPr lang="en-US" sz="1800"/>
              <a:t>[]){        </a:t>
            </a:r>
          </a:p>
          <a:p>
            <a:pPr marL="0" indent="0">
              <a:buNone/>
            </a:pPr>
            <a:r>
              <a:rPr lang="en-US" sz="1800"/>
              <a:t>  </a:t>
            </a:r>
            <a:r>
              <a:rPr lang="en-US" sz="1800" err="1"/>
              <a:t>MyClass.MyInterfaceB</a:t>
            </a:r>
            <a:r>
              <a:rPr lang="en-US" sz="1800"/>
              <a:t> obj= new NestedInterfaceDemo2();   </a:t>
            </a:r>
          </a:p>
          <a:p>
            <a:pPr marL="0" indent="0">
              <a:buNone/>
            </a:pPr>
            <a:r>
              <a:rPr lang="en-US" sz="1800"/>
              <a:t>    </a:t>
            </a:r>
            <a:r>
              <a:rPr lang="en-US" sz="1800" err="1"/>
              <a:t>obj.myMethod</a:t>
            </a:r>
            <a:r>
              <a:rPr lang="en-US" sz="1800"/>
              <a:t>();      </a:t>
            </a:r>
          </a:p>
          <a:p>
            <a:pPr marL="0" indent="0">
              <a:buNone/>
            </a:pPr>
            <a:r>
              <a:rPr lang="en-US" sz="1800"/>
              <a:t>}  </a:t>
            </a:r>
          </a:p>
          <a:p>
            <a:pPr marL="0" indent="0">
              <a:buNone/>
            </a:pPr>
            <a:r>
              <a:rPr lang="en-US" sz="1800"/>
              <a:t> }</a:t>
            </a:r>
          </a:p>
        </p:txBody>
      </p:sp>
    </p:spTree>
    <p:extLst>
      <p:ext uri="{BB962C8B-B14F-4D97-AF65-F5344CB8AC3E}">
        <p14:creationId xmlns:p14="http://schemas.microsoft.com/office/powerpoint/2010/main" val="2582482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8D60C-C671-AA4A-989C-0C23D2A800D0}"/>
              </a:ext>
            </a:extLst>
          </p:cNvPr>
          <p:cNvSpPr>
            <a:spLocks noGrp="1"/>
          </p:cNvSpPr>
          <p:nvPr>
            <p:ph type="title"/>
          </p:nvPr>
        </p:nvSpPr>
        <p:spPr>
          <a:xfrm>
            <a:off x="5297762" y="329184"/>
            <a:ext cx="6251110" cy="1783080"/>
          </a:xfrm>
        </p:spPr>
        <p:txBody>
          <a:bodyPr anchor="b">
            <a:normAutofit/>
          </a:bodyPr>
          <a:lstStyle/>
          <a:p>
            <a:r>
              <a:rPr lang="en-US" sz="5400"/>
              <a:t>Questions ?</a:t>
            </a:r>
          </a:p>
        </p:txBody>
      </p:sp>
      <p:pic>
        <p:nvPicPr>
          <p:cNvPr id="5" name="Picture 4" descr="Question mark on green pastel background">
            <a:extLst>
              <a:ext uri="{FF2B5EF4-FFF2-40B4-BE49-F238E27FC236}">
                <a16:creationId xmlns:a16="http://schemas.microsoft.com/office/drawing/2014/main" id="{EDA64C57-DE0D-4935-8E15-06ADE23DED44}"/>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9C812-C5D3-FE4A-A093-9AA1D7BC6791}"/>
              </a:ext>
            </a:extLst>
          </p:cNvPr>
          <p:cNvSpPr>
            <a:spLocks noGrp="1"/>
          </p:cNvSpPr>
          <p:nvPr>
            <p:ph idx="1"/>
          </p:nvPr>
        </p:nvSpPr>
        <p:spPr>
          <a:xfrm>
            <a:off x="5297762" y="2706624"/>
            <a:ext cx="6251110" cy="3483864"/>
          </a:xfrm>
        </p:spPr>
        <p:txBody>
          <a:bodyPr>
            <a:normAutofit lnSpcReduction="10000"/>
          </a:bodyPr>
          <a:lstStyle/>
          <a:p>
            <a:r>
              <a:rPr lang="en-US" sz="2200" b="1" dirty="0"/>
              <a:t> Suppose A is an interface. Can we create an object using new A()?</a:t>
            </a:r>
            <a:endParaRPr lang="en-US" sz="2200" dirty="0"/>
          </a:p>
          <a:p>
            <a:r>
              <a:rPr lang="en-US" sz="2200" dirty="0"/>
              <a:t>Ans: No, we cannot create an object of interface using new operator. But we can create a reference of interface type and interface reference refers to objects of its implementation classes.</a:t>
            </a:r>
          </a:p>
          <a:p>
            <a:r>
              <a:rPr lang="en-US" sz="2200" b="1" dirty="0"/>
              <a:t>Suppose A is an interface. Can we declare a reference variable a with type A like this: </a:t>
            </a:r>
          </a:p>
          <a:p>
            <a:pPr marL="0" indent="0">
              <a:buNone/>
            </a:pPr>
            <a:r>
              <a:rPr lang="en-US" sz="2200" b="1" dirty="0"/>
              <a:t>		A a;</a:t>
            </a:r>
            <a:endParaRPr lang="en-US" sz="2200" dirty="0"/>
          </a:p>
          <a:p>
            <a:r>
              <a:rPr lang="en-US" sz="2200" dirty="0"/>
              <a:t>Ans: Yes.</a:t>
            </a:r>
          </a:p>
          <a:p>
            <a:pPr marL="0" indent="0">
              <a:buNone/>
            </a:pPr>
            <a:endParaRPr lang="en-US" sz="2200" dirty="0"/>
          </a:p>
        </p:txBody>
      </p:sp>
    </p:spTree>
    <p:extLst>
      <p:ext uri="{BB962C8B-B14F-4D97-AF65-F5344CB8AC3E}">
        <p14:creationId xmlns:p14="http://schemas.microsoft.com/office/powerpoint/2010/main" val="394848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FFEFE3AE-2971-4A4E-B8EF-C3B650C9A645}"/>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ED287E-3B32-8B42-BBD0-607B687BAB95}"/>
              </a:ext>
            </a:extLst>
          </p:cNvPr>
          <p:cNvSpPr>
            <a:spLocks noGrp="1"/>
          </p:cNvSpPr>
          <p:nvPr>
            <p:ph idx="1"/>
          </p:nvPr>
        </p:nvSpPr>
        <p:spPr>
          <a:xfrm>
            <a:off x="5297762" y="2706624"/>
            <a:ext cx="6251110" cy="3483864"/>
          </a:xfrm>
        </p:spPr>
        <p:txBody>
          <a:bodyPr>
            <a:normAutofit/>
          </a:bodyPr>
          <a:lstStyle/>
          <a:p>
            <a:r>
              <a:rPr lang="en-US" sz="2000" b="1" dirty="0"/>
              <a:t>Why an Interface method cannot be declared as final in Java?</a:t>
            </a:r>
            <a:br>
              <a:rPr lang="en-US" sz="2000" dirty="0"/>
            </a:br>
            <a:r>
              <a:rPr lang="en-US" sz="2000" dirty="0"/>
              <a:t>Or, Can a method within an interface be marked as final?</a:t>
            </a:r>
          </a:p>
          <a:p>
            <a:pPr marL="0" indent="0">
              <a:buNone/>
            </a:pPr>
            <a:r>
              <a:rPr lang="en-US" sz="2000" dirty="0"/>
              <a:t>	Ans: Not possible. Doing so will result the compilation error problem. This is because a final method cannot be overridden in java. But an interface method should be implemented by another class.</a:t>
            </a:r>
          </a:p>
          <a:p>
            <a:pPr marL="0" indent="0">
              <a:buNone/>
            </a:pPr>
            <a:r>
              <a:rPr lang="en-US" sz="2000" dirty="0"/>
              <a:t> 	So, the interface method cannot be declared as final. The modifiers such as public and abstract are only applicable for method declaration in an interface.</a:t>
            </a:r>
          </a:p>
          <a:p>
            <a:endParaRPr lang="en-US" sz="2000" dirty="0"/>
          </a:p>
        </p:txBody>
      </p:sp>
    </p:spTree>
    <p:extLst>
      <p:ext uri="{BB962C8B-B14F-4D97-AF65-F5344CB8AC3E}">
        <p14:creationId xmlns:p14="http://schemas.microsoft.com/office/powerpoint/2010/main" val="2090328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ny question marks on black background">
            <a:extLst>
              <a:ext uri="{FF2B5EF4-FFF2-40B4-BE49-F238E27FC236}">
                <a16:creationId xmlns:a16="http://schemas.microsoft.com/office/drawing/2014/main" id="{6CCEEACE-4FAB-45B7-857E-821180BF03EC}"/>
              </a:ext>
            </a:extLst>
          </p:cNvPr>
          <p:cNvPicPr>
            <a:picLocks noChangeAspect="1"/>
          </p:cNvPicPr>
          <p:nvPr/>
        </p:nvPicPr>
        <p:blipFill rotWithShape="1">
          <a:blip r:embed="rId2"/>
          <a:srcRect l="58573"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2B072B-86DD-C841-8B8B-D6BFBD00816D}"/>
              </a:ext>
            </a:extLst>
          </p:cNvPr>
          <p:cNvSpPr>
            <a:spLocks noGrp="1"/>
          </p:cNvSpPr>
          <p:nvPr>
            <p:ph idx="1"/>
          </p:nvPr>
        </p:nvSpPr>
        <p:spPr>
          <a:xfrm>
            <a:off x="5297762" y="2706624"/>
            <a:ext cx="6251110" cy="3483864"/>
          </a:xfrm>
        </p:spPr>
        <p:txBody>
          <a:bodyPr>
            <a:normAutofit/>
          </a:bodyPr>
          <a:lstStyle/>
          <a:p>
            <a:r>
              <a:rPr lang="en-US" sz="1500" b="1" dirty="0"/>
              <a:t>Can an interface be final?</a:t>
            </a:r>
            <a:endParaRPr lang="en-US" sz="1500" dirty="0"/>
          </a:p>
          <a:p>
            <a:pPr marL="0" indent="0">
              <a:buNone/>
            </a:pPr>
            <a:r>
              <a:rPr lang="en-US" sz="1500" dirty="0"/>
              <a:t> 	Ans: No. Doing so will result compilation error problem.</a:t>
            </a:r>
          </a:p>
          <a:p>
            <a:r>
              <a:rPr lang="en-US" sz="1500" b="1" dirty="0"/>
              <a:t>Can we re-assign a value to a variable of interface?</a:t>
            </a:r>
            <a:endParaRPr lang="en-US" sz="1500" dirty="0"/>
          </a:p>
          <a:p>
            <a:pPr marL="0" indent="0">
              <a:buNone/>
            </a:pPr>
            <a:r>
              <a:rPr lang="en-US" sz="1500" dirty="0"/>
              <a:t>	 Ans: No, variables defined inside the interface are static and final by default. They      are just like constants. We can’t change their value once they got.</a:t>
            </a:r>
          </a:p>
          <a:p>
            <a:r>
              <a:rPr lang="en-US" sz="1500" b="1" dirty="0"/>
              <a:t>What is a Marker Interface in Java?</a:t>
            </a:r>
            <a:endParaRPr lang="en-US" sz="1500" dirty="0"/>
          </a:p>
          <a:p>
            <a:pPr marL="0" indent="0">
              <a:buNone/>
            </a:pPr>
            <a:r>
              <a:rPr lang="en-US" sz="1500" dirty="0"/>
              <a:t>	Ans: An Interface that doesn’t have any data members or methods is called marker interface in java. For example, Serializable, Cloneable, Remote, etc.</a:t>
            </a:r>
          </a:p>
          <a:p>
            <a:pPr marL="0" indent="0">
              <a:buNone/>
            </a:pPr>
            <a:br>
              <a:rPr lang="en-US" sz="1500" dirty="0"/>
            </a:br>
            <a:endParaRPr lang="en-US" sz="1500" dirty="0"/>
          </a:p>
        </p:txBody>
      </p:sp>
    </p:spTree>
    <p:extLst>
      <p:ext uri="{BB962C8B-B14F-4D97-AF65-F5344CB8AC3E}">
        <p14:creationId xmlns:p14="http://schemas.microsoft.com/office/powerpoint/2010/main" val="93193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Contents</a:t>
            </a:r>
          </a:p>
        </p:txBody>
      </p:sp>
      <p:graphicFrame>
        <p:nvGraphicFramePr>
          <p:cNvPr id="15" name="Content Placeholder 2">
            <a:extLst>
              <a:ext uri="{FF2B5EF4-FFF2-40B4-BE49-F238E27FC236}">
                <a16:creationId xmlns:a16="http://schemas.microsoft.com/office/drawing/2014/main" id="{5845E44E-B407-400D-810F-D6A29967F11E}"/>
              </a:ext>
            </a:extLst>
          </p:cNvPr>
          <p:cNvGraphicFramePr/>
          <p:nvPr>
            <p:extLst>
              <p:ext uri="{D42A27DB-BD31-4B8C-83A1-F6EECF244321}">
                <p14:modId xmlns:p14="http://schemas.microsoft.com/office/powerpoint/2010/main" val="107906082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857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1B0401B6-44FD-DD4D-A580-C4170DE339D6}"/>
              </a:ext>
            </a:extLst>
          </p:cNvPr>
          <p:cNvSpPr>
            <a:spLocks noGrp="1"/>
          </p:cNvSpPr>
          <p:nvPr>
            <p:ph idx="1"/>
          </p:nvPr>
        </p:nvSpPr>
        <p:spPr>
          <a:xfrm>
            <a:off x="838200" y="1825625"/>
            <a:ext cx="5393361" cy="4351338"/>
          </a:xfrm>
        </p:spPr>
        <p:txBody>
          <a:bodyPr>
            <a:normAutofit/>
          </a:bodyPr>
          <a:lstStyle/>
          <a:p>
            <a:endParaRPr lang="en-US" sz="1800" b="1"/>
          </a:p>
          <a:p>
            <a:r>
              <a:rPr lang="en-US" sz="1800" b="1">
                <a:latin typeface="Abadi" panose="020B0604020104020204" pitchFamily="34" charset="0"/>
              </a:rPr>
              <a:t>Can we define an interface inside a method as local member?</a:t>
            </a:r>
            <a:endParaRPr lang="en-US" sz="1800">
              <a:latin typeface="Abadi" panose="020B0604020104020204" pitchFamily="34" charset="0"/>
            </a:endParaRPr>
          </a:p>
          <a:p>
            <a:pPr marL="0" indent="0">
              <a:buNone/>
            </a:pPr>
            <a:r>
              <a:rPr lang="en-US" sz="1800">
                <a:latin typeface="Abadi" panose="020B0604020104020204" pitchFamily="34" charset="0"/>
              </a:rPr>
              <a:t>	Ans:  No, we can’t define an interface as local member of a method like local inner class.</a:t>
            </a:r>
          </a:p>
          <a:p>
            <a:r>
              <a:rPr lang="en-US" sz="1800" b="1">
                <a:latin typeface="Abadi" panose="020B0604020104020204" pitchFamily="34" charset="0"/>
              </a:rPr>
              <a:t>Why we Cannot use constructor in interface?</a:t>
            </a:r>
          </a:p>
          <a:p>
            <a:pPr marL="0" indent="0">
              <a:buNone/>
            </a:pPr>
            <a:r>
              <a:rPr lang="en-US" sz="1800">
                <a:latin typeface="Abadi" panose="020B0604020104020204" pitchFamily="34" charset="0"/>
              </a:rPr>
              <a:t>	An Interface in Java doesn't have a constructor because all data members in interfaces are public static final by default, they are constants (assign the values at the time of declaration). There are no data members in an interface to initialize them through the constructor.</a:t>
            </a:r>
          </a:p>
          <a:p>
            <a:pPr marL="0" indent="0">
              <a:buNone/>
            </a:pPr>
            <a:endParaRPr lang="en-US" sz="1800"/>
          </a:p>
          <a:p>
            <a:endParaRPr lang="en-US" sz="1800"/>
          </a:p>
        </p:txBody>
      </p:sp>
      <p:pic>
        <p:nvPicPr>
          <p:cNvPr id="1026" name="Picture 2" descr="5 Baby and Toddler Foods That Look Healthy, but Aren't — Peasful Kitchen">
            <a:extLst>
              <a:ext uri="{FF2B5EF4-FFF2-40B4-BE49-F238E27FC236}">
                <a16:creationId xmlns:a16="http://schemas.microsoft.com/office/drawing/2014/main" id="{51B553FC-E70F-FD41-9E0A-9A0A7B9C8A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82" b="-1"/>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7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520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3DB30E-6BC2-A84D-B9ED-256358DED1C2}"/>
              </a:ext>
            </a:extLst>
          </p:cNvPr>
          <p:cNvSpPr>
            <a:spLocks noGrp="1"/>
          </p:cNvSpPr>
          <p:nvPr>
            <p:ph type="title"/>
          </p:nvPr>
        </p:nvSpPr>
        <p:spPr>
          <a:xfrm>
            <a:off x="838200" y="673770"/>
            <a:ext cx="3220329" cy="2027227"/>
          </a:xfrm>
        </p:spPr>
        <p:txBody>
          <a:bodyPr anchor="t">
            <a:normAutofit/>
          </a:bodyPr>
          <a:lstStyle/>
          <a:p>
            <a:r>
              <a:rPr lang="en-US" sz="4600">
                <a:solidFill>
                  <a:srgbClr val="FFFFFF"/>
                </a:solidFill>
              </a:rPr>
              <a:t>Something to think about</a:t>
            </a:r>
          </a:p>
        </p:txBody>
      </p:sp>
      <p:graphicFrame>
        <p:nvGraphicFramePr>
          <p:cNvPr id="5" name="Content Placeholder 2">
            <a:extLst>
              <a:ext uri="{FF2B5EF4-FFF2-40B4-BE49-F238E27FC236}">
                <a16:creationId xmlns:a16="http://schemas.microsoft.com/office/drawing/2014/main" id="{4E637F12-5FB1-4CDC-81AE-51C775D93DA3}"/>
              </a:ext>
            </a:extLst>
          </p:cNvPr>
          <p:cNvGraphicFramePr>
            <a:graphicFrameLocks noGrp="1"/>
          </p:cNvGraphicFramePr>
          <p:nvPr>
            <p:ph idx="1"/>
            <p:extLst>
              <p:ext uri="{D42A27DB-BD31-4B8C-83A1-F6EECF244321}">
                <p14:modId xmlns:p14="http://schemas.microsoft.com/office/powerpoint/2010/main" val="204959556"/>
              </p:ext>
            </p:extLst>
          </p:nvPr>
        </p:nvGraphicFramePr>
        <p:xfrm>
          <a:off x="3807229" y="108066"/>
          <a:ext cx="8381723" cy="6641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8663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1">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86B0F789-344D-4CC4-82FA-67660F78EB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37" name="Freeform: Shape 23">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3723314-3673-3D43-B98E-E41A0AB1F0CE}"/>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6600" kern="1200">
                <a:solidFill>
                  <a:srgbClr val="FFFFFF"/>
                </a:solidFill>
                <a:latin typeface="+mj-lt"/>
                <a:ea typeface="+mj-ea"/>
                <a:cs typeface="+mj-cs"/>
              </a:rPr>
              <a:t>Thank you .</a:t>
            </a:r>
            <a:br>
              <a:rPr lang="en-US" sz="6600" kern="1200">
                <a:solidFill>
                  <a:srgbClr val="FFFFFF"/>
                </a:solidFill>
                <a:latin typeface="+mj-lt"/>
                <a:ea typeface="+mj-ea"/>
                <a:cs typeface="+mj-cs"/>
              </a:rPr>
            </a:br>
            <a:endParaRPr lang="en-US" sz="6600" kern="1200">
              <a:solidFill>
                <a:srgbClr val="FFFFFF"/>
              </a:solidFill>
              <a:latin typeface="+mj-lt"/>
              <a:ea typeface="+mj-ea"/>
              <a:cs typeface="+mj-cs"/>
            </a:endParaRPr>
          </a:p>
        </p:txBody>
      </p:sp>
      <p:sp>
        <p:nvSpPr>
          <p:cNvPr id="3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653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E2CAA-CE3B-6641-BD44-B56BF3265D8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What is Interface ?</a:t>
            </a:r>
          </a:p>
        </p:txBody>
      </p:sp>
      <p:graphicFrame>
        <p:nvGraphicFramePr>
          <p:cNvPr id="5" name="Content Placeholder 2">
            <a:extLst>
              <a:ext uri="{FF2B5EF4-FFF2-40B4-BE49-F238E27FC236}">
                <a16:creationId xmlns:a16="http://schemas.microsoft.com/office/drawing/2014/main" id="{4B0B5441-158F-4897-8CED-0910E0DC9C88}"/>
              </a:ext>
            </a:extLst>
          </p:cNvPr>
          <p:cNvGraphicFramePr>
            <a:graphicFrameLocks noGrp="1"/>
          </p:cNvGraphicFramePr>
          <p:nvPr>
            <p:ph idx="1"/>
            <p:extLst>
              <p:ext uri="{D42A27DB-BD31-4B8C-83A1-F6EECF244321}">
                <p14:modId xmlns:p14="http://schemas.microsoft.com/office/powerpoint/2010/main" val="326372289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60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br>
              <a:rPr lang="en-US" b="1">
                <a:solidFill>
                  <a:srgbClr val="FFFFFF"/>
                </a:solidFill>
              </a:rPr>
            </a:br>
            <a:r>
              <a:rPr lang="en-US" b="1">
                <a:solidFill>
                  <a:srgbClr val="FFFFFF"/>
                </a:solidFill>
              </a:rPr>
              <a:t>Syntax for Declaring Interface</a:t>
            </a:r>
            <a:br>
              <a:rPr lang="en-US" b="1">
                <a:solidFill>
                  <a:srgbClr val="FFFFFF"/>
                </a:solidFill>
              </a:rPr>
            </a:br>
            <a:br>
              <a:rPr lang="en-US">
                <a:solidFill>
                  <a:srgbClr val="FFFFFF"/>
                </a:solidFill>
              </a:rPr>
            </a:br>
            <a:endParaRPr lang="en-US">
              <a:solidFill>
                <a:srgbClr val="FFFFFF"/>
              </a:solidFill>
            </a:endParaRPr>
          </a:p>
        </p:txBody>
      </p:sp>
      <p:sp>
        <p:nvSpPr>
          <p:cNvPr id="22" name="Arc 2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pPr marL="0" indent="0">
              <a:buNone/>
            </a:pPr>
            <a:r>
              <a:rPr lang="en-US" sz="2400" dirty="0"/>
              <a:t>Interface </a:t>
            </a:r>
            <a:r>
              <a:rPr lang="en-US" sz="2400" dirty="0" err="1"/>
              <a:t>interfacename</a:t>
            </a:r>
            <a:r>
              <a:rPr lang="en-US" sz="2400" dirty="0"/>
              <a:t>(user defined name)</a:t>
            </a:r>
          </a:p>
          <a:p>
            <a:pPr marL="0" indent="0">
              <a:buNone/>
            </a:pPr>
            <a:r>
              <a:rPr lang="en-US" sz="2400" dirty="0"/>
              <a:t>{ </a:t>
            </a:r>
          </a:p>
          <a:p>
            <a:pPr marL="0" indent="0">
              <a:buNone/>
            </a:pPr>
            <a:r>
              <a:rPr lang="en-US" sz="2400" dirty="0"/>
              <a:t> void abstract1method();//methods – abstract,</a:t>
            </a:r>
          </a:p>
          <a:p>
            <a:pPr marL="0" indent="0">
              <a:buNone/>
            </a:pPr>
            <a:r>
              <a:rPr lang="en-US" sz="2400" dirty="0"/>
              <a:t> double abstract2method();//no method body</a:t>
            </a:r>
          </a:p>
          <a:p>
            <a:pPr marL="0" indent="0">
              <a:buNone/>
            </a:pPr>
            <a:endParaRPr lang="en-US" sz="2400" dirty="0"/>
          </a:p>
          <a:p>
            <a:pPr marL="0" indent="0">
              <a:buNone/>
            </a:pPr>
            <a:r>
              <a:rPr lang="en-US" sz="2400" dirty="0"/>
              <a:t>default int </a:t>
            </a:r>
            <a:r>
              <a:rPr lang="en-US" sz="2400" dirty="0" err="1"/>
              <a:t>methodname</a:t>
            </a:r>
            <a:r>
              <a:rPr lang="en-US" sz="2400" dirty="0"/>
              <a:t>(){  //default method</a:t>
            </a:r>
          </a:p>
          <a:p>
            <a:pPr marL="0" indent="0">
              <a:buNone/>
            </a:pPr>
            <a:r>
              <a:rPr lang="en-US" sz="2400" dirty="0"/>
              <a:t>// statements to be executed</a:t>
            </a:r>
          </a:p>
          <a:p>
            <a:pPr marL="0" indent="0">
              <a:buNone/>
            </a:pPr>
            <a:r>
              <a:rPr lang="en-US" sz="2400" dirty="0"/>
              <a:t>} </a:t>
            </a:r>
          </a:p>
          <a:p>
            <a:pPr marL="0" indent="0">
              <a:buNone/>
            </a:pPr>
            <a:r>
              <a:rPr lang="en-US" sz="2400" dirty="0"/>
              <a:t>Static void </a:t>
            </a:r>
            <a:r>
              <a:rPr lang="en-US" sz="2400" dirty="0" err="1"/>
              <a:t>methodname</a:t>
            </a:r>
            <a:r>
              <a:rPr lang="en-US" sz="2400" dirty="0"/>
              <a:t>(){ //static method</a:t>
            </a:r>
          </a:p>
          <a:p>
            <a:pPr marL="0" indent="0">
              <a:buNone/>
            </a:pPr>
            <a:r>
              <a:rPr lang="en-US" sz="2400" dirty="0"/>
              <a:t>// statements to be executed</a:t>
            </a:r>
          </a:p>
          <a:p>
            <a:pPr marL="0" indent="0">
              <a:buNone/>
            </a:pPr>
            <a:r>
              <a:rPr lang="en-US" sz="2400" dirty="0"/>
              <a:t>}</a:t>
            </a:r>
            <a:br>
              <a:rPr lang="en-US" sz="2400" dirty="0"/>
            </a:br>
            <a:endParaRPr lang="en-US" sz="2400" dirty="0"/>
          </a:p>
        </p:txBody>
      </p:sp>
    </p:spTree>
    <p:extLst>
      <p:ext uri="{BB962C8B-B14F-4D97-AF65-F5344CB8AC3E}">
        <p14:creationId xmlns:p14="http://schemas.microsoft.com/office/powerpoint/2010/main" val="8207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3" name="Rectangle 19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8BC50-AA27-DD49-B66E-453D219076D1}"/>
              </a:ext>
            </a:extLst>
          </p:cNvPr>
          <p:cNvSpPr>
            <a:spLocks noGrp="1"/>
          </p:cNvSpPr>
          <p:nvPr>
            <p:ph type="title"/>
          </p:nvPr>
        </p:nvSpPr>
        <p:spPr>
          <a:xfrm>
            <a:off x="138023" y="0"/>
            <a:ext cx="11904451" cy="2156604"/>
          </a:xfrm>
        </p:spPr>
        <p:txBody>
          <a:bodyPr vert="horz" lIns="91440" tIns="45720" rIns="91440" bIns="45720" rtlCol="0" anchor="ctr">
            <a:noAutofit/>
          </a:bodyPr>
          <a:lstStyle/>
          <a:p>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r>
              <a:rPr lang="en-US" sz="1600" dirty="0">
                <a:solidFill>
                  <a:srgbClr val="FFFFFF"/>
                </a:solidFill>
                <a:latin typeface="Abadi" panose="020B0604020104020204" pitchFamily="34" charset="0"/>
              </a:rPr>
              <a:t>To understand the use of interface in Java better, let see a Java interface example. The class “Media Player” has two subclasses: CD player and DVD player. Each having its unique interface implementation in Java method to play music.</a:t>
            </a: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r>
              <a:rPr lang="en-US" sz="1600" dirty="0">
                <a:solidFill>
                  <a:srgbClr val="FFFFFF"/>
                </a:solidFill>
                <a:latin typeface="Abadi" panose="020B0604020104020204" pitchFamily="34" charset="0"/>
              </a:rPr>
              <a:t>Another class “Combo drive” is inheriting both CD and DVD (see image below). Which play method should it inherit? This may cause serious design issues. And hence, Java does not allow multiple inheritance.</a:t>
            </a: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r>
              <a:rPr lang="en-US" sz="1600" dirty="0">
                <a:solidFill>
                  <a:srgbClr val="FFFFFF"/>
                </a:solidFill>
                <a:latin typeface="Abadi" panose="020B0604020104020204" pitchFamily="34" charset="0"/>
              </a:rPr>
              <a:t> </a:t>
            </a: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br>
              <a:rPr lang="en-US" sz="1600" dirty="0">
                <a:solidFill>
                  <a:srgbClr val="FFFFFF"/>
                </a:solidFill>
                <a:latin typeface="Abadi" panose="020B0604020104020204" pitchFamily="34" charset="0"/>
              </a:rPr>
            </a:br>
            <a:endParaRPr lang="en-US" sz="1600" dirty="0">
              <a:solidFill>
                <a:srgbClr val="FFFFFF"/>
              </a:solidFill>
              <a:latin typeface="Abadi" panose="020B0604020104020204" pitchFamily="34" charset="0"/>
            </a:endParaRPr>
          </a:p>
        </p:txBody>
      </p:sp>
      <p:pic>
        <p:nvPicPr>
          <p:cNvPr id="1026" name="Picture 2" descr="Java Interface Example">
            <a:extLst>
              <a:ext uri="{FF2B5EF4-FFF2-40B4-BE49-F238E27FC236}">
                <a16:creationId xmlns:a16="http://schemas.microsoft.com/office/drawing/2014/main" id="{143A33F3-F935-834C-A867-434BD31632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9714" y="3007917"/>
            <a:ext cx="5131088" cy="2770787"/>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descr="Example of Java Interface">
            <a:extLst>
              <a:ext uri="{FF2B5EF4-FFF2-40B4-BE49-F238E27FC236}">
                <a16:creationId xmlns:a16="http://schemas.microsoft.com/office/drawing/2014/main" id="{42D19FDA-C165-3C43-B85A-DF3BA2DC27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363638"/>
            <a:ext cx="4922184" cy="385200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9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BC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8CC83-A0D3-474B-90DE-6299C0B42C40}"/>
              </a:ext>
            </a:extLst>
          </p:cNvPr>
          <p:cNvSpPr>
            <a:spLocks noGrp="1"/>
          </p:cNvSpPr>
          <p:nvPr>
            <p:ph type="title"/>
          </p:nvPr>
        </p:nvSpPr>
        <p:spPr>
          <a:xfrm>
            <a:off x="9093496" y="618681"/>
            <a:ext cx="2613872" cy="4794567"/>
          </a:xfrm>
        </p:spPr>
        <p:txBody>
          <a:bodyPr vert="horz" lIns="91440" tIns="45720" rIns="91440" bIns="45720" rtlCol="0" anchor="ctr">
            <a:normAutofit/>
          </a:bodyPr>
          <a:lstStyle/>
          <a:p>
            <a:br>
              <a:rPr lang="en-US" sz="2000">
                <a:solidFill>
                  <a:srgbClr val="FFFFFF"/>
                </a:solidFill>
              </a:rPr>
            </a:br>
            <a:br>
              <a:rPr lang="en-US" sz="2000">
                <a:solidFill>
                  <a:srgbClr val="FFFFFF"/>
                </a:solidFill>
              </a:rPr>
            </a:br>
            <a:r>
              <a:rPr lang="en-US" sz="2000">
                <a:solidFill>
                  <a:srgbClr val="FFFFFF"/>
                </a:solidFill>
              </a:rPr>
              <a:t>Now let’s take another example of Dog.</a:t>
            </a:r>
            <a:br>
              <a:rPr lang="en-US" sz="2000">
                <a:solidFill>
                  <a:srgbClr val="FFFFFF"/>
                </a:solidFill>
              </a:rPr>
            </a:br>
            <a:r>
              <a:rPr lang="en-US" sz="2000">
                <a:solidFill>
                  <a:srgbClr val="FFFFFF"/>
                </a:solidFill>
              </a:rPr>
              <a:t>Suppose you have a requirement where class “dog” inheriting class “animal” and “Pet” (see image). But you cannot extend two classes in Java. So what would you do? The solution is Interface.</a:t>
            </a:r>
            <a:br>
              <a:rPr lang="en-US" sz="2000">
                <a:solidFill>
                  <a:srgbClr val="FFFFFF"/>
                </a:solidFill>
              </a:rPr>
            </a:br>
            <a:br>
              <a:rPr lang="en-US" sz="2000">
                <a:solidFill>
                  <a:srgbClr val="FFFFFF"/>
                </a:solidFill>
              </a:rPr>
            </a:br>
            <a:endParaRPr lang="en-US" sz="2000">
              <a:solidFill>
                <a:srgbClr val="FFFFFF"/>
              </a:solidFill>
            </a:endParaRPr>
          </a:p>
        </p:txBody>
      </p:sp>
      <p:sp>
        <p:nvSpPr>
          <p:cNvPr id="13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Java Interface Example">
            <a:extLst>
              <a:ext uri="{FF2B5EF4-FFF2-40B4-BE49-F238E27FC236}">
                <a16:creationId xmlns:a16="http://schemas.microsoft.com/office/drawing/2014/main" id="{7CC8829E-1FA9-CF42-AD9A-A6D58E8181C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55"/>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52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F1C3B-00A6-074B-8989-242B1A3FDA13}"/>
              </a:ext>
            </a:extLst>
          </p:cNvPr>
          <p:cNvSpPr>
            <a:spLocks noGrp="1"/>
          </p:cNvSpPr>
          <p:nvPr>
            <p:ph type="title"/>
          </p:nvPr>
        </p:nvSpPr>
        <p:spPr>
          <a:xfrm>
            <a:off x="838200" y="643467"/>
            <a:ext cx="2951205" cy="5571066"/>
          </a:xfrm>
        </p:spPr>
        <p:txBody>
          <a:bodyPr>
            <a:normAutofit/>
          </a:bodyPr>
          <a:lstStyle/>
          <a:p>
            <a:pPr fontAlgn="base"/>
            <a:br>
              <a:rPr lang="en-US" b="1" u="sng">
                <a:solidFill>
                  <a:srgbClr val="FFFFFF"/>
                </a:solidFill>
              </a:rPr>
            </a:br>
            <a:br>
              <a:rPr lang="en-US" b="1" u="sng">
                <a:solidFill>
                  <a:srgbClr val="FFFFFF"/>
                </a:solidFill>
              </a:rPr>
            </a:br>
            <a:r>
              <a:rPr lang="en-US" b="1" u="sng">
                <a:solidFill>
                  <a:srgbClr val="FFFFFF"/>
                </a:solidFill>
              </a:rPr>
              <a:t>Differences between a Class and an Interface:</a:t>
            </a:r>
            <a:br>
              <a:rPr lang="en-US">
                <a:solidFill>
                  <a:srgbClr val="FFFFFF"/>
                </a:solidFill>
              </a:rPr>
            </a:br>
            <a:br>
              <a:rPr lang="en-US">
                <a:solidFill>
                  <a:srgbClr val="FFFFFF"/>
                </a:solidFill>
              </a:rPr>
            </a:br>
            <a:endParaRPr lang="en-US">
              <a:solidFill>
                <a:srgbClr val="FFFFFF"/>
              </a:solidFill>
            </a:endParaRPr>
          </a:p>
        </p:txBody>
      </p:sp>
      <p:graphicFrame>
        <p:nvGraphicFramePr>
          <p:cNvPr id="4" name="Content Placeholder 3">
            <a:extLst>
              <a:ext uri="{FF2B5EF4-FFF2-40B4-BE49-F238E27FC236}">
                <a16:creationId xmlns:a16="http://schemas.microsoft.com/office/drawing/2014/main" id="{B07A6409-B02A-B64A-B807-EA6D6478B30A}"/>
              </a:ext>
            </a:extLst>
          </p:cNvPr>
          <p:cNvGraphicFramePr>
            <a:graphicFrameLocks noGrp="1"/>
          </p:cNvGraphicFramePr>
          <p:nvPr>
            <p:ph idx="1"/>
            <p:extLst>
              <p:ext uri="{D42A27DB-BD31-4B8C-83A1-F6EECF244321}">
                <p14:modId xmlns:p14="http://schemas.microsoft.com/office/powerpoint/2010/main" val="3745218775"/>
              </p:ext>
            </p:extLst>
          </p:nvPr>
        </p:nvGraphicFramePr>
        <p:xfrm>
          <a:off x="4627605" y="241540"/>
          <a:ext cx="7380365" cy="6526645"/>
        </p:xfrm>
        <a:graphic>
          <a:graphicData uri="http://schemas.openxmlformats.org/drawingml/2006/table">
            <a:tbl>
              <a:tblPr firstRow="1" bandRow="1">
                <a:solidFill>
                  <a:schemeClr val="bg1"/>
                </a:solidFill>
              </a:tblPr>
              <a:tblGrid>
                <a:gridCol w="3554452">
                  <a:extLst>
                    <a:ext uri="{9D8B030D-6E8A-4147-A177-3AD203B41FA5}">
                      <a16:colId xmlns:a16="http://schemas.microsoft.com/office/drawing/2014/main" val="862748946"/>
                    </a:ext>
                  </a:extLst>
                </a:gridCol>
                <a:gridCol w="3825913">
                  <a:extLst>
                    <a:ext uri="{9D8B030D-6E8A-4147-A177-3AD203B41FA5}">
                      <a16:colId xmlns:a16="http://schemas.microsoft.com/office/drawing/2014/main" val="571618401"/>
                    </a:ext>
                  </a:extLst>
                </a:gridCol>
              </a:tblGrid>
              <a:tr h="409457">
                <a:tc>
                  <a:txBody>
                    <a:bodyPr/>
                    <a:lstStyle/>
                    <a:p>
                      <a:pPr algn="l" fontAlgn="base"/>
                      <a:r>
                        <a:rPr lang="en-US" sz="1300" b="0" cap="none" spc="0">
                          <a:solidFill>
                            <a:schemeClr val="bg1"/>
                          </a:solidFill>
                          <a:effectLst/>
                        </a:rPr>
                        <a:t>Class</a:t>
                      </a:r>
                    </a:p>
                  </a:txBody>
                  <a:tcPr marL="79179" marR="43354" marT="60907" marB="6090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base"/>
                      <a:r>
                        <a:rPr lang="en-US" sz="1300" b="0" cap="none" spc="0">
                          <a:solidFill>
                            <a:schemeClr val="bg1"/>
                          </a:solidFill>
                          <a:effectLst/>
                        </a:rPr>
                        <a:t>Interface</a:t>
                      </a:r>
                    </a:p>
                  </a:txBody>
                  <a:tcPr marL="79179" marR="43354" marT="60907" marB="6090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206649459"/>
                  </a:ext>
                </a:extLst>
              </a:tr>
              <a:tr h="641805">
                <a:tc>
                  <a:txBody>
                    <a:bodyPr/>
                    <a:lstStyle/>
                    <a:p>
                      <a:pPr algn="l" fontAlgn="base"/>
                      <a:r>
                        <a:rPr lang="en-US" sz="1300" b="0" cap="none" spc="0">
                          <a:solidFill>
                            <a:schemeClr val="tx1"/>
                          </a:solidFill>
                          <a:effectLst/>
                        </a:rPr>
                        <a:t>The keyword used to create a class is “class”</a:t>
                      </a:r>
                    </a:p>
                  </a:txBody>
                  <a:tcPr marL="79179" marR="43354" marT="60907" marB="6090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ase"/>
                      <a:r>
                        <a:rPr lang="en-US" sz="1300" b="0" cap="none" spc="0">
                          <a:solidFill>
                            <a:schemeClr val="tx1"/>
                          </a:solidFill>
                          <a:effectLst/>
                        </a:rPr>
                        <a:t>The keyword used to create an interface is “interface”</a:t>
                      </a:r>
                    </a:p>
                  </a:txBody>
                  <a:tcPr marL="79179" marR="43354" marT="60907" marB="6090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325234743"/>
                  </a:ext>
                </a:extLst>
              </a:tr>
              <a:tr h="641805">
                <a:tc>
                  <a:txBody>
                    <a:bodyPr/>
                    <a:lstStyle/>
                    <a:p>
                      <a:pPr algn="l" fontAlgn="base"/>
                      <a:r>
                        <a:rPr lang="en-US" sz="1300" b="0" cap="none" spc="0">
                          <a:solidFill>
                            <a:schemeClr val="tx1"/>
                          </a:solidFill>
                          <a:effectLst/>
                        </a:rPr>
                        <a:t>A class can be instantiated i.e, objects of a class can be created.</a:t>
                      </a:r>
                    </a:p>
                  </a:txBody>
                  <a:tcPr marL="79179" marR="43354" marT="60907" marB="6090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ase"/>
                      <a:r>
                        <a:rPr lang="en-US" sz="1300" b="0" cap="none" spc="0">
                          <a:solidFill>
                            <a:schemeClr val="tx1"/>
                          </a:solidFill>
                          <a:effectLst/>
                        </a:rPr>
                        <a:t>An Interface cannot be instantiated i.e, objects cannot be created.</a:t>
                      </a:r>
                    </a:p>
                  </a:txBody>
                  <a:tcPr marL="79179" marR="43354" marT="60907" marB="6090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754693394"/>
                  </a:ext>
                </a:extLst>
              </a:tr>
              <a:tr h="641805">
                <a:tc>
                  <a:txBody>
                    <a:bodyPr/>
                    <a:lstStyle/>
                    <a:p>
                      <a:pPr algn="l" fontAlgn="base"/>
                      <a:r>
                        <a:rPr lang="en-US" sz="1300" b="0" cap="none" spc="0">
                          <a:solidFill>
                            <a:schemeClr val="tx1"/>
                          </a:solidFill>
                          <a:effectLst/>
                        </a:rPr>
                        <a:t>Classes does not support multiple inheritance.</a:t>
                      </a:r>
                    </a:p>
                  </a:txBody>
                  <a:tcPr marL="79179" marR="43354" marT="60907" marB="6090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ase"/>
                      <a:r>
                        <a:rPr lang="en-US" sz="1300" b="0" cap="none" spc="0">
                          <a:solidFill>
                            <a:schemeClr val="tx1"/>
                          </a:solidFill>
                          <a:effectLst/>
                        </a:rPr>
                        <a:t>Interface supports multiple inheritance.</a:t>
                      </a:r>
                    </a:p>
                  </a:txBody>
                  <a:tcPr marL="79179" marR="43354" marT="60907" marB="6090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577381371"/>
                  </a:ext>
                </a:extLst>
              </a:tr>
              <a:tr h="409457">
                <a:tc>
                  <a:txBody>
                    <a:bodyPr/>
                    <a:lstStyle/>
                    <a:p>
                      <a:pPr algn="l" fontAlgn="base"/>
                      <a:r>
                        <a:rPr lang="en-US" sz="1300" b="0" cap="none" spc="0">
                          <a:solidFill>
                            <a:schemeClr val="tx1"/>
                          </a:solidFill>
                          <a:effectLst/>
                        </a:rPr>
                        <a:t>It can be inherit another class.</a:t>
                      </a:r>
                    </a:p>
                  </a:txBody>
                  <a:tcPr marL="79179" marR="43354" marT="60907" marB="6090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ase"/>
                      <a:r>
                        <a:rPr lang="en-US" sz="1300" b="0" cap="none" spc="0">
                          <a:solidFill>
                            <a:schemeClr val="tx1"/>
                          </a:solidFill>
                          <a:effectLst/>
                        </a:rPr>
                        <a:t>It cannot inherit a class.</a:t>
                      </a:r>
                    </a:p>
                  </a:txBody>
                  <a:tcPr marL="79179" marR="43354" marT="60907" marB="6090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090923033"/>
                  </a:ext>
                </a:extLst>
              </a:tr>
              <a:tr h="1106500">
                <a:tc>
                  <a:txBody>
                    <a:bodyPr/>
                    <a:lstStyle/>
                    <a:p>
                      <a:pPr algn="l" fontAlgn="base"/>
                      <a:r>
                        <a:rPr lang="en-US" sz="1300" b="0" cap="none" spc="0">
                          <a:solidFill>
                            <a:schemeClr val="tx1"/>
                          </a:solidFill>
                          <a:effectLst/>
                        </a:rPr>
                        <a:t>It can be inherited by another class using the keyword ‘extends’.</a:t>
                      </a:r>
                    </a:p>
                  </a:txBody>
                  <a:tcPr marL="79179" marR="43354" marT="60907" marB="6090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ase"/>
                      <a:r>
                        <a:rPr lang="en-US" sz="1300" b="0" cap="none" spc="0">
                          <a:solidFill>
                            <a:schemeClr val="tx1"/>
                          </a:solidFill>
                          <a:effectLst/>
                        </a:rPr>
                        <a:t>It can be inherited by a class by using the keyword ‘implements’ and it can be inherited by an interface using the keyword ‘extends’.</a:t>
                      </a:r>
                    </a:p>
                  </a:txBody>
                  <a:tcPr marL="79179" marR="43354" marT="60907" marB="6090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281148396"/>
                  </a:ext>
                </a:extLst>
              </a:tr>
              <a:tr h="409457">
                <a:tc>
                  <a:txBody>
                    <a:bodyPr/>
                    <a:lstStyle/>
                    <a:p>
                      <a:pPr algn="l" fontAlgn="base"/>
                      <a:r>
                        <a:rPr lang="en-US" sz="1300" b="0" cap="none" spc="0">
                          <a:solidFill>
                            <a:schemeClr val="tx1"/>
                          </a:solidFill>
                          <a:effectLst/>
                        </a:rPr>
                        <a:t>It can contain constructors.</a:t>
                      </a:r>
                    </a:p>
                  </a:txBody>
                  <a:tcPr marL="79179" marR="43354" marT="60907" marB="6090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ase"/>
                      <a:r>
                        <a:rPr lang="en-US" sz="1300" b="0" cap="none" spc="0">
                          <a:solidFill>
                            <a:schemeClr val="tx1"/>
                          </a:solidFill>
                          <a:effectLst/>
                        </a:rPr>
                        <a:t>It cannot contain constructors.</a:t>
                      </a:r>
                    </a:p>
                  </a:txBody>
                  <a:tcPr marL="79179" marR="43354" marT="60907" marB="6090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72318458"/>
                  </a:ext>
                </a:extLst>
              </a:tr>
              <a:tr h="409457">
                <a:tc>
                  <a:txBody>
                    <a:bodyPr/>
                    <a:lstStyle/>
                    <a:p>
                      <a:pPr algn="l" fontAlgn="base"/>
                      <a:r>
                        <a:rPr lang="en-US" sz="1300" b="0" cap="none" spc="0">
                          <a:solidFill>
                            <a:schemeClr val="tx1"/>
                          </a:solidFill>
                          <a:effectLst/>
                        </a:rPr>
                        <a:t>It cannot contain abstract methods.</a:t>
                      </a:r>
                    </a:p>
                  </a:txBody>
                  <a:tcPr marL="79179" marR="43354" marT="60907" marB="6090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ase"/>
                      <a:r>
                        <a:rPr lang="en-US" sz="1300" b="0" cap="none" spc="0" dirty="0">
                          <a:solidFill>
                            <a:schemeClr val="tx1"/>
                          </a:solidFill>
                          <a:effectLst/>
                        </a:rPr>
                        <a:t>It contains abstract methods only before java8, now it has default and static methods too.</a:t>
                      </a:r>
                    </a:p>
                  </a:txBody>
                  <a:tcPr marL="79179" marR="43354" marT="60907" marB="6090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97225588"/>
                  </a:ext>
                </a:extLst>
              </a:tr>
              <a:tr h="1106500">
                <a:tc>
                  <a:txBody>
                    <a:bodyPr/>
                    <a:lstStyle/>
                    <a:p>
                      <a:pPr algn="l" fontAlgn="base"/>
                      <a:r>
                        <a:rPr lang="en-US" sz="1300" b="0" cap="none" spc="0">
                          <a:solidFill>
                            <a:schemeClr val="tx1"/>
                          </a:solidFill>
                          <a:effectLst/>
                        </a:rPr>
                        <a:t>Variables and methods in a class can be declared using any access specifier(public, private, default, protected)</a:t>
                      </a:r>
                    </a:p>
                  </a:txBody>
                  <a:tcPr marL="79179" marR="43354" marT="60907" marB="6090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ase"/>
                      <a:r>
                        <a:rPr lang="en-US" sz="1300" b="0" cap="none" spc="0">
                          <a:solidFill>
                            <a:schemeClr val="tx1"/>
                          </a:solidFill>
                          <a:effectLst/>
                        </a:rPr>
                        <a:t>All variables and methods in a interface are declared as public.</a:t>
                      </a:r>
                    </a:p>
                  </a:txBody>
                  <a:tcPr marL="79179" marR="43354" marT="60907" marB="6090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91145094"/>
                  </a:ext>
                </a:extLst>
              </a:tr>
              <a:tr h="641805">
                <a:tc>
                  <a:txBody>
                    <a:bodyPr/>
                    <a:lstStyle/>
                    <a:p>
                      <a:pPr algn="l" fontAlgn="base"/>
                      <a:r>
                        <a:rPr lang="en-US" sz="1300" b="0" cap="none" spc="0">
                          <a:solidFill>
                            <a:schemeClr val="tx1"/>
                          </a:solidFill>
                          <a:effectLst/>
                        </a:rPr>
                        <a:t>Variables in a class can be static, final or neither.</a:t>
                      </a:r>
                    </a:p>
                  </a:txBody>
                  <a:tcPr marL="79179" marR="43354" marT="60907" marB="60907"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l" fontAlgn="base"/>
                      <a:r>
                        <a:rPr lang="en-US" sz="1300" b="0" cap="none" spc="0" dirty="0">
                          <a:solidFill>
                            <a:schemeClr val="tx1"/>
                          </a:solidFill>
                          <a:effectLst/>
                        </a:rPr>
                        <a:t>All variables are static and final.</a:t>
                      </a:r>
                    </a:p>
                  </a:txBody>
                  <a:tcPr marL="79179" marR="43354" marT="60907" marB="60907"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309151313"/>
                  </a:ext>
                </a:extLst>
              </a:tr>
            </a:tbl>
          </a:graphicData>
        </a:graphic>
      </p:graphicFrame>
    </p:spTree>
    <p:extLst>
      <p:ext uri="{BB962C8B-B14F-4D97-AF65-F5344CB8AC3E}">
        <p14:creationId xmlns:p14="http://schemas.microsoft.com/office/powerpoint/2010/main" val="104967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3AAA1-A3CB-3C46-A3A3-220895B501E3}"/>
              </a:ext>
            </a:extLst>
          </p:cNvPr>
          <p:cNvSpPr>
            <a:spLocks noGrp="1"/>
          </p:cNvSpPr>
          <p:nvPr>
            <p:ph type="title"/>
          </p:nvPr>
        </p:nvSpPr>
        <p:spPr>
          <a:xfrm>
            <a:off x="826396" y="586855"/>
            <a:ext cx="4230100" cy="3387497"/>
          </a:xfrm>
        </p:spPr>
        <p:txBody>
          <a:bodyPr anchor="b">
            <a:normAutofit/>
          </a:bodyPr>
          <a:lstStyle/>
          <a:p>
            <a:pPr algn="r"/>
            <a:r>
              <a:rPr lang="en-US" sz="3700">
                <a:solidFill>
                  <a:srgbClr val="FFFFFF"/>
                </a:solidFill>
              </a:rPr>
              <a:t> why </a:t>
            </a:r>
            <a:r>
              <a:rPr lang="en-US" sz="3700" i="1">
                <a:solidFill>
                  <a:srgbClr val="FFFFFF"/>
                </a:solidFill>
              </a:rPr>
              <a:t>default</a:t>
            </a:r>
            <a:r>
              <a:rPr lang="en-US" sz="3700">
                <a:solidFill>
                  <a:srgbClr val="FFFFFF"/>
                </a:solidFill>
              </a:rPr>
              <a:t> methods were included in the Java 8?</a:t>
            </a:r>
            <a:br>
              <a:rPr lang="en-US" sz="3700">
                <a:solidFill>
                  <a:srgbClr val="FFFFFF"/>
                </a:solidFill>
              </a:rPr>
            </a:br>
            <a:endParaRPr lang="en-US" sz="3700">
              <a:solidFill>
                <a:srgbClr val="FFFFFF"/>
              </a:solidFill>
            </a:endParaRPr>
          </a:p>
        </p:txBody>
      </p:sp>
      <p:sp>
        <p:nvSpPr>
          <p:cNvPr id="25" name="Content Placeholder 2">
            <a:extLst>
              <a:ext uri="{FF2B5EF4-FFF2-40B4-BE49-F238E27FC236}">
                <a16:creationId xmlns:a16="http://schemas.microsoft.com/office/drawing/2014/main" id="{C250DC0E-6031-CE44-9A84-57E41442DD8B}"/>
              </a:ext>
            </a:extLst>
          </p:cNvPr>
          <p:cNvSpPr>
            <a:spLocks noGrp="1"/>
          </p:cNvSpPr>
          <p:nvPr>
            <p:ph idx="1"/>
          </p:nvPr>
        </p:nvSpPr>
        <p:spPr>
          <a:xfrm>
            <a:off x="5588348" y="20286"/>
            <a:ext cx="6546144" cy="6847855"/>
          </a:xfrm>
        </p:spPr>
        <p:txBody>
          <a:bodyPr anchor="ctr">
            <a:normAutofit/>
          </a:bodyPr>
          <a:lstStyle/>
          <a:p>
            <a:endParaRPr lang="en-US" sz="1300" dirty="0"/>
          </a:p>
          <a:p>
            <a:r>
              <a:rPr lang="en-US" sz="2000" b="1" dirty="0">
                <a:cs typeface="Al Bayan Plain" pitchFamily="2" charset="-78"/>
              </a:rPr>
              <a:t>In a typical design based on abstractions, where an interface has one or multiple implementations, if one or more methods are added to the interface, all the implementations will be forced to implement them too. Otherwise, the design will just break down.</a:t>
            </a:r>
          </a:p>
          <a:p>
            <a:r>
              <a:rPr lang="en-US" sz="2000" b="1" dirty="0">
                <a:cs typeface="Al Bayan Plain" pitchFamily="2" charset="-78"/>
              </a:rPr>
              <a:t>Default interface methods are an efficient way to deal with this issue. They </a:t>
            </a:r>
            <a:r>
              <a:rPr lang="en-US" sz="2000" b="1" dirty="0">
                <a:cs typeface="AL BAYAN PLAIN" pitchFamily="2" charset="-78"/>
              </a:rPr>
              <a:t>allow us to add new methods to an interface that are automatically available in the implementations</a:t>
            </a:r>
            <a:r>
              <a:rPr lang="en-US" sz="2000" b="1" dirty="0">
                <a:cs typeface="Al Bayan Plain" pitchFamily="2" charset="-78"/>
              </a:rPr>
              <a:t>. Thus, there's no need to modify the implementing classes.</a:t>
            </a:r>
          </a:p>
          <a:p>
            <a:pPr marL="0" indent="0">
              <a:buNone/>
            </a:pPr>
            <a:r>
              <a:rPr lang="en-US" sz="2000" b="1" dirty="0">
                <a:solidFill>
                  <a:srgbClr val="7030A0"/>
                </a:solidFill>
                <a:highlight>
                  <a:srgbClr val="C0C0C0"/>
                </a:highlight>
                <a:latin typeface="APPLE CHANCERY" panose="03020702040506060504" pitchFamily="66" charset="-79"/>
                <a:cs typeface="APPLE CHANCERY" panose="03020702040506060504" pitchFamily="66" charset="-79"/>
              </a:rPr>
              <a:t>When a class implements an interface that contains default methods, it can:</a:t>
            </a:r>
          </a:p>
          <a:p>
            <a:pPr lvl="0"/>
            <a:r>
              <a:rPr lang="en-US" sz="2000" b="1" dirty="0">
                <a:cs typeface="Al Bayan Plain" pitchFamily="2" charset="-78"/>
              </a:rPr>
              <a:t>Do nothing: inherit the default methods from the super interface.</a:t>
            </a:r>
          </a:p>
          <a:p>
            <a:pPr lvl="0"/>
            <a:r>
              <a:rPr lang="en-US" sz="2000" b="1" dirty="0">
                <a:cs typeface="Al Bayan Plain" pitchFamily="2" charset="-78"/>
              </a:rPr>
              <a:t>Re-declare the default methods as abstract – causing its subclasses to implement them.</a:t>
            </a:r>
          </a:p>
          <a:p>
            <a:r>
              <a:rPr lang="en-US" sz="2000" b="1" dirty="0">
                <a:cs typeface="Al Bayan Plain" pitchFamily="2" charset="-78"/>
              </a:rPr>
              <a:t>Override the default methods with new implementation </a:t>
            </a:r>
          </a:p>
          <a:p>
            <a:endParaRPr lang="en-US" sz="1300" dirty="0"/>
          </a:p>
        </p:txBody>
      </p:sp>
    </p:spTree>
    <p:extLst>
      <p:ext uri="{BB962C8B-B14F-4D97-AF65-F5344CB8AC3E}">
        <p14:creationId xmlns:p14="http://schemas.microsoft.com/office/powerpoint/2010/main" val="181237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br>
              <a:rPr lang="en-US" b="1" dirty="0">
                <a:solidFill>
                  <a:srgbClr val="FFFFFF"/>
                </a:solidFill>
              </a:rPr>
            </a:br>
            <a:br>
              <a:rPr lang="en-US" b="1" dirty="0">
                <a:solidFill>
                  <a:srgbClr val="FFFFFF"/>
                </a:solidFill>
              </a:rPr>
            </a:br>
            <a:br>
              <a:rPr lang="en-US" b="1" dirty="0">
                <a:solidFill>
                  <a:srgbClr val="FFFFFF"/>
                </a:solidFill>
              </a:rPr>
            </a:br>
            <a:r>
              <a:rPr lang="en-US" b="1" dirty="0">
                <a:solidFill>
                  <a:srgbClr val="FFFFFF"/>
                </a:solidFill>
              </a:rPr>
              <a:t>Must know facts about Interface</a:t>
            </a:r>
            <a:br>
              <a:rPr lang="en-US" b="1" dirty="0">
                <a:solidFill>
                  <a:srgbClr val="FFFFFF"/>
                </a:solidFill>
              </a:rPr>
            </a:br>
            <a:br>
              <a:rPr lang="en-US" dirty="0">
                <a:solidFill>
                  <a:srgbClr val="FFFFFF"/>
                </a:solidFill>
              </a:rPr>
            </a:br>
            <a:br>
              <a:rPr lang="en-US" dirty="0">
                <a:solidFill>
                  <a:srgbClr val="FFFFFF"/>
                </a:solidFill>
              </a:rPr>
            </a:br>
            <a:endParaRPr lang="en-US" dirty="0">
              <a:solidFill>
                <a:srgbClr val="FFFFFF"/>
              </a:solidFill>
            </a:endParaRPr>
          </a:p>
        </p:txBody>
      </p:sp>
      <p:sp>
        <p:nvSpPr>
          <p:cNvPr id="49" name="Arc 4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Content Placeholder 2"/>
          <p:cNvSpPr>
            <a:spLocks noGrp="1"/>
          </p:cNvSpPr>
          <p:nvPr>
            <p:ph idx="1"/>
          </p:nvPr>
        </p:nvSpPr>
        <p:spPr>
          <a:xfrm>
            <a:off x="4447308" y="591344"/>
            <a:ext cx="6906491" cy="5585619"/>
          </a:xfrm>
        </p:spPr>
        <p:txBody>
          <a:bodyPr anchor="ctr">
            <a:normAutofit fontScale="85000" lnSpcReduction="10000"/>
          </a:bodyPr>
          <a:lstStyle/>
          <a:p>
            <a:endParaRPr lang="en-US" sz="1100" dirty="0"/>
          </a:p>
          <a:p>
            <a:r>
              <a:rPr lang="en-US" sz="1700" dirty="0">
                <a:latin typeface="Abadi" panose="020F0502020204030204" pitchFamily="34" charset="0"/>
              </a:rPr>
              <a:t>A Java class can implement multiple Java Interfaces. It is necessary that the class must implement all the methods declared in the interfaces.</a:t>
            </a:r>
          </a:p>
          <a:p>
            <a:r>
              <a:rPr lang="en-US" sz="1700" dirty="0">
                <a:latin typeface="Abadi" panose="020F0502020204030204" pitchFamily="34" charset="0"/>
              </a:rPr>
              <a:t>Class should override all the abstract methods declared in the interface</a:t>
            </a:r>
          </a:p>
          <a:p>
            <a:r>
              <a:rPr lang="en-US" sz="1700" dirty="0">
                <a:latin typeface="Abadi" panose="020F0502020204030204" pitchFamily="34" charset="0"/>
              </a:rPr>
              <a:t>Class needs to provide functionality for the methods declared in the interface.</a:t>
            </a:r>
          </a:p>
          <a:p>
            <a:r>
              <a:rPr lang="en-US" sz="1700" dirty="0">
                <a:latin typeface="Abadi" panose="020F0502020204030204" pitchFamily="34" charset="0"/>
              </a:rPr>
              <a:t>All methods in an interface are implicitly public and abstract</a:t>
            </a:r>
          </a:p>
          <a:p>
            <a:r>
              <a:rPr lang="en-US" sz="1700" dirty="0">
                <a:latin typeface="Abadi" panose="020F0502020204030204" pitchFamily="34" charset="0"/>
              </a:rPr>
              <a:t> The overriding methods cannot have more restrict access specifiers</a:t>
            </a:r>
          </a:p>
          <a:p>
            <a:r>
              <a:rPr lang="en-US" sz="1700" dirty="0">
                <a:latin typeface="Abadi" panose="020F0502020204030204" pitchFamily="34" charset="0"/>
              </a:rPr>
              <a:t>Non-abstract classes must override all methods declared in the super interfaces</a:t>
            </a:r>
          </a:p>
          <a:p>
            <a:r>
              <a:rPr lang="en-US" sz="1700" dirty="0">
                <a:latin typeface="Abadi" panose="020F0502020204030204" pitchFamily="34" charset="0"/>
              </a:rPr>
              <a:t>Abstract classes are not forced to override all methods from their super interfaces. The first concrete class in the inheritance tree must override all methods:</a:t>
            </a:r>
          </a:p>
          <a:p>
            <a:r>
              <a:rPr lang="en-US" sz="1700" dirty="0">
                <a:latin typeface="Abadi" panose="020F0502020204030204" pitchFamily="34" charset="0"/>
              </a:rPr>
              <a:t>An interface cannot be instantiated</a:t>
            </a:r>
          </a:p>
          <a:p>
            <a:r>
              <a:rPr lang="en-US" sz="1700" dirty="0">
                <a:latin typeface="Abadi" panose="020F0502020204030204" pitchFamily="34" charset="0"/>
              </a:rPr>
              <a:t>An interface can extend from one or many interfaces. Class can extend only one class but implement any number of interfaces</a:t>
            </a:r>
          </a:p>
          <a:p>
            <a:r>
              <a:rPr lang="en-US" sz="1700" dirty="0">
                <a:latin typeface="Abadi" panose="020F0502020204030204" pitchFamily="34" charset="0"/>
              </a:rPr>
              <a:t>An interface cannot implement another Interface. It has to extend another interface if needed.</a:t>
            </a:r>
          </a:p>
          <a:p>
            <a:r>
              <a:rPr lang="en-US" sz="1700" dirty="0">
                <a:latin typeface="Abadi" panose="020F0502020204030204" pitchFamily="34" charset="0"/>
              </a:rPr>
              <a:t>The class cannot implement two interfaces in java that have methods with same name but different return type.</a:t>
            </a:r>
          </a:p>
          <a:p>
            <a:r>
              <a:rPr lang="en-US" sz="1700" dirty="0">
                <a:latin typeface="Abadi" panose="020F0502020204030204" pitchFamily="34" charset="0"/>
              </a:rPr>
              <a:t>An interface reference can point to objects of its implementing classes</a:t>
            </a:r>
          </a:p>
          <a:p>
            <a:r>
              <a:rPr lang="en-US" sz="1700" dirty="0">
                <a:latin typeface="Abadi" panose="020F0502020204030204" pitchFamily="34" charset="0"/>
              </a:rPr>
              <a:t>i.e.: If you implement an interface and provide body to its methods from a class. You can hold object of the that class using the reference variable of the interface i.e. cast an object reference to an interface reference.</a:t>
            </a:r>
            <a:br>
              <a:rPr lang="en-US" sz="1700" dirty="0">
                <a:latin typeface="Abadi" panose="020F0502020204030204" pitchFamily="34" charset="0"/>
              </a:rPr>
            </a:br>
            <a:endParaRPr lang="en-US" sz="1700" dirty="0">
              <a:latin typeface="Abadi" panose="020F0502020204030204" pitchFamily="34" charset="0"/>
            </a:endParaRPr>
          </a:p>
        </p:txBody>
      </p:sp>
    </p:spTree>
    <p:extLst>
      <p:ext uri="{BB962C8B-B14F-4D97-AF65-F5344CB8AC3E}">
        <p14:creationId xmlns:p14="http://schemas.microsoft.com/office/powerpoint/2010/main" val="1342460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1210</TotalTime>
  <Words>2324</Words>
  <Application>Microsoft Macintosh PowerPoint</Application>
  <PresentationFormat>Widescreen</PresentationFormat>
  <Paragraphs>207</Paragraphs>
  <Slides>22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Abadi</vt:lpstr>
      <vt:lpstr>APPLE CHANCERY</vt:lpstr>
      <vt:lpstr>Arial</vt:lpstr>
      <vt:lpstr>Ayuthaya</vt:lpstr>
      <vt:lpstr>Calibri</vt:lpstr>
      <vt:lpstr>Calibri Light</vt:lpstr>
      <vt:lpstr>Wingdings</vt:lpstr>
      <vt:lpstr>Office Theme</vt:lpstr>
      <vt:lpstr>Java -Interface</vt:lpstr>
      <vt:lpstr>Contents</vt:lpstr>
      <vt:lpstr>What is Interface ?</vt:lpstr>
      <vt:lpstr> Syntax for Declaring Interface  </vt:lpstr>
      <vt:lpstr>          To understand the use of interface in Java better, let see a Java interface example. The class “Media Player” has two subclasses: CD player and DVD player. Each having its unique interface implementation in Java method to play music.  Another class “Combo drive” is inheriting both CD and DVD (see image below). Which play method should it inherit? This may cause serious design issues. And hence, Java does not allow multiple inheritance.             </vt:lpstr>
      <vt:lpstr>  Now let’s take another example of Dog. Suppose you have a requirement where class “dog” inheriting class “animal” and “Pet” (see image). But you cannot extend two classes in Java. So what would you do? The solution is Interface.  </vt:lpstr>
      <vt:lpstr>  Differences between a Class and an Interface:  </vt:lpstr>
      <vt:lpstr> why default methods were included in the Java 8? </vt:lpstr>
      <vt:lpstr>   Must know facts about Interface   </vt:lpstr>
      <vt:lpstr>1) To achieve security - hide certain details and only show the important details of an object (interface).     2) If the functionality we are creating will be useful across a wide range of disparate objects, use an interface </vt:lpstr>
      <vt:lpstr>Functional Interface</vt:lpstr>
      <vt:lpstr> Marker Interface in Java </vt:lpstr>
      <vt:lpstr> Uses of Marker Interface </vt:lpstr>
      <vt:lpstr>  Nested or Inner interfaces in Java  </vt:lpstr>
      <vt:lpstr>PowerPoint Presentation</vt:lpstr>
      <vt:lpstr>  Example 2: Nested interface declared inside a class  </vt:lpstr>
      <vt:lpstr>Questions ?</vt:lpstr>
      <vt:lpstr>PowerPoint Presentation</vt:lpstr>
      <vt:lpstr>PowerPoint Presentation</vt:lpstr>
      <vt:lpstr>PowerPoint Presentation</vt:lpstr>
      <vt:lpstr>Something to think about</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Sarangaraja Jayaraman</dc:creator>
  <cp:lastModifiedBy>Sarangaraja Jayaraman</cp:lastModifiedBy>
  <cp:revision>22</cp:revision>
  <dcterms:created xsi:type="dcterms:W3CDTF">2021-10-16T17:21:14Z</dcterms:created>
  <dcterms:modified xsi:type="dcterms:W3CDTF">2021-10-17T15:53:59Z</dcterms:modified>
</cp:coreProperties>
</file>