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0" r:id="rId3"/>
    <p:sldId id="262" r:id="rId4"/>
    <p:sldId id="261" r:id="rId5"/>
    <p:sldId id="267" r:id="rId6"/>
    <p:sldId id="268" r:id="rId7"/>
    <p:sldId id="269" r:id="rId8"/>
    <p:sldId id="274" r:id="rId9"/>
    <p:sldId id="270" r:id="rId10"/>
    <p:sldId id="283" r:id="rId11"/>
    <p:sldId id="275" r:id="rId12"/>
    <p:sldId id="279" r:id="rId13"/>
    <p:sldId id="284" r:id="rId14"/>
    <p:sldId id="280" r:id="rId15"/>
    <p:sldId id="273" r:id="rId16"/>
    <p:sldId id="276" r:id="rId17"/>
    <p:sldId id="281" r:id="rId18"/>
    <p:sldId id="277" r:id="rId19"/>
    <p:sldId id="278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3369" autoAdjust="0"/>
  </p:normalViewPr>
  <p:slideViewPr>
    <p:cSldViewPr>
      <p:cViewPr>
        <p:scale>
          <a:sx n="64" d="100"/>
          <a:sy n="64" d="100"/>
        </p:scale>
        <p:origin x="-154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15A9EF5-B4DC-4681-BCA3-9B44E5D7A8B0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1681E7D-67EC-4C53-A972-100252F38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9EF5-B4DC-4681-BCA3-9B44E5D7A8B0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1E7D-67EC-4C53-A972-100252F38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9EF5-B4DC-4681-BCA3-9B44E5D7A8B0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1E7D-67EC-4C53-A972-100252F38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15A9EF5-B4DC-4681-BCA3-9B44E5D7A8B0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1681E7D-67EC-4C53-A972-100252F38E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15A9EF5-B4DC-4681-BCA3-9B44E5D7A8B0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1681E7D-67EC-4C53-A972-100252F38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9EF5-B4DC-4681-BCA3-9B44E5D7A8B0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1E7D-67EC-4C53-A972-100252F38E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9EF5-B4DC-4681-BCA3-9B44E5D7A8B0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1E7D-67EC-4C53-A972-100252F38E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5A9EF5-B4DC-4681-BCA3-9B44E5D7A8B0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681E7D-67EC-4C53-A972-100252F38E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9EF5-B4DC-4681-BCA3-9B44E5D7A8B0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1E7D-67EC-4C53-A972-100252F38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15A9EF5-B4DC-4681-BCA3-9B44E5D7A8B0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1681E7D-67EC-4C53-A972-100252F38E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5A9EF5-B4DC-4681-BCA3-9B44E5D7A8B0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681E7D-67EC-4C53-A972-100252F38E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15A9EF5-B4DC-4681-BCA3-9B44E5D7A8B0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1681E7D-67EC-4C53-A972-100252F38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GB_color_model" TargetMode="External"/><Relationship Id="rId3" Type="http://schemas.openxmlformats.org/officeDocument/2006/relationships/hyperlink" Target="https://en.wikipedia.org/wiki/Raster_graphics" TargetMode="External"/><Relationship Id="rId7" Type="http://schemas.openxmlformats.org/officeDocument/2006/relationships/hyperlink" Target="https://en.wikipedia.org/wiki/Intensity_(physics)" TargetMode="External"/><Relationship Id="rId2" Type="http://schemas.openxmlformats.org/officeDocument/2006/relationships/hyperlink" Target="https://en.wikipedia.org/wiki/Digital_imag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ampling_(signal_processing)" TargetMode="External"/><Relationship Id="rId5" Type="http://schemas.openxmlformats.org/officeDocument/2006/relationships/hyperlink" Target="https://en.wikipedia.org/wiki/Display_device" TargetMode="External"/><Relationship Id="rId4" Type="http://schemas.openxmlformats.org/officeDocument/2006/relationships/hyperlink" Target="https://en.wikipedia.org/wiki/All_points_addressable" TargetMode="External"/><Relationship Id="rId9" Type="http://schemas.openxmlformats.org/officeDocument/2006/relationships/hyperlink" Target="https://en.wikipedia.org/wiki/CMYK_color_mode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14600" y="3429000"/>
            <a:ext cx="6172200" cy="1894362"/>
          </a:xfrm>
          <a:effectLst>
            <a:outerShdw blurRad="50800" dist="25000" dir="5400000" rotWithShape="0">
              <a:srgbClr val="000000">
                <a:alpha val="40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BASIC RELATIONSHIP BETWEEN PIXELS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Examples of adjacency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1676400"/>
            <a:ext cx="1981200" cy="1295400"/>
          </a:xfrm>
          <a:prstGeom prst="rect">
            <a:avLst/>
          </a:prstGeom>
        </p:spPr>
      </p:pic>
      <p:pic>
        <p:nvPicPr>
          <p:cNvPr id="8" name="Picture 7" descr="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733800"/>
            <a:ext cx="1981200" cy="1295400"/>
          </a:xfrm>
          <a:prstGeom prst="rect">
            <a:avLst/>
          </a:prstGeom>
        </p:spPr>
      </p:pic>
      <p:pic>
        <p:nvPicPr>
          <p:cNvPr id="9" name="Picture 8" descr="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3600" y="3733800"/>
            <a:ext cx="1905000" cy="1295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29200" y="51816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 adjacent, if V = {1}</a:t>
            </a:r>
          </a:p>
          <a:p>
            <a:pPr algn="ctr"/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5257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 adjacent, if V = {1,2}</a:t>
            </a:r>
          </a:p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895600" y="3124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 adjacent, if V = {0,1}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Connectivity is used to determine whether the pixels are adjacent in some sense or not.</a:t>
            </a:r>
          </a:p>
          <a:p>
            <a:r>
              <a:rPr lang="en-US" sz="1800" dirty="0" smtClean="0"/>
              <a:t>Let V be the set of gray-level values used to define connectivity; then Two pixels p, q that have values from the set V are:</a:t>
            </a:r>
          </a:p>
          <a:p>
            <a:r>
              <a:rPr lang="en-US" sz="1800" b="1" dirty="0" smtClean="0"/>
              <a:t> 4-connected</a:t>
            </a:r>
            <a:r>
              <a:rPr lang="en-US" sz="1800" dirty="0" smtClean="0"/>
              <a:t>, if q is in the set N4(p).</a:t>
            </a:r>
          </a:p>
          <a:p>
            <a:r>
              <a:rPr lang="en-US" sz="1800" b="1" dirty="0" smtClean="0"/>
              <a:t>8-connected</a:t>
            </a:r>
            <a:r>
              <a:rPr lang="en-US" sz="1800" dirty="0" smtClean="0"/>
              <a:t>, if q is in the set N8(p).</a:t>
            </a:r>
          </a:p>
          <a:p>
            <a:r>
              <a:rPr lang="en-US" sz="1800" b="1" dirty="0" smtClean="0"/>
              <a:t>m-connected</a:t>
            </a:r>
            <a:r>
              <a:rPr lang="en-US" sz="1800" dirty="0" smtClean="0"/>
              <a:t>, if</a:t>
            </a:r>
          </a:p>
          <a:p>
            <a:r>
              <a:rPr lang="en-US" sz="1800" dirty="0" smtClean="0"/>
              <a:t>q is in N4(p) or</a:t>
            </a:r>
          </a:p>
          <a:p>
            <a:r>
              <a:rPr lang="en-US" sz="1800" dirty="0" smtClean="0"/>
              <a:t>q is in ND(p) and the set N4(p) ∩ ND(p) is empty.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4800600"/>
            <a:ext cx="72390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path from pixel p with coordinates (x, y) to pixel q with coordinates (s, t) </a:t>
            </a:r>
            <a:r>
              <a:rPr lang="en-US" dirty="0" smtClean="0"/>
              <a:t>is a sequence of distinct pixels with coordinates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r>
              <a:rPr lang="es-ES" i="1" dirty="0" smtClean="0"/>
              <a:t>(x0, y0), (x1, y1), (x2, y2) … (</a:t>
            </a:r>
            <a:r>
              <a:rPr lang="es-ES" i="1" dirty="0" err="1" smtClean="0"/>
              <a:t>xn</a:t>
            </a:r>
            <a:r>
              <a:rPr lang="es-ES" i="1" dirty="0" smtClean="0"/>
              <a:t>, </a:t>
            </a:r>
            <a:r>
              <a:rPr lang="es-ES" i="1" dirty="0" err="1" smtClean="0"/>
              <a:t>yn</a:t>
            </a:r>
            <a:r>
              <a:rPr lang="es-ES" i="1" dirty="0" smtClean="0"/>
              <a:t>),</a:t>
            </a:r>
          </a:p>
          <a:p>
            <a:r>
              <a:rPr lang="en-US" dirty="0" smtClean="0"/>
              <a:t>where </a:t>
            </a:r>
            <a:r>
              <a:rPr lang="en-US" i="1" dirty="0" smtClean="0"/>
              <a:t>(x0, y0)=(x, y) and (</a:t>
            </a:r>
            <a:r>
              <a:rPr lang="en-US" i="1" dirty="0" err="1" smtClean="0"/>
              <a:t>xn</a:t>
            </a:r>
            <a:r>
              <a:rPr lang="en-US" i="1" dirty="0" smtClean="0"/>
              <a:t>, </a:t>
            </a:r>
            <a:r>
              <a:rPr lang="en-US" i="1" dirty="0" err="1" smtClean="0"/>
              <a:t>yn</a:t>
            </a:r>
            <a:r>
              <a:rPr lang="en-US" i="1" dirty="0" smtClean="0"/>
              <a:t>)=(s, t);</a:t>
            </a:r>
          </a:p>
          <a:p>
            <a:r>
              <a:rPr lang="en-US" i="1" dirty="0" smtClean="0"/>
              <a:t>(xi, </a:t>
            </a:r>
            <a:r>
              <a:rPr lang="en-US" i="1" dirty="0" err="1" smtClean="0"/>
              <a:t>yi</a:t>
            </a:r>
            <a:r>
              <a:rPr lang="en-US" i="1" dirty="0" smtClean="0"/>
              <a:t>) is adjacent to (xi-1, yi-1)   </a:t>
            </a:r>
            <a:r>
              <a:rPr lang="en-US" dirty="0" smtClean="0"/>
              <a:t>1 </a:t>
            </a:r>
            <a:r>
              <a:rPr lang="en-US" dirty="0" smtClean="0">
                <a:cs typeface="Tahoma" pitchFamily="34" charset="0"/>
              </a:rPr>
              <a:t>≤ </a:t>
            </a:r>
            <a:r>
              <a:rPr lang="en-US" dirty="0" err="1" smtClean="0">
                <a:cs typeface="Tahoma" pitchFamily="34" charset="0"/>
              </a:rPr>
              <a:t>i</a:t>
            </a:r>
            <a:r>
              <a:rPr lang="en-US" dirty="0" smtClean="0">
                <a:cs typeface="Tahoma" pitchFamily="34" charset="0"/>
              </a:rPr>
              <a:t> ≤ n.</a:t>
            </a:r>
            <a:endParaRPr lang="en-US" i="1" dirty="0" smtClean="0"/>
          </a:p>
          <a:p>
            <a:r>
              <a:rPr lang="en-US" dirty="0" smtClean="0"/>
              <a:t>Here </a:t>
            </a:r>
            <a:r>
              <a:rPr lang="en-US" b="1" dirty="0" smtClean="0"/>
              <a:t>n</a:t>
            </a:r>
            <a:r>
              <a:rPr lang="en-US" i="1" dirty="0" smtClean="0"/>
              <a:t> is the length of the path.</a:t>
            </a:r>
          </a:p>
          <a:p>
            <a:r>
              <a:rPr lang="en-US" dirty="0" smtClean="0"/>
              <a:t>If (x</a:t>
            </a:r>
            <a:r>
              <a:rPr lang="en-US" baseline="-25000" dirty="0" smtClean="0"/>
              <a:t>0</a:t>
            </a:r>
            <a:r>
              <a:rPr lang="en-US" dirty="0" smtClean="0"/>
              <a:t>, y</a:t>
            </a:r>
            <a:r>
              <a:rPr lang="en-US" baseline="-25000" dirty="0" smtClean="0"/>
              <a:t>0</a:t>
            </a:r>
            <a:r>
              <a:rPr lang="en-US" dirty="0" smtClean="0"/>
              <a:t>) =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), the path is </a:t>
            </a:r>
            <a:r>
              <a:rPr lang="en-US" b="1" i="1" dirty="0" smtClean="0"/>
              <a:t>closed</a:t>
            </a:r>
            <a:r>
              <a:rPr lang="en-US" dirty="0" smtClean="0"/>
              <a:t> path.</a:t>
            </a:r>
            <a:endParaRPr lang="en-US" i="1" dirty="0" smtClean="0"/>
          </a:p>
          <a:p>
            <a:r>
              <a:rPr lang="en-US" dirty="0" smtClean="0"/>
              <a:t>We can define </a:t>
            </a:r>
            <a:r>
              <a:rPr lang="en-US" b="1" dirty="0" smtClean="0"/>
              <a:t>4-path, 8-path, and m-path </a:t>
            </a:r>
            <a:r>
              <a:rPr lang="en-US" dirty="0" smtClean="0"/>
              <a:t>based on type of adjacency used.</a:t>
            </a:r>
            <a:endParaRPr lang="en-US" dirty="0" smtClean="0">
              <a:cs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>
              <a:cs typeface="Tahoma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Examples of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581400"/>
            <a:ext cx="2619375" cy="1752600"/>
          </a:xfrm>
          <a:prstGeom prst="rect">
            <a:avLst/>
          </a:prstGeom>
        </p:spPr>
      </p:pic>
      <p:pic>
        <p:nvPicPr>
          <p:cNvPr id="5" name="Picture 4" descr="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3505200"/>
            <a:ext cx="2466975" cy="1943100"/>
          </a:xfrm>
          <a:prstGeom prst="rect">
            <a:avLst/>
          </a:prstGeom>
        </p:spPr>
      </p:pic>
      <p:pic>
        <p:nvPicPr>
          <p:cNvPr id="7" name="Picture 6" descr="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4200" y="1524000"/>
            <a:ext cx="2562225" cy="1885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3600" y="2057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 path does not exist.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5562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So, shortest-8 path = 4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86400" y="5638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So, shortest-m path = 5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REGIONS &amp;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subset R of pixels in an image is called a </a:t>
            </a:r>
            <a:r>
              <a:rPr lang="en-US" sz="1800" b="1" dirty="0" smtClean="0"/>
              <a:t>Region</a:t>
            </a:r>
            <a:r>
              <a:rPr lang="en-US" sz="1800" dirty="0" smtClean="0"/>
              <a:t> </a:t>
            </a:r>
            <a:r>
              <a:rPr lang="en-US" sz="1800" b="1" dirty="0" smtClean="0"/>
              <a:t>of the image</a:t>
            </a:r>
            <a:r>
              <a:rPr lang="en-US" sz="1800" dirty="0" smtClean="0"/>
              <a:t> if R is a connected set.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b="1" dirty="0" smtClean="0"/>
              <a:t>boundary of the region</a:t>
            </a:r>
            <a:r>
              <a:rPr lang="en-US" sz="1800" dirty="0" smtClean="0"/>
              <a:t> R is the set of pixels in the region that have one or more neighbors that are not in R.</a:t>
            </a:r>
            <a:endParaRPr lang="en-US" sz="1800" dirty="0"/>
          </a:p>
        </p:txBody>
      </p:sp>
      <p:pic>
        <p:nvPicPr>
          <p:cNvPr id="6" name="Picture 5" descr="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1981200"/>
            <a:ext cx="1733550" cy="1828800"/>
          </a:xfrm>
          <a:prstGeom prst="rect">
            <a:avLst/>
          </a:prstGeom>
        </p:spPr>
      </p:pic>
      <p:pic>
        <p:nvPicPr>
          <p:cNvPr id="7" name="Picture 6" descr="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4419600"/>
            <a:ext cx="2028825" cy="196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Distance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dirty="0" smtClean="0"/>
              <a:t>Given pixels </a:t>
            </a:r>
            <a:r>
              <a:rPr lang="en-US" i="1" dirty="0" smtClean="0"/>
              <a:t>p, q and z with coordinates (x, y), (s, t), (u, v) respectively, the distance </a:t>
            </a:r>
            <a:r>
              <a:rPr lang="en-US" dirty="0" smtClean="0"/>
              <a:t>function D has following properties:</a:t>
            </a:r>
          </a:p>
          <a:p>
            <a:pPr>
              <a:buNone/>
            </a:pPr>
            <a:endParaRPr lang="en-US" dirty="0" smtClean="0"/>
          </a:p>
          <a:p>
            <a:r>
              <a:rPr lang="en-US" i="1" dirty="0" smtClean="0"/>
              <a:t>D(p, q) 0 [D(p, q) = 0, if p = q]  </a:t>
            </a:r>
          </a:p>
          <a:p>
            <a:pPr>
              <a:buNone/>
            </a:pPr>
            <a:r>
              <a:rPr lang="en-US" i="1" dirty="0" smtClean="0"/>
              <a:t> </a:t>
            </a:r>
          </a:p>
          <a:p>
            <a:r>
              <a:rPr lang="fr-FR" i="1" dirty="0" smtClean="0"/>
              <a:t>D(p, q) = D(q, p)</a:t>
            </a:r>
          </a:p>
          <a:p>
            <a:pPr>
              <a:buNone/>
            </a:pPr>
            <a:endParaRPr lang="fr-FR" i="1" dirty="0" smtClean="0"/>
          </a:p>
          <a:p>
            <a:r>
              <a:rPr lang="pl-PL" i="1" dirty="0" smtClean="0"/>
              <a:t>D(p, z) D(p, q) + D(q, z)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Types of distance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Euclidean Distance :</a:t>
            </a:r>
          </a:p>
          <a:p>
            <a:pPr>
              <a:buNone/>
            </a:pPr>
            <a:r>
              <a:rPr lang="en-US" dirty="0" smtClean="0"/>
              <a:t>                     De(p, q) = [(x-s)2 + (y-t)2]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City Block Distance:</a:t>
            </a:r>
          </a:p>
          <a:p>
            <a:pPr>
              <a:buNone/>
            </a:pPr>
            <a:r>
              <a:rPr lang="en-US" dirty="0" smtClean="0"/>
              <a:t>                     D4(p, q) = |x-s| + |y-t|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Chess Board Distance:</a:t>
            </a:r>
          </a:p>
          <a:p>
            <a:pPr>
              <a:buNone/>
            </a:pPr>
            <a:r>
              <a:rPr lang="en-US" dirty="0" smtClean="0"/>
              <a:t>                     D8(p, q) = max(|x-s|, |y-t|)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Euclidean Distance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dirty="0" smtClean="0"/>
              <a:t>For this distance measure, the pixels having a distance less than or equal to some value </a:t>
            </a:r>
            <a:r>
              <a:rPr lang="en-US" i="1" dirty="0" smtClean="0"/>
              <a:t>r from (</a:t>
            </a:r>
            <a:r>
              <a:rPr lang="en-US" i="1" dirty="0" err="1" smtClean="0"/>
              <a:t>x,y</a:t>
            </a:r>
            <a:r>
              <a:rPr lang="en-US" i="1" dirty="0" smtClean="0"/>
              <a:t>) are the </a:t>
            </a:r>
            <a:r>
              <a:rPr lang="en-US" dirty="0" smtClean="0"/>
              <a:t>points contained in a disk of radius </a:t>
            </a:r>
            <a:r>
              <a:rPr lang="en-US" i="1" dirty="0" smtClean="0"/>
              <a:t>r centered at (</a:t>
            </a:r>
            <a:r>
              <a:rPr lang="en-US" i="1" dirty="0" err="1" smtClean="0"/>
              <a:t>x,y</a:t>
            </a:r>
            <a:r>
              <a:rPr lang="en-US" i="1" dirty="0" smtClean="0"/>
              <a:t>).</a:t>
            </a:r>
          </a:p>
          <a:p>
            <a:endParaRPr lang="en-US" i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3810000"/>
            <a:ext cx="518160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CITY BLOCK DISTANCE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dirty="0" smtClean="0"/>
              <a:t>Pixels with </a:t>
            </a:r>
            <a:r>
              <a:rPr lang="en-US" i="1" dirty="0" smtClean="0"/>
              <a:t>D4(p) = 1 is 4-neighbors of p.</a:t>
            </a:r>
          </a:p>
          <a:p>
            <a:r>
              <a:rPr lang="en-US" dirty="0" smtClean="0"/>
              <a:t>The City Block distance metric measures the path between the pixels based on a 4-connected neighborhood.</a:t>
            </a:r>
          </a:p>
          <a:p>
            <a:r>
              <a:rPr lang="en-US" dirty="0" smtClean="0"/>
              <a:t>Pixels whose edges touch are 1 unit apart; pixels diagonally touching are 2 units apart.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3" descr="Captur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4114800"/>
            <a:ext cx="38862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CHESSBOARD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dirty="0" smtClean="0"/>
              <a:t>The Chessboard distance metric measures the path between the pixels based on an 8-connected neighborhood. </a:t>
            </a:r>
          </a:p>
          <a:p>
            <a:r>
              <a:rPr lang="en-US" dirty="0" smtClean="0"/>
              <a:t>Pixels whose edges or corners touch are 1 unit apart.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3657600"/>
            <a:ext cx="329565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What is a pixel?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 </a:t>
            </a:r>
            <a:r>
              <a:rPr lang="en-US" dirty="0" smtClean="0">
                <a:hlinkClick r:id="rId2" tooltip="Digital imaging"/>
              </a:rPr>
              <a:t>digital imaging</a:t>
            </a:r>
            <a:r>
              <a:rPr lang="en-US" dirty="0" smtClean="0"/>
              <a:t>, a </a:t>
            </a:r>
            <a:r>
              <a:rPr lang="en-US" b="1" dirty="0" smtClean="0"/>
              <a:t>pixel</a:t>
            </a:r>
            <a:r>
              <a:rPr lang="en-US" dirty="0" smtClean="0"/>
              <a:t>, </a:t>
            </a:r>
            <a:r>
              <a:rPr lang="en-US" b="1" dirty="0" err="1" smtClean="0"/>
              <a:t>pel</a:t>
            </a:r>
            <a:r>
              <a:rPr lang="en-US" dirty="0" smtClean="0"/>
              <a:t>, or </a:t>
            </a:r>
            <a:r>
              <a:rPr lang="en-US" b="1" dirty="0" smtClean="0"/>
              <a:t>picture element</a:t>
            </a:r>
            <a:r>
              <a:rPr lang="en-US" dirty="0" smtClean="0"/>
              <a:t> is a physical point in a </a:t>
            </a:r>
            <a:r>
              <a:rPr lang="en-US" dirty="0" smtClean="0">
                <a:hlinkClick r:id="rId3" tooltip="Raster graphics"/>
              </a:rPr>
              <a:t>raster image</a:t>
            </a:r>
            <a:r>
              <a:rPr lang="en-US" dirty="0" smtClean="0"/>
              <a:t>, or the smallest addressable element in an </a:t>
            </a:r>
            <a:r>
              <a:rPr lang="en-US" dirty="0" smtClean="0">
                <a:hlinkClick r:id="rId4" tooltip="All points addressable"/>
              </a:rPr>
              <a:t>all points addressable</a:t>
            </a:r>
            <a:r>
              <a:rPr lang="en-US" dirty="0" smtClean="0"/>
              <a:t> </a:t>
            </a:r>
            <a:r>
              <a:rPr lang="en-US" dirty="0" smtClean="0">
                <a:hlinkClick r:id="rId5" tooltip="Display device"/>
              </a:rPr>
              <a:t>display device</a:t>
            </a:r>
            <a:r>
              <a:rPr lang="en-US" dirty="0" smtClean="0"/>
              <a:t>; so it is the smallest controllable element of a picture represented on the screen.</a:t>
            </a:r>
          </a:p>
          <a:p>
            <a:r>
              <a:rPr lang="en-US" dirty="0" smtClean="0"/>
              <a:t>Each pixel is a </a:t>
            </a:r>
            <a:r>
              <a:rPr lang="en-US" dirty="0" smtClean="0">
                <a:hlinkClick r:id="rId6" tooltip="Sampling (signal processing)"/>
              </a:rPr>
              <a:t>sample</a:t>
            </a:r>
            <a:r>
              <a:rPr lang="en-US" dirty="0" smtClean="0"/>
              <a:t> of an original image; more samples typically provide more accurate representations of the original. The </a:t>
            </a:r>
            <a:r>
              <a:rPr lang="en-US" dirty="0" smtClean="0">
                <a:hlinkClick r:id="rId7" tooltip="Intensity (physics)"/>
              </a:rPr>
              <a:t>intensity</a:t>
            </a:r>
            <a:r>
              <a:rPr lang="en-US" dirty="0" smtClean="0"/>
              <a:t> of each pixel is variable. In color imaging systems, a color is typically represented by three or four component intensities such as </a:t>
            </a:r>
            <a:r>
              <a:rPr lang="en-US" dirty="0" smtClean="0">
                <a:hlinkClick r:id="rId8" tooltip="RGB color model"/>
              </a:rPr>
              <a:t>red, green, and blue</a:t>
            </a:r>
            <a:r>
              <a:rPr lang="en-US" dirty="0" smtClean="0"/>
              <a:t>, or </a:t>
            </a:r>
            <a:r>
              <a:rPr lang="en-US" dirty="0" smtClean="0">
                <a:hlinkClick r:id="rId9" tooltip="CMYK color model"/>
              </a:rPr>
              <a:t>cyan, magenta, yellow, and black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3200"/>
            <a:ext cx="7467600" cy="1143000"/>
          </a:xfrm>
          <a:effectLst>
            <a:outerShdw blurRad="50800" dist="25000" dir="5400000" rotWithShape="0">
              <a:srgbClr val="000000">
                <a:alpha val="40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BASIC RELATIONSHIP BETWEEN PIXELS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Neighborhood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Adjacency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Connectivity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Paths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Regions &amp; Boundaries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Distance Measures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Neighbors of a pixel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/>
          <a:lstStyle/>
          <a:p>
            <a:r>
              <a:rPr lang="en-US" dirty="0" smtClean="0"/>
              <a:t>There are three kinds of neighbors of a pixel-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N4(p) 4-neighbors: </a:t>
            </a:r>
          </a:p>
          <a:p>
            <a:pPr>
              <a:buNone/>
            </a:pPr>
            <a:r>
              <a:rPr lang="en-US" b="1" dirty="0" smtClean="0"/>
              <a:t>          </a:t>
            </a:r>
            <a:r>
              <a:rPr lang="en-US" dirty="0" smtClean="0"/>
              <a:t>The set of horizontal and vertical neighbors.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ND(p) diagonal neighbors: </a:t>
            </a:r>
          </a:p>
          <a:p>
            <a:pPr>
              <a:buNone/>
            </a:pPr>
            <a:r>
              <a:rPr lang="en-US" b="1" dirty="0" smtClean="0"/>
              <a:t>            </a:t>
            </a:r>
            <a:r>
              <a:rPr lang="en-US" dirty="0" smtClean="0"/>
              <a:t>The set of 4 diagonal neighbors.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N8(p) 8-neighbors: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 Union of 4-neighbors and diagonal neighbors.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4-Neighbour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/>
          <a:lstStyle/>
          <a:p>
            <a:r>
              <a:rPr lang="en-US" dirty="0" smtClean="0"/>
              <a:t>Any pixel p(x, y) has two vertical and two horizontal neighbors, given by</a:t>
            </a:r>
          </a:p>
          <a:p>
            <a:pPr>
              <a:buNone/>
            </a:pPr>
            <a:r>
              <a:rPr lang="es-ES" dirty="0" smtClean="0"/>
              <a:t>   </a:t>
            </a:r>
            <a:r>
              <a:rPr lang="es-ES" b="1" dirty="0" smtClean="0"/>
              <a:t>(x-1, y), (x+1, y), (x,y-1), and (x, y+1)</a:t>
            </a:r>
          </a:p>
          <a:p>
            <a:r>
              <a:rPr lang="en-US" dirty="0" smtClean="0"/>
              <a:t>This set of pixels are called the 4-neighbors of P, and is denoted by N4 (P).</a:t>
            </a:r>
            <a:endParaRPr lang="en-US" b="1" dirty="0" smtClean="0"/>
          </a:p>
          <a:p>
            <a:r>
              <a:rPr lang="en-US" dirty="0" smtClean="0"/>
              <a:t>Each of them are at a unit distance from P.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Picture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4267200"/>
            <a:ext cx="4035219" cy="2365053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Diagonal neighbor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dirty="0" smtClean="0"/>
              <a:t>The four diagonal neighbors of p(x, y) are given by</a:t>
            </a:r>
          </a:p>
          <a:p>
            <a:pPr>
              <a:buNone/>
            </a:pPr>
            <a:r>
              <a:rPr lang="es-ES" dirty="0" smtClean="0"/>
              <a:t>   </a:t>
            </a:r>
            <a:r>
              <a:rPr lang="es-ES" b="1" dirty="0" smtClean="0"/>
              <a:t>(x-1, y-1), (x+1, y+1), (x+1,y-1), and (x-1, y+1).</a:t>
            </a:r>
          </a:p>
          <a:p>
            <a:r>
              <a:rPr lang="en-US" dirty="0" smtClean="0"/>
              <a:t>This set is denoted by ND (P).</a:t>
            </a:r>
          </a:p>
          <a:p>
            <a:r>
              <a:rPr lang="en-US" dirty="0" smtClean="0"/>
              <a:t>Each of them are at Euclidean distance of 1.414 from   P.</a:t>
            </a:r>
            <a:endParaRPr lang="en-US" dirty="0"/>
          </a:p>
        </p:txBody>
      </p:sp>
      <p:pic>
        <p:nvPicPr>
          <p:cNvPr id="6" name="Picture 5" descr="Picture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4038600"/>
            <a:ext cx="4224179" cy="2230952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8 - neighbor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dirty="0" smtClean="0"/>
              <a:t>The points ND(P) and N4(P) are together known as 8-neighbors of the point P, denoted by N8(P).</a:t>
            </a:r>
          </a:p>
          <a:p>
            <a:r>
              <a:rPr lang="en-US" dirty="0" smtClean="0"/>
              <a:t>N8(p) = N4(p) U ND(p)</a:t>
            </a:r>
          </a:p>
          <a:p>
            <a:r>
              <a:rPr lang="en-US" dirty="0" smtClean="0"/>
              <a:t>Some of the points in the N4, ND and N8 may fall outside image when P lies on the border of image.</a:t>
            </a:r>
            <a:endParaRPr lang="en-US" dirty="0"/>
          </a:p>
        </p:txBody>
      </p:sp>
      <p:pic>
        <p:nvPicPr>
          <p:cNvPr id="4" name="Picture 3" descr="Picture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4191000"/>
            <a:ext cx="4419600" cy="2191362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adjacency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In a binary (black and white) image, two neighboring pixels are </a:t>
            </a:r>
            <a:r>
              <a:rPr lang="en-US" i="1" dirty="0" smtClean="0"/>
              <a:t>connected</a:t>
            </a:r>
            <a:r>
              <a:rPr lang="en-US" dirty="0" smtClean="0"/>
              <a:t> if their values are the same, i.e., both equal to 0 (black) or 255 (white).</a:t>
            </a:r>
          </a:p>
          <a:p>
            <a:r>
              <a:rPr lang="en-US" dirty="0" smtClean="0"/>
              <a:t>In a gray level image, two neighboring pixels are connected if their values are close to each other, i.e., they both belong to the same subset of similar gray levels:  and , where  is a subset of all gray levels in the image.</a:t>
            </a:r>
          </a:p>
          <a:p>
            <a:r>
              <a:rPr lang="en-US" dirty="0" smtClean="0"/>
              <a:t>For example, in a binary image two pixels are connected if they are 4-neighbors and have same value (0/1).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Types of adjacency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4-adjacency:</a:t>
            </a:r>
          </a:p>
          <a:p>
            <a:pPr>
              <a:buNone/>
            </a:pPr>
            <a:r>
              <a:rPr lang="en-US" dirty="0" smtClean="0"/>
              <a:t>   Two pixels p and q with values from V are 4-adjacent if q is in the set N4(p).</a:t>
            </a:r>
          </a:p>
          <a:p>
            <a:r>
              <a:rPr lang="en-US" b="1" dirty="0" smtClean="0"/>
              <a:t>8-adjacency: </a:t>
            </a:r>
          </a:p>
          <a:p>
            <a:pPr>
              <a:buNone/>
            </a:pPr>
            <a:r>
              <a:rPr lang="en-US" dirty="0" smtClean="0"/>
              <a:t>    Two pixels p and q with values from V are 8-adjacent if q is in the set N8(p).</a:t>
            </a:r>
          </a:p>
          <a:p>
            <a:r>
              <a:rPr lang="en-US" b="1" dirty="0" smtClean="0"/>
              <a:t>m-adjacency (mixed adjacency): </a:t>
            </a:r>
          </a:p>
          <a:p>
            <a:pPr>
              <a:buNone/>
            </a:pPr>
            <a:r>
              <a:rPr lang="en-US" dirty="0" smtClean="0"/>
              <a:t>    Two pixels p and q with values from V are m-adjacent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en-US" dirty="0" smtClean="0"/>
              <a:t>q is in N4(p), or</a:t>
            </a:r>
          </a:p>
          <a:p>
            <a:r>
              <a:rPr lang="en-US" dirty="0" smtClean="0"/>
              <a:t>q is in ND(p) and the set N4(p)     N4(q) has no pixels whose values are from V.</a:t>
            </a:r>
          </a:p>
          <a:p>
            <a:pPr>
              <a:buNone/>
            </a:pPr>
            <a:r>
              <a:rPr lang="en-US" b="1" dirty="0" smtClean="0"/>
              <a:t>    V:</a:t>
            </a:r>
            <a:r>
              <a:rPr lang="en-US" dirty="0" smtClean="0"/>
              <a:t> The set of gray-level values used to define adjacency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5181600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∩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3653</TotalTime>
  <Words>950</Words>
  <Application>Microsoft Office PowerPoint</Application>
  <PresentationFormat>On-screen Show (4:3)</PresentationFormat>
  <Paragraphs>123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BASIC RELATIONSHIP BETWEEN PIXELS</vt:lpstr>
      <vt:lpstr>What is a pixel?</vt:lpstr>
      <vt:lpstr>BASIC RELATIONSHIP BETWEEN PIXELS</vt:lpstr>
      <vt:lpstr>Neighbors of a pixel</vt:lpstr>
      <vt:lpstr>4-Neighbour </vt:lpstr>
      <vt:lpstr>Diagonal neighbor </vt:lpstr>
      <vt:lpstr>8 - neighbor</vt:lpstr>
      <vt:lpstr>adjacency</vt:lpstr>
      <vt:lpstr>Types of adjacency</vt:lpstr>
      <vt:lpstr>Examples of adjacency</vt:lpstr>
      <vt:lpstr>Connectivity</vt:lpstr>
      <vt:lpstr>PATHS</vt:lpstr>
      <vt:lpstr>Examples of path</vt:lpstr>
      <vt:lpstr>REGIONS &amp; BOUNDARIES</vt:lpstr>
      <vt:lpstr>Distance Measures</vt:lpstr>
      <vt:lpstr>Types of distance measures</vt:lpstr>
      <vt:lpstr>Euclidean Distance </vt:lpstr>
      <vt:lpstr>CITY BLOCK DISTANCE</vt:lpstr>
      <vt:lpstr>CHESSBOARD DISTANCE</vt:lpstr>
      <vt:lpstr>THANK YOU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Relationship Between Pixels</dc:title>
  <dc:creator>DIVYYA RAJPAL</dc:creator>
  <cp:lastModifiedBy>DIVYYA RAJPAL</cp:lastModifiedBy>
  <cp:revision>114</cp:revision>
  <dcterms:created xsi:type="dcterms:W3CDTF">2021-02-12T17:02:22Z</dcterms:created>
  <dcterms:modified xsi:type="dcterms:W3CDTF">2021-03-02T06:23:28Z</dcterms:modified>
</cp:coreProperties>
</file>