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35a7e0e3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35a7e0e3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35a7e0e3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35a7e0e3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35a7e0e3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35a7e0e3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7711fc0d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7711fc0d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7711fc0d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7711fc0d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7711fc0d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7711fc0d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c7711fc0d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c7711fc0d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7711fc0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7711fc0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7711fc0d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7711fc0d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7711fc0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7711fc0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41def11a3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41def11a3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9334db6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9334db6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9334db6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9334db6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35a7e0e3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35a7e0e3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76b8c95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76b8c95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35a7e0e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35a7e0e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35a7e0e3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35a7e0e3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35a7e0e3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35a7e0e3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60" name="Shape 60"/>
        <p:cNvGrpSpPr/>
        <p:nvPr/>
      </p:nvGrpSpPr>
      <p:grpSpPr>
        <a:xfrm>
          <a:off x="0" y="0"/>
          <a:ext cx="0" cy="0"/>
          <a:chOff x="0" y="0"/>
          <a:chExt cx="0" cy="0"/>
        </a:xfrm>
      </p:grpSpPr>
      <p:sp>
        <p:nvSpPr>
          <p:cNvPr id="61" name="Google Shape;61;p1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05218"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05218" y="201292"/>
            <a:ext cx="408900" cy="3819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100882"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100882" y="201292"/>
            <a:ext cx="408900" cy="3819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319"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319" y="201292"/>
            <a:ext cx="408900" cy="3819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txBox="1"/>
          <p:nvPr>
            <p:ph type="title"/>
          </p:nvPr>
        </p:nvSpPr>
        <p:spPr>
          <a:xfrm>
            <a:off x="233600" y="829550"/>
            <a:ext cx="2566200" cy="8925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100">
                <a:solidFill>
                  <a:schemeClr val="lt1"/>
                </a:solidFill>
              </a:defRPr>
            </a:lvl1pPr>
            <a:lvl2pPr lvl="1" algn="l">
              <a:lnSpc>
                <a:spcPct val="100000"/>
              </a:lnSpc>
              <a:spcBef>
                <a:spcPts val="0"/>
              </a:spcBef>
              <a:spcAft>
                <a:spcPts val="0"/>
              </a:spcAft>
              <a:buNone/>
              <a:defRPr b="1" sz="2100">
                <a:solidFill>
                  <a:schemeClr val="lt1"/>
                </a:solidFill>
              </a:defRPr>
            </a:lvl2pPr>
            <a:lvl3pPr lvl="2" algn="l">
              <a:lnSpc>
                <a:spcPct val="100000"/>
              </a:lnSpc>
              <a:spcBef>
                <a:spcPts val="0"/>
              </a:spcBef>
              <a:spcAft>
                <a:spcPts val="0"/>
              </a:spcAft>
              <a:buNone/>
              <a:defRPr b="1" sz="2100">
                <a:solidFill>
                  <a:schemeClr val="lt1"/>
                </a:solidFill>
              </a:defRPr>
            </a:lvl3pPr>
            <a:lvl4pPr lvl="3" algn="l">
              <a:lnSpc>
                <a:spcPct val="100000"/>
              </a:lnSpc>
              <a:spcBef>
                <a:spcPts val="0"/>
              </a:spcBef>
              <a:spcAft>
                <a:spcPts val="0"/>
              </a:spcAft>
              <a:buNone/>
              <a:defRPr b="1" sz="2100">
                <a:solidFill>
                  <a:schemeClr val="lt1"/>
                </a:solidFill>
              </a:defRPr>
            </a:lvl4pPr>
            <a:lvl5pPr lvl="4" algn="l">
              <a:lnSpc>
                <a:spcPct val="100000"/>
              </a:lnSpc>
              <a:spcBef>
                <a:spcPts val="0"/>
              </a:spcBef>
              <a:spcAft>
                <a:spcPts val="0"/>
              </a:spcAft>
              <a:buNone/>
              <a:defRPr b="1" sz="2100">
                <a:solidFill>
                  <a:schemeClr val="lt1"/>
                </a:solidFill>
              </a:defRPr>
            </a:lvl5pPr>
            <a:lvl6pPr lvl="5" algn="l">
              <a:lnSpc>
                <a:spcPct val="100000"/>
              </a:lnSpc>
              <a:spcBef>
                <a:spcPts val="0"/>
              </a:spcBef>
              <a:spcAft>
                <a:spcPts val="0"/>
              </a:spcAft>
              <a:buNone/>
              <a:defRPr b="1" sz="2100">
                <a:solidFill>
                  <a:schemeClr val="lt1"/>
                </a:solidFill>
              </a:defRPr>
            </a:lvl6pPr>
            <a:lvl7pPr lvl="6" algn="l">
              <a:lnSpc>
                <a:spcPct val="100000"/>
              </a:lnSpc>
              <a:spcBef>
                <a:spcPts val="0"/>
              </a:spcBef>
              <a:spcAft>
                <a:spcPts val="0"/>
              </a:spcAft>
              <a:buNone/>
              <a:defRPr b="1" sz="2100">
                <a:solidFill>
                  <a:schemeClr val="lt1"/>
                </a:solidFill>
              </a:defRPr>
            </a:lvl7pPr>
            <a:lvl8pPr lvl="7" algn="l">
              <a:lnSpc>
                <a:spcPct val="100000"/>
              </a:lnSpc>
              <a:spcBef>
                <a:spcPts val="0"/>
              </a:spcBef>
              <a:spcAft>
                <a:spcPts val="0"/>
              </a:spcAft>
              <a:buNone/>
              <a:defRPr b="1" sz="2100">
                <a:solidFill>
                  <a:schemeClr val="lt1"/>
                </a:solidFill>
              </a:defRPr>
            </a:lvl8pPr>
            <a:lvl9pPr lvl="8" algn="l">
              <a:lnSpc>
                <a:spcPct val="100000"/>
              </a:lnSpc>
              <a:spcBef>
                <a:spcPts val="0"/>
              </a:spcBef>
              <a:spcAft>
                <a:spcPts val="0"/>
              </a:spcAft>
              <a:buNone/>
              <a:defRPr b="1" sz="2100">
                <a:solidFill>
                  <a:schemeClr val="lt1"/>
                </a:solidFill>
              </a:defRPr>
            </a:lvl9pPr>
          </a:lstStyle>
          <a:p/>
        </p:txBody>
      </p:sp>
      <p:sp>
        <p:nvSpPr>
          <p:cNvPr id="70" name="Google Shape;70;p13"/>
          <p:cNvSpPr txBox="1"/>
          <p:nvPr>
            <p:ph idx="1" type="body"/>
          </p:nvPr>
        </p:nvSpPr>
        <p:spPr>
          <a:xfrm>
            <a:off x="233600" y="1798300"/>
            <a:ext cx="2566200" cy="29772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lt1"/>
              </a:buClr>
              <a:buSzPts val="1400"/>
              <a:buChar char="●"/>
              <a:defRPr sz="1400">
                <a:solidFill>
                  <a:schemeClr val="lt1"/>
                </a:solidFill>
              </a:defRPr>
            </a:lvl1pPr>
            <a:lvl2pPr indent="-304800" lvl="1" marL="914400" algn="l">
              <a:lnSpc>
                <a:spcPct val="115000"/>
              </a:lnSpc>
              <a:spcBef>
                <a:spcPts val="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304800" lvl="4" marL="2286000" algn="l">
              <a:lnSpc>
                <a:spcPct val="115000"/>
              </a:lnSpc>
              <a:spcBef>
                <a:spcPts val="0"/>
              </a:spcBef>
              <a:spcAft>
                <a:spcPts val="0"/>
              </a:spcAft>
              <a:buClr>
                <a:schemeClr val="lt1"/>
              </a:buClr>
              <a:buSzPts val="1200"/>
              <a:buChar char="○"/>
              <a:defRPr sz="1200">
                <a:solidFill>
                  <a:schemeClr val="lt1"/>
                </a:solidFill>
              </a:defRPr>
            </a:lvl5pPr>
            <a:lvl6pPr indent="-304800" lvl="5" marL="2743200" algn="l">
              <a:lnSpc>
                <a:spcPct val="115000"/>
              </a:lnSpc>
              <a:spcBef>
                <a:spcPts val="0"/>
              </a:spcBef>
              <a:spcAft>
                <a:spcPts val="0"/>
              </a:spcAft>
              <a:buClr>
                <a:schemeClr val="lt1"/>
              </a:buClr>
              <a:buSzPts val="1200"/>
              <a:buChar char="■"/>
              <a:defRPr sz="1200">
                <a:solidFill>
                  <a:schemeClr val="lt1"/>
                </a:solidFill>
              </a:defRPr>
            </a:lvl6pPr>
            <a:lvl7pPr indent="-304800" lvl="6" marL="3200400" algn="l">
              <a:lnSpc>
                <a:spcPct val="115000"/>
              </a:lnSpc>
              <a:spcBef>
                <a:spcPts val="0"/>
              </a:spcBef>
              <a:spcAft>
                <a:spcPts val="0"/>
              </a:spcAft>
              <a:buClr>
                <a:schemeClr val="lt1"/>
              </a:buClr>
              <a:buSzPts val="1200"/>
              <a:buChar char="●"/>
              <a:defRPr sz="1200">
                <a:solidFill>
                  <a:schemeClr val="lt1"/>
                </a:solidFill>
              </a:defRPr>
            </a:lvl7pPr>
            <a:lvl8pPr indent="-304800" lvl="7" marL="3657600" algn="l">
              <a:lnSpc>
                <a:spcPct val="115000"/>
              </a:lnSpc>
              <a:spcBef>
                <a:spcPts val="0"/>
              </a:spcBef>
              <a:spcAft>
                <a:spcPts val="0"/>
              </a:spcAft>
              <a:buClr>
                <a:schemeClr val="lt1"/>
              </a:buClr>
              <a:buSzPts val="1200"/>
              <a:buChar char="○"/>
              <a:defRPr sz="1200">
                <a:solidFill>
                  <a:schemeClr val="lt1"/>
                </a:solidFill>
              </a:defRPr>
            </a:lvl8pPr>
            <a:lvl9pPr indent="-304800" lvl="8" marL="4114800" algn="l">
              <a:lnSpc>
                <a:spcPct val="115000"/>
              </a:lnSpc>
              <a:spcBef>
                <a:spcPts val="0"/>
              </a:spcBef>
              <a:spcAft>
                <a:spcPts val="0"/>
              </a:spcAft>
              <a:buClr>
                <a:schemeClr val="lt1"/>
              </a:buClr>
              <a:buSzPts val="1200"/>
              <a:buChar char="■"/>
              <a:defRPr sz="1200">
                <a:solidFill>
                  <a:schemeClr val="lt1"/>
                </a:solidFill>
              </a:defRPr>
            </a:lvl9pPr>
          </a:lstStyle>
          <a:p/>
        </p:txBody>
      </p:sp>
      <p:sp>
        <p:nvSpPr>
          <p:cNvPr id="71" name="Google Shape;71;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2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tools.ietf.org/html/rfc5849" TargetMode="External"/><Relationship Id="rId4" Type="http://schemas.openxmlformats.org/officeDocument/2006/relationships/hyperlink" Target="https://tools.ietf.org/html/rfc6749" TargetMode="External"/><Relationship Id="rId5" Type="http://schemas.openxmlformats.org/officeDocument/2006/relationships/hyperlink" Target="https://en.wikipedia.org/wiki/List_of_OAuth_provid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print-fast.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ctrTitle"/>
          </p:nvPr>
        </p:nvSpPr>
        <p:spPr>
          <a:xfrm>
            <a:off x="200175" y="1066925"/>
            <a:ext cx="8520600" cy="1282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OAUTH 2.0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76"/>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311700" y="85000"/>
            <a:ext cx="8520600" cy="75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Exchange for Access Token</a:t>
            </a:r>
            <a:endParaRPr sz="2800"/>
          </a:p>
        </p:txBody>
      </p:sp>
      <p:sp>
        <p:nvSpPr>
          <p:cNvPr id="174" name="Google Shape;174;p23"/>
          <p:cNvSpPr/>
          <p:nvPr/>
        </p:nvSpPr>
        <p:spPr>
          <a:xfrm>
            <a:off x="545675" y="1020625"/>
            <a:ext cx="1465200" cy="377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t>Client</a:t>
            </a:r>
            <a:endParaRPr b="1" sz="2700"/>
          </a:p>
          <a:p>
            <a:pPr indent="0" lvl="0" marL="0" rtl="0" algn="ctr">
              <a:spcBef>
                <a:spcPts val="0"/>
              </a:spcBef>
              <a:spcAft>
                <a:spcPts val="0"/>
              </a:spcAft>
              <a:buNone/>
            </a:pPr>
            <a:r>
              <a:t/>
            </a:r>
            <a:endParaRPr b="1" sz="2700"/>
          </a:p>
          <a:p>
            <a:pPr indent="0" lvl="0" marL="0" rtl="0" algn="ctr">
              <a:spcBef>
                <a:spcPts val="0"/>
              </a:spcBef>
              <a:spcAft>
                <a:spcPts val="0"/>
              </a:spcAft>
              <a:buNone/>
            </a:pPr>
            <a:r>
              <a:t/>
            </a:r>
            <a:endParaRPr b="1" sz="2700"/>
          </a:p>
          <a:p>
            <a:pPr indent="0" lvl="0" marL="0" rtl="0" algn="ctr">
              <a:spcBef>
                <a:spcPts val="0"/>
              </a:spcBef>
              <a:spcAft>
                <a:spcPts val="0"/>
              </a:spcAft>
              <a:buNone/>
            </a:pPr>
            <a:r>
              <a:t/>
            </a:r>
            <a:endParaRPr b="1" sz="2700"/>
          </a:p>
        </p:txBody>
      </p:sp>
      <p:sp>
        <p:nvSpPr>
          <p:cNvPr id="175" name="Google Shape;175;p23"/>
          <p:cNvSpPr/>
          <p:nvPr/>
        </p:nvSpPr>
        <p:spPr>
          <a:xfrm>
            <a:off x="6760325" y="1020625"/>
            <a:ext cx="1768200" cy="117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t>Resource Owner</a:t>
            </a:r>
            <a:endParaRPr b="1" sz="2100"/>
          </a:p>
        </p:txBody>
      </p:sp>
      <p:sp>
        <p:nvSpPr>
          <p:cNvPr id="176" name="Google Shape;176;p23"/>
          <p:cNvSpPr/>
          <p:nvPr/>
        </p:nvSpPr>
        <p:spPr>
          <a:xfrm>
            <a:off x="6760325" y="2370550"/>
            <a:ext cx="1768200" cy="112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Authorization Server</a:t>
            </a:r>
            <a:endParaRPr b="1" sz="1900"/>
          </a:p>
        </p:txBody>
      </p:sp>
      <p:sp>
        <p:nvSpPr>
          <p:cNvPr id="177" name="Google Shape;177;p23"/>
          <p:cNvSpPr/>
          <p:nvPr/>
        </p:nvSpPr>
        <p:spPr>
          <a:xfrm>
            <a:off x="6760325" y="3673475"/>
            <a:ext cx="1768200" cy="112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Resource Server</a:t>
            </a:r>
            <a:endParaRPr b="1" sz="2000"/>
          </a:p>
        </p:txBody>
      </p:sp>
      <p:cxnSp>
        <p:nvCxnSpPr>
          <p:cNvPr id="178" name="Google Shape;178;p23"/>
          <p:cNvCxnSpPr/>
          <p:nvPr/>
        </p:nvCxnSpPr>
        <p:spPr>
          <a:xfrm flipH="1" rot="10800000">
            <a:off x="2021125" y="2751200"/>
            <a:ext cx="4749300" cy="102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3"/>
          <p:cNvCxnSpPr/>
          <p:nvPr/>
        </p:nvCxnSpPr>
        <p:spPr>
          <a:xfrm flipH="1">
            <a:off x="2021125" y="3150813"/>
            <a:ext cx="4749300" cy="303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23"/>
          <p:cNvSpPr txBox="1"/>
          <p:nvPr/>
        </p:nvSpPr>
        <p:spPr>
          <a:xfrm>
            <a:off x="2144750" y="1818800"/>
            <a:ext cx="4481700" cy="94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Authorization Grant</a:t>
            </a:r>
            <a:endParaRPr b="1">
              <a:latin typeface="Roboto"/>
              <a:ea typeface="Roboto"/>
              <a:cs typeface="Roboto"/>
              <a:sym typeface="Roboto"/>
            </a:endParaRPr>
          </a:p>
          <a:p>
            <a:pPr indent="0" lvl="0" marL="0" rtl="0" algn="ctr">
              <a:spcBef>
                <a:spcPts val="0"/>
              </a:spcBef>
              <a:spcAft>
                <a:spcPts val="0"/>
              </a:spcAft>
              <a:buNone/>
            </a:pPr>
            <a:r>
              <a:rPr lang="en" sz="1300">
                <a:latin typeface="Roboto"/>
                <a:ea typeface="Roboto"/>
                <a:cs typeface="Roboto"/>
                <a:sym typeface="Roboto"/>
              </a:rPr>
              <a:t>code = ase34</a:t>
            </a:r>
            <a:endParaRPr sz="1300">
              <a:latin typeface="Roboto"/>
              <a:ea typeface="Roboto"/>
              <a:cs typeface="Roboto"/>
              <a:sym typeface="Roboto"/>
            </a:endParaRPr>
          </a:p>
          <a:p>
            <a:pPr indent="0" lvl="0" marL="0" rtl="0" algn="ctr">
              <a:spcBef>
                <a:spcPts val="0"/>
              </a:spcBef>
              <a:spcAft>
                <a:spcPts val="0"/>
              </a:spcAft>
              <a:buNone/>
            </a:pPr>
            <a:r>
              <a:rPr lang="en" sz="1300">
                <a:latin typeface="Roboto"/>
                <a:ea typeface="Roboto"/>
                <a:cs typeface="Roboto"/>
                <a:sym typeface="Roboto"/>
              </a:rPr>
              <a:t>Client_Id=print-fast</a:t>
            </a:r>
            <a:endParaRPr sz="1300">
              <a:latin typeface="Roboto"/>
              <a:ea typeface="Roboto"/>
              <a:cs typeface="Roboto"/>
              <a:sym typeface="Roboto"/>
            </a:endParaRPr>
          </a:p>
          <a:p>
            <a:pPr indent="0" lvl="0" marL="0" rtl="0" algn="ctr">
              <a:spcBef>
                <a:spcPts val="0"/>
              </a:spcBef>
              <a:spcAft>
                <a:spcPts val="0"/>
              </a:spcAft>
              <a:buNone/>
            </a:pPr>
            <a:r>
              <a:rPr lang="en" sz="1300">
                <a:latin typeface="Roboto"/>
                <a:ea typeface="Roboto"/>
                <a:cs typeface="Roboto"/>
                <a:sym typeface="Roboto"/>
              </a:rPr>
              <a:t>Client_Secret=xxx</a:t>
            </a:r>
            <a:endParaRPr sz="1300">
              <a:latin typeface="Roboto"/>
              <a:ea typeface="Roboto"/>
              <a:cs typeface="Roboto"/>
              <a:sym typeface="Roboto"/>
            </a:endParaRPr>
          </a:p>
        </p:txBody>
      </p:sp>
      <p:sp>
        <p:nvSpPr>
          <p:cNvPr id="181" name="Google Shape;181;p23"/>
          <p:cNvSpPr txBox="1"/>
          <p:nvPr/>
        </p:nvSpPr>
        <p:spPr>
          <a:xfrm>
            <a:off x="2506075" y="3193225"/>
            <a:ext cx="3784200" cy="54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Access Token</a:t>
            </a:r>
            <a:endParaRPr b="1">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access_token= x3e4</a:t>
            </a:r>
            <a:endParaRPr>
              <a:latin typeface="Roboto"/>
              <a:ea typeface="Roboto"/>
              <a:cs typeface="Roboto"/>
              <a:sym typeface="Roboto"/>
            </a:endParaRPr>
          </a:p>
        </p:txBody>
      </p:sp>
      <p:sp>
        <p:nvSpPr>
          <p:cNvPr id="182" name="Google Shape;182;p23"/>
          <p:cNvSpPr/>
          <p:nvPr/>
        </p:nvSpPr>
        <p:spPr>
          <a:xfrm>
            <a:off x="687150" y="3193225"/>
            <a:ext cx="1172100" cy="11721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Print Fast</a:t>
            </a:r>
            <a:endParaRPr b="1"/>
          </a:p>
        </p:txBody>
      </p:sp>
      <p:sp>
        <p:nvSpPr>
          <p:cNvPr id="183" name="Google Shape;183;p23"/>
          <p:cNvSpPr/>
          <p:nvPr/>
        </p:nvSpPr>
        <p:spPr>
          <a:xfrm>
            <a:off x="8417700" y="2229150"/>
            <a:ext cx="726300" cy="685200"/>
          </a:xfrm>
          <a:prstGeom prst="flowChartConnector">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t>Google</a:t>
            </a:r>
            <a:endParaRPr b="1" sz="700"/>
          </a:p>
        </p:txBody>
      </p:sp>
      <p:sp>
        <p:nvSpPr>
          <p:cNvPr id="184" name="Google Shape;184;p23"/>
          <p:cNvSpPr/>
          <p:nvPr/>
        </p:nvSpPr>
        <p:spPr>
          <a:xfrm>
            <a:off x="8341225" y="1598025"/>
            <a:ext cx="717600" cy="596100"/>
          </a:xfrm>
          <a:prstGeom prst="snip2SameRect">
            <a:avLst>
              <a:gd fmla="val 16667" name="adj1"/>
              <a:gd fmla="val 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David</a:t>
            </a:r>
            <a:endParaRPr b="1" sz="1200"/>
          </a:p>
        </p:txBody>
      </p:sp>
      <p:sp>
        <p:nvSpPr>
          <p:cNvPr id="185" name="Google Shape;185;p23"/>
          <p:cNvSpPr/>
          <p:nvPr/>
        </p:nvSpPr>
        <p:spPr>
          <a:xfrm>
            <a:off x="8528675" y="1252625"/>
            <a:ext cx="404100" cy="4002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311700" y="85000"/>
            <a:ext cx="8520600" cy="757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t>Access Protected Resources</a:t>
            </a:r>
            <a:endParaRPr sz="2800"/>
          </a:p>
        </p:txBody>
      </p:sp>
      <p:sp>
        <p:nvSpPr>
          <p:cNvPr id="191" name="Google Shape;191;p24"/>
          <p:cNvSpPr/>
          <p:nvPr/>
        </p:nvSpPr>
        <p:spPr>
          <a:xfrm>
            <a:off x="545675" y="1020625"/>
            <a:ext cx="1465200" cy="377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t>Client</a:t>
            </a:r>
            <a:endParaRPr b="1" sz="2700"/>
          </a:p>
          <a:p>
            <a:pPr indent="0" lvl="0" marL="0" rtl="0" algn="ctr">
              <a:spcBef>
                <a:spcPts val="0"/>
              </a:spcBef>
              <a:spcAft>
                <a:spcPts val="0"/>
              </a:spcAft>
              <a:buNone/>
            </a:pPr>
            <a:r>
              <a:t/>
            </a:r>
            <a:endParaRPr b="1" sz="2700"/>
          </a:p>
          <a:p>
            <a:pPr indent="0" lvl="0" marL="0" rtl="0" algn="ctr">
              <a:spcBef>
                <a:spcPts val="0"/>
              </a:spcBef>
              <a:spcAft>
                <a:spcPts val="0"/>
              </a:spcAft>
              <a:buNone/>
            </a:pPr>
            <a:r>
              <a:t/>
            </a:r>
            <a:endParaRPr b="1" sz="2700"/>
          </a:p>
          <a:p>
            <a:pPr indent="0" lvl="0" marL="0" rtl="0" algn="ctr">
              <a:spcBef>
                <a:spcPts val="0"/>
              </a:spcBef>
              <a:spcAft>
                <a:spcPts val="0"/>
              </a:spcAft>
              <a:buNone/>
            </a:pPr>
            <a:r>
              <a:t/>
            </a:r>
            <a:endParaRPr b="1" sz="2700"/>
          </a:p>
        </p:txBody>
      </p:sp>
      <p:sp>
        <p:nvSpPr>
          <p:cNvPr id="192" name="Google Shape;192;p24"/>
          <p:cNvSpPr/>
          <p:nvPr/>
        </p:nvSpPr>
        <p:spPr>
          <a:xfrm>
            <a:off x="6760325" y="1020625"/>
            <a:ext cx="1768200" cy="117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t>Resource Owner</a:t>
            </a:r>
            <a:endParaRPr b="1" sz="2100"/>
          </a:p>
        </p:txBody>
      </p:sp>
      <p:sp>
        <p:nvSpPr>
          <p:cNvPr id="193" name="Google Shape;193;p24"/>
          <p:cNvSpPr/>
          <p:nvPr/>
        </p:nvSpPr>
        <p:spPr>
          <a:xfrm>
            <a:off x="6760325" y="2370550"/>
            <a:ext cx="1768200" cy="112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Authorization Server</a:t>
            </a:r>
            <a:endParaRPr b="1" sz="1900"/>
          </a:p>
        </p:txBody>
      </p:sp>
      <p:sp>
        <p:nvSpPr>
          <p:cNvPr id="194" name="Google Shape;194;p24"/>
          <p:cNvSpPr/>
          <p:nvPr/>
        </p:nvSpPr>
        <p:spPr>
          <a:xfrm>
            <a:off x="6760325" y="3673475"/>
            <a:ext cx="1768200" cy="112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Resource Server</a:t>
            </a:r>
            <a:endParaRPr b="1" sz="2000"/>
          </a:p>
        </p:txBody>
      </p:sp>
      <p:cxnSp>
        <p:nvCxnSpPr>
          <p:cNvPr id="195" name="Google Shape;195;p24"/>
          <p:cNvCxnSpPr/>
          <p:nvPr/>
        </p:nvCxnSpPr>
        <p:spPr>
          <a:xfrm flipH="1" rot="10800000">
            <a:off x="2010863" y="3882175"/>
            <a:ext cx="4749300" cy="1020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24"/>
          <p:cNvCxnSpPr/>
          <p:nvPr/>
        </p:nvCxnSpPr>
        <p:spPr>
          <a:xfrm flipH="1">
            <a:off x="2010875" y="4262363"/>
            <a:ext cx="4749300" cy="30300"/>
          </a:xfrm>
          <a:prstGeom prst="straightConnector1">
            <a:avLst/>
          </a:prstGeom>
          <a:noFill/>
          <a:ln cap="flat" cmpd="sng" w="9525">
            <a:solidFill>
              <a:schemeClr val="dk2"/>
            </a:solidFill>
            <a:prstDash val="solid"/>
            <a:round/>
            <a:headEnd len="med" w="med" type="none"/>
            <a:tailEnd len="med" w="med" type="triangle"/>
          </a:ln>
        </p:spPr>
      </p:cxnSp>
      <p:sp>
        <p:nvSpPr>
          <p:cNvPr id="197" name="Google Shape;197;p24"/>
          <p:cNvSpPr txBox="1"/>
          <p:nvPr/>
        </p:nvSpPr>
        <p:spPr>
          <a:xfrm>
            <a:off x="2586300" y="4365325"/>
            <a:ext cx="39714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Protected Resource</a:t>
            </a:r>
            <a:endParaRPr b="1">
              <a:latin typeface="Roboto"/>
              <a:ea typeface="Roboto"/>
              <a:cs typeface="Roboto"/>
              <a:sym typeface="Roboto"/>
            </a:endParaRPr>
          </a:p>
          <a:p>
            <a:pPr indent="0" lvl="0" marL="0" rtl="0" algn="ctr">
              <a:spcBef>
                <a:spcPts val="0"/>
              </a:spcBef>
              <a:spcAft>
                <a:spcPts val="0"/>
              </a:spcAft>
              <a:buNone/>
            </a:pPr>
            <a:r>
              <a:rPr lang="en" sz="1300">
                <a:latin typeface="Roboto"/>
                <a:ea typeface="Roboto"/>
                <a:cs typeface="Roboto"/>
                <a:sym typeface="Roboto"/>
              </a:rPr>
              <a:t>[“http://…/DSC34.jpg”,“http://…/DSC44.jpg”,</a:t>
            </a:r>
            <a:endParaRPr sz="1300">
              <a:latin typeface="Roboto"/>
              <a:ea typeface="Roboto"/>
              <a:cs typeface="Roboto"/>
              <a:sym typeface="Roboto"/>
            </a:endParaRPr>
          </a:p>
          <a:p>
            <a:pPr indent="0" lvl="0" marL="0" rtl="0" algn="ctr">
              <a:spcBef>
                <a:spcPts val="0"/>
              </a:spcBef>
              <a:spcAft>
                <a:spcPts val="0"/>
              </a:spcAft>
              <a:buNone/>
            </a:pPr>
            <a:r>
              <a:rPr lang="en" sz="1300">
                <a:latin typeface="Roboto"/>
                <a:ea typeface="Roboto"/>
                <a:cs typeface="Roboto"/>
                <a:sym typeface="Roboto"/>
              </a:rPr>
              <a:t>“http://…/DSC56.jpg”,“http://…/DSC98.jpg”]</a:t>
            </a:r>
            <a:endParaRPr sz="1300">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
        <p:nvSpPr>
          <p:cNvPr id="198" name="Google Shape;198;p24"/>
          <p:cNvSpPr txBox="1"/>
          <p:nvPr/>
        </p:nvSpPr>
        <p:spPr>
          <a:xfrm>
            <a:off x="2596950" y="3365000"/>
            <a:ext cx="3819900" cy="55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Access Token</a:t>
            </a:r>
            <a:endParaRPr b="1">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access_token = x3e4</a:t>
            </a:r>
            <a:endParaRPr>
              <a:latin typeface="Roboto"/>
              <a:ea typeface="Roboto"/>
              <a:cs typeface="Roboto"/>
              <a:sym typeface="Roboto"/>
            </a:endParaRPr>
          </a:p>
        </p:txBody>
      </p:sp>
      <p:sp>
        <p:nvSpPr>
          <p:cNvPr id="199" name="Google Shape;199;p24"/>
          <p:cNvSpPr/>
          <p:nvPr/>
        </p:nvSpPr>
        <p:spPr>
          <a:xfrm>
            <a:off x="687150" y="3193225"/>
            <a:ext cx="1172100" cy="11721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Print Fast</a:t>
            </a:r>
            <a:endParaRPr b="1"/>
          </a:p>
        </p:txBody>
      </p:sp>
      <p:sp>
        <p:nvSpPr>
          <p:cNvPr id="200" name="Google Shape;200;p24"/>
          <p:cNvSpPr/>
          <p:nvPr/>
        </p:nvSpPr>
        <p:spPr>
          <a:xfrm>
            <a:off x="8417700" y="2299800"/>
            <a:ext cx="726300" cy="685200"/>
          </a:xfrm>
          <a:prstGeom prst="flowChartConnector">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t>Google</a:t>
            </a:r>
            <a:endParaRPr b="1" sz="700"/>
          </a:p>
        </p:txBody>
      </p:sp>
      <p:sp>
        <p:nvSpPr>
          <p:cNvPr id="201" name="Google Shape;201;p24"/>
          <p:cNvSpPr/>
          <p:nvPr/>
        </p:nvSpPr>
        <p:spPr>
          <a:xfrm>
            <a:off x="8422050" y="1652825"/>
            <a:ext cx="717600" cy="540000"/>
          </a:xfrm>
          <a:prstGeom prst="snip2SameRect">
            <a:avLst>
              <a:gd fmla="val 16667" name="adj1"/>
              <a:gd fmla="val 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David</a:t>
            </a:r>
            <a:endParaRPr b="1" sz="1200"/>
          </a:p>
        </p:txBody>
      </p:sp>
      <p:sp>
        <p:nvSpPr>
          <p:cNvPr id="202" name="Google Shape;202;p24"/>
          <p:cNvSpPr/>
          <p:nvPr/>
        </p:nvSpPr>
        <p:spPr>
          <a:xfrm>
            <a:off x="8578800" y="1327600"/>
            <a:ext cx="404100" cy="4002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8317025" y="3557000"/>
            <a:ext cx="827400" cy="555900"/>
          </a:xfrm>
          <a:prstGeom prst="flowChartAlternateProcess">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Pisaca</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311700" y="85000"/>
            <a:ext cx="8520600" cy="757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t>Complete Flow at Once</a:t>
            </a:r>
            <a:endParaRPr sz="2800"/>
          </a:p>
        </p:txBody>
      </p:sp>
      <p:sp>
        <p:nvSpPr>
          <p:cNvPr id="209" name="Google Shape;209;p25"/>
          <p:cNvSpPr/>
          <p:nvPr/>
        </p:nvSpPr>
        <p:spPr>
          <a:xfrm>
            <a:off x="545675" y="1020625"/>
            <a:ext cx="1465200" cy="377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t>Client</a:t>
            </a:r>
            <a:endParaRPr b="1" sz="2700"/>
          </a:p>
        </p:txBody>
      </p:sp>
      <p:sp>
        <p:nvSpPr>
          <p:cNvPr id="210" name="Google Shape;210;p25"/>
          <p:cNvSpPr/>
          <p:nvPr/>
        </p:nvSpPr>
        <p:spPr>
          <a:xfrm>
            <a:off x="6760325" y="1020625"/>
            <a:ext cx="1768200" cy="117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t>Resource Owner</a:t>
            </a:r>
            <a:endParaRPr b="1" sz="2100"/>
          </a:p>
        </p:txBody>
      </p:sp>
      <p:sp>
        <p:nvSpPr>
          <p:cNvPr id="211" name="Google Shape;211;p25"/>
          <p:cNvSpPr/>
          <p:nvPr/>
        </p:nvSpPr>
        <p:spPr>
          <a:xfrm>
            <a:off x="6760325" y="2370550"/>
            <a:ext cx="1768200" cy="112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Authorization Server</a:t>
            </a:r>
            <a:endParaRPr b="1" sz="1900"/>
          </a:p>
        </p:txBody>
      </p:sp>
      <p:sp>
        <p:nvSpPr>
          <p:cNvPr id="212" name="Google Shape;212;p25"/>
          <p:cNvSpPr/>
          <p:nvPr/>
        </p:nvSpPr>
        <p:spPr>
          <a:xfrm>
            <a:off x="6760325" y="3673475"/>
            <a:ext cx="1768200" cy="112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Resource Server</a:t>
            </a:r>
            <a:endParaRPr b="1" sz="2000"/>
          </a:p>
        </p:txBody>
      </p:sp>
      <p:cxnSp>
        <p:nvCxnSpPr>
          <p:cNvPr id="213" name="Google Shape;213;p25"/>
          <p:cNvCxnSpPr/>
          <p:nvPr/>
        </p:nvCxnSpPr>
        <p:spPr>
          <a:xfrm flipH="1" rot="10800000">
            <a:off x="2021125" y="1415425"/>
            <a:ext cx="4749300" cy="1020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25"/>
          <p:cNvCxnSpPr/>
          <p:nvPr/>
        </p:nvCxnSpPr>
        <p:spPr>
          <a:xfrm flipH="1">
            <a:off x="2021125" y="1808825"/>
            <a:ext cx="4749300" cy="30300"/>
          </a:xfrm>
          <a:prstGeom prst="straightConnector1">
            <a:avLst/>
          </a:prstGeom>
          <a:noFill/>
          <a:ln cap="flat" cmpd="sng" w="9525">
            <a:solidFill>
              <a:schemeClr val="dk2"/>
            </a:solidFill>
            <a:prstDash val="solid"/>
            <a:round/>
            <a:headEnd len="med" w="med" type="none"/>
            <a:tailEnd len="med" w="med" type="triangle"/>
          </a:ln>
        </p:spPr>
      </p:cxnSp>
      <p:cxnSp>
        <p:nvCxnSpPr>
          <p:cNvPr id="215" name="Google Shape;215;p25"/>
          <p:cNvCxnSpPr/>
          <p:nvPr/>
        </p:nvCxnSpPr>
        <p:spPr>
          <a:xfrm flipH="1" rot="10800000">
            <a:off x="2021125" y="2751200"/>
            <a:ext cx="4749300" cy="102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25"/>
          <p:cNvCxnSpPr/>
          <p:nvPr/>
        </p:nvCxnSpPr>
        <p:spPr>
          <a:xfrm flipH="1">
            <a:off x="2021125" y="3150813"/>
            <a:ext cx="4749300" cy="303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25"/>
          <p:cNvCxnSpPr/>
          <p:nvPr/>
        </p:nvCxnSpPr>
        <p:spPr>
          <a:xfrm flipH="1">
            <a:off x="2021125" y="4441975"/>
            <a:ext cx="4749300" cy="3030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p25"/>
          <p:cNvCxnSpPr/>
          <p:nvPr/>
        </p:nvCxnSpPr>
        <p:spPr>
          <a:xfrm flipH="1" rot="10800000">
            <a:off x="2021125" y="4028475"/>
            <a:ext cx="4749300" cy="10200"/>
          </a:xfrm>
          <a:prstGeom prst="straightConnector1">
            <a:avLst/>
          </a:prstGeom>
          <a:noFill/>
          <a:ln cap="flat" cmpd="sng" w="9525">
            <a:solidFill>
              <a:schemeClr val="dk2"/>
            </a:solidFill>
            <a:prstDash val="solid"/>
            <a:round/>
            <a:headEnd len="med" w="med" type="none"/>
            <a:tailEnd len="med" w="med" type="triangle"/>
          </a:ln>
        </p:spPr>
      </p:cxnSp>
      <p:sp>
        <p:nvSpPr>
          <p:cNvPr id="219" name="Google Shape;219;p25"/>
          <p:cNvSpPr txBox="1"/>
          <p:nvPr/>
        </p:nvSpPr>
        <p:spPr>
          <a:xfrm>
            <a:off x="2506075" y="1121675"/>
            <a:ext cx="3425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Authorization Request</a:t>
            </a:r>
            <a:endParaRPr b="1">
              <a:latin typeface="Roboto"/>
              <a:ea typeface="Roboto"/>
              <a:cs typeface="Roboto"/>
              <a:sym typeface="Roboto"/>
            </a:endParaRPr>
          </a:p>
        </p:txBody>
      </p:sp>
      <p:sp>
        <p:nvSpPr>
          <p:cNvPr id="220" name="Google Shape;220;p25"/>
          <p:cNvSpPr txBox="1"/>
          <p:nvPr/>
        </p:nvSpPr>
        <p:spPr>
          <a:xfrm>
            <a:off x="2506075" y="1781988"/>
            <a:ext cx="3425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Authorization Grant</a:t>
            </a:r>
            <a:endParaRPr b="1">
              <a:latin typeface="Roboto"/>
              <a:ea typeface="Roboto"/>
              <a:cs typeface="Roboto"/>
              <a:sym typeface="Roboto"/>
            </a:endParaRPr>
          </a:p>
        </p:txBody>
      </p:sp>
      <p:sp>
        <p:nvSpPr>
          <p:cNvPr id="221" name="Google Shape;221;p25"/>
          <p:cNvSpPr txBox="1"/>
          <p:nvPr/>
        </p:nvSpPr>
        <p:spPr>
          <a:xfrm>
            <a:off x="2506075" y="2442288"/>
            <a:ext cx="3425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Authorization Grant</a:t>
            </a:r>
            <a:endParaRPr b="1">
              <a:latin typeface="Roboto"/>
              <a:ea typeface="Roboto"/>
              <a:cs typeface="Roboto"/>
              <a:sym typeface="Roboto"/>
            </a:endParaRPr>
          </a:p>
        </p:txBody>
      </p:sp>
      <p:sp>
        <p:nvSpPr>
          <p:cNvPr id="222" name="Google Shape;222;p25"/>
          <p:cNvSpPr txBox="1"/>
          <p:nvPr/>
        </p:nvSpPr>
        <p:spPr>
          <a:xfrm>
            <a:off x="2506075" y="3111975"/>
            <a:ext cx="3425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Access Token</a:t>
            </a:r>
            <a:endParaRPr b="1">
              <a:latin typeface="Roboto"/>
              <a:ea typeface="Roboto"/>
              <a:cs typeface="Roboto"/>
              <a:sym typeface="Roboto"/>
            </a:endParaRPr>
          </a:p>
        </p:txBody>
      </p:sp>
      <p:sp>
        <p:nvSpPr>
          <p:cNvPr id="223" name="Google Shape;223;p25"/>
          <p:cNvSpPr txBox="1"/>
          <p:nvPr/>
        </p:nvSpPr>
        <p:spPr>
          <a:xfrm>
            <a:off x="2506075" y="3716325"/>
            <a:ext cx="3425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Access Token</a:t>
            </a:r>
            <a:endParaRPr b="1">
              <a:latin typeface="Roboto"/>
              <a:ea typeface="Roboto"/>
              <a:cs typeface="Roboto"/>
              <a:sym typeface="Roboto"/>
            </a:endParaRPr>
          </a:p>
        </p:txBody>
      </p:sp>
      <p:sp>
        <p:nvSpPr>
          <p:cNvPr id="224" name="Google Shape;224;p25"/>
          <p:cNvSpPr txBox="1"/>
          <p:nvPr/>
        </p:nvSpPr>
        <p:spPr>
          <a:xfrm>
            <a:off x="2583550" y="4399763"/>
            <a:ext cx="3425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Protected Resource</a:t>
            </a:r>
            <a:endParaRPr b="1">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311725" y="500925"/>
            <a:ext cx="8520600" cy="623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OAuth from Mobile Device</a:t>
            </a:r>
            <a:endParaRPr/>
          </a:p>
        </p:txBody>
      </p:sp>
      <p:pic>
        <p:nvPicPr>
          <p:cNvPr id="230" name="Google Shape;230;p26"/>
          <p:cNvPicPr preferRelativeResize="0"/>
          <p:nvPr/>
        </p:nvPicPr>
        <p:blipFill>
          <a:blip r:embed="rId3">
            <a:alphaModFix/>
          </a:blip>
          <a:stretch>
            <a:fillRect/>
          </a:stretch>
        </p:blipFill>
        <p:spPr>
          <a:xfrm>
            <a:off x="1732663" y="1367950"/>
            <a:ext cx="5678718" cy="37140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311725" y="500925"/>
            <a:ext cx="8520600" cy="623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Request Authorization</a:t>
            </a:r>
            <a:endParaRPr/>
          </a:p>
        </p:txBody>
      </p:sp>
      <p:pic>
        <p:nvPicPr>
          <p:cNvPr id="236" name="Google Shape;236;p27"/>
          <p:cNvPicPr preferRelativeResize="0"/>
          <p:nvPr/>
        </p:nvPicPr>
        <p:blipFill>
          <a:blip r:embed="rId3">
            <a:alphaModFix/>
          </a:blip>
          <a:stretch>
            <a:fillRect/>
          </a:stretch>
        </p:blipFill>
        <p:spPr>
          <a:xfrm>
            <a:off x="2" y="2358275"/>
            <a:ext cx="6224750" cy="1162050"/>
          </a:xfrm>
          <a:prstGeom prst="rect">
            <a:avLst/>
          </a:prstGeom>
          <a:noFill/>
          <a:ln>
            <a:noFill/>
          </a:ln>
        </p:spPr>
      </p:pic>
      <p:pic>
        <p:nvPicPr>
          <p:cNvPr id="237" name="Google Shape;237;p27"/>
          <p:cNvPicPr preferRelativeResize="0"/>
          <p:nvPr/>
        </p:nvPicPr>
        <p:blipFill>
          <a:blip r:embed="rId4">
            <a:alphaModFix/>
          </a:blip>
          <a:stretch>
            <a:fillRect/>
          </a:stretch>
        </p:blipFill>
        <p:spPr>
          <a:xfrm>
            <a:off x="0" y="3365825"/>
            <a:ext cx="6335900" cy="1727150"/>
          </a:xfrm>
          <a:prstGeom prst="rect">
            <a:avLst/>
          </a:prstGeom>
          <a:noFill/>
          <a:ln>
            <a:noFill/>
          </a:ln>
        </p:spPr>
      </p:pic>
      <p:pic>
        <p:nvPicPr>
          <p:cNvPr id="238" name="Google Shape;238;p27"/>
          <p:cNvPicPr preferRelativeResize="0"/>
          <p:nvPr/>
        </p:nvPicPr>
        <p:blipFill>
          <a:blip r:embed="rId5">
            <a:alphaModFix/>
          </a:blip>
          <a:stretch>
            <a:fillRect/>
          </a:stretch>
        </p:blipFill>
        <p:spPr>
          <a:xfrm>
            <a:off x="6762750" y="1277025"/>
            <a:ext cx="2381250" cy="2781300"/>
          </a:xfrm>
          <a:prstGeom prst="rect">
            <a:avLst/>
          </a:prstGeom>
          <a:noFill/>
          <a:ln>
            <a:noFill/>
          </a:ln>
        </p:spPr>
      </p:pic>
      <p:sp>
        <p:nvSpPr>
          <p:cNvPr id="239" name="Google Shape;239;p27"/>
          <p:cNvSpPr txBox="1"/>
          <p:nvPr/>
        </p:nvSpPr>
        <p:spPr>
          <a:xfrm>
            <a:off x="151575" y="1394500"/>
            <a:ext cx="6611100" cy="135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50">
                <a:solidFill>
                  <a:srgbClr val="FE8637"/>
                </a:solidFill>
              </a:rPr>
              <a:t>¢</a:t>
            </a:r>
            <a:r>
              <a:rPr lang="en" sz="1800"/>
              <a:t>When user first needs to access some  protected resource, client opens a browser and sends user to the authorization endpoint.</a:t>
            </a:r>
            <a:endParaRPr sz="180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311700" y="349350"/>
            <a:ext cx="8520600" cy="623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Authenticate</a:t>
            </a:r>
            <a:endParaRPr/>
          </a:p>
        </p:txBody>
      </p:sp>
      <p:pic>
        <p:nvPicPr>
          <p:cNvPr id="245" name="Google Shape;245;p28"/>
          <p:cNvPicPr preferRelativeResize="0"/>
          <p:nvPr/>
        </p:nvPicPr>
        <p:blipFill>
          <a:blip r:embed="rId3">
            <a:alphaModFix/>
          </a:blip>
          <a:stretch>
            <a:fillRect/>
          </a:stretch>
        </p:blipFill>
        <p:spPr>
          <a:xfrm>
            <a:off x="152400" y="2849650"/>
            <a:ext cx="1393675" cy="2141450"/>
          </a:xfrm>
          <a:prstGeom prst="rect">
            <a:avLst/>
          </a:prstGeom>
          <a:noFill/>
          <a:ln>
            <a:noFill/>
          </a:ln>
        </p:spPr>
      </p:pic>
      <p:pic>
        <p:nvPicPr>
          <p:cNvPr id="246" name="Google Shape;246;p28"/>
          <p:cNvPicPr preferRelativeResize="0"/>
          <p:nvPr/>
        </p:nvPicPr>
        <p:blipFill>
          <a:blip r:embed="rId4">
            <a:alphaModFix/>
          </a:blip>
          <a:stretch>
            <a:fillRect/>
          </a:stretch>
        </p:blipFill>
        <p:spPr>
          <a:xfrm>
            <a:off x="1728800" y="2884203"/>
            <a:ext cx="1393675" cy="2103675"/>
          </a:xfrm>
          <a:prstGeom prst="rect">
            <a:avLst/>
          </a:prstGeom>
          <a:noFill/>
          <a:ln>
            <a:noFill/>
          </a:ln>
        </p:spPr>
      </p:pic>
      <p:pic>
        <p:nvPicPr>
          <p:cNvPr id="247" name="Google Shape;247;p28"/>
          <p:cNvPicPr preferRelativeResize="0"/>
          <p:nvPr/>
        </p:nvPicPr>
        <p:blipFill>
          <a:blip r:embed="rId5">
            <a:alphaModFix/>
          </a:blip>
          <a:stretch>
            <a:fillRect/>
          </a:stretch>
        </p:blipFill>
        <p:spPr>
          <a:xfrm>
            <a:off x="3305200" y="2849650"/>
            <a:ext cx="1393675" cy="2141450"/>
          </a:xfrm>
          <a:prstGeom prst="rect">
            <a:avLst/>
          </a:prstGeom>
          <a:noFill/>
          <a:ln>
            <a:noFill/>
          </a:ln>
        </p:spPr>
      </p:pic>
      <p:pic>
        <p:nvPicPr>
          <p:cNvPr id="248" name="Google Shape;248;p28"/>
          <p:cNvPicPr preferRelativeResize="0"/>
          <p:nvPr/>
        </p:nvPicPr>
        <p:blipFill>
          <a:blip r:embed="rId6">
            <a:alphaModFix/>
          </a:blip>
          <a:stretch>
            <a:fillRect/>
          </a:stretch>
        </p:blipFill>
        <p:spPr>
          <a:xfrm>
            <a:off x="4881600" y="2849650"/>
            <a:ext cx="1393675" cy="2141450"/>
          </a:xfrm>
          <a:prstGeom prst="rect">
            <a:avLst/>
          </a:prstGeom>
          <a:noFill/>
          <a:ln>
            <a:noFill/>
          </a:ln>
        </p:spPr>
      </p:pic>
      <p:pic>
        <p:nvPicPr>
          <p:cNvPr id="249" name="Google Shape;249;p28"/>
          <p:cNvPicPr preferRelativeResize="0"/>
          <p:nvPr/>
        </p:nvPicPr>
        <p:blipFill>
          <a:blip r:embed="rId7">
            <a:alphaModFix/>
          </a:blip>
          <a:stretch>
            <a:fillRect/>
          </a:stretch>
        </p:blipFill>
        <p:spPr>
          <a:xfrm>
            <a:off x="6686550" y="1277025"/>
            <a:ext cx="2457450" cy="2457450"/>
          </a:xfrm>
          <a:prstGeom prst="rect">
            <a:avLst/>
          </a:prstGeom>
          <a:noFill/>
          <a:ln>
            <a:noFill/>
          </a:ln>
        </p:spPr>
      </p:pic>
      <p:sp>
        <p:nvSpPr>
          <p:cNvPr id="250" name="Google Shape;250;p28"/>
          <p:cNvSpPr txBox="1"/>
          <p:nvPr/>
        </p:nvSpPr>
        <p:spPr>
          <a:xfrm>
            <a:off x="161675" y="1374300"/>
            <a:ext cx="6153900" cy="150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250">
                <a:solidFill>
                  <a:srgbClr val="FE8637"/>
                </a:solidFill>
              </a:rPr>
              <a:t>¢</a:t>
            </a:r>
            <a:r>
              <a:rPr lang="en" sz="1800"/>
              <a:t>The AS authenticates the user:</a:t>
            </a:r>
            <a:endParaRPr sz="1800"/>
          </a:p>
          <a:p>
            <a:pPr indent="0" lvl="0" marL="0" rtl="0" algn="l">
              <a:lnSpc>
                <a:spcPct val="115000"/>
              </a:lnSpc>
              <a:spcBef>
                <a:spcPts val="600"/>
              </a:spcBef>
              <a:spcAft>
                <a:spcPts val="0"/>
              </a:spcAft>
              <a:buNone/>
            </a:pPr>
            <a:r>
              <a:rPr lang="en" sz="1250">
                <a:solidFill>
                  <a:srgbClr val="FE8637"/>
                </a:solidFill>
              </a:rPr>
              <a:t>¢</a:t>
            </a:r>
            <a:r>
              <a:rPr lang="en" sz="1800"/>
              <a:t>Directly</a:t>
            </a:r>
            <a:endParaRPr sz="1800"/>
          </a:p>
          <a:p>
            <a:pPr indent="0" lvl="0" marL="0" rtl="0" algn="l">
              <a:lnSpc>
                <a:spcPct val="115000"/>
              </a:lnSpc>
              <a:spcBef>
                <a:spcPts val="600"/>
              </a:spcBef>
              <a:spcAft>
                <a:spcPts val="0"/>
              </a:spcAft>
              <a:buNone/>
            </a:pPr>
            <a:r>
              <a:rPr lang="en" sz="1250">
                <a:solidFill>
                  <a:srgbClr val="FE8637"/>
                </a:solidFill>
              </a:rPr>
              <a:t>¢</a:t>
            </a:r>
            <a:r>
              <a:rPr lang="en" sz="1800"/>
              <a:t>Indirectly via Facebook, Twitter, Google, Yahoo, etc.</a:t>
            </a:r>
            <a:endParaRPr sz="180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311725" y="500925"/>
            <a:ext cx="8520600" cy="623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Approve</a:t>
            </a:r>
            <a:endParaRPr/>
          </a:p>
        </p:txBody>
      </p:sp>
      <p:pic>
        <p:nvPicPr>
          <p:cNvPr id="256" name="Google Shape;256;p29"/>
          <p:cNvPicPr preferRelativeResize="0"/>
          <p:nvPr/>
        </p:nvPicPr>
        <p:blipFill>
          <a:blip r:embed="rId3">
            <a:alphaModFix/>
          </a:blip>
          <a:stretch>
            <a:fillRect/>
          </a:stretch>
        </p:blipFill>
        <p:spPr>
          <a:xfrm>
            <a:off x="5671751" y="1307350"/>
            <a:ext cx="3402025" cy="3714075"/>
          </a:xfrm>
          <a:prstGeom prst="rect">
            <a:avLst/>
          </a:prstGeom>
          <a:noFill/>
          <a:ln>
            <a:noFill/>
          </a:ln>
        </p:spPr>
      </p:pic>
      <p:pic>
        <p:nvPicPr>
          <p:cNvPr id="257" name="Google Shape;257;p29"/>
          <p:cNvPicPr preferRelativeResize="0"/>
          <p:nvPr/>
        </p:nvPicPr>
        <p:blipFill>
          <a:blip r:embed="rId4">
            <a:alphaModFix/>
          </a:blip>
          <a:stretch>
            <a:fillRect/>
          </a:stretch>
        </p:blipFill>
        <p:spPr>
          <a:xfrm>
            <a:off x="2810050" y="1394500"/>
            <a:ext cx="2598109" cy="3714075"/>
          </a:xfrm>
          <a:prstGeom prst="rect">
            <a:avLst/>
          </a:prstGeom>
          <a:noFill/>
          <a:ln>
            <a:noFill/>
          </a:ln>
        </p:spPr>
      </p:pic>
      <p:sp>
        <p:nvSpPr>
          <p:cNvPr id="258" name="Google Shape;258;p29"/>
          <p:cNvSpPr txBox="1"/>
          <p:nvPr/>
        </p:nvSpPr>
        <p:spPr>
          <a:xfrm>
            <a:off x="90950" y="1394500"/>
            <a:ext cx="2677800" cy="14037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600"/>
              </a:spcBef>
              <a:spcAft>
                <a:spcPts val="0"/>
              </a:spcAft>
              <a:buNone/>
            </a:pPr>
            <a:r>
              <a:rPr lang="en" sz="1700">
                <a:solidFill>
                  <a:srgbClr val="FE8637"/>
                </a:solidFill>
              </a:rPr>
              <a:t>¢</a:t>
            </a:r>
            <a:r>
              <a:rPr lang="en" sz="2400"/>
              <a:t>User approves the requested access.</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type="title"/>
          </p:nvPr>
        </p:nvSpPr>
        <p:spPr>
          <a:xfrm>
            <a:off x="382450" y="129577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000"/>
              <a:t>Features</a:t>
            </a:r>
            <a:r>
              <a:rPr lang="en"/>
              <a:t> </a:t>
            </a:r>
            <a:endParaRPr/>
          </a:p>
        </p:txBody>
      </p:sp>
      <p:sp>
        <p:nvSpPr>
          <p:cNvPr id="264" name="Google Shape;264;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7500" lnSpcReduction="20000"/>
          </a:bodyPr>
          <a:lstStyle/>
          <a:p>
            <a:pPr indent="0" lvl="0" marL="0" rtl="0" algn="l">
              <a:spcBef>
                <a:spcPts val="600"/>
              </a:spcBef>
              <a:spcAft>
                <a:spcPts val="0"/>
              </a:spcAft>
              <a:buNone/>
            </a:pPr>
            <a:r>
              <a:rPr lang="en" sz="1700">
                <a:solidFill>
                  <a:srgbClr val="FE8637"/>
                </a:solidFill>
                <a:latin typeface="Arial"/>
                <a:ea typeface="Arial"/>
                <a:cs typeface="Arial"/>
                <a:sym typeface="Arial"/>
              </a:rPr>
              <a:t>¢</a:t>
            </a:r>
            <a:r>
              <a:rPr lang="en" sz="2400">
                <a:solidFill>
                  <a:srgbClr val="000000"/>
                </a:solidFill>
                <a:latin typeface="Arial"/>
                <a:ea typeface="Arial"/>
                <a:cs typeface="Arial"/>
                <a:sym typeface="Arial"/>
              </a:rPr>
              <a:t>OAuth 2.0 is a simple protocol that allows to access resources of the user without sharing passwords.</a:t>
            </a:r>
            <a:endParaRPr sz="2400">
              <a:solidFill>
                <a:srgbClr val="000000"/>
              </a:solidFill>
              <a:latin typeface="Arial"/>
              <a:ea typeface="Arial"/>
              <a:cs typeface="Arial"/>
              <a:sym typeface="Arial"/>
            </a:endParaRPr>
          </a:p>
          <a:p>
            <a:pPr indent="0" lvl="0" marL="0" rtl="0" algn="l">
              <a:spcBef>
                <a:spcPts val="600"/>
              </a:spcBef>
              <a:spcAft>
                <a:spcPts val="0"/>
              </a:spcAft>
              <a:buNone/>
            </a:pPr>
            <a:r>
              <a:rPr lang="en" sz="1700">
                <a:solidFill>
                  <a:srgbClr val="FE8637"/>
                </a:solidFill>
                <a:latin typeface="Arial"/>
                <a:ea typeface="Arial"/>
                <a:cs typeface="Arial"/>
                <a:sym typeface="Arial"/>
              </a:rPr>
              <a:t>¢</a:t>
            </a:r>
            <a:r>
              <a:rPr lang="en" sz="2400">
                <a:solidFill>
                  <a:srgbClr val="000000"/>
                </a:solidFill>
                <a:latin typeface="Arial"/>
                <a:ea typeface="Arial"/>
                <a:cs typeface="Arial"/>
                <a:sym typeface="Arial"/>
              </a:rPr>
              <a:t>It provides user agent flows for running clients application using a scripting language, such as JavaScript. Typically, a browser is a user agent.</a:t>
            </a:r>
            <a:endParaRPr sz="2400">
              <a:solidFill>
                <a:srgbClr val="000000"/>
              </a:solidFill>
              <a:latin typeface="Arial"/>
              <a:ea typeface="Arial"/>
              <a:cs typeface="Arial"/>
              <a:sym typeface="Arial"/>
            </a:endParaRPr>
          </a:p>
          <a:p>
            <a:pPr indent="0" lvl="0" marL="0" rtl="0" algn="l">
              <a:spcBef>
                <a:spcPts val="600"/>
              </a:spcBef>
              <a:spcAft>
                <a:spcPts val="0"/>
              </a:spcAft>
              <a:buNone/>
            </a:pPr>
            <a:r>
              <a:rPr lang="en" sz="1700">
                <a:solidFill>
                  <a:srgbClr val="FE8637"/>
                </a:solidFill>
                <a:latin typeface="Arial"/>
                <a:ea typeface="Arial"/>
                <a:cs typeface="Arial"/>
                <a:sym typeface="Arial"/>
              </a:rPr>
              <a:t>¢</a:t>
            </a:r>
            <a:r>
              <a:rPr lang="en" sz="2400">
                <a:solidFill>
                  <a:srgbClr val="000000"/>
                </a:solidFill>
                <a:latin typeface="Arial"/>
                <a:ea typeface="Arial"/>
                <a:cs typeface="Arial"/>
                <a:sym typeface="Arial"/>
              </a:rPr>
              <a:t>It accesses the data using tokens instead of using their credentials and stores data in online file system of the user such as Google Docs or Dropbox account.</a:t>
            </a:r>
            <a:endParaRPr sz="1700">
              <a:solidFill>
                <a:srgbClr val="FE8637"/>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Advantages                              Disadvantages</a:t>
            </a:r>
            <a:endParaRPr/>
          </a:p>
        </p:txBody>
      </p:sp>
      <p:sp>
        <p:nvSpPr>
          <p:cNvPr id="270" name="Google Shape;270;p31"/>
          <p:cNvSpPr txBox="1"/>
          <p:nvPr>
            <p:ph idx="1" type="body"/>
          </p:nvPr>
        </p:nvSpPr>
        <p:spPr>
          <a:xfrm>
            <a:off x="311700" y="1505700"/>
            <a:ext cx="3999900" cy="3486300"/>
          </a:xfrm>
          <a:prstGeom prst="rect">
            <a:avLst/>
          </a:prstGeom>
        </p:spPr>
        <p:txBody>
          <a:bodyPr anchorCtr="0" anchor="t" bIns="91425" lIns="91425" spcFirstLastPara="1" rIns="91425" wrap="square" tIns="91425">
            <a:noAutofit/>
          </a:bodyPr>
          <a:lstStyle/>
          <a:p>
            <a:pPr indent="0" lvl="0" marL="0" rtl="0" algn="just">
              <a:lnSpc>
                <a:spcPct val="95000"/>
              </a:lnSpc>
              <a:spcBef>
                <a:spcPts val="600"/>
              </a:spcBef>
              <a:spcAft>
                <a:spcPts val="0"/>
              </a:spcAft>
              <a:buSzPts val="770"/>
              <a:buNone/>
            </a:pPr>
            <a:r>
              <a:rPr lang="en" sz="975">
                <a:solidFill>
                  <a:srgbClr val="FE8637"/>
                </a:solidFill>
                <a:latin typeface="Arial"/>
                <a:ea typeface="Arial"/>
                <a:cs typeface="Arial"/>
                <a:sym typeface="Arial"/>
              </a:rPr>
              <a:t>¢</a:t>
            </a:r>
            <a:r>
              <a:rPr lang="en" sz="1360">
                <a:solidFill>
                  <a:srgbClr val="000000"/>
                </a:solidFill>
                <a:latin typeface="Arial"/>
                <a:ea typeface="Arial"/>
                <a:cs typeface="Arial"/>
                <a:sym typeface="Arial"/>
              </a:rPr>
              <a:t>OAuth 2.0 is a very flexible protocol that relies on SSL (Secure Sockets Layer that ensures data between the web server and browsers remain private) to save user access token.</a:t>
            </a:r>
            <a:endParaRPr sz="1360">
              <a:solidFill>
                <a:srgbClr val="000000"/>
              </a:solidFill>
              <a:latin typeface="Arial"/>
              <a:ea typeface="Arial"/>
              <a:cs typeface="Arial"/>
              <a:sym typeface="Arial"/>
            </a:endParaRPr>
          </a:p>
          <a:p>
            <a:pPr indent="0" lvl="0" marL="0" rtl="0" algn="just">
              <a:lnSpc>
                <a:spcPct val="95000"/>
              </a:lnSpc>
              <a:spcBef>
                <a:spcPts val="600"/>
              </a:spcBef>
              <a:spcAft>
                <a:spcPts val="0"/>
              </a:spcAft>
              <a:buSzPts val="770"/>
              <a:buNone/>
            </a:pPr>
            <a:r>
              <a:rPr lang="en" sz="975">
                <a:solidFill>
                  <a:srgbClr val="FE8637"/>
                </a:solidFill>
                <a:latin typeface="Arial"/>
                <a:ea typeface="Arial"/>
                <a:cs typeface="Arial"/>
                <a:sym typeface="Arial"/>
              </a:rPr>
              <a:t>¢</a:t>
            </a:r>
            <a:r>
              <a:rPr lang="en" sz="1360">
                <a:solidFill>
                  <a:srgbClr val="000000"/>
                </a:solidFill>
                <a:latin typeface="Arial"/>
                <a:ea typeface="Arial"/>
                <a:cs typeface="Arial"/>
                <a:sym typeface="Arial"/>
              </a:rPr>
              <a:t>OAuth 2.0 relies on SSL which is used to ensure cryptography industry protocols and are being used to keep the data safe.</a:t>
            </a:r>
            <a:endParaRPr sz="1360">
              <a:solidFill>
                <a:srgbClr val="000000"/>
              </a:solidFill>
              <a:latin typeface="Arial"/>
              <a:ea typeface="Arial"/>
              <a:cs typeface="Arial"/>
              <a:sym typeface="Arial"/>
            </a:endParaRPr>
          </a:p>
          <a:p>
            <a:pPr indent="0" lvl="0" marL="0" rtl="0" algn="just">
              <a:lnSpc>
                <a:spcPct val="95000"/>
              </a:lnSpc>
              <a:spcBef>
                <a:spcPts val="600"/>
              </a:spcBef>
              <a:spcAft>
                <a:spcPts val="0"/>
              </a:spcAft>
              <a:buSzPts val="770"/>
              <a:buNone/>
            </a:pPr>
            <a:r>
              <a:rPr lang="en" sz="975">
                <a:solidFill>
                  <a:srgbClr val="FE8637"/>
                </a:solidFill>
                <a:latin typeface="Arial"/>
                <a:ea typeface="Arial"/>
                <a:cs typeface="Arial"/>
                <a:sym typeface="Arial"/>
              </a:rPr>
              <a:t>¢</a:t>
            </a:r>
            <a:r>
              <a:rPr lang="en" sz="1360">
                <a:solidFill>
                  <a:srgbClr val="000000"/>
                </a:solidFill>
                <a:latin typeface="Arial"/>
                <a:ea typeface="Arial"/>
                <a:cs typeface="Arial"/>
                <a:sym typeface="Arial"/>
              </a:rPr>
              <a:t>It allows limited access to the user's data and allows accessing when authorization tokens expire.</a:t>
            </a:r>
            <a:endParaRPr sz="1360">
              <a:solidFill>
                <a:srgbClr val="000000"/>
              </a:solidFill>
              <a:latin typeface="Arial"/>
              <a:ea typeface="Arial"/>
              <a:cs typeface="Arial"/>
              <a:sym typeface="Arial"/>
            </a:endParaRPr>
          </a:p>
          <a:p>
            <a:pPr indent="0" lvl="0" marL="0" rtl="0" algn="just">
              <a:lnSpc>
                <a:spcPct val="95000"/>
              </a:lnSpc>
              <a:spcBef>
                <a:spcPts val="600"/>
              </a:spcBef>
              <a:spcAft>
                <a:spcPts val="0"/>
              </a:spcAft>
              <a:buSzPts val="770"/>
              <a:buNone/>
            </a:pPr>
            <a:r>
              <a:rPr lang="en" sz="975">
                <a:solidFill>
                  <a:srgbClr val="FE8637"/>
                </a:solidFill>
                <a:latin typeface="Arial"/>
                <a:ea typeface="Arial"/>
                <a:cs typeface="Arial"/>
                <a:sym typeface="Arial"/>
              </a:rPr>
              <a:t>¢</a:t>
            </a:r>
            <a:r>
              <a:rPr lang="en" sz="1360">
                <a:solidFill>
                  <a:srgbClr val="000000"/>
                </a:solidFill>
                <a:latin typeface="Arial"/>
                <a:ea typeface="Arial"/>
                <a:cs typeface="Arial"/>
                <a:sym typeface="Arial"/>
              </a:rPr>
              <a:t>It has ability to share data for users without having to release personal information.</a:t>
            </a:r>
            <a:endParaRPr sz="1360">
              <a:solidFill>
                <a:srgbClr val="000000"/>
              </a:solidFill>
              <a:latin typeface="Arial"/>
              <a:ea typeface="Arial"/>
              <a:cs typeface="Arial"/>
              <a:sym typeface="Arial"/>
            </a:endParaRPr>
          </a:p>
          <a:p>
            <a:pPr indent="0" lvl="0" marL="0" rtl="0" algn="just">
              <a:lnSpc>
                <a:spcPct val="95000"/>
              </a:lnSpc>
              <a:spcBef>
                <a:spcPts val="600"/>
              </a:spcBef>
              <a:spcAft>
                <a:spcPts val="0"/>
              </a:spcAft>
              <a:buSzPts val="770"/>
              <a:buNone/>
            </a:pPr>
            <a:r>
              <a:rPr lang="en" sz="975">
                <a:solidFill>
                  <a:srgbClr val="FE8637"/>
                </a:solidFill>
                <a:latin typeface="Arial"/>
                <a:ea typeface="Arial"/>
                <a:cs typeface="Arial"/>
                <a:sym typeface="Arial"/>
              </a:rPr>
              <a:t>¢</a:t>
            </a:r>
            <a:r>
              <a:rPr lang="en" sz="1360">
                <a:solidFill>
                  <a:srgbClr val="000000"/>
                </a:solidFill>
                <a:latin typeface="Arial"/>
                <a:ea typeface="Arial"/>
                <a:cs typeface="Arial"/>
                <a:sym typeface="Arial"/>
              </a:rPr>
              <a:t>It is easier to implement and provides stronger authentication.</a:t>
            </a:r>
            <a:endParaRPr sz="1010"/>
          </a:p>
        </p:txBody>
      </p:sp>
      <p:sp>
        <p:nvSpPr>
          <p:cNvPr id="271" name="Google Shape;271;p31"/>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fontScale="77500"/>
          </a:bodyPr>
          <a:lstStyle/>
          <a:p>
            <a:pPr indent="0" lvl="0" marL="0" rtl="0" algn="just">
              <a:spcBef>
                <a:spcPts val="600"/>
              </a:spcBef>
              <a:spcAft>
                <a:spcPts val="0"/>
              </a:spcAft>
              <a:buNone/>
            </a:pPr>
            <a:r>
              <a:rPr lang="en" sz="1400">
                <a:solidFill>
                  <a:srgbClr val="FE8637"/>
                </a:solidFill>
                <a:latin typeface="Arial"/>
                <a:ea typeface="Arial"/>
                <a:cs typeface="Arial"/>
                <a:sym typeface="Arial"/>
              </a:rPr>
              <a:t>¢</a:t>
            </a:r>
            <a:r>
              <a:rPr lang="en" sz="2000">
                <a:solidFill>
                  <a:srgbClr val="000000"/>
                </a:solidFill>
                <a:latin typeface="Arial"/>
                <a:ea typeface="Arial"/>
                <a:cs typeface="Arial"/>
                <a:sym typeface="Arial"/>
              </a:rPr>
              <a:t>If you are adding more extension at the ends in the specification, it will produce a wide range of non-interoperable implementations, which means you have to write separate pieces of code for Facebook, Google, etc.</a:t>
            </a:r>
            <a:endParaRPr sz="2000">
              <a:solidFill>
                <a:srgbClr val="000000"/>
              </a:solidFill>
              <a:latin typeface="Arial"/>
              <a:ea typeface="Arial"/>
              <a:cs typeface="Arial"/>
              <a:sym typeface="Arial"/>
            </a:endParaRPr>
          </a:p>
          <a:p>
            <a:pPr indent="0" lvl="0" marL="0" rtl="0" algn="just">
              <a:spcBef>
                <a:spcPts val="600"/>
              </a:spcBef>
              <a:spcAft>
                <a:spcPts val="0"/>
              </a:spcAft>
              <a:buNone/>
            </a:pPr>
            <a:r>
              <a:rPr lang="en" sz="1400">
                <a:solidFill>
                  <a:srgbClr val="FE8637"/>
                </a:solidFill>
                <a:latin typeface="Arial"/>
                <a:ea typeface="Arial"/>
                <a:cs typeface="Arial"/>
                <a:sym typeface="Arial"/>
              </a:rPr>
              <a:t>¢</a:t>
            </a:r>
            <a:r>
              <a:rPr lang="en" sz="2000">
                <a:solidFill>
                  <a:srgbClr val="000000"/>
                </a:solidFill>
                <a:latin typeface="Arial"/>
                <a:ea typeface="Arial"/>
                <a:cs typeface="Arial"/>
                <a:sym typeface="Arial"/>
              </a:rPr>
              <a:t>If your favorite sites are connected to the central hub and the central account is hacked, then it will lead to serious effects across several sites instead of just one.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377550" y="1760850"/>
            <a:ext cx="8388900" cy="1244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21825" y="141037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solidFill>
                  <a:srgbClr val="FFFFFF"/>
                </a:solidFill>
                <a:latin typeface="Arial"/>
                <a:ea typeface="Arial"/>
                <a:cs typeface="Arial"/>
                <a:sym typeface="Arial"/>
              </a:rPr>
              <a:t>What is OAuth 2.0?</a:t>
            </a:r>
            <a:endParaRPr sz="3000">
              <a:solidFill>
                <a:srgbClr val="FFFFFF"/>
              </a:solidFill>
              <a:latin typeface="Arial"/>
              <a:ea typeface="Arial"/>
              <a:cs typeface="Arial"/>
              <a:sym typeface="Arial"/>
            </a:endParaRPr>
          </a:p>
          <a:p>
            <a:pPr indent="0" lvl="0" marL="0" rtl="0" algn="ctr">
              <a:spcBef>
                <a:spcPts val="0"/>
              </a:spcBef>
              <a:spcAft>
                <a:spcPts val="0"/>
              </a:spcAft>
              <a:buNone/>
            </a:pPr>
            <a:r>
              <a:t/>
            </a:r>
            <a:endParaRPr/>
          </a:p>
        </p:txBody>
      </p:sp>
      <p:sp>
        <p:nvSpPr>
          <p:cNvPr id="82" name="Google Shape;82;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600"/>
              </a:spcBef>
              <a:spcAft>
                <a:spcPts val="0"/>
              </a:spcAft>
              <a:buNone/>
            </a:pPr>
            <a:r>
              <a:rPr lang="en" sz="6600">
                <a:solidFill>
                  <a:srgbClr val="FE8637"/>
                </a:solidFill>
                <a:latin typeface="Arial"/>
                <a:ea typeface="Arial"/>
                <a:cs typeface="Arial"/>
                <a:sym typeface="Arial"/>
              </a:rPr>
              <a:t>¢</a:t>
            </a:r>
            <a:r>
              <a:rPr lang="en" sz="7475">
                <a:solidFill>
                  <a:srgbClr val="000000"/>
                </a:solidFill>
                <a:latin typeface="Arial"/>
                <a:ea typeface="Arial"/>
                <a:cs typeface="Arial"/>
                <a:sym typeface="Arial"/>
              </a:rPr>
              <a:t>OAuth is an open authorization protocol, which allows accessing the resources of the resource owner by enabling the client applications on HTTP services such as Facebook, GitHub, etc. It allows sharing of resources stored on one site to another site without using their credentials. It uses username and password tokens instead.</a:t>
            </a:r>
            <a:endParaRPr sz="7475">
              <a:solidFill>
                <a:srgbClr val="000000"/>
              </a:solidFill>
              <a:latin typeface="Arial"/>
              <a:ea typeface="Arial"/>
              <a:cs typeface="Arial"/>
              <a:sym typeface="Arial"/>
            </a:endParaRPr>
          </a:p>
          <a:p>
            <a:pPr indent="0" lvl="0" marL="0" rtl="0" algn="just">
              <a:spcBef>
                <a:spcPts val="600"/>
              </a:spcBef>
              <a:spcAft>
                <a:spcPts val="0"/>
              </a:spcAft>
              <a:buNone/>
            </a:pPr>
            <a:r>
              <a:t/>
            </a:r>
            <a:endParaRPr sz="7475">
              <a:solidFill>
                <a:srgbClr val="000000"/>
              </a:solidFill>
              <a:latin typeface="Arial"/>
              <a:ea typeface="Arial"/>
              <a:cs typeface="Arial"/>
              <a:sym typeface="Arial"/>
            </a:endParaRPr>
          </a:p>
          <a:p>
            <a:pPr indent="0" lvl="0" marL="0" rtl="0" algn="just">
              <a:spcBef>
                <a:spcPts val="600"/>
              </a:spcBef>
              <a:spcAft>
                <a:spcPts val="0"/>
              </a:spcAft>
              <a:buNone/>
            </a:pPr>
            <a:r>
              <a:rPr lang="en" sz="6775">
                <a:solidFill>
                  <a:srgbClr val="FE8637"/>
                </a:solidFill>
                <a:latin typeface="Arial"/>
                <a:ea typeface="Arial"/>
                <a:cs typeface="Arial"/>
                <a:sym typeface="Arial"/>
              </a:rPr>
              <a:t>¢</a:t>
            </a:r>
            <a:r>
              <a:rPr lang="en" sz="7475">
                <a:solidFill>
                  <a:srgbClr val="000000"/>
                </a:solidFill>
                <a:latin typeface="Arial"/>
                <a:ea typeface="Arial"/>
                <a:cs typeface="Arial"/>
                <a:sym typeface="Arial"/>
              </a:rPr>
              <a:t>OAuth 2.0 is developed by the IETF OAuth Working Group, published in October 2012.</a:t>
            </a:r>
            <a:endParaRPr sz="6475">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268525"/>
            <a:ext cx="8520600" cy="623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History</a:t>
            </a:r>
            <a:endParaRPr/>
          </a:p>
        </p:txBody>
      </p:sp>
      <p:sp>
        <p:nvSpPr>
          <p:cNvPr id="88" name="Google Shape;88;p16"/>
          <p:cNvSpPr txBox="1"/>
          <p:nvPr/>
        </p:nvSpPr>
        <p:spPr>
          <a:xfrm>
            <a:off x="363775" y="1455125"/>
            <a:ext cx="8427600" cy="27705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Roboto"/>
              <a:buChar char="●"/>
            </a:pPr>
            <a:r>
              <a:rPr lang="en" sz="2100">
                <a:latin typeface="Roboto"/>
                <a:ea typeface="Roboto"/>
                <a:cs typeface="Roboto"/>
                <a:sym typeface="Roboto"/>
              </a:rPr>
              <a:t>Created and strongly supported from the start by Twitter, Google and other companies, OAuth was released as an open standard in 2010 as </a:t>
            </a:r>
            <a:r>
              <a:rPr lang="en" sz="2100">
                <a:uFill>
                  <a:noFill/>
                </a:uFill>
                <a:latin typeface="Roboto"/>
                <a:ea typeface="Roboto"/>
                <a:cs typeface="Roboto"/>
                <a:sym typeface="Roboto"/>
                <a:hlinkClick r:id="rId3"/>
              </a:rPr>
              <a:t>RFC 5849</a:t>
            </a:r>
            <a:r>
              <a:rPr lang="en" sz="2100">
                <a:latin typeface="Roboto"/>
                <a:ea typeface="Roboto"/>
                <a:cs typeface="Roboto"/>
                <a:sym typeface="Roboto"/>
              </a:rPr>
              <a:t>, and quickly became widely adopted. </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Over the next two years, it underwent substantial revision, and version 2.0 of OAuth, was released in 2012 as </a:t>
            </a:r>
            <a:r>
              <a:rPr lang="en" sz="2100">
                <a:uFill>
                  <a:noFill/>
                </a:uFill>
                <a:latin typeface="Roboto"/>
                <a:ea typeface="Roboto"/>
                <a:cs typeface="Roboto"/>
                <a:sym typeface="Roboto"/>
                <a:hlinkClick r:id="rId4"/>
              </a:rPr>
              <a:t>RFC 6749</a:t>
            </a:r>
            <a:r>
              <a:rPr lang="en" sz="2100">
                <a:latin typeface="Roboto"/>
                <a:ea typeface="Roboto"/>
                <a:cs typeface="Roboto"/>
                <a:sym typeface="Roboto"/>
              </a:rPr>
              <a:t>. </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Today, you can add Amazon, Facebook, Instagram, LinkedIn, Microsoft, Netflix, Paypal and a list of other </a:t>
            </a:r>
            <a:r>
              <a:rPr lang="en" sz="2100">
                <a:uFill>
                  <a:noFill/>
                </a:uFill>
                <a:latin typeface="Roboto"/>
                <a:ea typeface="Roboto"/>
                <a:cs typeface="Roboto"/>
                <a:sym typeface="Roboto"/>
                <a:hlinkClick r:id="rId5"/>
              </a:rPr>
              <a:t>internet who’s-whos</a:t>
            </a:r>
            <a:r>
              <a:rPr lang="en" sz="2100">
                <a:latin typeface="Roboto"/>
                <a:ea typeface="Roboto"/>
                <a:cs typeface="Roboto"/>
                <a:sym typeface="Roboto"/>
              </a:rPr>
              <a:t> as adopters.</a:t>
            </a:r>
            <a:endParaRPr sz="1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25" y="500925"/>
            <a:ext cx="8520600" cy="623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Roles </a:t>
            </a:r>
            <a:endParaRPr/>
          </a:p>
        </p:txBody>
      </p:sp>
      <p:sp>
        <p:nvSpPr>
          <p:cNvPr id="94" name="Google Shape;94;p17"/>
          <p:cNvSpPr txBox="1"/>
          <p:nvPr/>
        </p:nvSpPr>
        <p:spPr>
          <a:xfrm>
            <a:off x="282950" y="1404600"/>
            <a:ext cx="8619600" cy="4533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SzPts val="1600"/>
              <a:buChar char="●"/>
            </a:pPr>
            <a:r>
              <a:rPr b="1" lang="en" sz="1600"/>
              <a:t>Resource owner</a:t>
            </a:r>
            <a:endParaRPr b="1" sz="1600"/>
          </a:p>
          <a:p>
            <a:pPr indent="0" lvl="0" marL="0" marR="0" rtl="0" algn="l">
              <a:lnSpc>
                <a:spcPct val="100000"/>
              </a:lnSpc>
              <a:spcBef>
                <a:spcPts val="0"/>
              </a:spcBef>
              <a:spcAft>
                <a:spcPts val="0"/>
              </a:spcAft>
              <a:buNone/>
            </a:pPr>
            <a:r>
              <a:rPr lang="en" sz="1600"/>
              <a:t>An entity capable of granting access to a protected resource</a:t>
            </a:r>
            <a:r>
              <a:rPr lang="en" sz="1600"/>
              <a:t>. </a:t>
            </a:r>
            <a:r>
              <a:rPr lang="en" sz="1600"/>
              <a:t>When the resource owner is a person, it is referred to as an end-user.</a:t>
            </a:r>
            <a:endParaRPr sz="1600"/>
          </a:p>
          <a:p>
            <a:pPr indent="-330200" lvl="0" marL="457200" marR="0" rtl="0" algn="l">
              <a:lnSpc>
                <a:spcPct val="100000"/>
              </a:lnSpc>
              <a:spcBef>
                <a:spcPts val="0"/>
              </a:spcBef>
              <a:spcAft>
                <a:spcPts val="0"/>
              </a:spcAft>
              <a:buSzPts val="1600"/>
              <a:buChar char="●"/>
            </a:pPr>
            <a:r>
              <a:rPr b="1" lang="en" sz="1600"/>
              <a:t>Resource server</a:t>
            </a:r>
            <a:endParaRPr sz="1600"/>
          </a:p>
          <a:p>
            <a:pPr indent="0" lvl="0" marL="0" marR="0" rtl="0" algn="l">
              <a:lnSpc>
                <a:spcPct val="100000"/>
              </a:lnSpc>
              <a:spcBef>
                <a:spcPts val="0"/>
              </a:spcBef>
              <a:spcAft>
                <a:spcPts val="0"/>
              </a:spcAft>
              <a:buNone/>
            </a:pPr>
            <a:r>
              <a:rPr lang="en" sz="1600"/>
              <a:t>The server hosting the protected resources, capable of accepting and responding to protected resource requests using access tokens.</a:t>
            </a:r>
            <a:endParaRPr sz="1600"/>
          </a:p>
          <a:p>
            <a:pPr indent="-330200" lvl="0" marL="457200" marR="0" rtl="0" algn="l">
              <a:lnSpc>
                <a:spcPct val="100000"/>
              </a:lnSpc>
              <a:spcBef>
                <a:spcPts val="0"/>
              </a:spcBef>
              <a:spcAft>
                <a:spcPts val="0"/>
              </a:spcAft>
              <a:buSzPts val="1600"/>
              <a:buChar char="●"/>
            </a:pPr>
            <a:r>
              <a:rPr b="1" lang="en" sz="1600"/>
              <a:t>Client</a:t>
            </a:r>
            <a:endParaRPr sz="1600"/>
          </a:p>
          <a:p>
            <a:pPr indent="0" lvl="0" marL="0" marR="0" rtl="0" algn="l">
              <a:lnSpc>
                <a:spcPct val="100000"/>
              </a:lnSpc>
              <a:spcBef>
                <a:spcPts val="0"/>
              </a:spcBef>
              <a:spcAft>
                <a:spcPts val="0"/>
              </a:spcAft>
              <a:buNone/>
            </a:pPr>
            <a:r>
              <a:rPr lang="en" sz="160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sz="1600"/>
          </a:p>
          <a:p>
            <a:pPr indent="-330200" lvl="0" marL="457200" marR="0" rtl="0" algn="l">
              <a:lnSpc>
                <a:spcPct val="100000"/>
              </a:lnSpc>
              <a:spcBef>
                <a:spcPts val="0"/>
              </a:spcBef>
              <a:spcAft>
                <a:spcPts val="0"/>
              </a:spcAft>
              <a:buSzPts val="1600"/>
              <a:buChar char="●"/>
            </a:pPr>
            <a:r>
              <a:rPr b="1" lang="en" sz="1600"/>
              <a:t>Authorization server</a:t>
            </a:r>
            <a:endParaRPr sz="1600"/>
          </a:p>
          <a:p>
            <a:pPr indent="0" lvl="0" marL="0" marR="0" rtl="0" algn="l">
              <a:lnSpc>
                <a:spcPct val="100000"/>
              </a:lnSpc>
              <a:spcBef>
                <a:spcPts val="0"/>
              </a:spcBef>
              <a:spcAft>
                <a:spcPts val="0"/>
              </a:spcAft>
              <a:buNone/>
            </a:pPr>
            <a:r>
              <a:rPr lang="en" sz="1600"/>
              <a:t>The server issuing access tokens to the client after successfull</a:t>
            </a:r>
            <a:r>
              <a:rPr lang="en" sz="1600"/>
              <a:t>y </a:t>
            </a:r>
            <a:r>
              <a:rPr lang="en" sz="1600"/>
              <a:t>authenticating the resource owner and obtaining authorization.</a:t>
            </a:r>
            <a:endParaRPr sz="16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rPr lang="en" sz="1700"/>
              <a:t>   </a:t>
            </a:r>
            <a:endParaRPr sz="9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7375" y="84225"/>
            <a:ext cx="8520600" cy="39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740"/>
              <a:t>Oauth 2.0 Scenario</a:t>
            </a:r>
            <a:endParaRPr sz="2740"/>
          </a:p>
        </p:txBody>
      </p:sp>
      <p:sp>
        <p:nvSpPr>
          <p:cNvPr id="100" name="Google Shape;100;p18"/>
          <p:cNvSpPr/>
          <p:nvPr/>
        </p:nvSpPr>
        <p:spPr>
          <a:xfrm>
            <a:off x="103650" y="2112025"/>
            <a:ext cx="1283400" cy="8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 Fast</a:t>
            </a:r>
            <a:endParaRPr/>
          </a:p>
        </p:txBody>
      </p:sp>
      <p:sp>
        <p:nvSpPr>
          <p:cNvPr id="101" name="Google Shape;101;p18"/>
          <p:cNvSpPr/>
          <p:nvPr/>
        </p:nvSpPr>
        <p:spPr>
          <a:xfrm>
            <a:off x="2466350" y="2112025"/>
            <a:ext cx="1283400" cy="8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Pisaca</a:t>
            </a:r>
            <a:endParaRPr/>
          </a:p>
        </p:txBody>
      </p:sp>
      <p:sp>
        <p:nvSpPr>
          <p:cNvPr id="102" name="Google Shape;102;p18"/>
          <p:cNvSpPr/>
          <p:nvPr/>
        </p:nvSpPr>
        <p:spPr>
          <a:xfrm>
            <a:off x="384000" y="1141875"/>
            <a:ext cx="722700" cy="511200"/>
          </a:xfrm>
          <a:prstGeom prst="snipRoundRect">
            <a:avLst>
              <a:gd fmla="val 16667" name="adj1"/>
              <a:gd fmla="val 166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03" name="Google Shape;103;p18"/>
          <p:cNvSpPr/>
          <p:nvPr/>
        </p:nvSpPr>
        <p:spPr>
          <a:xfrm>
            <a:off x="558450" y="737750"/>
            <a:ext cx="373800" cy="46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1303550" y="1050925"/>
            <a:ext cx="1162800" cy="28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2663200" y="781150"/>
            <a:ext cx="1010400" cy="9600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Google</a:t>
            </a:r>
            <a:endParaRPr sz="1000"/>
          </a:p>
        </p:txBody>
      </p:sp>
      <p:sp>
        <p:nvSpPr>
          <p:cNvPr id="106" name="Google Shape;106;p18"/>
          <p:cNvSpPr/>
          <p:nvPr/>
        </p:nvSpPr>
        <p:spPr>
          <a:xfrm>
            <a:off x="5002775" y="2063050"/>
            <a:ext cx="1283400" cy="8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 Fast</a:t>
            </a:r>
            <a:endParaRPr/>
          </a:p>
        </p:txBody>
      </p:sp>
      <p:sp>
        <p:nvSpPr>
          <p:cNvPr id="107" name="Google Shape;107;p18"/>
          <p:cNvSpPr/>
          <p:nvPr/>
        </p:nvSpPr>
        <p:spPr>
          <a:xfrm>
            <a:off x="7711850" y="2063075"/>
            <a:ext cx="1283400" cy="8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Pisaca</a:t>
            </a:r>
            <a:endParaRPr/>
          </a:p>
        </p:txBody>
      </p:sp>
      <p:sp>
        <p:nvSpPr>
          <p:cNvPr id="108" name="Google Shape;108;p18"/>
          <p:cNvSpPr/>
          <p:nvPr/>
        </p:nvSpPr>
        <p:spPr>
          <a:xfrm>
            <a:off x="2466350" y="4314925"/>
            <a:ext cx="1283400" cy="8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 Fast</a:t>
            </a:r>
            <a:endParaRPr/>
          </a:p>
        </p:txBody>
      </p:sp>
      <p:sp>
        <p:nvSpPr>
          <p:cNvPr id="109" name="Google Shape;109;p18"/>
          <p:cNvSpPr/>
          <p:nvPr/>
        </p:nvSpPr>
        <p:spPr>
          <a:xfrm>
            <a:off x="5598675" y="4314925"/>
            <a:ext cx="1283400" cy="8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Pisaca</a:t>
            </a:r>
            <a:endParaRPr/>
          </a:p>
        </p:txBody>
      </p:sp>
      <p:sp>
        <p:nvSpPr>
          <p:cNvPr id="110" name="Google Shape;110;p18"/>
          <p:cNvSpPr/>
          <p:nvPr/>
        </p:nvSpPr>
        <p:spPr>
          <a:xfrm>
            <a:off x="7848350" y="630400"/>
            <a:ext cx="1010400" cy="9600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Google</a:t>
            </a:r>
            <a:endParaRPr sz="1000"/>
          </a:p>
        </p:txBody>
      </p:sp>
      <p:sp>
        <p:nvSpPr>
          <p:cNvPr id="111" name="Google Shape;111;p18"/>
          <p:cNvSpPr/>
          <p:nvPr/>
        </p:nvSpPr>
        <p:spPr>
          <a:xfrm>
            <a:off x="5735175" y="3123275"/>
            <a:ext cx="1010400" cy="9600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Google</a:t>
            </a:r>
            <a:endParaRPr sz="1000"/>
          </a:p>
        </p:txBody>
      </p:sp>
      <p:sp>
        <p:nvSpPr>
          <p:cNvPr id="112" name="Google Shape;112;p18"/>
          <p:cNvSpPr/>
          <p:nvPr/>
        </p:nvSpPr>
        <p:spPr>
          <a:xfrm>
            <a:off x="6365388" y="1050950"/>
            <a:ext cx="1162800" cy="28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4020888" y="3458663"/>
            <a:ext cx="1162800" cy="28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5322525" y="1144800"/>
            <a:ext cx="722700" cy="511200"/>
          </a:xfrm>
          <a:prstGeom prst="snipRoundRect">
            <a:avLst>
              <a:gd fmla="val 16667" name="adj1"/>
              <a:gd fmla="val 166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15" name="Google Shape;115;p18"/>
          <p:cNvSpPr/>
          <p:nvPr/>
        </p:nvSpPr>
        <p:spPr>
          <a:xfrm>
            <a:off x="2746700" y="3458675"/>
            <a:ext cx="722700" cy="511200"/>
          </a:xfrm>
          <a:prstGeom prst="snipRoundRect">
            <a:avLst>
              <a:gd fmla="val 16667" name="adj1"/>
              <a:gd fmla="val 166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16" name="Google Shape;116;p18"/>
          <p:cNvSpPr/>
          <p:nvPr/>
        </p:nvSpPr>
        <p:spPr>
          <a:xfrm>
            <a:off x="2921150" y="3123250"/>
            <a:ext cx="373800" cy="46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5508175" y="737750"/>
            <a:ext cx="373800" cy="46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4871400" y="1759325"/>
            <a:ext cx="949800" cy="474900"/>
          </a:xfrm>
          <a:prstGeom prst="wedgeEllipseCallout">
            <a:avLst>
              <a:gd fmla="val -20833" name="adj1"/>
              <a:gd fmla="val 625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Client</a:t>
            </a:r>
            <a:endParaRPr/>
          </a:p>
        </p:txBody>
      </p:sp>
      <p:sp>
        <p:nvSpPr>
          <p:cNvPr id="119" name="Google Shape;119;p18"/>
          <p:cNvSpPr/>
          <p:nvPr/>
        </p:nvSpPr>
        <p:spPr>
          <a:xfrm>
            <a:off x="3345475" y="4123700"/>
            <a:ext cx="949800" cy="474900"/>
          </a:xfrm>
          <a:prstGeom prst="wedgeEllipseCallout">
            <a:avLst>
              <a:gd fmla="val -20833" name="adj1"/>
              <a:gd fmla="val 625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Client</a:t>
            </a:r>
            <a:endParaRPr/>
          </a:p>
        </p:txBody>
      </p:sp>
      <p:sp>
        <p:nvSpPr>
          <p:cNvPr id="120" name="Google Shape;120;p18"/>
          <p:cNvSpPr/>
          <p:nvPr/>
        </p:nvSpPr>
        <p:spPr>
          <a:xfrm>
            <a:off x="6403175" y="4046975"/>
            <a:ext cx="1236300" cy="511200"/>
          </a:xfrm>
          <a:prstGeom prst="wedgeEllipseCallout">
            <a:avLst>
              <a:gd fmla="val -20833" name="adj1"/>
              <a:gd fmla="val 625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Resource Server</a:t>
            </a:r>
            <a:endParaRPr sz="800"/>
          </a:p>
        </p:txBody>
      </p:sp>
      <p:sp>
        <p:nvSpPr>
          <p:cNvPr id="121" name="Google Shape;121;p18"/>
          <p:cNvSpPr/>
          <p:nvPr/>
        </p:nvSpPr>
        <p:spPr>
          <a:xfrm>
            <a:off x="6328650" y="3123263"/>
            <a:ext cx="1236300" cy="511200"/>
          </a:xfrm>
          <a:prstGeom prst="wedgeEllipseCallout">
            <a:avLst>
              <a:gd fmla="val -20833" name="adj1"/>
              <a:gd fmla="val 625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Authorization</a:t>
            </a:r>
            <a:r>
              <a:rPr lang="en" sz="800"/>
              <a:t> Server</a:t>
            </a:r>
            <a:endParaRPr sz="800"/>
          </a:p>
        </p:txBody>
      </p:sp>
      <p:sp>
        <p:nvSpPr>
          <p:cNvPr id="122" name="Google Shape;122;p18"/>
          <p:cNvSpPr/>
          <p:nvPr/>
        </p:nvSpPr>
        <p:spPr>
          <a:xfrm>
            <a:off x="6916775" y="2380450"/>
            <a:ext cx="722700" cy="511200"/>
          </a:xfrm>
          <a:prstGeom prst="snipRoundRect">
            <a:avLst>
              <a:gd fmla="val 16667" name="adj1"/>
              <a:gd fmla="val 166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David</a:t>
            </a:r>
            <a:endParaRPr/>
          </a:p>
        </p:txBody>
      </p:sp>
      <p:sp>
        <p:nvSpPr>
          <p:cNvPr id="123" name="Google Shape;123;p18"/>
          <p:cNvSpPr/>
          <p:nvPr/>
        </p:nvSpPr>
        <p:spPr>
          <a:xfrm>
            <a:off x="7100113" y="2019325"/>
            <a:ext cx="373800" cy="46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7907700" y="363188"/>
            <a:ext cx="1236300" cy="511200"/>
          </a:xfrm>
          <a:prstGeom prst="wedgeEllipseCallout">
            <a:avLst>
              <a:gd fmla="val -20833" name="adj1"/>
              <a:gd fmla="val 625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Authorization Server</a:t>
            </a:r>
            <a:endParaRPr sz="800"/>
          </a:p>
        </p:txBody>
      </p:sp>
      <p:sp>
        <p:nvSpPr>
          <p:cNvPr id="125" name="Google Shape;125;p18"/>
          <p:cNvSpPr/>
          <p:nvPr/>
        </p:nvSpPr>
        <p:spPr>
          <a:xfrm>
            <a:off x="7907700" y="1741175"/>
            <a:ext cx="1236300" cy="511200"/>
          </a:xfrm>
          <a:prstGeom prst="wedgeEllipseCallout">
            <a:avLst>
              <a:gd fmla="val -20833" name="adj1"/>
              <a:gd fmla="val 625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Resource Server</a:t>
            </a:r>
            <a:endParaRPr sz="800"/>
          </a:p>
        </p:txBody>
      </p:sp>
      <p:sp>
        <p:nvSpPr>
          <p:cNvPr id="126" name="Google Shape;126;p18"/>
          <p:cNvSpPr/>
          <p:nvPr/>
        </p:nvSpPr>
        <p:spPr>
          <a:xfrm>
            <a:off x="6882075" y="1604700"/>
            <a:ext cx="1010400" cy="511200"/>
          </a:xfrm>
          <a:prstGeom prst="wedgeEllipseCallout">
            <a:avLst>
              <a:gd fmla="val -20833" name="adj1"/>
              <a:gd fmla="val 625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Resource Owner</a:t>
            </a:r>
            <a:endParaRPr sz="800"/>
          </a:p>
        </p:txBody>
      </p:sp>
      <p:cxnSp>
        <p:nvCxnSpPr>
          <p:cNvPr id="127" name="Google Shape;127;p18"/>
          <p:cNvCxnSpPr>
            <a:stCxn id="99" idx="2"/>
          </p:cNvCxnSpPr>
          <p:nvPr/>
        </p:nvCxnSpPr>
        <p:spPr>
          <a:xfrm>
            <a:off x="4577675" y="479625"/>
            <a:ext cx="5400" cy="22635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8"/>
          <p:cNvCxnSpPr/>
          <p:nvPr/>
        </p:nvCxnSpPr>
        <p:spPr>
          <a:xfrm flipH="1">
            <a:off x="125" y="3041650"/>
            <a:ext cx="9155100" cy="30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216200" y="1967500"/>
            <a:ext cx="2628600" cy="892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ARCHITECTURE</a:t>
            </a:r>
            <a:endParaRPr/>
          </a:p>
        </p:txBody>
      </p:sp>
      <p:pic>
        <p:nvPicPr>
          <p:cNvPr id="134" name="Google Shape;134;p19"/>
          <p:cNvPicPr preferRelativeResize="0"/>
          <p:nvPr/>
        </p:nvPicPr>
        <p:blipFill>
          <a:blip r:embed="rId3">
            <a:alphaModFix/>
          </a:blip>
          <a:stretch>
            <a:fillRect/>
          </a:stretch>
        </p:blipFill>
        <p:spPr>
          <a:xfrm>
            <a:off x="3015550" y="0"/>
            <a:ext cx="6128449"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11725" y="500925"/>
            <a:ext cx="8520600" cy="623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200"/>
              <a:t>OAuth Flows/Grant Types</a:t>
            </a:r>
            <a:endParaRPr sz="3200"/>
          </a:p>
        </p:txBody>
      </p:sp>
      <p:sp>
        <p:nvSpPr>
          <p:cNvPr id="140" name="Google Shape;140;p20"/>
          <p:cNvSpPr txBox="1"/>
          <p:nvPr/>
        </p:nvSpPr>
        <p:spPr>
          <a:xfrm>
            <a:off x="303150" y="1758300"/>
            <a:ext cx="8296200" cy="21087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Roboto"/>
              <a:buChar char="❏"/>
            </a:pPr>
            <a:r>
              <a:rPr lang="en" sz="2500">
                <a:latin typeface="Roboto"/>
                <a:ea typeface="Roboto"/>
                <a:cs typeface="Roboto"/>
                <a:sym typeface="Roboto"/>
              </a:rPr>
              <a:t>Authorization Code Grant</a:t>
            </a:r>
            <a:endParaRPr sz="2500">
              <a:latin typeface="Roboto"/>
              <a:ea typeface="Roboto"/>
              <a:cs typeface="Roboto"/>
              <a:sym typeface="Roboto"/>
            </a:endParaRPr>
          </a:p>
          <a:p>
            <a:pPr indent="-387350" lvl="0" marL="457200" rtl="0" algn="l">
              <a:spcBef>
                <a:spcPts val="0"/>
              </a:spcBef>
              <a:spcAft>
                <a:spcPts val="0"/>
              </a:spcAft>
              <a:buSzPts val="2500"/>
              <a:buFont typeface="Roboto"/>
              <a:buChar char="❏"/>
            </a:pPr>
            <a:r>
              <a:rPr lang="en" sz="2500">
                <a:latin typeface="Roboto"/>
                <a:ea typeface="Roboto"/>
                <a:cs typeface="Roboto"/>
                <a:sym typeface="Roboto"/>
              </a:rPr>
              <a:t>Implicit Grant</a:t>
            </a:r>
            <a:endParaRPr sz="2500">
              <a:latin typeface="Roboto"/>
              <a:ea typeface="Roboto"/>
              <a:cs typeface="Roboto"/>
              <a:sym typeface="Roboto"/>
            </a:endParaRPr>
          </a:p>
          <a:p>
            <a:pPr indent="-387350" lvl="0" marL="457200" rtl="0" algn="l">
              <a:spcBef>
                <a:spcPts val="0"/>
              </a:spcBef>
              <a:spcAft>
                <a:spcPts val="0"/>
              </a:spcAft>
              <a:buSzPts val="2500"/>
              <a:buFont typeface="Roboto"/>
              <a:buChar char="❏"/>
            </a:pPr>
            <a:r>
              <a:rPr lang="en" sz="2500">
                <a:latin typeface="Roboto"/>
                <a:ea typeface="Roboto"/>
                <a:cs typeface="Roboto"/>
                <a:sym typeface="Roboto"/>
              </a:rPr>
              <a:t>Resource Owner Password Credentials Grant</a:t>
            </a:r>
            <a:endParaRPr sz="2500">
              <a:latin typeface="Roboto"/>
              <a:ea typeface="Roboto"/>
              <a:cs typeface="Roboto"/>
              <a:sym typeface="Roboto"/>
            </a:endParaRPr>
          </a:p>
          <a:p>
            <a:pPr indent="-387350" lvl="0" marL="457200" rtl="0" algn="l">
              <a:spcBef>
                <a:spcPts val="0"/>
              </a:spcBef>
              <a:spcAft>
                <a:spcPts val="0"/>
              </a:spcAft>
              <a:buSzPts val="2500"/>
              <a:buFont typeface="Roboto"/>
              <a:buChar char="❏"/>
            </a:pPr>
            <a:r>
              <a:rPr lang="en" sz="2500">
                <a:latin typeface="Roboto"/>
                <a:ea typeface="Roboto"/>
                <a:cs typeface="Roboto"/>
                <a:sym typeface="Roboto"/>
              </a:rPr>
              <a:t>Client Credentials Grant</a:t>
            </a:r>
            <a:endParaRPr sz="2500">
              <a:latin typeface="Roboto"/>
              <a:ea typeface="Roboto"/>
              <a:cs typeface="Roboto"/>
              <a:sym typeface="Roboto"/>
            </a:endParaRPr>
          </a:p>
          <a:p>
            <a:pPr indent="0" lvl="0" marL="0" rtl="0" algn="l">
              <a:spcBef>
                <a:spcPts val="0"/>
              </a:spcBef>
              <a:spcAft>
                <a:spcPts val="0"/>
              </a:spcAft>
              <a:buNone/>
            </a:pPr>
            <a:r>
              <a:t/>
            </a:r>
            <a:endParaRPr sz="25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54700"/>
            <a:ext cx="8520600" cy="511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800"/>
              <a:t>Get Authorization Grant</a:t>
            </a:r>
            <a:endParaRPr sz="2800"/>
          </a:p>
        </p:txBody>
      </p:sp>
      <p:sp>
        <p:nvSpPr>
          <p:cNvPr id="146" name="Google Shape;146;p21"/>
          <p:cNvSpPr txBox="1"/>
          <p:nvPr/>
        </p:nvSpPr>
        <p:spPr>
          <a:xfrm>
            <a:off x="91750" y="4365400"/>
            <a:ext cx="8899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URL used is:</a:t>
            </a:r>
            <a:r>
              <a:rPr lang="en" sz="1200">
                <a:latin typeface="Roboto"/>
                <a:ea typeface="Roboto"/>
                <a:cs typeface="Roboto"/>
                <a:sym typeface="Roboto"/>
              </a:rPr>
              <a:t>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http://picasa.com/?client_id=photo-fast&amp;scope=profile,email,photos&amp;redirect_uri=http://print-fast.com&amp;response_type=code</a:t>
            </a:r>
            <a:endParaRPr sz="12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47" name="Google Shape;147;p21"/>
          <p:cNvPicPr preferRelativeResize="0"/>
          <p:nvPr/>
        </p:nvPicPr>
        <p:blipFill>
          <a:blip r:embed="rId3">
            <a:alphaModFix/>
          </a:blip>
          <a:stretch>
            <a:fillRect/>
          </a:stretch>
        </p:blipFill>
        <p:spPr>
          <a:xfrm>
            <a:off x="6041700" y="1203200"/>
            <a:ext cx="2949900" cy="3121775"/>
          </a:xfrm>
          <a:prstGeom prst="rect">
            <a:avLst/>
          </a:prstGeom>
          <a:noFill/>
          <a:ln>
            <a:noFill/>
          </a:ln>
        </p:spPr>
      </p:pic>
      <p:sp>
        <p:nvSpPr>
          <p:cNvPr id="148" name="Google Shape;148;p21"/>
          <p:cNvSpPr/>
          <p:nvPr/>
        </p:nvSpPr>
        <p:spPr>
          <a:xfrm>
            <a:off x="7669625" y="838600"/>
            <a:ext cx="1000500" cy="566100"/>
          </a:xfrm>
          <a:prstGeom prst="wedgeRoundRectCallout">
            <a:avLst>
              <a:gd fmla="val -20833" name="adj1"/>
              <a:gd fmla="val 62500" name="adj2"/>
              <a:gd fmla="val 0" name="adj3"/>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Authorization Grant</a:t>
            </a:r>
            <a:endParaRPr sz="800"/>
          </a:p>
          <a:p>
            <a:pPr indent="0" lvl="0" marL="0" rtl="0" algn="l">
              <a:spcBef>
                <a:spcPts val="0"/>
              </a:spcBef>
              <a:spcAft>
                <a:spcPts val="0"/>
              </a:spcAft>
              <a:buNone/>
            </a:pPr>
            <a:r>
              <a:rPr lang="en" sz="800"/>
              <a:t>Code = ase34</a:t>
            </a:r>
            <a:endParaRPr/>
          </a:p>
        </p:txBody>
      </p:sp>
      <p:pic>
        <p:nvPicPr>
          <p:cNvPr id="149" name="Google Shape;149;p21"/>
          <p:cNvPicPr preferRelativeResize="0"/>
          <p:nvPr/>
        </p:nvPicPr>
        <p:blipFill>
          <a:blip r:embed="rId4">
            <a:alphaModFix/>
          </a:blip>
          <a:stretch>
            <a:fillRect/>
          </a:stretch>
        </p:blipFill>
        <p:spPr>
          <a:xfrm>
            <a:off x="91750" y="1203200"/>
            <a:ext cx="2949900" cy="3162200"/>
          </a:xfrm>
          <a:prstGeom prst="rect">
            <a:avLst/>
          </a:prstGeom>
          <a:noFill/>
          <a:ln>
            <a:noFill/>
          </a:ln>
        </p:spPr>
      </p:pic>
      <p:pic>
        <p:nvPicPr>
          <p:cNvPr id="150" name="Google Shape;150;p21"/>
          <p:cNvPicPr preferRelativeResize="0"/>
          <p:nvPr/>
        </p:nvPicPr>
        <p:blipFill>
          <a:blip r:embed="rId5">
            <a:alphaModFix/>
          </a:blip>
          <a:stretch>
            <a:fillRect/>
          </a:stretch>
        </p:blipFill>
        <p:spPr>
          <a:xfrm>
            <a:off x="3143525" y="1243625"/>
            <a:ext cx="2787188" cy="3081350"/>
          </a:xfrm>
          <a:prstGeom prst="rect">
            <a:avLst/>
          </a:prstGeom>
          <a:noFill/>
          <a:ln>
            <a:noFill/>
          </a:ln>
        </p:spPr>
      </p:pic>
      <p:cxnSp>
        <p:nvCxnSpPr>
          <p:cNvPr id="151" name="Google Shape;151;p21"/>
          <p:cNvCxnSpPr/>
          <p:nvPr/>
        </p:nvCxnSpPr>
        <p:spPr>
          <a:xfrm rot="10800000">
            <a:off x="576125" y="3375175"/>
            <a:ext cx="242400" cy="313200"/>
          </a:xfrm>
          <a:prstGeom prst="straightConnector1">
            <a:avLst/>
          </a:prstGeom>
          <a:noFill/>
          <a:ln cap="flat" cmpd="sng" w="9525">
            <a:solidFill>
              <a:srgbClr val="FF0000"/>
            </a:solidFill>
            <a:prstDash val="solid"/>
            <a:round/>
            <a:headEnd len="med" w="med" type="none"/>
            <a:tailEnd len="med" w="med" type="triangle"/>
          </a:ln>
        </p:spPr>
      </p:cxnSp>
      <p:sp>
        <p:nvSpPr>
          <p:cNvPr id="152" name="Google Shape;152;p21"/>
          <p:cNvSpPr txBox="1"/>
          <p:nvPr/>
        </p:nvSpPr>
        <p:spPr>
          <a:xfrm>
            <a:off x="546100" y="757900"/>
            <a:ext cx="2041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Authorization Request</a:t>
            </a:r>
            <a:endParaRPr>
              <a:latin typeface="Roboto"/>
              <a:ea typeface="Roboto"/>
              <a:cs typeface="Roboto"/>
              <a:sym typeface="Roboto"/>
            </a:endParaRPr>
          </a:p>
        </p:txBody>
      </p:sp>
      <p:sp>
        <p:nvSpPr>
          <p:cNvPr id="153" name="Google Shape;153;p21"/>
          <p:cNvSpPr txBox="1"/>
          <p:nvPr/>
        </p:nvSpPr>
        <p:spPr>
          <a:xfrm>
            <a:off x="3435725" y="757900"/>
            <a:ext cx="2313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Authorization Response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p:nvPr/>
        </p:nvSpPr>
        <p:spPr>
          <a:xfrm>
            <a:off x="545675" y="1020625"/>
            <a:ext cx="1465200" cy="377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t>Client</a:t>
            </a:r>
            <a:endParaRPr b="1" sz="2700"/>
          </a:p>
          <a:p>
            <a:pPr indent="0" lvl="0" marL="0" rtl="0" algn="ctr">
              <a:spcBef>
                <a:spcPts val="0"/>
              </a:spcBef>
              <a:spcAft>
                <a:spcPts val="0"/>
              </a:spcAft>
              <a:buNone/>
            </a:pPr>
            <a:r>
              <a:t/>
            </a:r>
            <a:endParaRPr b="1" sz="2700"/>
          </a:p>
          <a:p>
            <a:pPr indent="0" lvl="0" marL="0" rtl="0" algn="ctr">
              <a:spcBef>
                <a:spcPts val="0"/>
              </a:spcBef>
              <a:spcAft>
                <a:spcPts val="0"/>
              </a:spcAft>
              <a:buNone/>
            </a:pPr>
            <a:r>
              <a:t/>
            </a:r>
            <a:endParaRPr b="1" sz="2700"/>
          </a:p>
          <a:p>
            <a:pPr indent="0" lvl="0" marL="0" rtl="0" algn="ctr">
              <a:spcBef>
                <a:spcPts val="0"/>
              </a:spcBef>
              <a:spcAft>
                <a:spcPts val="0"/>
              </a:spcAft>
              <a:buNone/>
            </a:pPr>
            <a:r>
              <a:t/>
            </a:r>
            <a:endParaRPr b="1" sz="2700"/>
          </a:p>
        </p:txBody>
      </p:sp>
      <p:sp>
        <p:nvSpPr>
          <p:cNvPr id="159" name="Google Shape;159;p22"/>
          <p:cNvSpPr/>
          <p:nvPr/>
        </p:nvSpPr>
        <p:spPr>
          <a:xfrm>
            <a:off x="6760325" y="1020625"/>
            <a:ext cx="1768200" cy="117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t>Resource Owner</a:t>
            </a:r>
            <a:endParaRPr b="1" sz="2100"/>
          </a:p>
        </p:txBody>
      </p:sp>
      <p:sp>
        <p:nvSpPr>
          <p:cNvPr id="160" name="Google Shape;160;p22"/>
          <p:cNvSpPr/>
          <p:nvPr/>
        </p:nvSpPr>
        <p:spPr>
          <a:xfrm>
            <a:off x="6760325" y="2370550"/>
            <a:ext cx="1768200" cy="112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Authorization Server</a:t>
            </a:r>
            <a:endParaRPr b="1" sz="1900"/>
          </a:p>
        </p:txBody>
      </p:sp>
      <p:sp>
        <p:nvSpPr>
          <p:cNvPr id="161" name="Google Shape;161;p22"/>
          <p:cNvSpPr/>
          <p:nvPr/>
        </p:nvSpPr>
        <p:spPr>
          <a:xfrm>
            <a:off x="6760325" y="3673475"/>
            <a:ext cx="1768200" cy="112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Resource Server</a:t>
            </a:r>
            <a:endParaRPr b="1" sz="2000"/>
          </a:p>
        </p:txBody>
      </p:sp>
      <p:cxnSp>
        <p:nvCxnSpPr>
          <p:cNvPr id="162" name="Google Shape;162;p22"/>
          <p:cNvCxnSpPr/>
          <p:nvPr/>
        </p:nvCxnSpPr>
        <p:spPr>
          <a:xfrm flipH="1" rot="10800000">
            <a:off x="2010875" y="1447625"/>
            <a:ext cx="4749300" cy="102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2"/>
          <p:cNvCxnSpPr/>
          <p:nvPr/>
        </p:nvCxnSpPr>
        <p:spPr>
          <a:xfrm flipH="1">
            <a:off x="2010875" y="1746213"/>
            <a:ext cx="4749300" cy="30300"/>
          </a:xfrm>
          <a:prstGeom prst="straightConnector1">
            <a:avLst/>
          </a:prstGeom>
          <a:noFill/>
          <a:ln cap="flat" cmpd="sng" w="9525">
            <a:solidFill>
              <a:schemeClr val="dk2"/>
            </a:solidFill>
            <a:prstDash val="solid"/>
            <a:round/>
            <a:headEnd len="med" w="med" type="none"/>
            <a:tailEnd len="med" w="med" type="triangle"/>
          </a:ln>
        </p:spPr>
      </p:cxnSp>
      <p:sp>
        <p:nvSpPr>
          <p:cNvPr id="164" name="Google Shape;164;p22"/>
          <p:cNvSpPr txBox="1"/>
          <p:nvPr/>
        </p:nvSpPr>
        <p:spPr>
          <a:xfrm>
            <a:off x="2205338" y="1020625"/>
            <a:ext cx="4360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Authorization Request</a:t>
            </a:r>
            <a:endParaRPr b="1">
              <a:latin typeface="Roboto"/>
              <a:ea typeface="Roboto"/>
              <a:cs typeface="Roboto"/>
              <a:sym typeface="Roboto"/>
            </a:endParaRPr>
          </a:p>
          <a:p>
            <a:pPr indent="0" lvl="0" marL="0" rtl="0" algn="ctr">
              <a:spcBef>
                <a:spcPts val="0"/>
              </a:spcBef>
              <a:spcAft>
                <a:spcPts val="0"/>
              </a:spcAft>
              <a:buNone/>
            </a:pPr>
            <a:r>
              <a:rPr lang="en" sz="900">
                <a:latin typeface="Roboto"/>
                <a:ea typeface="Roboto"/>
                <a:cs typeface="Roboto"/>
                <a:sym typeface="Roboto"/>
              </a:rPr>
              <a:t>Client_Id=print-fast Redirect_url = </a:t>
            </a:r>
            <a:r>
              <a:rPr lang="en" sz="900" u="sng">
                <a:solidFill>
                  <a:schemeClr val="hlink"/>
                </a:solidFill>
                <a:latin typeface="Roboto"/>
                <a:ea typeface="Roboto"/>
                <a:cs typeface="Roboto"/>
                <a:sym typeface="Roboto"/>
                <a:hlinkClick r:id="rId3"/>
              </a:rPr>
              <a:t>http://print-fast.com</a:t>
            </a:r>
            <a:r>
              <a:rPr lang="en" sz="900">
                <a:latin typeface="Roboto"/>
                <a:ea typeface="Roboto"/>
                <a:cs typeface="Roboto"/>
                <a:sym typeface="Roboto"/>
              </a:rPr>
              <a:t> Scope=profile,email,photos</a:t>
            </a:r>
            <a:endParaRPr>
              <a:latin typeface="Roboto"/>
              <a:ea typeface="Roboto"/>
              <a:cs typeface="Roboto"/>
              <a:sym typeface="Roboto"/>
            </a:endParaRPr>
          </a:p>
        </p:txBody>
      </p:sp>
      <p:sp>
        <p:nvSpPr>
          <p:cNvPr id="165" name="Google Shape;165;p22"/>
          <p:cNvSpPr txBox="1"/>
          <p:nvPr/>
        </p:nvSpPr>
        <p:spPr>
          <a:xfrm>
            <a:off x="2566700" y="1765300"/>
            <a:ext cx="3425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Authorization</a:t>
            </a:r>
            <a:r>
              <a:rPr b="1" lang="en">
                <a:latin typeface="Roboto"/>
                <a:ea typeface="Roboto"/>
                <a:cs typeface="Roboto"/>
                <a:sym typeface="Roboto"/>
              </a:rPr>
              <a:t> Grant</a:t>
            </a:r>
            <a:endParaRPr b="1">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code = ase34</a:t>
            </a:r>
            <a:endParaRPr>
              <a:latin typeface="Roboto"/>
              <a:ea typeface="Roboto"/>
              <a:cs typeface="Roboto"/>
              <a:sym typeface="Roboto"/>
            </a:endParaRPr>
          </a:p>
        </p:txBody>
      </p:sp>
      <p:sp>
        <p:nvSpPr>
          <p:cNvPr id="166" name="Google Shape;166;p22"/>
          <p:cNvSpPr/>
          <p:nvPr/>
        </p:nvSpPr>
        <p:spPr>
          <a:xfrm>
            <a:off x="687150" y="3193225"/>
            <a:ext cx="1172100" cy="11721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Print Fast</a:t>
            </a:r>
            <a:endParaRPr b="1"/>
          </a:p>
        </p:txBody>
      </p:sp>
      <p:sp>
        <p:nvSpPr>
          <p:cNvPr id="167" name="Google Shape;167;p22"/>
          <p:cNvSpPr/>
          <p:nvPr/>
        </p:nvSpPr>
        <p:spPr>
          <a:xfrm>
            <a:off x="8367025" y="1667350"/>
            <a:ext cx="717600" cy="596100"/>
          </a:xfrm>
          <a:prstGeom prst="snip2SameRect">
            <a:avLst>
              <a:gd fmla="val 16667" name="adj1"/>
              <a:gd fmla="val 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David</a:t>
            </a:r>
            <a:endParaRPr b="1" sz="1200"/>
          </a:p>
        </p:txBody>
      </p:sp>
      <p:sp>
        <p:nvSpPr>
          <p:cNvPr id="168" name="Google Shape;168;p22"/>
          <p:cNvSpPr/>
          <p:nvPr/>
        </p:nvSpPr>
        <p:spPr>
          <a:xfrm>
            <a:off x="8528675" y="1252625"/>
            <a:ext cx="404100" cy="4002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