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118b50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118b50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84cd74f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84cd74f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769cfb455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769cfb455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84cd74f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84cd74f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84cd74f1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84cd74f1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769cfb455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769cfb455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9118b50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9118b50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4cd74f1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4cd74f1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84cd74f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84cd74f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84cd74f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84cd74f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769cfb45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769cfb45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769cfb455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769cfb455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769cfb455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769cfb455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4cd74f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4cd74f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84cd74f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84cd74f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769cfb455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769cfb455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769cfb455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769cfb455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4cd74f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4cd74f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tatisticshowto.com/sample/" TargetMode="External"/><Relationship Id="rId4" Type="http://schemas.openxmlformats.org/officeDocument/2006/relationships/hyperlink" Target="https://www.statisticshowto.com/sample/" TargetMode="External"/><Relationship Id="rId5" Type="http://schemas.openxmlformats.org/officeDocument/2006/relationships/hyperlink" Target="https://www.statisticshowto.com/what-is-a-population/" TargetMode="External"/><Relationship Id="rId6" Type="http://schemas.openxmlformats.org/officeDocument/2006/relationships/hyperlink" Target="http://www.sear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statisticshowto.com/statistic/" TargetMode="External"/><Relationship Id="rId4" Type="http://schemas.openxmlformats.org/officeDocument/2006/relationships/hyperlink" Target="https://www.statisticshowto.com/probability-and-statistics/statistics-definitions/sample-me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statisticshowto.com/statistic/" TargetMode="External"/><Relationship Id="rId4" Type="http://schemas.openxmlformats.org/officeDocument/2006/relationships/hyperlink" Target="https://www.statisticshowto.com/probability-and-statistics/statistics-definitions/sample-mea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98100" y="1200901"/>
            <a:ext cx="8222100" cy="180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t>Inferential Statistics</a:t>
            </a:r>
            <a:endParaRPr sz="4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93450"/>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 2</a:t>
            </a:r>
            <a:endParaRPr/>
          </a:p>
        </p:txBody>
      </p:sp>
      <p:sp>
        <p:nvSpPr>
          <p:cNvPr id="124" name="Google Shape;124;p22"/>
          <p:cNvSpPr txBox="1"/>
          <p:nvPr>
            <p:ph idx="1" type="body"/>
          </p:nvPr>
        </p:nvSpPr>
        <p:spPr>
          <a:xfrm>
            <a:off x="311700" y="1084425"/>
            <a:ext cx="8520600" cy="3302700"/>
          </a:xfrm>
          <a:prstGeom prst="rect">
            <a:avLst/>
          </a:prstGeom>
          <a:solidFill>
            <a:schemeClr val="dk1"/>
          </a:solidFill>
        </p:spPr>
        <p:txBody>
          <a:bodyPr anchorCtr="0" anchor="t" bIns="91425" lIns="91425" spcFirstLastPara="1" rIns="91425" wrap="square" tIns="91425">
            <a:normAutofit fontScale="77500" lnSpcReduction="10000"/>
          </a:bodyPr>
          <a:lstStyle/>
          <a:p>
            <a:pPr indent="-317182" lvl="0" marL="457200" marR="0" rtl="0" algn="l">
              <a:lnSpc>
                <a:spcPct val="115000"/>
              </a:lnSpc>
              <a:spcBef>
                <a:spcPts val="0"/>
              </a:spcBef>
              <a:spcAft>
                <a:spcPts val="0"/>
              </a:spcAft>
              <a:buSzPct val="100000"/>
              <a:buChar char="❏"/>
            </a:pPr>
            <a:r>
              <a:rPr lang="en"/>
              <a:t>For example, suppose there is a company of 9,000 employees and we are interested in ascertaining the average length of breaks taken by employees in a single day. As we probably cannot ask every single person, we will take a sample of the 9,000 people and take a mean of the sample. This sample mean will be our point estimate.</a:t>
            </a:r>
            <a:endParaRPr/>
          </a:p>
          <a:p>
            <a:pPr indent="0" lvl="0" marL="457200" marR="0" rtl="0" algn="l">
              <a:lnSpc>
                <a:spcPct val="115000"/>
              </a:lnSpc>
              <a:spcBef>
                <a:spcPts val="1200"/>
              </a:spcBef>
              <a:spcAft>
                <a:spcPts val="0"/>
              </a:spcAft>
              <a:buNone/>
            </a:pPr>
            <a:r>
              <a:rPr lang="en"/>
              <a:t>Get the data distribution using a poisson random variable and find the point estimate sample mean for a longer break taken by 3000 employees. Get the data distribution using a poisson random variable and find the point estimate sample mean for a shorter break taken by 6000 employees. Combine the entire population of 9000 employees with longer breaks and shorter breaks and find the population mean estimate, that is the average break time taken by the company employees. Simulate the result for a random sample of size 100 and find the difference in sample mean and population mean.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37525" y="2328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130" name="Google Shape;130;p23"/>
          <p:cNvSpPr txBox="1"/>
          <p:nvPr>
            <p:ph idx="1" type="body"/>
          </p:nvPr>
        </p:nvSpPr>
        <p:spPr>
          <a:xfrm>
            <a:off x="141475" y="1042500"/>
            <a:ext cx="8912700" cy="38889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202877" y="3423100"/>
            <a:ext cx="4809275" cy="1409700"/>
          </a:xfrm>
          <a:prstGeom prst="rect">
            <a:avLst/>
          </a:prstGeom>
          <a:noFill/>
          <a:ln>
            <a:noFill/>
          </a:ln>
        </p:spPr>
      </p:pic>
      <p:pic>
        <p:nvPicPr>
          <p:cNvPr id="132" name="Google Shape;132;p23"/>
          <p:cNvPicPr preferRelativeResize="0"/>
          <p:nvPr/>
        </p:nvPicPr>
        <p:blipFill>
          <a:blip r:embed="rId4">
            <a:alphaModFix/>
          </a:blip>
          <a:stretch>
            <a:fillRect/>
          </a:stretch>
        </p:blipFill>
        <p:spPr>
          <a:xfrm>
            <a:off x="202875" y="1166750"/>
            <a:ext cx="4809275" cy="2143125"/>
          </a:xfrm>
          <a:prstGeom prst="rect">
            <a:avLst/>
          </a:prstGeom>
          <a:noFill/>
          <a:ln>
            <a:noFill/>
          </a:ln>
        </p:spPr>
      </p:pic>
      <p:pic>
        <p:nvPicPr>
          <p:cNvPr id="133" name="Google Shape;133;p23"/>
          <p:cNvPicPr preferRelativeResize="0"/>
          <p:nvPr/>
        </p:nvPicPr>
        <p:blipFill>
          <a:blip r:embed="rId5">
            <a:alphaModFix/>
          </a:blip>
          <a:stretch>
            <a:fillRect/>
          </a:stretch>
        </p:blipFill>
        <p:spPr>
          <a:xfrm>
            <a:off x="5062675" y="1166750"/>
            <a:ext cx="3930875" cy="3666050"/>
          </a:xfrm>
          <a:prstGeom prst="rect">
            <a:avLst/>
          </a:prstGeom>
          <a:noFill/>
          <a:ln>
            <a:noFill/>
          </a:ln>
        </p:spPr>
      </p:pic>
      <p:pic>
        <p:nvPicPr>
          <p:cNvPr id="134" name="Google Shape;134;p23"/>
          <p:cNvPicPr preferRelativeResize="0"/>
          <p:nvPr/>
        </p:nvPicPr>
        <p:blipFill>
          <a:blip r:embed="rId6">
            <a:alphaModFix/>
          </a:blip>
          <a:stretch>
            <a:fillRect/>
          </a:stretch>
        </p:blipFill>
        <p:spPr>
          <a:xfrm>
            <a:off x="202878" y="4480375"/>
            <a:ext cx="1777725"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14187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Sampling Distribution</a:t>
            </a:r>
            <a:endParaRPr/>
          </a:p>
        </p:txBody>
      </p:sp>
      <p:sp>
        <p:nvSpPr>
          <p:cNvPr id="140" name="Google Shape;140;p24"/>
          <p:cNvSpPr txBox="1"/>
          <p:nvPr>
            <p:ph idx="1" type="body"/>
          </p:nvPr>
        </p:nvSpPr>
        <p:spPr>
          <a:xfrm>
            <a:off x="311700" y="1040825"/>
            <a:ext cx="8520600" cy="3708600"/>
          </a:xfrm>
          <a:prstGeom prst="rect">
            <a:avLst/>
          </a:prstGeom>
          <a:solidFill>
            <a:schemeClr val="dk1"/>
          </a:solidFill>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lang="en"/>
              <a:t>A sampling distribution is a probability distribution of a statistic obtained from a larger number of samples drawn from a specific population. The sampling distribution of a given population is the distribution of frequencies of a range of different outcomes that could possibly occur for a statistic of a population.</a:t>
            </a:r>
            <a:endParaRPr/>
          </a:p>
          <a:p>
            <a:pPr indent="0" lvl="0" marL="457200" marR="0" rtl="0" algn="l">
              <a:lnSpc>
                <a:spcPct val="115000"/>
              </a:lnSpc>
              <a:spcBef>
                <a:spcPts val="1200"/>
              </a:spcBef>
              <a:spcAft>
                <a:spcPts val="0"/>
              </a:spcAft>
              <a:buNone/>
            </a:pPr>
            <a:r>
              <a:t/>
            </a:r>
            <a:endParaRPr/>
          </a:p>
          <a:p>
            <a:pPr indent="-342900" lvl="0" marL="457200" rtl="0" algn="l">
              <a:spcBef>
                <a:spcPts val="1200"/>
              </a:spcBef>
              <a:spcAft>
                <a:spcPts val="0"/>
              </a:spcAft>
              <a:buSzPts val="1800"/>
              <a:buChar char="●"/>
            </a:pPr>
            <a:r>
              <a:rPr lang="en"/>
              <a:t>First off, we will need to utilize what is known as a sampling distribution, which is a distribution of point estimates of several samples of the same size. Our procedure for creating a sampling distribution will be the following: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82300"/>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a:t>
            </a:r>
            <a:endParaRPr/>
          </a:p>
        </p:txBody>
      </p:sp>
      <p:sp>
        <p:nvSpPr>
          <p:cNvPr id="146" name="Google Shape;146;p25"/>
          <p:cNvSpPr txBox="1"/>
          <p:nvPr>
            <p:ph idx="1" type="body"/>
          </p:nvPr>
        </p:nvSpPr>
        <p:spPr>
          <a:xfrm>
            <a:off x="311700" y="1013700"/>
            <a:ext cx="8520600" cy="3725700"/>
          </a:xfrm>
          <a:prstGeom prst="rect">
            <a:avLst/>
          </a:prstGeom>
          <a:solidFill>
            <a:schemeClr val="dk1"/>
          </a:solidFill>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For example, suppose there is a company of 9,000 employees and we are interested in ascertaining the average length of breaks taken by employees in a single day.</a:t>
            </a:r>
            <a:endParaRPr/>
          </a:p>
          <a:p>
            <a:pPr indent="0" lvl="0" marL="0" rtl="0" algn="l">
              <a:spcBef>
                <a:spcPts val="1200"/>
              </a:spcBef>
              <a:spcAft>
                <a:spcPts val="0"/>
              </a:spcAft>
              <a:buNone/>
            </a:pPr>
            <a:r>
              <a:rPr lang="en"/>
              <a:t>1. Take 500 different samples of the break times of size 100 each.</a:t>
            </a:r>
            <a:endParaRPr/>
          </a:p>
          <a:p>
            <a:pPr indent="0" lvl="0" marL="0" rtl="0" algn="l">
              <a:spcBef>
                <a:spcPts val="1200"/>
              </a:spcBef>
              <a:spcAft>
                <a:spcPts val="0"/>
              </a:spcAft>
              <a:buNone/>
            </a:pPr>
            <a:r>
              <a:rPr lang="en"/>
              <a:t>2. Take a histogram of these 500 different point estimates (revealing their distribution).</a:t>
            </a:r>
            <a:endParaRPr/>
          </a:p>
          <a:p>
            <a:pPr indent="0" lvl="0" marL="0" rtl="0" algn="l">
              <a:spcBef>
                <a:spcPts val="1200"/>
              </a:spcBef>
              <a:spcAft>
                <a:spcPts val="0"/>
              </a:spcAft>
              <a:buNone/>
            </a:pPr>
            <a:r>
              <a:rPr lang="en"/>
              <a:t>The number of elements in the sample (100) was arbitrary, but large enough to be a representative sample of the population. The number of samples I took (500) was also arbitrary, but large enough to ensure that our data would converge to a normal </a:t>
            </a:r>
            <a:r>
              <a:rPr lang="en"/>
              <a:t>d</a:t>
            </a:r>
            <a:r>
              <a:rPr lang="en"/>
              <a:t>istribution:</a:t>
            </a:r>
            <a:endParaRPr/>
          </a:p>
          <a:p>
            <a:pPr indent="0" lvl="0" marL="0" marR="0" rtl="0" algn="l">
              <a:lnSpc>
                <a:spcPct val="115000"/>
              </a:lnSpc>
              <a:spcBef>
                <a:spcPts val="1200"/>
              </a:spcBef>
              <a:spcAft>
                <a:spcPts val="0"/>
              </a:spcAft>
              <a:buNone/>
            </a:pPr>
            <a:r>
              <a:rPr lang="en"/>
              <a:t>Visualize the data of both loger breaks and shorter breaks that are calculated in the previous example into a single plot, explain the plot and check for the type of distribution. If the data distribution is not in normal form, get it into normal form using the more number of samples, say 500. Plot the average break time  (Sample mean) taken by company employees with the help of histogram for these 500 samples. Calculate the difference of sample mean of sample with size 100 and sample with size 500 and state the conclusion.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30875" y="111550"/>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152" name="Google Shape;152;p26"/>
          <p:cNvSpPr txBox="1"/>
          <p:nvPr>
            <p:ph idx="1" type="body"/>
          </p:nvPr>
        </p:nvSpPr>
        <p:spPr>
          <a:xfrm>
            <a:off x="70725" y="920400"/>
            <a:ext cx="9024000" cy="40815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5103100" y="994650"/>
            <a:ext cx="3880350" cy="4007251"/>
          </a:xfrm>
          <a:prstGeom prst="rect">
            <a:avLst/>
          </a:prstGeom>
          <a:noFill/>
          <a:ln>
            <a:noFill/>
          </a:ln>
        </p:spPr>
      </p:pic>
      <p:pic>
        <p:nvPicPr>
          <p:cNvPr id="154" name="Google Shape;154;p26"/>
          <p:cNvPicPr preferRelativeResize="0"/>
          <p:nvPr/>
        </p:nvPicPr>
        <p:blipFill>
          <a:blip r:embed="rId4">
            <a:alphaModFix/>
          </a:blip>
          <a:stretch>
            <a:fillRect/>
          </a:stretch>
        </p:blipFill>
        <p:spPr>
          <a:xfrm>
            <a:off x="160150" y="994650"/>
            <a:ext cx="4852000" cy="3295650"/>
          </a:xfrm>
          <a:prstGeom prst="rect">
            <a:avLst/>
          </a:prstGeom>
          <a:noFill/>
          <a:ln>
            <a:noFill/>
          </a:ln>
        </p:spPr>
      </p:pic>
      <p:pic>
        <p:nvPicPr>
          <p:cNvPr id="155" name="Google Shape;155;p26"/>
          <p:cNvPicPr preferRelativeResize="0"/>
          <p:nvPr/>
        </p:nvPicPr>
        <p:blipFill>
          <a:blip r:embed="rId5">
            <a:alphaModFix/>
          </a:blip>
          <a:stretch>
            <a:fillRect/>
          </a:stretch>
        </p:blipFill>
        <p:spPr>
          <a:xfrm>
            <a:off x="160150" y="4290300"/>
            <a:ext cx="4852000" cy="68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2631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Confidence Interval</a:t>
            </a:r>
            <a:endParaRPr/>
          </a:p>
        </p:txBody>
      </p:sp>
      <p:sp>
        <p:nvSpPr>
          <p:cNvPr id="161" name="Google Shape;161;p27"/>
          <p:cNvSpPr txBox="1"/>
          <p:nvPr>
            <p:ph idx="1" type="body"/>
          </p:nvPr>
        </p:nvSpPr>
        <p:spPr>
          <a:xfrm>
            <a:off x="311700" y="1266325"/>
            <a:ext cx="8520600" cy="3302700"/>
          </a:xfrm>
          <a:prstGeom prst="rect">
            <a:avLst/>
          </a:prstGeom>
          <a:solidFill>
            <a:schemeClr val="dk1"/>
          </a:solidFill>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 confidence interval is a range of values based on a point estimate that contains the true population parameter at some confidence level.</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Confidence is an important concept in advanced statistics. Its meaning is sometimes misconstrued. Informally, a confidence level does not represent a "probability of being correct"; instead, it represents the frequency that the obtained answer will be accurate. For example, if you want to have a 95% chance of capturing the true population parameter using only a single point estimate, we would have to set our confidence level to 95%.</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a:t>
            </a:r>
            <a:endParaRPr/>
          </a:p>
        </p:txBody>
      </p:sp>
      <p:sp>
        <p:nvSpPr>
          <p:cNvPr id="167" name="Google Shape;167;p28"/>
          <p:cNvSpPr txBox="1"/>
          <p:nvPr>
            <p:ph idx="1" type="body"/>
          </p:nvPr>
        </p:nvSpPr>
        <p:spPr>
          <a:xfrm>
            <a:off x="311700" y="1266325"/>
            <a:ext cx="8520600" cy="3302700"/>
          </a:xfrm>
          <a:prstGeom prst="rect">
            <a:avLst/>
          </a:prstGeom>
          <a:solidFill>
            <a:schemeClr val="dk1"/>
          </a:solidFill>
        </p:spPr>
        <p:txBody>
          <a:bodyPr anchorCtr="0" anchor="t" bIns="91425" lIns="91425" spcFirstLastPara="1" rIns="91425" wrap="square" tIns="91425">
            <a:normAutofit lnSpcReduction="20000"/>
          </a:bodyPr>
          <a:lstStyle/>
          <a:p>
            <a:pPr indent="-342900" lvl="0" marL="457200" rtl="0" algn="l">
              <a:spcBef>
                <a:spcPts val="600"/>
              </a:spcBef>
              <a:spcAft>
                <a:spcPts val="0"/>
              </a:spcAft>
              <a:buSzPts val="1800"/>
              <a:buChar char="❏"/>
            </a:pPr>
            <a:r>
              <a:rPr lang="en"/>
              <a:t>For example, suppose there is a company of 9,000 employees and we are interested in ascertaining the average length of breaks taken by employees in a single day. </a:t>
            </a:r>
            <a:r>
              <a:rPr lang="en"/>
              <a:t>Find margin of error of point estimate sample mean that is range values of confidence, by calculating the confidence interval with confidence level .95. Compare the population parameter and population mean. Get 10000 different confidence intervals and check the existence population parameter (Population mean) into it. Also get the total count of getting the population parameter in the range of confidence interval. Demonstrate the statement, “ The sizeof confidence interval changes as we change the confidence level”.</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09100" y="16207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173" name="Google Shape;173;p29"/>
          <p:cNvSpPr txBox="1"/>
          <p:nvPr>
            <p:ph idx="1" type="body"/>
          </p:nvPr>
        </p:nvSpPr>
        <p:spPr>
          <a:xfrm>
            <a:off x="0" y="1039001"/>
            <a:ext cx="9144000" cy="39126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a:off x="0" y="1134950"/>
            <a:ext cx="4223925" cy="3190025"/>
          </a:xfrm>
          <a:prstGeom prst="rect">
            <a:avLst/>
          </a:prstGeom>
          <a:noFill/>
          <a:ln>
            <a:noFill/>
          </a:ln>
        </p:spPr>
      </p:pic>
      <p:pic>
        <p:nvPicPr>
          <p:cNvPr id="175" name="Google Shape;175;p29"/>
          <p:cNvPicPr preferRelativeResize="0"/>
          <p:nvPr/>
        </p:nvPicPr>
        <p:blipFill>
          <a:blip r:embed="rId4">
            <a:alphaModFix/>
          </a:blip>
          <a:stretch>
            <a:fillRect/>
          </a:stretch>
        </p:blipFill>
        <p:spPr>
          <a:xfrm>
            <a:off x="4274450" y="1134950"/>
            <a:ext cx="4869550" cy="346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181" name="Google Shape;181;p30"/>
          <p:cNvSpPr txBox="1"/>
          <p:nvPr>
            <p:ph idx="1" type="body"/>
          </p:nvPr>
        </p:nvSpPr>
        <p:spPr>
          <a:xfrm>
            <a:off x="0" y="1266325"/>
            <a:ext cx="9144000" cy="33027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195250" y="1321188"/>
            <a:ext cx="8753475" cy="223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73375" y="1414725"/>
            <a:ext cx="8520600" cy="18897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040"/>
              <a:t>THANK YOU</a:t>
            </a:r>
            <a:endParaRPr sz="60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71900" y="16637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Inferential Statistics??</a:t>
            </a:r>
            <a:endParaRPr/>
          </a:p>
        </p:txBody>
      </p:sp>
      <p:sp>
        <p:nvSpPr>
          <p:cNvPr id="72" name="Google Shape;72;p14"/>
          <p:cNvSpPr txBox="1"/>
          <p:nvPr>
            <p:ph idx="1" type="body"/>
          </p:nvPr>
        </p:nvSpPr>
        <p:spPr>
          <a:xfrm>
            <a:off x="471900" y="1091350"/>
            <a:ext cx="8222100" cy="3827700"/>
          </a:xfrm>
          <a:prstGeom prst="rect">
            <a:avLst/>
          </a:prstGeom>
          <a:solidFill>
            <a:schemeClr val="dk1"/>
          </a:solidFill>
        </p:spPr>
        <p:txBody>
          <a:bodyPr anchorCtr="0" anchor="t" bIns="91425" lIns="91425" spcFirstLastPara="1" rIns="91425" wrap="square" tIns="91425">
            <a:normAutofit/>
          </a:bodyPr>
          <a:lstStyle/>
          <a:p>
            <a:pPr indent="-342900" lvl="0" marL="457200" marR="0" rtl="0" algn="l">
              <a:lnSpc>
                <a:spcPct val="115000"/>
              </a:lnSpc>
              <a:spcBef>
                <a:spcPts val="700"/>
              </a:spcBef>
              <a:spcAft>
                <a:spcPts val="0"/>
              </a:spcAft>
              <a:buSzPts val="1800"/>
              <a:buChar char="★"/>
            </a:pPr>
            <a:r>
              <a:rPr lang="en"/>
              <a:t>Inferential statistics allows you to make </a:t>
            </a:r>
            <a:r>
              <a:rPr lang="en">
                <a:solidFill>
                  <a:schemeClr val="accent5"/>
                </a:solidFill>
              </a:rPr>
              <a:t>predictions</a:t>
            </a:r>
            <a:r>
              <a:rPr lang="en"/>
              <a:t> (“inferences”) from the data. With inferential statistics, you take data from </a:t>
            </a:r>
            <a:r>
              <a:rPr lang="en" u="sng">
                <a:solidFill>
                  <a:schemeClr val="accent5"/>
                </a:solidFill>
                <a:hlinkClick r:id="rId3">
                  <a:extLst>
                    <a:ext uri="{A12FA001-AC4F-418D-AE19-62706E023703}">
                      <ahyp:hlinkClr val="tx"/>
                    </a:ext>
                  </a:extLst>
                </a:hlinkClick>
              </a:rPr>
              <a:t>samples</a:t>
            </a:r>
            <a:r>
              <a:rPr lang="en">
                <a:uFill>
                  <a:noFill/>
                </a:uFill>
                <a:hlinkClick r:id="rId4"/>
              </a:rPr>
              <a:t> </a:t>
            </a:r>
            <a:r>
              <a:rPr lang="en"/>
              <a:t>and make generalizations about a </a:t>
            </a:r>
            <a:r>
              <a:rPr lang="en" u="sng">
                <a:solidFill>
                  <a:schemeClr val="accent5"/>
                </a:solidFill>
                <a:hlinkClick r:id="rId5">
                  <a:extLst>
                    <a:ext uri="{A12FA001-AC4F-418D-AE19-62706E023703}">
                      <ahyp:hlinkClr val="tx"/>
                    </a:ext>
                  </a:extLst>
                </a:hlinkClick>
              </a:rPr>
              <a:t>population</a:t>
            </a:r>
            <a:r>
              <a:rPr lang="en"/>
              <a:t>.</a:t>
            </a:r>
            <a:endParaRPr/>
          </a:p>
          <a:p>
            <a:pPr indent="0" lvl="0" marL="457200" marR="0" rtl="0" algn="l">
              <a:lnSpc>
                <a:spcPct val="115000"/>
              </a:lnSpc>
              <a:spcBef>
                <a:spcPts val="700"/>
              </a:spcBef>
              <a:spcAft>
                <a:spcPts val="0"/>
              </a:spcAft>
              <a:buNone/>
            </a:pPr>
            <a:r>
              <a:t/>
            </a:r>
            <a:endParaRPr/>
          </a:p>
          <a:p>
            <a:pPr indent="-342900" lvl="0" marL="457200" marR="0" rtl="0" algn="l">
              <a:lnSpc>
                <a:spcPct val="115000"/>
              </a:lnSpc>
              <a:spcBef>
                <a:spcPts val="700"/>
              </a:spcBef>
              <a:spcAft>
                <a:spcPts val="0"/>
              </a:spcAft>
              <a:buSzPts val="1800"/>
              <a:buChar char="★"/>
            </a:pPr>
            <a:r>
              <a:rPr lang="en"/>
              <a:t>For example, you might stand in a mall and ask a sample of 100 people if they like shopping at </a:t>
            </a:r>
            <a:r>
              <a:rPr lang="en">
                <a:uFill>
                  <a:noFill/>
                </a:uFill>
                <a:hlinkClick r:id="rId6"/>
              </a:rPr>
              <a:t>Sears</a:t>
            </a:r>
            <a:r>
              <a:rPr lang="en"/>
              <a:t>. You could use your research (and inferential statistics) to reason that around 75-80% of the population (all shoppers in all malls) like shopping at Sears.</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3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Importance                                   Areas Used          </a:t>
            </a:r>
            <a:endParaRPr/>
          </a:p>
        </p:txBody>
      </p:sp>
      <p:sp>
        <p:nvSpPr>
          <p:cNvPr id="78" name="Google Shape;78;p15"/>
          <p:cNvSpPr txBox="1"/>
          <p:nvPr>
            <p:ph idx="1" type="body"/>
          </p:nvPr>
        </p:nvSpPr>
        <p:spPr>
          <a:xfrm>
            <a:off x="311700" y="1266175"/>
            <a:ext cx="3999900" cy="3302700"/>
          </a:xfrm>
          <a:prstGeom prst="rect">
            <a:avLst/>
          </a:prstGeom>
          <a:solidFill>
            <a:schemeClr val="dk1"/>
          </a:solidFill>
        </p:spPr>
        <p:txBody>
          <a:bodyPr anchorCtr="0" anchor="t" bIns="91425" lIns="91425" spcFirstLastPara="1" rIns="91425" wrap="square" tIns="91425">
            <a:normAutofit fontScale="25000" lnSpcReduction="20000"/>
          </a:bodyPr>
          <a:lstStyle/>
          <a:p>
            <a:pPr indent="-320675" lvl="0" marL="457200" marR="0" rtl="0" algn="just">
              <a:lnSpc>
                <a:spcPct val="100000"/>
              </a:lnSpc>
              <a:spcBef>
                <a:spcPts val="700"/>
              </a:spcBef>
              <a:spcAft>
                <a:spcPts val="0"/>
              </a:spcAft>
              <a:buSzPct val="100000"/>
              <a:buChar char="●"/>
            </a:pPr>
            <a:r>
              <a:rPr lang="en" sz="5800"/>
              <a:t>Making conclusions from a sample about the population.</a:t>
            </a:r>
            <a:endParaRPr sz="5800"/>
          </a:p>
          <a:p>
            <a:pPr indent="0" lvl="0" marL="914400" marR="0" rtl="0" algn="just">
              <a:lnSpc>
                <a:spcPct val="100000"/>
              </a:lnSpc>
              <a:spcBef>
                <a:spcPts val="700"/>
              </a:spcBef>
              <a:spcAft>
                <a:spcPts val="0"/>
              </a:spcAft>
              <a:buNone/>
            </a:pPr>
            <a:r>
              <a:t/>
            </a:r>
            <a:endParaRPr sz="5800"/>
          </a:p>
          <a:p>
            <a:pPr indent="-320675" lvl="0" marL="457200" marR="0" rtl="0" algn="just">
              <a:lnSpc>
                <a:spcPct val="100000"/>
              </a:lnSpc>
              <a:spcBef>
                <a:spcPts val="700"/>
              </a:spcBef>
              <a:spcAft>
                <a:spcPts val="0"/>
              </a:spcAft>
              <a:buSzPct val="100000"/>
              <a:buChar char="●"/>
            </a:pPr>
            <a:r>
              <a:rPr lang="en" sz="5800"/>
              <a:t>To conclude if a sample selected is statistically significant to the whole population or not.</a:t>
            </a:r>
            <a:endParaRPr sz="5800"/>
          </a:p>
          <a:p>
            <a:pPr indent="0" lvl="0" marL="914400" marR="0" rtl="0" algn="just">
              <a:lnSpc>
                <a:spcPct val="100000"/>
              </a:lnSpc>
              <a:spcBef>
                <a:spcPts val="700"/>
              </a:spcBef>
              <a:spcAft>
                <a:spcPts val="0"/>
              </a:spcAft>
              <a:buNone/>
            </a:pPr>
            <a:r>
              <a:t/>
            </a:r>
            <a:endParaRPr sz="5800"/>
          </a:p>
          <a:p>
            <a:pPr indent="-320675" lvl="0" marL="457200" marR="0" rtl="0" algn="just">
              <a:lnSpc>
                <a:spcPct val="100000"/>
              </a:lnSpc>
              <a:spcBef>
                <a:spcPts val="700"/>
              </a:spcBef>
              <a:spcAft>
                <a:spcPts val="0"/>
              </a:spcAft>
              <a:buSzPct val="100000"/>
              <a:buChar char="●"/>
            </a:pPr>
            <a:r>
              <a:rPr lang="en" sz="5800"/>
              <a:t>Comparing two models to find which one is more statistically significant as compared to the other.</a:t>
            </a:r>
            <a:endParaRPr sz="5800"/>
          </a:p>
          <a:p>
            <a:pPr indent="0" lvl="0" marL="914400" marR="0" rtl="0" algn="just">
              <a:lnSpc>
                <a:spcPct val="100000"/>
              </a:lnSpc>
              <a:spcBef>
                <a:spcPts val="700"/>
              </a:spcBef>
              <a:spcAft>
                <a:spcPts val="0"/>
              </a:spcAft>
              <a:buNone/>
            </a:pPr>
            <a:r>
              <a:t/>
            </a:r>
            <a:endParaRPr sz="5800"/>
          </a:p>
          <a:p>
            <a:pPr indent="-320675" lvl="0" marL="457200" marR="0" rtl="0" algn="just">
              <a:lnSpc>
                <a:spcPct val="100000"/>
              </a:lnSpc>
              <a:spcBef>
                <a:spcPts val="700"/>
              </a:spcBef>
              <a:spcAft>
                <a:spcPts val="0"/>
              </a:spcAft>
              <a:buSzPct val="100000"/>
              <a:buChar char="●"/>
            </a:pPr>
            <a:r>
              <a:rPr lang="en" sz="5800"/>
              <a:t>In feature selection, whether adding or removing a variable helps in improving the model or not.</a:t>
            </a:r>
            <a:endParaRPr sz="5800"/>
          </a:p>
          <a:p>
            <a:pPr indent="0" lvl="0" marL="0" rtl="0" algn="l">
              <a:spcBef>
                <a:spcPts val="700"/>
              </a:spcBef>
              <a:spcAft>
                <a:spcPts val="0"/>
              </a:spcAft>
              <a:buNone/>
            </a:pPr>
            <a:r>
              <a:t/>
            </a:r>
            <a:endParaRPr/>
          </a:p>
          <a:p>
            <a:pPr indent="0" lvl="0" marL="0" rtl="0" algn="l">
              <a:spcBef>
                <a:spcPts val="0"/>
              </a:spcBef>
              <a:spcAft>
                <a:spcPts val="1200"/>
              </a:spcAft>
              <a:buNone/>
            </a:pPr>
            <a:r>
              <a:t/>
            </a:r>
            <a:endParaRPr/>
          </a:p>
        </p:txBody>
      </p:sp>
      <p:sp>
        <p:nvSpPr>
          <p:cNvPr id="79" name="Google Shape;79;p15"/>
          <p:cNvSpPr txBox="1"/>
          <p:nvPr>
            <p:ph idx="2" type="body"/>
          </p:nvPr>
        </p:nvSpPr>
        <p:spPr>
          <a:xfrm>
            <a:off x="4832400" y="1266175"/>
            <a:ext cx="3999900" cy="33027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lnSpc>
                <a:spcPct val="100000"/>
              </a:lnSpc>
              <a:spcBef>
                <a:spcPts val="700"/>
              </a:spcBef>
              <a:spcAft>
                <a:spcPts val="0"/>
              </a:spcAft>
              <a:buNone/>
            </a:pPr>
            <a:r>
              <a:rPr lang="en"/>
              <a:t>There are two main areas of Inferential Statistics:</a:t>
            </a:r>
            <a:endParaRPr/>
          </a:p>
          <a:p>
            <a:pPr indent="0" lvl="0" marL="0" rtl="0" algn="l">
              <a:lnSpc>
                <a:spcPct val="100000"/>
              </a:lnSpc>
              <a:spcBef>
                <a:spcPts val="700"/>
              </a:spcBef>
              <a:spcAft>
                <a:spcPts val="0"/>
              </a:spcAft>
              <a:buNone/>
            </a:pPr>
            <a:r>
              <a:t/>
            </a:r>
            <a:endParaRPr/>
          </a:p>
          <a:p>
            <a:pPr indent="-317500" lvl="0" marL="457200" rtl="0" algn="l">
              <a:lnSpc>
                <a:spcPct val="100000"/>
              </a:lnSpc>
              <a:spcBef>
                <a:spcPts val="700"/>
              </a:spcBef>
              <a:spcAft>
                <a:spcPts val="0"/>
              </a:spcAft>
              <a:buSzPts val="1400"/>
              <a:buChar char="●"/>
            </a:pPr>
            <a:r>
              <a:rPr b="1" lang="en">
                <a:solidFill>
                  <a:schemeClr val="accent5"/>
                </a:solidFill>
              </a:rPr>
              <a:t>Calculating Expected Parameters</a:t>
            </a:r>
            <a:r>
              <a:rPr lang="en"/>
              <a:t> (Mean and Standard Deviation).</a:t>
            </a:r>
            <a:endParaRPr/>
          </a:p>
          <a:p>
            <a:pPr indent="0" lvl="0" marL="457200" rtl="0" algn="l">
              <a:lnSpc>
                <a:spcPct val="100000"/>
              </a:lnSpc>
              <a:spcBef>
                <a:spcPts val="700"/>
              </a:spcBef>
              <a:spcAft>
                <a:spcPts val="0"/>
              </a:spcAft>
              <a:buNone/>
            </a:pPr>
            <a:r>
              <a:rPr lang="en"/>
              <a:t>This means taking a </a:t>
            </a:r>
            <a:r>
              <a:rPr lang="en">
                <a:uFill>
                  <a:noFill/>
                </a:uFill>
                <a:hlinkClick r:id="rId3"/>
              </a:rPr>
              <a:t>statistic </a:t>
            </a:r>
            <a:r>
              <a:rPr lang="en"/>
              <a:t>from your sample data (for example the </a:t>
            </a:r>
            <a:r>
              <a:rPr lang="en">
                <a:uFill>
                  <a:noFill/>
                </a:uFill>
                <a:hlinkClick r:id="rId4"/>
              </a:rPr>
              <a:t>sample mean</a:t>
            </a:r>
            <a:r>
              <a:rPr lang="en"/>
              <a:t>) and using it to say something about a population parameter (i.e. the population mean).</a:t>
            </a:r>
            <a:endParaRPr/>
          </a:p>
          <a:p>
            <a:pPr indent="-317500" lvl="0" marL="457200" rtl="0" algn="l">
              <a:spcBef>
                <a:spcPts val="700"/>
              </a:spcBef>
              <a:spcAft>
                <a:spcPts val="0"/>
              </a:spcAft>
              <a:buSzPts val="1400"/>
              <a:buChar char="●"/>
            </a:pPr>
            <a:r>
              <a:rPr b="1" lang="en">
                <a:solidFill>
                  <a:schemeClr val="accent5"/>
                </a:solidFill>
              </a:rPr>
              <a:t>Estimating population parameters</a:t>
            </a:r>
            <a:r>
              <a:rPr lang="en"/>
              <a:t> (Point Estimate, Sampling Distribution, Confidence Interval).</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02500"/>
            <a:ext cx="8520600" cy="707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Mean                                  </a:t>
            </a:r>
            <a:r>
              <a:rPr lang="en"/>
              <a:t>Standard Deviation</a:t>
            </a:r>
            <a:endParaRPr/>
          </a:p>
        </p:txBody>
      </p:sp>
      <p:sp>
        <p:nvSpPr>
          <p:cNvPr id="85" name="Google Shape;85;p16"/>
          <p:cNvSpPr txBox="1"/>
          <p:nvPr>
            <p:ph idx="1" type="body"/>
          </p:nvPr>
        </p:nvSpPr>
        <p:spPr>
          <a:xfrm>
            <a:off x="311700" y="920325"/>
            <a:ext cx="3999900" cy="3970500"/>
          </a:xfrm>
          <a:prstGeom prst="rect">
            <a:avLst/>
          </a:prstGeom>
          <a:solidFill>
            <a:schemeClr val="dk1"/>
          </a:solidFill>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mean is the average or the most common value in a collection of numbers. In statistics, it is a measure of central tendency of a probability distribution along median and mode. It is also referred to as an expected value.</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This means taking a </a:t>
            </a:r>
            <a:r>
              <a:rPr lang="en">
                <a:uFill>
                  <a:noFill/>
                </a:uFill>
                <a:hlinkClick r:id="rId3"/>
              </a:rPr>
              <a:t>statistic </a:t>
            </a:r>
            <a:r>
              <a:rPr lang="en"/>
              <a:t>from your sample data (the </a:t>
            </a:r>
            <a:r>
              <a:rPr lang="en">
                <a:uFill>
                  <a:noFill/>
                </a:uFill>
                <a:hlinkClick r:id="rId4"/>
              </a:rPr>
              <a:t>sample mean</a:t>
            </a:r>
            <a:r>
              <a:rPr lang="en"/>
              <a:t>) and using it to say something about a population parameter (i.e. the population mean).</a:t>
            </a:r>
            <a:endParaRPr/>
          </a:p>
        </p:txBody>
      </p:sp>
      <p:sp>
        <p:nvSpPr>
          <p:cNvPr id="86" name="Google Shape;86;p16"/>
          <p:cNvSpPr txBox="1"/>
          <p:nvPr>
            <p:ph idx="2" type="body"/>
          </p:nvPr>
        </p:nvSpPr>
        <p:spPr>
          <a:xfrm>
            <a:off x="4832400" y="920400"/>
            <a:ext cx="3999900" cy="3970500"/>
          </a:xfrm>
          <a:prstGeom prst="rect">
            <a:avLst/>
          </a:prstGeom>
          <a:solidFill>
            <a:schemeClr val="dk1"/>
          </a:solidFill>
        </p:spPr>
        <p:txBody>
          <a:bodyPr anchorCtr="0" anchor="t" bIns="91425" lIns="91425" spcFirstLastPara="1" rIns="91425" wrap="square" tIns="91425">
            <a:normAutofit fontScale="77500" lnSpcReduction="20000"/>
          </a:bodyPr>
          <a:lstStyle/>
          <a:p>
            <a:pPr indent="-316547" lvl="0" marL="457200" rtl="0" algn="just">
              <a:spcBef>
                <a:spcPts val="0"/>
              </a:spcBef>
              <a:spcAft>
                <a:spcPts val="0"/>
              </a:spcAft>
              <a:buSzPct val="99283"/>
              <a:buChar char="●"/>
            </a:pPr>
            <a:r>
              <a:rPr lang="en" sz="1800"/>
              <a:t>Standard Deviation is a measure of spread in Statistics</a:t>
            </a:r>
            <a:r>
              <a:rPr lang="en" sz="2200"/>
              <a:t>.</a:t>
            </a:r>
            <a:r>
              <a:rPr lang="en" sz="1800"/>
              <a:t> It is used to quantify the measure of spread, variation of a set of data values. It is very much similar to variance, gives the measure of deviation whereas variance provides the squared value. </a:t>
            </a:r>
            <a:endParaRPr sz="1800"/>
          </a:p>
          <a:p>
            <a:pPr indent="0" lvl="0" marL="457200" rtl="0" algn="just">
              <a:spcBef>
                <a:spcPts val="1200"/>
              </a:spcBef>
              <a:spcAft>
                <a:spcPts val="0"/>
              </a:spcAft>
              <a:buNone/>
            </a:pPr>
            <a:r>
              <a:t/>
            </a:r>
            <a:endParaRPr sz="1800"/>
          </a:p>
          <a:p>
            <a:pPr indent="-317182" lvl="0" marL="457200" rtl="0" algn="just">
              <a:spcBef>
                <a:spcPts val="1200"/>
              </a:spcBef>
              <a:spcAft>
                <a:spcPts val="0"/>
              </a:spcAft>
              <a:buSzPct val="100000"/>
              <a:buChar char="●"/>
            </a:pPr>
            <a:r>
              <a:rPr lang="en" sz="1800"/>
              <a:t>Standard deviation is a number that describes how spread out the values are. A low standard deviation means that most of the numbers are close to the mean (average) value. A high standard deviation means that the values are spread out over a wider range.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7217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Formula </a:t>
            </a:r>
            <a:endParaRPr/>
          </a:p>
        </p:txBody>
      </p:sp>
      <p:sp>
        <p:nvSpPr>
          <p:cNvPr id="92" name="Google Shape;92;p17"/>
          <p:cNvSpPr txBox="1"/>
          <p:nvPr>
            <p:ph idx="1" type="body"/>
          </p:nvPr>
        </p:nvSpPr>
        <p:spPr>
          <a:xfrm flipH="1">
            <a:off x="311700" y="920400"/>
            <a:ext cx="8520600" cy="38493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Suppose random sample of size n are drawn from a population with mean µ and standard deviation σ. The mean </a:t>
            </a:r>
            <a:r>
              <a:rPr lang="en"/>
              <a:t>µx</a:t>
            </a:r>
            <a:r>
              <a:rPr lang="en"/>
              <a:t> and standard deviation </a:t>
            </a:r>
            <a:r>
              <a:rPr lang="en"/>
              <a:t>σx</a:t>
            </a:r>
            <a:r>
              <a:rPr lang="en"/>
              <a:t> of the sample mean X satisfy</a:t>
            </a:r>
            <a:r>
              <a:rPr lang="en"/>
              <a:t> </a:t>
            </a:r>
            <a:endParaRPr/>
          </a:p>
          <a:p>
            <a:pPr indent="0" lvl="0" marL="0" rtl="0" algn="l">
              <a:spcBef>
                <a:spcPts val="1200"/>
              </a:spcBef>
              <a:spcAft>
                <a:spcPts val="0"/>
              </a:spcAft>
              <a:buNone/>
            </a:pPr>
            <a:r>
              <a:t/>
            </a:r>
            <a:endParaRPr/>
          </a:p>
          <a:p>
            <a:pPr indent="0" lvl="0" marL="0" rtl="0" algn="l">
              <a:lnSpc>
                <a:spcPct val="135714"/>
              </a:lnSpc>
              <a:spcBef>
                <a:spcPts val="1200"/>
              </a:spcBef>
              <a:spcAft>
                <a:spcPts val="0"/>
              </a:spcAft>
              <a:buNone/>
            </a:pPr>
            <a:r>
              <a:rPr lang="en"/>
              <a:t>                                   </a:t>
            </a:r>
            <a:r>
              <a:rPr lang="en" sz="1900"/>
              <a:t> </a:t>
            </a:r>
            <a:r>
              <a:rPr lang="en" sz="3000">
                <a:solidFill>
                  <a:schemeClr val="accent5"/>
                </a:solidFill>
              </a:rPr>
              <a:t>µx=µ      and       σx=σ/√</a:t>
            </a:r>
            <a:r>
              <a:rPr lang="en" sz="3000">
                <a:solidFill>
                  <a:schemeClr val="accent5"/>
                </a:solidFill>
              </a:rPr>
              <a:t>n</a:t>
            </a:r>
            <a:endParaRPr sz="1900">
              <a:solidFill>
                <a:srgbClr val="333333"/>
              </a:solidFill>
              <a:latin typeface="Arial"/>
              <a:ea typeface="Arial"/>
              <a:cs typeface="Arial"/>
              <a:sym typeface="Arial"/>
            </a:endParaRPr>
          </a:p>
          <a:p>
            <a:pPr indent="0" lvl="0" marL="0" rtl="0" algn="l">
              <a:lnSpc>
                <a:spcPct val="135714"/>
              </a:lnSpc>
              <a:spcBef>
                <a:spcPts val="0"/>
              </a:spcBef>
              <a:spcAft>
                <a:spcPts val="0"/>
              </a:spcAft>
              <a:buNone/>
            </a:pPr>
            <a:r>
              <a:t/>
            </a:r>
            <a:endParaRPr sz="1050">
              <a:solidFill>
                <a:srgbClr val="333333"/>
              </a:solidFill>
              <a:highlight>
                <a:srgbClr val="ECF9EA"/>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61675"/>
            <a:ext cx="8520600" cy="69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 &amp; Output</a:t>
            </a:r>
            <a:endParaRPr/>
          </a:p>
        </p:txBody>
      </p:sp>
      <p:sp>
        <p:nvSpPr>
          <p:cNvPr id="98" name="Google Shape;98;p18"/>
          <p:cNvSpPr txBox="1"/>
          <p:nvPr>
            <p:ph idx="1" type="body"/>
          </p:nvPr>
        </p:nvSpPr>
        <p:spPr>
          <a:xfrm>
            <a:off x="311700" y="937550"/>
            <a:ext cx="8520600" cy="40848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mean and standard deviation of the tax value of all vehicles registered in a certain state are μ=13,525 &amp; σ=4,180. Suppose random samples of size 100 are drawn from the population of vehicles. What are the mean μX and standard deviation σX of the sample mean X?</a:t>
            </a:r>
            <a:endParaRPr/>
          </a:p>
        </p:txBody>
      </p:sp>
      <p:pic>
        <p:nvPicPr>
          <p:cNvPr id="99" name="Google Shape;99;p18"/>
          <p:cNvPicPr preferRelativeResize="0"/>
          <p:nvPr/>
        </p:nvPicPr>
        <p:blipFill>
          <a:blip r:embed="rId3">
            <a:alphaModFix/>
          </a:blip>
          <a:stretch>
            <a:fillRect/>
          </a:stretch>
        </p:blipFill>
        <p:spPr>
          <a:xfrm>
            <a:off x="874100" y="2369613"/>
            <a:ext cx="4000500"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42925"/>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Point Estimate</a:t>
            </a:r>
            <a:endParaRPr/>
          </a:p>
        </p:txBody>
      </p:sp>
      <p:sp>
        <p:nvSpPr>
          <p:cNvPr id="105" name="Google Shape;105;p19"/>
          <p:cNvSpPr txBox="1"/>
          <p:nvPr>
            <p:ph idx="1" type="body"/>
          </p:nvPr>
        </p:nvSpPr>
        <p:spPr>
          <a:xfrm>
            <a:off x="311700" y="1266325"/>
            <a:ext cx="8520600" cy="3302700"/>
          </a:xfrm>
          <a:prstGeom prst="rect">
            <a:avLst/>
          </a:prstGeom>
          <a:solidFill>
            <a:schemeClr val="dk1"/>
          </a:solidFill>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A </a:t>
            </a:r>
            <a:r>
              <a:rPr lang="en"/>
              <a:t>point estimate is an estimate of a population parameter based on sample data.</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We use point estimates to estimate population means, variances, and other statistics.</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To obtain these estimates, we simply apply the function that we wish to measure for our population to a sample of the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54000"/>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 1</a:t>
            </a:r>
            <a:endParaRPr/>
          </a:p>
        </p:txBody>
      </p:sp>
      <p:sp>
        <p:nvSpPr>
          <p:cNvPr id="111" name="Google Shape;111;p20"/>
          <p:cNvSpPr txBox="1"/>
          <p:nvPr>
            <p:ph idx="1" type="body"/>
          </p:nvPr>
        </p:nvSpPr>
        <p:spPr>
          <a:xfrm>
            <a:off x="311700" y="940225"/>
            <a:ext cx="8520600" cy="39471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suppose that in a company of 10,000 people, our employees are 20% white, 10% black, 10% Hispanic, 30% Asian, and 30% identify as other. We will take a sample of 1,000 employees and see if their race proportions are similar.</a:t>
            </a:r>
            <a:endParaRPr/>
          </a:p>
          <a:p>
            <a:pPr indent="0" lvl="0" marL="0" rtl="0" algn="l">
              <a:spcBef>
                <a:spcPts val="1200"/>
              </a:spcBef>
              <a:spcAft>
                <a:spcPts val="0"/>
              </a:spcAft>
              <a:buNone/>
            </a:pPr>
            <a:r>
              <a:rPr lang="en">
                <a:solidFill>
                  <a:schemeClr val="accent5"/>
                </a:solidFill>
              </a:rPr>
              <a:t>employee_races</a:t>
            </a:r>
            <a:r>
              <a:rPr lang="en"/>
              <a:t> represents our employee population. For example, in our company of 10,000 people, 2,000 people are white (20%) and 3,000 people are Asian (30%). Let's take a </a:t>
            </a:r>
            <a:r>
              <a:rPr lang="en">
                <a:solidFill>
                  <a:schemeClr val="accent5"/>
                </a:solidFill>
              </a:rPr>
              <a:t>random sample of 1,000 people</a:t>
            </a:r>
            <a:r>
              <a:rPr lang="en"/>
              <a:t>, as shown: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22700"/>
            <a:ext cx="8520600" cy="70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Output</a:t>
            </a:r>
            <a:endParaRPr/>
          </a:p>
        </p:txBody>
      </p:sp>
      <p:sp>
        <p:nvSpPr>
          <p:cNvPr id="117" name="Google Shape;117;p21"/>
          <p:cNvSpPr txBox="1"/>
          <p:nvPr>
            <p:ph idx="1" type="body"/>
          </p:nvPr>
        </p:nvSpPr>
        <p:spPr>
          <a:xfrm>
            <a:off x="311700" y="1145050"/>
            <a:ext cx="8520600" cy="3895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1688250" y="1212087"/>
            <a:ext cx="5848350" cy="376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