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Signika Bold" charset="1" panose="02010003020600000004"/>
      <p:regular r:id="rId18"/>
    </p:embeddedFont>
    <p:embeddedFont>
      <p:font typeface="Signika" charset="1" panose="0201000302060000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0780" y="3103619"/>
            <a:ext cx="16609663" cy="16037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1"/>
              </a:lnSpc>
            </a:pPr>
            <a:r>
              <a:rPr lang="en-US" b="true" sz="6765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CRICSHEET DATA DEEP DIVE: PLAYER TRENDS &amp; TEAM DOMINANCE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646158" y="6860603"/>
            <a:ext cx="6995684" cy="49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9"/>
              </a:lnSpc>
            </a:pPr>
            <a:r>
              <a:rPr lang="en-US" sz="3699">
                <a:solidFill>
                  <a:srgbClr val="F092B4"/>
                </a:solidFill>
                <a:latin typeface="Signika"/>
                <a:ea typeface="Signika"/>
                <a:cs typeface="Signika"/>
                <a:sym typeface="Signika"/>
              </a:rPr>
              <a:t>Presented by Divya Joseph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68441" y="2734926"/>
            <a:ext cx="9951118" cy="5970671"/>
          </a:xfrm>
          <a:custGeom>
            <a:avLst/>
            <a:gdLst/>
            <a:ahLst/>
            <a:cxnLst/>
            <a:rect r="r" b="b" t="t" l="l"/>
            <a:pathLst>
              <a:path h="5970671" w="9951118">
                <a:moveTo>
                  <a:pt x="0" y="0"/>
                </a:moveTo>
                <a:lnTo>
                  <a:pt x="9951118" y="0"/>
                </a:lnTo>
                <a:lnTo>
                  <a:pt x="9951118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EXTRAS RELIANCE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62522" y="3063832"/>
            <a:ext cx="9162955" cy="1256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67"/>
              </a:lnSpc>
            </a:pPr>
            <a:r>
              <a:rPr lang="en-US" b="true" sz="1018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1887" y="4415348"/>
            <a:ext cx="17024651" cy="4744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F092B4"/>
                </a:solidFill>
                <a:latin typeface="Signika"/>
                <a:ea typeface="Signika"/>
                <a:cs typeface="Signika"/>
                <a:sym typeface="Signika"/>
              </a:rPr>
              <a:t>T20 Dominance: The expansion of short-form cricket has fundamentally altered player specialization and made the 'Caught' dismissal the overwhelmingly dominant way batsmen lose their wicket.</a:t>
            </a:r>
          </a:p>
          <a:p>
            <a:pPr algn="ctr" marL="734059" indent="-367030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F092B4"/>
                </a:solidFill>
                <a:latin typeface="Signika"/>
                <a:ea typeface="Signika"/>
                <a:cs typeface="Signika"/>
                <a:sym typeface="Signika"/>
              </a:rPr>
              <a:t>Efficiency is Key: Player value is now best gauged by rate-based metrics (like average runs per match and Player of the Match awards) rather than traditional raw career totals.</a:t>
            </a:r>
          </a:p>
          <a:p>
            <a:pPr algn="ctr" marL="734059" indent="-367030" lvl="1">
              <a:lnSpc>
                <a:spcPts val="3399"/>
              </a:lnSpc>
              <a:buFont typeface="Arial"/>
              <a:buChar char="•"/>
            </a:pPr>
            <a:r>
              <a:rPr lang="en-US" sz="3399">
                <a:solidFill>
                  <a:srgbClr val="F092B4"/>
                </a:solidFill>
                <a:latin typeface="Signika"/>
                <a:ea typeface="Signika"/>
                <a:cs typeface="Signika"/>
                <a:sym typeface="Signika"/>
              </a:rPr>
              <a:t>Discipline Decides: </a:t>
            </a:r>
            <a:r>
              <a:rPr lang="en-US" sz="3399">
                <a:solidFill>
                  <a:srgbClr val="F092B4"/>
                </a:solidFill>
                <a:latin typeface="Signika"/>
                <a:ea typeface="Signika"/>
                <a:cs typeface="Signika"/>
                <a:sym typeface="Signika"/>
              </a:rPr>
              <a:t>Strategic factors like winning the toss are statistically marginal; true success is determined by team discipline (low extras reliance) in highly competitive, narrow-margin victories.</a:t>
            </a:r>
          </a:p>
          <a:p>
            <a:pPr algn="ctr">
              <a:lnSpc>
                <a:spcPts val="3399"/>
              </a:lnSpc>
            </a:pPr>
          </a:p>
          <a:p>
            <a:pPr algn="ctr">
              <a:lnSpc>
                <a:spcPts val="33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56097" y="3588957"/>
            <a:ext cx="8575806" cy="3556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8"/>
              </a:lnSpc>
            </a:pPr>
            <a:r>
              <a:rPr lang="en-US" b="true" sz="15099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THANK</a:t>
            </a:r>
          </a:p>
          <a:p>
            <a:pPr algn="ctr">
              <a:lnSpc>
                <a:spcPts val="13438"/>
              </a:lnSpc>
            </a:pPr>
            <a:r>
              <a:rPr lang="en-US" sz="15099" b="true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722079" y="2815405"/>
            <a:ext cx="11885018" cy="6442895"/>
          </a:xfrm>
          <a:custGeom>
            <a:avLst/>
            <a:gdLst/>
            <a:ahLst/>
            <a:cxnLst/>
            <a:rect r="r" b="b" t="t" l="l"/>
            <a:pathLst>
              <a:path h="6442895" w="11885018">
                <a:moveTo>
                  <a:pt x="0" y="0"/>
                </a:moveTo>
                <a:lnTo>
                  <a:pt x="11885018" y="0"/>
                </a:lnTo>
                <a:lnTo>
                  <a:pt x="11885018" y="6442895"/>
                </a:lnTo>
                <a:lnTo>
                  <a:pt x="0" y="6442895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5403" r="-113" b="-5403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KEY TREND: MATCH VOLUME OVER TIME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354404" y="2806643"/>
            <a:ext cx="12019824" cy="6766983"/>
          </a:xfrm>
          <a:custGeom>
            <a:avLst/>
            <a:gdLst/>
            <a:ahLst/>
            <a:cxnLst/>
            <a:rect r="r" b="b" t="t" l="l"/>
            <a:pathLst>
              <a:path h="6766983" w="12019824">
                <a:moveTo>
                  <a:pt x="0" y="0"/>
                </a:moveTo>
                <a:lnTo>
                  <a:pt x="12019824" y="0"/>
                </a:lnTo>
                <a:lnTo>
                  <a:pt x="12019824" y="6766983"/>
                </a:lnTo>
                <a:lnTo>
                  <a:pt x="0" y="676698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2399" t="-8339" r="0" b="-791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MATCH DYNAMICS: RUN RATE DISTRIBUTION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2039497" y="2541909"/>
            <a:ext cx="12786465" cy="6883883"/>
          </a:xfrm>
          <a:custGeom>
            <a:avLst/>
            <a:gdLst/>
            <a:ahLst/>
            <a:cxnLst/>
            <a:rect r="r" b="b" t="t" l="l"/>
            <a:pathLst>
              <a:path h="6883883" w="12786465">
                <a:moveTo>
                  <a:pt x="0" y="0"/>
                </a:moveTo>
                <a:lnTo>
                  <a:pt x="12786465" y="0"/>
                </a:lnTo>
                <a:lnTo>
                  <a:pt x="12786465" y="6883883"/>
                </a:lnTo>
                <a:lnTo>
                  <a:pt x="0" y="688388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7787" r="0" b="-3659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619043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WICKET BREAKDOWN: DISMISSAL FREQUENCY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490601" y="2878360"/>
            <a:ext cx="10685310" cy="5970671"/>
          </a:xfrm>
          <a:custGeom>
            <a:avLst/>
            <a:gdLst/>
            <a:ahLst/>
            <a:cxnLst/>
            <a:rect r="r" b="b" t="t" l="l"/>
            <a:pathLst>
              <a:path h="5970671" w="10685310">
                <a:moveTo>
                  <a:pt x="0" y="0"/>
                </a:moveTo>
                <a:lnTo>
                  <a:pt x="10685311" y="0"/>
                </a:lnTo>
                <a:lnTo>
                  <a:pt x="10685311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3688" r="0" b="-368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DECISION-MAKING: TOSS WIN IMPACT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192291" y="2878360"/>
            <a:ext cx="10097379" cy="5970671"/>
          </a:xfrm>
          <a:custGeom>
            <a:avLst/>
            <a:gdLst/>
            <a:ahLst/>
            <a:cxnLst/>
            <a:rect r="r" b="b" t="t" l="l"/>
            <a:pathLst>
              <a:path h="5970671" w="10097379">
                <a:moveTo>
                  <a:pt x="0" y="0"/>
                </a:moveTo>
                <a:lnTo>
                  <a:pt x="10097380" y="0"/>
                </a:lnTo>
                <a:lnTo>
                  <a:pt x="10097380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734" r="0" b="-73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619043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GLOBAL REACH: TOP VENUES BY MATCH COUNT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594998" y="2676831"/>
            <a:ext cx="10580914" cy="6172200"/>
          </a:xfrm>
          <a:custGeom>
            <a:avLst/>
            <a:gdLst/>
            <a:ahLst/>
            <a:cxnLst/>
            <a:rect r="r" b="b" t="t" l="l"/>
            <a:pathLst>
              <a:path h="6172200" w="10580914">
                <a:moveTo>
                  <a:pt x="0" y="0"/>
                </a:moveTo>
                <a:lnTo>
                  <a:pt x="10580914" y="0"/>
                </a:lnTo>
                <a:lnTo>
                  <a:pt x="10580914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899529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BATTING STYLES: FOURS VS. SIXES BREAKDOWN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747773" y="2734926"/>
            <a:ext cx="8222469" cy="6356958"/>
          </a:xfrm>
          <a:custGeom>
            <a:avLst/>
            <a:gdLst/>
            <a:ahLst/>
            <a:cxnLst/>
            <a:rect r="r" b="b" t="t" l="l"/>
            <a:pathLst>
              <a:path h="6356958" w="8222469">
                <a:moveTo>
                  <a:pt x="0" y="0"/>
                </a:moveTo>
                <a:lnTo>
                  <a:pt x="8222469" y="0"/>
                </a:lnTo>
                <a:lnTo>
                  <a:pt x="8222469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-1738" r="0" b="-173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BOWLING ANALYSIS: WICKETS VS. ECONOMY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6181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6"/>
                </a:lnTo>
                <a:lnTo>
                  <a:pt x="7315200" y="3274806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90903" y="7620897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6"/>
                </a:lnTo>
                <a:lnTo>
                  <a:pt x="0" y="3274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2572566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7315200" y="0"/>
                </a:moveTo>
                <a:lnTo>
                  <a:pt x="0" y="0"/>
                </a:lnTo>
                <a:lnTo>
                  <a:pt x="0" y="3274807"/>
                </a:lnTo>
                <a:lnTo>
                  <a:pt x="7315200" y="3274807"/>
                </a:lnTo>
                <a:lnTo>
                  <a:pt x="7315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1636439" y="-539881"/>
            <a:ext cx="7315200" cy="3274807"/>
          </a:xfrm>
          <a:custGeom>
            <a:avLst/>
            <a:gdLst/>
            <a:ahLst/>
            <a:cxnLst/>
            <a:rect r="r" b="b" t="t" l="l"/>
            <a:pathLst>
              <a:path h="3274807" w="7315200">
                <a:moveTo>
                  <a:pt x="0" y="0"/>
                </a:moveTo>
                <a:lnTo>
                  <a:pt x="7315200" y="0"/>
                </a:lnTo>
                <a:lnTo>
                  <a:pt x="7315200" y="3274807"/>
                </a:lnTo>
                <a:lnTo>
                  <a:pt x="0" y="3274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51823" y="8601060"/>
            <a:ext cx="5192177" cy="4114800"/>
          </a:xfrm>
          <a:custGeom>
            <a:avLst/>
            <a:gdLst/>
            <a:ahLst/>
            <a:cxnLst/>
            <a:rect r="r" b="b" t="t" l="l"/>
            <a:pathLst>
              <a:path h="4114800" w="5192177">
                <a:moveTo>
                  <a:pt x="0" y="0"/>
                </a:moveTo>
                <a:lnTo>
                  <a:pt x="5192177" y="0"/>
                </a:lnTo>
                <a:lnTo>
                  <a:pt x="519217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7893775" y="-2057400"/>
            <a:ext cx="6282137" cy="4114800"/>
          </a:xfrm>
          <a:custGeom>
            <a:avLst/>
            <a:gdLst/>
            <a:ahLst/>
            <a:cxnLst/>
            <a:rect r="r" b="b" t="t" l="l"/>
            <a:pathLst>
              <a:path h="4114800" w="6282137">
                <a:moveTo>
                  <a:pt x="0" y="4114800"/>
                </a:moveTo>
                <a:lnTo>
                  <a:pt x="6282137" y="4114800"/>
                </a:lnTo>
                <a:lnTo>
                  <a:pt x="6282137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61485" y="8402325"/>
            <a:ext cx="1572853" cy="1711949"/>
          </a:xfrm>
          <a:custGeom>
            <a:avLst/>
            <a:gdLst/>
            <a:ahLst/>
            <a:cxnLst/>
            <a:rect r="r" b="b" t="t" l="l"/>
            <a:pathLst>
              <a:path h="1711949" w="1572853">
                <a:moveTo>
                  <a:pt x="0" y="0"/>
                </a:moveTo>
                <a:lnTo>
                  <a:pt x="1572853" y="0"/>
                </a:lnTo>
                <a:lnTo>
                  <a:pt x="1572853" y="1711950"/>
                </a:lnTo>
                <a:lnTo>
                  <a:pt x="0" y="171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354213" y="-594976"/>
            <a:ext cx="1288334" cy="1189952"/>
          </a:xfrm>
          <a:custGeom>
            <a:avLst/>
            <a:gdLst/>
            <a:ahLst/>
            <a:cxnLst/>
            <a:rect r="r" b="b" t="t" l="l"/>
            <a:pathLst>
              <a:path h="1189952" w="1288334">
                <a:moveTo>
                  <a:pt x="0" y="0"/>
                </a:moveTo>
                <a:lnTo>
                  <a:pt x="1288333" y="0"/>
                </a:lnTo>
                <a:lnTo>
                  <a:pt x="1288333" y="1189952"/>
                </a:lnTo>
                <a:lnTo>
                  <a:pt x="0" y="11899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615992">
            <a:off x="6160710" y="-3149181"/>
            <a:ext cx="3466129" cy="4114800"/>
          </a:xfrm>
          <a:custGeom>
            <a:avLst/>
            <a:gdLst/>
            <a:ahLst/>
            <a:cxnLst/>
            <a:rect r="r" b="b" t="t" l="l"/>
            <a:pathLst>
              <a:path h="4114800" w="3466129">
                <a:moveTo>
                  <a:pt x="0" y="0"/>
                </a:moveTo>
                <a:lnTo>
                  <a:pt x="3466129" y="0"/>
                </a:lnTo>
                <a:lnTo>
                  <a:pt x="346612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4288033">
            <a:off x="7909712" y="8908489"/>
            <a:ext cx="1860455" cy="2411571"/>
          </a:xfrm>
          <a:custGeom>
            <a:avLst/>
            <a:gdLst/>
            <a:ahLst/>
            <a:cxnLst/>
            <a:rect r="r" b="b" t="t" l="l"/>
            <a:pathLst>
              <a:path h="2411571" w="1860455">
                <a:moveTo>
                  <a:pt x="0" y="0"/>
                </a:moveTo>
                <a:lnTo>
                  <a:pt x="1860455" y="0"/>
                </a:lnTo>
                <a:lnTo>
                  <a:pt x="1860455" y="2411571"/>
                </a:lnTo>
                <a:lnTo>
                  <a:pt x="0" y="241157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7176638" y="6328758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11362" y="921249"/>
            <a:ext cx="2222724" cy="2272302"/>
          </a:xfrm>
          <a:custGeom>
            <a:avLst/>
            <a:gdLst/>
            <a:ahLst/>
            <a:cxnLst/>
            <a:rect r="r" b="b" t="t" l="l"/>
            <a:pathLst>
              <a:path h="2272302" w="2222724">
                <a:moveTo>
                  <a:pt x="0" y="0"/>
                </a:moveTo>
                <a:lnTo>
                  <a:pt x="2222724" y="0"/>
                </a:lnTo>
                <a:lnTo>
                  <a:pt x="2222724" y="2272302"/>
                </a:lnTo>
                <a:lnTo>
                  <a:pt x="0" y="227230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827164" y="3073375"/>
            <a:ext cx="9544837" cy="5970671"/>
          </a:xfrm>
          <a:custGeom>
            <a:avLst/>
            <a:gdLst/>
            <a:ahLst/>
            <a:cxnLst/>
            <a:rect r="r" b="b" t="t" l="l"/>
            <a:pathLst>
              <a:path h="5970671" w="9544837">
                <a:moveTo>
                  <a:pt x="0" y="0"/>
                </a:moveTo>
                <a:lnTo>
                  <a:pt x="9544837" y="0"/>
                </a:lnTo>
                <a:lnTo>
                  <a:pt x="9544837" y="5970671"/>
                </a:lnTo>
                <a:lnTo>
                  <a:pt x="0" y="5970671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-4256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79337" y="2104379"/>
            <a:ext cx="9289414" cy="437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3498">
                <a:solidFill>
                  <a:srgbClr val="F092B4"/>
                </a:solidFill>
                <a:latin typeface="Signika Bold"/>
                <a:ea typeface="Signika Bold"/>
                <a:cs typeface="Signika Bold"/>
                <a:sym typeface="Signika Bold"/>
              </a:rPr>
              <a:t>VICTORY MARGINS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DAG0zBE70-M</dc:identifier>
  <dcterms:modified xsi:type="dcterms:W3CDTF">2011-08-01T06:04:30Z</dcterms:modified>
  <cp:revision>1</cp:revision>
  <dc:title>Cricsheet Data Deep Dive: Player Trends &amp; Team Dominancetation</dc:title>
</cp:coreProperties>
</file>