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91" r:id="rId31"/>
    <p:sldId id="286" r:id="rId32"/>
    <p:sldId id="287" r:id="rId33"/>
    <p:sldId id="288" r:id="rId34"/>
    <p:sldId id="289" r:id="rId35"/>
    <p:sldId id="290" r:id="rId36"/>
    <p:sldId id="292" r:id="rId37"/>
    <p:sldId id="293" r:id="rId38"/>
    <p:sldId id="294"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660"/>
  </p:normalViewPr>
  <p:slideViewPr>
    <p:cSldViewPr snapToGrid="0">
      <p:cViewPr varScale="1">
        <p:scale>
          <a:sx n="78" d="100"/>
          <a:sy n="78" d="100"/>
        </p:scale>
        <p:origin x="65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FB748-19D0-452B-8611-2DA6EACD2344}"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4EC46-55F9-435E-9D34-C12BD647CDD4}" type="slidenum">
              <a:rPr lang="en-IN" smtClean="0"/>
              <a:t>‹#›</a:t>
            </a:fld>
            <a:endParaRPr lang="en-IN"/>
          </a:p>
        </p:txBody>
      </p:sp>
    </p:spTree>
    <p:extLst>
      <p:ext uri="{BB962C8B-B14F-4D97-AF65-F5344CB8AC3E}">
        <p14:creationId xmlns:p14="http://schemas.microsoft.com/office/powerpoint/2010/main" val="2062173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D4EC46-55F9-435E-9D34-C12BD647CDD4}" type="slidenum">
              <a:rPr lang="en-IN" smtClean="0"/>
              <a:t>30</a:t>
            </a:fld>
            <a:endParaRPr lang="en-IN"/>
          </a:p>
        </p:txBody>
      </p:sp>
    </p:spTree>
    <p:extLst>
      <p:ext uri="{BB962C8B-B14F-4D97-AF65-F5344CB8AC3E}">
        <p14:creationId xmlns:p14="http://schemas.microsoft.com/office/powerpoint/2010/main" val="2285319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4BCF1E-BD8F-4524-9A5B-2F00020D5054}"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DD491C-95E0-4719-A9FF-E754142E60A3}" type="slidenum">
              <a:rPr lang="en-IN" smtClean="0"/>
              <a:t>‹#›</a:t>
            </a:fld>
            <a:endParaRPr lang="en-IN"/>
          </a:p>
        </p:txBody>
      </p:sp>
    </p:spTree>
    <p:extLst>
      <p:ext uri="{BB962C8B-B14F-4D97-AF65-F5344CB8AC3E}">
        <p14:creationId xmlns:p14="http://schemas.microsoft.com/office/powerpoint/2010/main" val="73180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4BCF1E-BD8F-4524-9A5B-2F00020D5054}"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DD491C-95E0-4719-A9FF-E754142E60A3}" type="slidenum">
              <a:rPr lang="en-IN" smtClean="0"/>
              <a:t>‹#›</a:t>
            </a:fld>
            <a:endParaRPr lang="en-IN"/>
          </a:p>
        </p:txBody>
      </p:sp>
    </p:spTree>
    <p:extLst>
      <p:ext uri="{BB962C8B-B14F-4D97-AF65-F5344CB8AC3E}">
        <p14:creationId xmlns:p14="http://schemas.microsoft.com/office/powerpoint/2010/main" val="103873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4BCF1E-BD8F-4524-9A5B-2F00020D5054}"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DD491C-95E0-4719-A9FF-E754142E60A3}" type="slidenum">
              <a:rPr lang="en-IN" smtClean="0"/>
              <a:t>‹#›</a:t>
            </a:fld>
            <a:endParaRPr lang="en-IN"/>
          </a:p>
        </p:txBody>
      </p:sp>
    </p:spTree>
    <p:extLst>
      <p:ext uri="{BB962C8B-B14F-4D97-AF65-F5344CB8AC3E}">
        <p14:creationId xmlns:p14="http://schemas.microsoft.com/office/powerpoint/2010/main" val="126938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4BCF1E-BD8F-4524-9A5B-2F00020D5054}"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DD491C-95E0-4719-A9FF-E754142E60A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09150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4BCF1E-BD8F-4524-9A5B-2F00020D5054}"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DD491C-95E0-4719-A9FF-E754142E60A3}" type="slidenum">
              <a:rPr lang="en-IN" smtClean="0"/>
              <a:t>‹#›</a:t>
            </a:fld>
            <a:endParaRPr lang="en-IN"/>
          </a:p>
        </p:txBody>
      </p:sp>
    </p:spTree>
    <p:extLst>
      <p:ext uri="{BB962C8B-B14F-4D97-AF65-F5344CB8AC3E}">
        <p14:creationId xmlns:p14="http://schemas.microsoft.com/office/powerpoint/2010/main" val="1387241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4BCF1E-BD8F-4524-9A5B-2F00020D5054}" type="datetimeFigureOut">
              <a:rPr lang="en-IN" smtClean="0"/>
              <a:t>31-07-2025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DD491C-95E0-4719-A9FF-E754142E60A3}" type="slidenum">
              <a:rPr lang="en-IN" smtClean="0"/>
              <a:t>‹#›</a:t>
            </a:fld>
            <a:endParaRPr lang="en-IN"/>
          </a:p>
        </p:txBody>
      </p:sp>
    </p:spTree>
    <p:extLst>
      <p:ext uri="{BB962C8B-B14F-4D97-AF65-F5344CB8AC3E}">
        <p14:creationId xmlns:p14="http://schemas.microsoft.com/office/powerpoint/2010/main" val="2025196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4BCF1E-BD8F-4524-9A5B-2F00020D5054}" type="datetimeFigureOut">
              <a:rPr lang="en-IN" smtClean="0"/>
              <a:t>31-07-2025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DD491C-95E0-4719-A9FF-E754142E60A3}" type="slidenum">
              <a:rPr lang="en-IN" smtClean="0"/>
              <a:t>‹#›</a:t>
            </a:fld>
            <a:endParaRPr lang="en-IN"/>
          </a:p>
        </p:txBody>
      </p:sp>
    </p:spTree>
    <p:extLst>
      <p:ext uri="{BB962C8B-B14F-4D97-AF65-F5344CB8AC3E}">
        <p14:creationId xmlns:p14="http://schemas.microsoft.com/office/powerpoint/2010/main" val="1710183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BCF1E-BD8F-4524-9A5B-2F00020D5054}"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DD491C-95E0-4719-A9FF-E754142E60A3}" type="slidenum">
              <a:rPr lang="en-IN" smtClean="0"/>
              <a:t>‹#›</a:t>
            </a:fld>
            <a:endParaRPr lang="en-IN"/>
          </a:p>
        </p:txBody>
      </p:sp>
    </p:spTree>
    <p:extLst>
      <p:ext uri="{BB962C8B-B14F-4D97-AF65-F5344CB8AC3E}">
        <p14:creationId xmlns:p14="http://schemas.microsoft.com/office/powerpoint/2010/main" val="1748930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BCF1E-BD8F-4524-9A5B-2F00020D5054}"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DD491C-95E0-4719-A9FF-E754142E60A3}" type="slidenum">
              <a:rPr lang="en-IN" smtClean="0"/>
              <a:t>‹#›</a:t>
            </a:fld>
            <a:endParaRPr lang="en-IN"/>
          </a:p>
        </p:txBody>
      </p:sp>
    </p:spTree>
    <p:extLst>
      <p:ext uri="{BB962C8B-B14F-4D97-AF65-F5344CB8AC3E}">
        <p14:creationId xmlns:p14="http://schemas.microsoft.com/office/powerpoint/2010/main" val="302901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84BCF1E-BD8F-4524-9A5B-2F00020D5054}"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DD491C-95E0-4719-A9FF-E754142E60A3}" type="slidenum">
              <a:rPr lang="en-IN" smtClean="0"/>
              <a:t>‹#›</a:t>
            </a:fld>
            <a:endParaRPr lang="en-IN"/>
          </a:p>
        </p:txBody>
      </p:sp>
    </p:spTree>
    <p:extLst>
      <p:ext uri="{BB962C8B-B14F-4D97-AF65-F5344CB8AC3E}">
        <p14:creationId xmlns:p14="http://schemas.microsoft.com/office/powerpoint/2010/main" val="3554563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4BCF1E-BD8F-4524-9A5B-2F00020D5054}"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DD491C-95E0-4719-A9FF-E754142E60A3}" type="slidenum">
              <a:rPr lang="en-IN" smtClean="0"/>
              <a:t>‹#›</a:t>
            </a:fld>
            <a:endParaRPr lang="en-IN"/>
          </a:p>
        </p:txBody>
      </p:sp>
    </p:spTree>
    <p:extLst>
      <p:ext uri="{BB962C8B-B14F-4D97-AF65-F5344CB8AC3E}">
        <p14:creationId xmlns:p14="http://schemas.microsoft.com/office/powerpoint/2010/main" val="379821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4BCF1E-BD8F-4524-9A5B-2F00020D5054}"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DD491C-95E0-4719-A9FF-E754142E60A3}" type="slidenum">
              <a:rPr lang="en-IN" smtClean="0"/>
              <a:t>‹#›</a:t>
            </a:fld>
            <a:endParaRPr lang="en-IN"/>
          </a:p>
        </p:txBody>
      </p:sp>
    </p:spTree>
    <p:extLst>
      <p:ext uri="{BB962C8B-B14F-4D97-AF65-F5344CB8AC3E}">
        <p14:creationId xmlns:p14="http://schemas.microsoft.com/office/powerpoint/2010/main" val="3214378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4BCF1E-BD8F-4524-9A5B-2F00020D5054}" type="datetimeFigureOut">
              <a:rPr lang="en-IN" smtClean="0"/>
              <a:t>31-07-2025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DD491C-95E0-4719-A9FF-E754142E60A3}" type="slidenum">
              <a:rPr lang="en-IN" smtClean="0"/>
              <a:t>‹#›</a:t>
            </a:fld>
            <a:endParaRPr lang="en-IN"/>
          </a:p>
        </p:txBody>
      </p:sp>
    </p:spTree>
    <p:extLst>
      <p:ext uri="{BB962C8B-B14F-4D97-AF65-F5344CB8AC3E}">
        <p14:creationId xmlns:p14="http://schemas.microsoft.com/office/powerpoint/2010/main" val="3431593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84BCF1E-BD8F-4524-9A5B-2F00020D5054}" type="datetimeFigureOut">
              <a:rPr lang="en-IN" smtClean="0"/>
              <a:t>31-07-2025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ADD491C-95E0-4719-A9FF-E754142E60A3}" type="slidenum">
              <a:rPr lang="en-IN" smtClean="0"/>
              <a:t>‹#›</a:t>
            </a:fld>
            <a:endParaRPr lang="en-IN"/>
          </a:p>
        </p:txBody>
      </p:sp>
    </p:spTree>
    <p:extLst>
      <p:ext uri="{BB962C8B-B14F-4D97-AF65-F5344CB8AC3E}">
        <p14:creationId xmlns:p14="http://schemas.microsoft.com/office/powerpoint/2010/main" val="288087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84BCF1E-BD8F-4524-9A5B-2F00020D5054}" type="datetimeFigureOut">
              <a:rPr lang="en-IN" smtClean="0"/>
              <a:t>31-07-2025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ADD491C-95E0-4719-A9FF-E754142E60A3}" type="slidenum">
              <a:rPr lang="en-IN" smtClean="0"/>
              <a:t>‹#›</a:t>
            </a:fld>
            <a:endParaRPr lang="en-IN"/>
          </a:p>
        </p:txBody>
      </p:sp>
    </p:spTree>
    <p:extLst>
      <p:ext uri="{BB962C8B-B14F-4D97-AF65-F5344CB8AC3E}">
        <p14:creationId xmlns:p14="http://schemas.microsoft.com/office/powerpoint/2010/main" val="1113111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84BCF1E-BD8F-4524-9A5B-2F00020D5054}" type="datetimeFigureOut">
              <a:rPr lang="en-IN" smtClean="0"/>
              <a:t>31-07-2025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ADD491C-95E0-4719-A9FF-E754142E60A3}" type="slidenum">
              <a:rPr lang="en-IN" smtClean="0"/>
              <a:t>‹#›</a:t>
            </a:fld>
            <a:endParaRPr lang="en-IN"/>
          </a:p>
        </p:txBody>
      </p:sp>
    </p:spTree>
    <p:extLst>
      <p:ext uri="{BB962C8B-B14F-4D97-AF65-F5344CB8AC3E}">
        <p14:creationId xmlns:p14="http://schemas.microsoft.com/office/powerpoint/2010/main" val="116837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4BCF1E-BD8F-4524-9A5B-2F00020D5054}"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DD491C-95E0-4719-A9FF-E754142E60A3}" type="slidenum">
              <a:rPr lang="en-IN" smtClean="0"/>
              <a:t>‹#›</a:t>
            </a:fld>
            <a:endParaRPr lang="en-IN"/>
          </a:p>
        </p:txBody>
      </p:sp>
    </p:spTree>
    <p:extLst>
      <p:ext uri="{BB962C8B-B14F-4D97-AF65-F5344CB8AC3E}">
        <p14:creationId xmlns:p14="http://schemas.microsoft.com/office/powerpoint/2010/main" val="426726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84BCF1E-BD8F-4524-9A5B-2F00020D5054}" type="datetimeFigureOut">
              <a:rPr lang="en-IN" smtClean="0"/>
              <a:t>31-07-2025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ADD491C-95E0-4719-A9FF-E754142E60A3}" type="slidenum">
              <a:rPr lang="en-IN" smtClean="0"/>
              <a:t>‹#›</a:t>
            </a:fld>
            <a:endParaRPr lang="en-IN"/>
          </a:p>
        </p:txBody>
      </p:sp>
    </p:spTree>
    <p:extLst>
      <p:ext uri="{BB962C8B-B14F-4D97-AF65-F5344CB8AC3E}">
        <p14:creationId xmlns:p14="http://schemas.microsoft.com/office/powerpoint/2010/main" val="30823900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2F7E-05A5-2BF9-FCD3-AA7EEB378D23}"/>
              </a:ext>
            </a:extLst>
          </p:cNvPr>
          <p:cNvSpPr>
            <a:spLocks noGrp="1"/>
          </p:cNvSpPr>
          <p:nvPr>
            <p:ph type="ctrTitle"/>
          </p:nvPr>
        </p:nvSpPr>
        <p:spPr>
          <a:xfrm>
            <a:off x="0" y="415829"/>
            <a:ext cx="10702748" cy="3329581"/>
          </a:xfrm>
        </p:spPr>
        <p:txBody>
          <a:bodyPr/>
          <a:lstStyle/>
          <a:p>
            <a:pPr algn="ctr"/>
            <a:r>
              <a:rPr lang="en-US" b="1" u="sng" dirty="0">
                <a:effectLst>
                  <a:outerShdw blurRad="38100" dist="38100" dir="2700000" algn="tl">
                    <a:srgbClr val="000000">
                      <a:alpha val="43137"/>
                    </a:srgbClr>
                  </a:outerShdw>
                </a:effectLst>
              </a:rPr>
              <a:t>Screen Time &amp; Mental Health: An Exploratory Data Analysis</a:t>
            </a:r>
            <a:endParaRPr lang="en-IN" b="1" u="sng"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7D5DBA2B-2168-62B0-DEA6-3C29B0C190B6}"/>
              </a:ext>
            </a:extLst>
          </p:cNvPr>
          <p:cNvSpPr>
            <a:spLocks noGrp="1"/>
          </p:cNvSpPr>
          <p:nvPr>
            <p:ph type="subTitle" idx="1"/>
          </p:nvPr>
        </p:nvSpPr>
        <p:spPr>
          <a:xfrm>
            <a:off x="938545" y="4413587"/>
            <a:ext cx="8825658" cy="861420"/>
          </a:xfrm>
        </p:spPr>
        <p:txBody>
          <a:bodyPr/>
          <a:lstStyle/>
          <a:p>
            <a:pPr algn="ctr"/>
            <a:r>
              <a:rPr lang="en-US" dirty="0"/>
              <a:t>	Understanding behavioral patterns FOR THE ADULTS AND CHILREN through survey-based  insights</a:t>
            </a:r>
            <a:endParaRPr lang="en-IN" dirty="0"/>
          </a:p>
        </p:txBody>
      </p:sp>
      <p:sp>
        <p:nvSpPr>
          <p:cNvPr id="7" name="TextBox 6">
            <a:extLst>
              <a:ext uri="{FF2B5EF4-FFF2-40B4-BE49-F238E27FC236}">
                <a16:creationId xmlns:a16="http://schemas.microsoft.com/office/drawing/2014/main" id="{7B57D31D-BBB7-F465-A5C0-A5A442A09B4F}"/>
              </a:ext>
            </a:extLst>
          </p:cNvPr>
          <p:cNvSpPr txBox="1"/>
          <p:nvPr/>
        </p:nvSpPr>
        <p:spPr>
          <a:xfrm>
            <a:off x="8219768" y="5818550"/>
            <a:ext cx="2998838" cy="369332"/>
          </a:xfrm>
          <a:prstGeom prst="rect">
            <a:avLst/>
          </a:prstGeom>
          <a:noFill/>
        </p:spPr>
        <p:txBody>
          <a:bodyPr wrap="square" rtlCol="0">
            <a:spAutoFit/>
          </a:bodyPr>
          <a:lstStyle/>
          <a:p>
            <a:r>
              <a:rPr lang="en-US" dirty="0"/>
              <a:t>By : Diwakar Kaushik </a:t>
            </a:r>
            <a:endParaRPr lang="en-IN" dirty="0"/>
          </a:p>
        </p:txBody>
      </p:sp>
    </p:spTree>
    <p:extLst>
      <p:ext uri="{BB962C8B-B14F-4D97-AF65-F5344CB8AC3E}">
        <p14:creationId xmlns:p14="http://schemas.microsoft.com/office/powerpoint/2010/main" val="283855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070AE-6B64-21C4-D5C1-E804F7F76B58}"/>
              </a:ext>
            </a:extLst>
          </p:cNvPr>
          <p:cNvSpPr>
            <a:spLocks noGrp="1"/>
          </p:cNvSpPr>
          <p:nvPr>
            <p:ph type="title"/>
          </p:nvPr>
        </p:nvSpPr>
        <p:spPr/>
        <p:txBody>
          <a:bodyPr/>
          <a:lstStyle/>
          <a:p>
            <a:r>
              <a:rPr lang="en-IN" sz="3200" dirty="0"/>
              <a:t>Step 3 – Data Transformation</a:t>
            </a:r>
          </a:p>
        </p:txBody>
      </p:sp>
      <p:pic>
        <p:nvPicPr>
          <p:cNvPr id="5" name="Content Placeholder 4">
            <a:extLst>
              <a:ext uri="{FF2B5EF4-FFF2-40B4-BE49-F238E27FC236}">
                <a16:creationId xmlns:a16="http://schemas.microsoft.com/office/drawing/2014/main" id="{FF776FEC-43A8-CC0F-B034-533A0E670655}"/>
              </a:ext>
            </a:extLst>
          </p:cNvPr>
          <p:cNvPicPr>
            <a:picLocks noGrp="1" noChangeAspect="1"/>
          </p:cNvPicPr>
          <p:nvPr>
            <p:ph idx="1"/>
          </p:nvPr>
        </p:nvPicPr>
        <p:blipFill>
          <a:blip r:embed="rId2"/>
          <a:stretch>
            <a:fillRect/>
          </a:stretch>
        </p:blipFill>
        <p:spPr>
          <a:xfrm>
            <a:off x="253081" y="1270915"/>
            <a:ext cx="8947150" cy="3545398"/>
          </a:xfrm>
        </p:spPr>
      </p:pic>
      <p:sp>
        <p:nvSpPr>
          <p:cNvPr id="6" name="TextBox 5">
            <a:extLst>
              <a:ext uri="{FF2B5EF4-FFF2-40B4-BE49-F238E27FC236}">
                <a16:creationId xmlns:a16="http://schemas.microsoft.com/office/drawing/2014/main" id="{BEC2486B-9136-D3CC-9602-C8BA8DD14C86}"/>
              </a:ext>
            </a:extLst>
          </p:cNvPr>
          <p:cNvSpPr txBox="1"/>
          <p:nvPr/>
        </p:nvSpPr>
        <p:spPr>
          <a:xfrm>
            <a:off x="449179" y="5149516"/>
            <a:ext cx="6737685" cy="923330"/>
          </a:xfrm>
          <a:prstGeom prst="rect">
            <a:avLst/>
          </a:prstGeom>
          <a:noFill/>
        </p:spPr>
        <p:txBody>
          <a:bodyPr wrap="square" rtlCol="0">
            <a:spAutoFit/>
          </a:bodyPr>
          <a:lstStyle/>
          <a:p>
            <a:r>
              <a:rPr lang="en-US" dirty="0"/>
              <a:t>These were scaled between </a:t>
            </a:r>
            <a:r>
              <a:rPr lang="en-US" b="1" dirty="0"/>
              <a:t>0 and 1</a:t>
            </a:r>
            <a:r>
              <a:rPr lang="en-US" dirty="0"/>
              <a:t> using </a:t>
            </a:r>
            <a:r>
              <a:rPr lang="en-US" b="1" dirty="0"/>
              <a:t>Min-Max Normalization</a:t>
            </a:r>
            <a:r>
              <a:rPr lang="en-US" dirty="0"/>
              <a:t> to preserve relative differences and make visualizations meaningful.</a:t>
            </a:r>
            <a:endParaRPr lang="en-IN" dirty="0"/>
          </a:p>
        </p:txBody>
      </p:sp>
    </p:spTree>
    <p:extLst>
      <p:ext uri="{BB962C8B-B14F-4D97-AF65-F5344CB8AC3E}">
        <p14:creationId xmlns:p14="http://schemas.microsoft.com/office/powerpoint/2010/main" val="60699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84EEE1-02B9-F874-16C9-99376CC1BE4B}"/>
              </a:ext>
            </a:extLst>
          </p:cNvPr>
          <p:cNvSpPr>
            <a:spLocks noGrp="1"/>
          </p:cNvSpPr>
          <p:nvPr>
            <p:ph idx="1"/>
          </p:nvPr>
        </p:nvSpPr>
        <p:spPr>
          <a:xfrm>
            <a:off x="261101" y="802106"/>
            <a:ext cx="11144836" cy="5872266"/>
          </a:xfrm>
        </p:spPr>
        <p:txBody>
          <a:bodyPr>
            <a:normAutofit lnSpcReduction="10000"/>
          </a:bodyPr>
          <a:lstStyle/>
          <a:p>
            <a:pPr marL="0" indent="0">
              <a:buNone/>
            </a:pPr>
            <a:r>
              <a:rPr lang="en-US" dirty="0"/>
              <a:t>There I have only done for the digital behavior dataset . </a:t>
            </a:r>
            <a:br>
              <a:rPr lang="en-US" dirty="0"/>
            </a:br>
            <a:r>
              <a:rPr lang="en-US" dirty="0"/>
              <a:t>But Why ?</a:t>
            </a:r>
          </a:p>
          <a:p>
            <a:pPr marL="0" indent="0">
              <a:buNone/>
            </a:pPr>
            <a:endParaRPr lang="en-US" dirty="0"/>
          </a:p>
          <a:p>
            <a:r>
              <a:rPr lang="en-IN" dirty="0"/>
              <a:t> </a:t>
            </a:r>
            <a:r>
              <a:rPr lang="en-IN" b="1" dirty="0"/>
              <a:t>Social Media Dataset</a:t>
            </a:r>
            <a:endParaRPr lang="en-IN" dirty="0"/>
          </a:p>
          <a:p>
            <a:pPr marL="0" indent="0">
              <a:buNone/>
            </a:pPr>
            <a:r>
              <a:rPr lang="en-IN" dirty="0"/>
              <a:t>	Already in human-readable formats (e.g., Likert scale values from 1–5).</a:t>
            </a:r>
          </a:p>
          <a:p>
            <a:pPr marL="0" indent="0">
              <a:buNone/>
            </a:pPr>
            <a:r>
              <a:rPr lang="en-IN" dirty="0"/>
              <a:t>	No irregular scales or units to normalize.</a:t>
            </a:r>
          </a:p>
          <a:p>
            <a:pPr marL="0" indent="0">
              <a:buNone/>
            </a:pPr>
            <a:endParaRPr lang="en-IN" dirty="0"/>
          </a:p>
          <a:p>
            <a:r>
              <a:rPr lang="en-IN" dirty="0"/>
              <a:t> </a:t>
            </a:r>
            <a:r>
              <a:rPr lang="en-IN" b="1" dirty="0"/>
              <a:t>Mobile Addiction Dataset</a:t>
            </a:r>
            <a:endParaRPr lang="en-IN" dirty="0"/>
          </a:p>
          <a:p>
            <a:pPr marL="0" indent="0">
              <a:buNone/>
            </a:pPr>
            <a:r>
              <a:rPr lang="en-IN" dirty="0"/>
              <a:t>	Mostly </a:t>
            </a:r>
            <a:r>
              <a:rPr lang="en-IN" b="1" dirty="0"/>
              <a:t>categorical or binary variables</a:t>
            </a:r>
            <a:r>
              <a:rPr lang="en-IN" dirty="0"/>
              <a:t> (like </a:t>
            </a:r>
            <a:r>
              <a:rPr lang="en-IN" i="1" dirty="0"/>
              <a:t>Yes/No</a:t>
            </a:r>
            <a:r>
              <a:rPr lang="en-IN" dirty="0"/>
              <a:t>, </a:t>
            </a:r>
            <a:r>
              <a:rPr lang="en-IN" i="1" dirty="0"/>
              <a:t>Male/Female</a:t>
            </a:r>
            <a:r>
              <a:rPr lang="en-IN" dirty="0"/>
              <a:t>, 	</a:t>
            </a:r>
            <a:r>
              <a:rPr lang="en-IN" i="1" dirty="0"/>
              <a:t>Do you check 	phone before bed?</a:t>
            </a:r>
            <a:r>
              <a:rPr lang="en-IN" dirty="0"/>
              <a:t>)</a:t>
            </a:r>
          </a:p>
          <a:p>
            <a:pPr marL="0" indent="0">
              <a:buNone/>
            </a:pPr>
            <a:r>
              <a:rPr lang="en-IN" dirty="0"/>
              <a:t>	Already suitable for direct analysis and visual interpretation.</a:t>
            </a:r>
          </a:p>
          <a:p>
            <a:pPr marL="0" indent="0">
              <a:buNone/>
            </a:pPr>
            <a:endParaRPr lang="en-IN" dirty="0"/>
          </a:p>
          <a:p>
            <a:pPr marL="0" indent="0">
              <a:buNone/>
            </a:pPr>
            <a:r>
              <a:rPr lang="en-IN" dirty="0"/>
              <a:t>SO in conclusion I can say </a:t>
            </a:r>
            <a:r>
              <a:rPr lang="en-US" dirty="0"/>
              <a:t>Only the Digital Behavior dataset required transformation, as it contained measurable quantities with varying scales. This step ensured consistency and better comparability across features</a:t>
            </a:r>
            <a:endParaRPr lang="en-IN" dirty="0"/>
          </a:p>
          <a:p>
            <a:pPr marL="0" indent="0">
              <a:buNone/>
            </a:pPr>
            <a:endParaRPr lang="en-IN" dirty="0"/>
          </a:p>
        </p:txBody>
      </p:sp>
    </p:spTree>
    <p:extLst>
      <p:ext uri="{BB962C8B-B14F-4D97-AF65-F5344CB8AC3E}">
        <p14:creationId xmlns:p14="http://schemas.microsoft.com/office/powerpoint/2010/main" val="2125277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5D80-4D43-DC0A-D5D4-B0E0B3734538}"/>
              </a:ext>
            </a:extLst>
          </p:cNvPr>
          <p:cNvSpPr>
            <a:spLocks noGrp="1"/>
          </p:cNvSpPr>
          <p:nvPr>
            <p:ph type="title"/>
          </p:nvPr>
        </p:nvSpPr>
        <p:spPr>
          <a:xfrm>
            <a:off x="1576553" y="404591"/>
            <a:ext cx="9404723" cy="1400530"/>
          </a:xfrm>
        </p:spPr>
        <p:txBody>
          <a:bodyPr/>
          <a:lstStyle/>
          <a:p>
            <a:r>
              <a:rPr lang="en-IN" b="1" dirty="0"/>
              <a:t>STEP 4 - Data Exploration</a:t>
            </a:r>
            <a:br>
              <a:rPr lang="en-IN" b="1" dirty="0"/>
            </a:br>
            <a:endParaRPr lang="en-IN" dirty="0"/>
          </a:p>
        </p:txBody>
      </p:sp>
      <p:sp>
        <p:nvSpPr>
          <p:cNvPr id="3" name="Content Placeholder 2">
            <a:extLst>
              <a:ext uri="{FF2B5EF4-FFF2-40B4-BE49-F238E27FC236}">
                <a16:creationId xmlns:a16="http://schemas.microsoft.com/office/drawing/2014/main" id="{847020CC-21CF-C107-4F00-8C1B1AD16325}"/>
              </a:ext>
            </a:extLst>
          </p:cNvPr>
          <p:cNvSpPr>
            <a:spLocks noGrp="1"/>
          </p:cNvSpPr>
          <p:nvPr>
            <p:ph idx="1"/>
          </p:nvPr>
        </p:nvSpPr>
        <p:spPr>
          <a:xfrm>
            <a:off x="227991" y="1331259"/>
            <a:ext cx="8201109" cy="4195481"/>
          </a:xfrm>
        </p:spPr>
        <p:txBody>
          <a:bodyPr/>
          <a:lstStyle/>
          <a:p>
            <a:pPr marL="0" indent="0">
              <a:buNone/>
            </a:pPr>
            <a:r>
              <a:rPr lang="en-US" dirty="0"/>
              <a:t>In this step, explored the structure and content of each dataset to understand distributions, spot anomalies, and identify meaningful patterns.</a:t>
            </a:r>
            <a:endParaRPr lang="en-IN" dirty="0"/>
          </a:p>
        </p:txBody>
      </p:sp>
      <p:pic>
        <p:nvPicPr>
          <p:cNvPr id="6" name="Picture 5">
            <a:extLst>
              <a:ext uri="{FF2B5EF4-FFF2-40B4-BE49-F238E27FC236}">
                <a16:creationId xmlns:a16="http://schemas.microsoft.com/office/drawing/2014/main" id="{B1EA4D41-73A6-67BE-B0A2-F86A53FF9C82}"/>
              </a:ext>
            </a:extLst>
          </p:cNvPr>
          <p:cNvPicPr>
            <a:picLocks noChangeAspect="1"/>
          </p:cNvPicPr>
          <p:nvPr/>
        </p:nvPicPr>
        <p:blipFill>
          <a:blip r:embed="rId2"/>
          <a:stretch>
            <a:fillRect/>
          </a:stretch>
        </p:blipFill>
        <p:spPr>
          <a:xfrm>
            <a:off x="227991" y="3533529"/>
            <a:ext cx="3762900" cy="2267266"/>
          </a:xfrm>
          <a:prstGeom prst="rect">
            <a:avLst/>
          </a:prstGeom>
        </p:spPr>
      </p:pic>
      <p:sp>
        <p:nvSpPr>
          <p:cNvPr id="7" name="TextBox 6">
            <a:extLst>
              <a:ext uri="{FF2B5EF4-FFF2-40B4-BE49-F238E27FC236}">
                <a16:creationId xmlns:a16="http://schemas.microsoft.com/office/drawing/2014/main" id="{F6B86B81-5EFA-B6FD-24BE-A084C2D445A3}"/>
              </a:ext>
            </a:extLst>
          </p:cNvPr>
          <p:cNvSpPr txBox="1"/>
          <p:nvPr/>
        </p:nvSpPr>
        <p:spPr>
          <a:xfrm>
            <a:off x="368968" y="3059667"/>
            <a:ext cx="4122821" cy="369332"/>
          </a:xfrm>
          <a:prstGeom prst="rect">
            <a:avLst/>
          </a:prstGeom>
          <a:noFill/>
        </p:spPr>
        <p:txBody>
          <a:bodyPr wrap="square" rtlCol="0">
            <a:spAutoFit/>
          </a:bodyPr>
          <a:lstStyle/>
          <a:p>
            <a:r>
              <a:rPr lang="en-US" dirty="0"/>
              <a:t>FOR THE DIGITAL BEHAVIOUR SET</a:t>
            </a:r>
            <a:endParaRPr lang="en-IN" dirty="0"/>
          </a:p>
        </p:txBody>
      </p:sp>
      <p:pic>
        <p:nvPicPr>
          <p:cNvPr id="5" name="Picture 4">
            <a:extLst>
              <a:ext uri="{FF2B5EF4-FFF2-40B4-BE49-F238E27FC236}">
                <a16:creationId xmlns:a16="http://schemas.microsoft.com/office/drawing/2014/main" id="{B0A003B6-73FE-3EB9-2031-B0FEDA50AAE3}"/>
              </a:ext>
            </a:extLst>
          </p:cNvPr>
          <p:cNvPicPr>
            <a:picLocks noChangeAspect="1"/>
          </p:cNvPicPr>
          <p:nvPr/>
        </p:nvPicPr>
        <p:blipFill>
          <a:blip r:embed="rId3"/>
          <a:stretch>
            <a:fillRect/>
          </a:stretch>
        </p:blipFill>
        <p:spPr>
          <a:xfrm>
            <a:off x="4328545" y="3084796"/>
            <a:ext cx="3762900" cy="2786147"/>
          </a:xfrm>
          <a:prstGeom prst="rect">
            <a:avLst/>
          </a:prstGeom>
        </p:spPr>
      </p:pic>
      <p:pic>
        <p:nvPicPr>
          <p:cNvPr id="9" name="Picture 8">
            <a:extLst>
              <a:ext uri="{FF2B5EF4-FFF2-40B4-BE49-F238E27FC236}">
                <a16:creationId xmlns:a16="http://schemas.microsoft.com/office/drawing/2014/main" id="{06EB1DB1-252F-5082-2DF4-76196B1CFA64}"/>
              </a:ext>
            </a:extLst>
          </p:cNvPr>
          <p:cNvPicPr>
            <a:picLocks noChangeAspect="1"/>
          </p:cNvPicPr>
          <p:nvPr/>
        </p:nvPicPr>
        <p:blipFill>
          <a:blip r:embed="rId4"/>
          <a:stretch>
            <a:fillRect/>
          </a:stretch>
        </p:blipFill>
        <p:spPr>
          <a:xfrm>
            <a:off x="8351304" y="3059667"/>
            <a:ext cx="3612705" cy="2730621"/>
          </a:xfrm>
          <a:prstGeom prst="rect">
            <a:avLst/>
          </a:prstGeom>
        </p:spPr>
      </p:pic>
      <p:sp>
        <p:nvSpPr>
          <p:cNvPr id="10" name="TextBox 9">
            <a:extLst>
              <a:ext uri="{FF2B5EF4-FFF2-40B4-BE49-F238E27FC236}">
                <a16:creationId xmlns:a16="http://schemas.microsoft.com/office/drawing/2014/main" id="{75CB8CC6-8D74-915A-06AE-F293586B792B}"/>
              </a:ext>
            </a:extLst>
          </p:cNvPr>
          <p:cNvSpPr txBox="1"/>
          <p:nvPr/>
        </p:nvSpPr>
        <p:spPr>
          <a:xfrm>
            <a:off x="2109441" y="6163733"/>
            <a:ext cx="7322426" cy="646331"/>
          </a:xfrm>
          <a:prstGeom prst="rect">
            <a:avLst/>
          </a:prstGeom>
          <a:noFill/>
        </p:spPr>
        <p:txBody>
          <a:bodyPr wrap="square" rtlCol="0">
            <a:spAutoFit/>
          </a:bodyPr>
          <a:lstStyle/>
          <a:p>
            <a:r>
              <a:rPr lang="en-US" dirty="0"/>
              <a:t>ALSO DID BOX PLOTS TO FOR SEEING THE OUTLIERS AND THE TREND </a:t>
            </a:r>
            <a:endParaRPr lang="en-IN" dirty="0"/>
          </a:p>
        </p:txBody>
      </p:sp>
    </p:spTree>
    <p:extLst>
      <p:ext uri="{BB962C8B-B14F-4D97-AF65-F5344CB8AC3E}">
        <p14:creationId xmlns:p14="http://schemas.microsoft.com/office/powerpoint/2010/main" val="184693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447C6-2DCF-8986-2679-BF2BD77CCDA4}"/>
              </a:ext>
            </a:extLst>
          </p:cNvPr>
          <p:cNvSpPr>
            <a:spLocks noGrp="1"/>
          </p:cNvSpPr>
          <p:nvPr>
            <p:ph idx="1"/>
          </p:nvPr>
        </p:nvSpPr>
        <p:spPr>
          <a:xfrm>
            <a:off x="875201" y="1331259"/>
            <a:ext cx="8946541" cy="4195481"/>
          </a:xfrm>
        </p:spPr>
        <p:txBody>
          <a:bodyPr/>
          <a:lstStyle/>
          <a:p>
            <a:pPr marL="0" indent="0">
              <a:buNone/>
            </a:pPr>
            <a:r>
              <a:rPr lang="en-US" dirty="0"/>
              <a:t>For Social Media </a:t>
            </a:r>
            <a:endParaRPr lang="en-IN" dirty="0"/>
          </a:p>
        </p:txBody>
      </p:sp>
      <p:pic>
        <p:nvPicPr>
          <p:cNvPr id="5" name="Picture 4">
            <a:extLst>
              <a:ext uri="{FF2B5EF4-FFF2-40B4-BE49-F238E27FC236}">
                <a16:creationId xmlns:a16="http://schemas.microsoft.com/office/drawing/2014/main" id="{54915887-60F5-0A73-1445-04FCF881A08B}"/>
              </a:ext>
            </a:extLst>
          </p:cNvPr>
          <p:cNvPicPr>
            <a:picLocks noChangeAspect="1"/>
          </p:cNvPicPr>
          <p:nvPr/>
        </p:nvPicPr>
        <p:blipFill>
          <a:blip r:embed="rId2"/>
          <a:stretch>
            <a:fillRect/>
          </a:stretch>
        </p:blipFill>
        <p:spPr>
          <a:xfrm>
            <a:off x="1666086" y="2691106"/>
            <a:ext cx="6906589" cy="3372321"/>
          </a:xfrm>
          <a:prstGeom prst="rect">
            <a:avLst/>
          </a:prstGeom>
        </p:spPr>
      </p:pic>
    </p:spTree>
    <p:extLst>
      <p:ext uri="{BB962C8B-B14F-4D97-AF65-F5344CB8AC3E}">
        <p14:creationId xmlns:p14="http://schemas.microsoft.com/office/powerpoint/2010/main" val="1949019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DFE9-C9B8-9E7A-9820-75D397595F1D}"/>
              </a:ext>
            </a:extLst>
          </p:cNvPr>
          <p:cNvSpPr>
            <a:spLocks noGrp="1"/>
          </p:cNvSpPr>
          <p:nvPr>
            <p:ph type="title"/>
          </p:nvPr>
        </p:nvSpPr>
        <p:spPr>
          <a:xfrm>
            <a:off x="544714" y="60560"/>
            <a:ext cx="9404723" cy="1400530"/>
          </a:xfrm>
        </p:spPr>
        <p:txBody>
          <a:bodyPr/>
          <a:lstStyle/>
          <a:p>
            <a:r>
              <a:rPr lang="en-US" sz="2000" dirty="0"/>
              <a:t>Now For the plotting I have done and analyzed </a:t>
            </a:r>
            <a:endParaRPr lang="en-IN" sz="2000" dirty="0"/>
          </a:p>
        </p:txBody>
      </p:sp>
      <p:pic>
        <p:nvPicPr>
          <p:cNvPr id="5" name="Content Placeholder 4">
            <a:extLst>
              <a:ext uri="{FF2B5EF4-FFF2-40B4-BE49-F238E27FC236}">
                <a16:creationId xmlns:a16="http://schemas.microsoft.com/office/drawing/2014/main" id="{431C0820-EB36-E756-AA4F-2D1AA7D941B0}"/>
              </a:ext>
            </a:extLst>
          </p:cNvPr>
          <p:cNvPicPr>
            <a:picLocks noGrp="1" noChangeAspect="1"/>
          </p:cNvPicPr>
          <p:nvPr>
            <p:ph idx="1"/>
          </p:nvPr>
        </p:nvPicPr>
        <p:blipFill>
          <a:blip r:embed="rId2"/>
          <a:stretch>
            <a:fillRect/>
          </a:stretch>
        </p:blipFill>
        <p:spPr>
          <a:xfrm>
            <a:off x="6096000" y="3666346"/>
            <a:ext cx="4248551" cy="3007571"/>
          </a:xfrm>
        </p:spPr>
      </p:pic>
      <p:pic>
        <p:nvPicPr>
          <p:cNvPr id="7" name="Picture 6">
            <a:extLst>
              <a:ext uri="{FF2B5EF4-FFF2-40B4-BE49-F238E27FC236}">
                <a16:creationId xmlns:a16="http://schemas.microsoft.com/office/drawing/2014/main" id="{DD1FB480-5345-CB23-4D10-84C12182B144}"/>
              </a:ext>
            </a:extLst>
          </p:cNvPr>
          <p:cNvPicPr>
            <a:picLocks noChangeAspect="1"/>
          </p:cNvPicPr>
          <p:nvPr/>
        </p:nvPicPr>
        <p:blipFill>
          <a:blip r:embed="rId3"/>
          <a:stretch>
            <a:fillRect/>
          </a:stretch>
        </p:blipFill>
        <p:spPr>
          <a:xfrm>
            <a:off x="182888" y="3779362"/>
            <a:ext cx="4511431" cy="2781541"/>
          </a:xfrm>
          <a:prstGeom prst="rect">
            <a:avLst/>
          </a:prstGeom>
        </p:spPr>
      </p:pic>
      <p:pic>
        <p:nvPicPr>
          <p:cNvPr id="9" name="Picture 8">
            <a:extLst>
              <a:ext uri="{FF2B5EF4-FFF2-40B4-BE49-F238E27FC236}">
                <a16:creationId xmlns:a16="http://schemas.microsoft.com/office/drawing/2014/main" id="{37E21D73-8C43-FD1E-6125-51C2AA28D146}"/>
              </a:ext>
            </a:extLst>
          </p:cNvPr>
          <p:cNvPicPr>
            <a:picLocks noChangeAspect="1"/>
          </p:cNvPicPr>
          <p:nvPr/>
        </p:nvPicPr>
        <p:blipFill>
          <a:blip r:embed="rId4"/>
          <a:stretch>
            <a:fillRect/>
          </a:stretch>
        </p:blipFill>
        <p:spPr>
          <a:xfrm>
            <a:off x="190509" y="760825"/>
            <a:ext cx="4503810" cy="2796782"/>
          </a:xfrm>
          <a:prstGeom prst="rect">
            <a:avLst/>
          </a:prstGeom>
        </p:spPr>
      </p:pic>
      <p:pic>
        <p:nvPicPr>
          <p:cNvPr id="11" name="Picture 10">
            <a:extLst>
              <a:ext uri="{FF2B5EF4-FFF2-40B4-BE49-F238E27FC236}">
                <a16:creationId xmlns:a16="http://schemas.microsoft.com/office/drawing/2014/main" id="{FF268BF8-9909-2B65-20B0-E77FF6A19258}"/>
              </a:ext>
            </a:extLst>
          </p:cNvPr>
          <p:cNvPicPr>
            <a:picLocks noChangeAspect="1"/>
          </p:cNvPicPr>
          <p:nvPr/>
        </p:nvPicPr>
        <p:blipFill>
          <a:blip r:embed="rId5"/>
          <a:stretch>
            <a:fillRect/>
          </a:stretch>
        </p:blipFill>
        <p:spPr>
          <a:xfrm>
            <a:off x="5596226" y="802335"/>
            <a:ext cx="4503810" cy="2755272"/>
          </a:xfrm>
          <a:prstGeom prst="rect">
            <a:avLst/>
          </a:prstGeom>
        </p:spPr>
      </p:pic>
    </p:spTree>
    <p:extLst>
      <p:ext uri="{BB962C8B-B14F-4D97-AF65-F5344CB8AC3E}">
        <p14:creationId xmlns:p14="http://schemas.microsoft.com/office/powerpoint/2010/main" val="1068332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6DDB7-B39D-8456-CA8B-465D60A9B532}"/>
              </a:ext>
            </a:extLst>
          </p:cNvPr>
          <p:cNvSpPr>
            <a:spLocks noGrp="1"/>
          </p:cNvSpPr>
          <p:nvPr>
            <p:ph idx="1"/>
          </p:nvPr>
        </p:nvSpPr>
        <p:spPr>
          <a:xfrm>
            <a:off x="612244" y="809272"/>
            <a:ext cx="8946541" cy="4195481"/>
          </a:xfrm>
        </p:spPr>
        <p:txBody>
          <a:bodyPr/>
          <a:lstStyle/>
          <a:p>
            <a:pPr marL="0" indent="0">
              <a:buNone/>
            </a:pPr>
            <a:r>
              <a:rPr lang="en-US" dirty="0"/>
              <a:t>Lastly for the mobile addiction :-</a:t>
            </a:r>
          </a:p>
          <a:p>
            <a:pPr marL="0" indent="0">
              <a:buNone/>
            </a:pPr>
            <a:endParaRPr lang="en-IN" dirty="0"/>
          </a:p>
        </p:txBody>
      </p:sp>
      <p:pic>
        <p:nvPicPr>
          <p:cNvPr id="5" name="Picture 4">
            <a:extLst>
              <a:ext uri="{FF2B5EF4-FFF2-40B4-BE49-F238E27FC236}">
                <a16:creationId xmlns:a16="http://schemas.microsoft.com/office/drawing/2014/main" id="{A880A4F1-9BB9-B5A9-83E6-6671C34E05F2}"/>
              </a:ext>
            </a:extLst>
          </p:cNvPr>
          <p:cNvPicPr>
            <a:picLocks noChangeAspect="1"/>
          </p:cNvPicPr>
          <p:nvPr/>
        </p:nvPicPr>
        <p:blipFill>
          <a:blip r:embed="rId2"/>
          <a:stretch>
            <a:fillRect/>
          </a:stretch>
        </p:blipFill>
        <p:spPr>
          <a:xfrm>
            <a:off x="5873222" y="2063154"/>
            <a:ext cx="6318778" cy="4658444"/>
          </a:xfrm>
          <a:prstGeom prst="rect">
            <a:avLst/>
          </a:prstGeom>
        </p:spPr>
      </p:pic>
      <p:sp>
        <p:nvSpPr>
          <p:cNvPr id="6" name="TextBox 5">
            <a:extLst>
              <a:ext uri="{FF2B5EF4-FFF2-40B4-BE49-F238E27FC236}">
                <a16:creationId xmlns:a16="http://schemas.microsoft.com/office/drawing/2014/main" id="{3A3C83B5-F3FD-2AF0-5070-CF1142AAF4FA}"/>
              </a:ext>
            </a:extLst>
          </p:cNvPr>
          <p:cNvSpPr txBox="1"/>
          <p:nvPr/>
        </p:nvSpPr>
        <p:spPr>
          <a:xfrm>
            <a:off x="423333" y="2252133"/>
            <a:ext cx="4957840" cy="1754326"/>
          </a:xfrm>
          <a:prstGeom prst="rect">
            <a:avLst/>
          </a:prstGeom>
          <a:noFill/>
        </p:spPr>
        <p:txBody>
          <a:bodyPr wrap="square" rtlCol="0">
            <a:spAutoFit/>
          </a:bodyPr>
          <a:lstStyle/>
          <a:p>
            <a:r>
              <a:rPr lang="en-US" b="1" dirty="0"/>
              <a:t>Binary Mapping of Key Behaviors</a:t>
            </a:r>
          </a:p>
          <a:p>
            <a:r>
              <a:rPr lang="en-US" dirty="0"/>
              <a:t>To quantify addiction behaviors, mapped the following questions to binary (1/0) values:</a:t>
            </a:r>
          </a:p>
          <a:p>
            <a:endParaRPr lang="en-US" dirty="0"/>
          </a:p>
          <a:p>
            <a:endParaRPr lang="en-IN" dirty="0"/>
          </a:p>
        </p:txBody>
      </p:sp>
      <p:sp>
        <p:nvSpPr>
          <p:cNvPr id="8" name="Rectangle 2">
            <a:extLst>
              <a:ext uri="{FF2B5EF4-FFF2-40B4-BE49-F238E27FC236}">
                <a16:creationId xmlns:a16="http://schemas.microsoft.com/office/drawing/2014/main" id="{F7BEA5B1-E1F2-1B34-294B-587FC18AD663}"/>
              </a:ext>
            </a:extLst>
          </p:cNvPr>
          <p:cNvSpPr>
            <a:spLocks noChangeArrowheads="1"/>
          </p:cNvSpPr>
          <p:nvPr/>
        </p:nvSpPr>
        <p:spPr bwMode="auto">
          <a:xfrm>
            <a:off x="423333" y="3694994"/>
            <a:ext cx="495784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Arial" panose="020B0604020202020204" pitchFamily="34" charset="0"/>
              </a:rPr>
              <a:t>Then </a:t>
            </a:r>
            <a:r>
              <a:rPr kumimoji="0" lang="en-US" altLang="en-US" sz="1800" b="0" i="0" u="none" strike="noStrike" cap="none" normalizeH="0" baseline="0" dirty="0">
                <a:ln>
                  <a:noFill/>
                </a:ln>
                <a:solidFill>
                  <a:schemeClr val="tx1"/>
                </a:solidFill>
                <a:effectLst/>
                <a:latin typeface="Arial" panose="020B0604020202020204" pitchFamily="34" charset="0"/>
              </a:rPr>
              <a:t>created a new column </a:t>
            </a:r>
            <a:r>
              <a:rPr lang="en-US" altLang="en-US" dirty="0">
                <a:latin typeface="Arial" panose="020B0604020202020204" pitchFamily="34" charset="0"/>
              </a:rPr>
              <a:t>addiction level by summing up the binary values.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score ranges from </a:t>
            </a:r>
            <a:r>
              <a:rPr kumimoji="0" lang="en-US" altLang="en-US" sz="1800" b="1" i="0" u="none" strike="noStrike" cap="none" normalizeH="0" baseline="0" dirty="0">
                <a:ln>
                  <a:noFill/>
                </a:ln>
                <a:solidFill>
                  <a:schemeClr val="tx1"/>
                </a:solidFill>
                <a:effectLst/>
                <a:latin typeface="Arial" panose="020B0604020202020204" pitchFamily="34" charset="0"/>
              </a:rPr>
              <a:t>0 to 5</a:t>
            </a:r>
            <a:r>
              <a:rPr kumimoji="0" lang="en-US" altLang="en-US" sz="1800" b="0" i="0" u="none" strike="noStrike" cap="none" normalizeH="0" baseline="0" dirty="0">
                <a:ln>
                  <a:noFill/>
                </a:ln>
                <a:solidFill>
                  <a:schemeClr val="tx1"/>
                </a:solidFill>
                <a:effectLst/>
                <a:latin typeface="Arial" panose="020B0604020202020204" pitchFamily="34" charset="0"/>
              </a:rPr>
              <a:t>, where higher scores indicate higher levels of self-reported mobile dependency.</a:t>
            </a:r>
          </a:p>
        </p:txBody>
      </p:sp>
    </p:spTree>
    <p:extLst>
      <p:ext uri="{BB962C8B-B14F-4D97-AF65-F5344CB8AC3E}">
        <p14:creationId xmlns:p14="http://schemas.microsoft.com/office/powerpoint/2010/main" val="4066552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1B2D96-2DE4-AC98-DB49-CF4D74A73716}"/>
              </a:ext>
            </a:extLst>
          </p:cNvPr>
          <p:cNvSpPr>
            <a:spLocks noGrp="1"/>
          </p:cNvSpPr>
          <p:nvPr>
            <p:ph idx="1"/>
          </p:nvPr>
        </p:nvSpPr>
        <p:spPr>
          <a:xfrm>
            <a:off x="493712" y="452718"/>
            <a:ext cx="8946541" cy="4195481"/>
          </a:xfrm>
        </p:spPr>
        <p:txBody>
          <a:bodyPr/>
          <a:lstStyle/>
          <a:p>
            <a:pPr marL="0" indent="0">
              <a:buNone/>
            </a:pPr>
            <a:r>
              <a:rPr lang="en-US" dirty="0"/>
              <a:t>For the insights and the plots </a:t>
            </a:r>
            <a:endParaRPr lang="en-IN" dirty="0"/>
          </a:p>
        </p:txBody>
      </p:sp>
      <p:pic>
        <p:nvPicPr>
          <p:cNvPr id="5" name="Picture 4">
            <a:extLst>
              <a:ext uri="{FF2B5EF4-FFF2-40B4-BE49-F238E27FC236}">
                <a16:creationId xmlns:a16="http://schemas.microsoft.com/office/drawing/2014/main" id="{24357683-23DF-7C09-4B79-88C1C6869C34}"/>
              </a:ext>
            </a:extLst>
          </p:cNvPr>
          <p:cNvPicPr>
            <a:picLocks noChangeAspect="1"/>
          </p:cNvPicPr>
          <p:nvPr/>
        </p:nvPicPr>
        <p:blipFill>
          <a:blip r:embed="rId2"/>
          <a:stretch>
            <a:fillRect/>
          </a:stretch>
        </p:blipFill>
        <p:spPr>
          <a:xfrm>
            <a:off x="451502" y="3332882"/>
            <a:ext cx="4515480" cy="3343742"/>
          </a:xfrm>
          <a:prstGeom prst="rect">
            <a:avLst/>
          </a:prstGeom>
        </p:spPr>
      </p:pic>
      <p:pic>
        <p:nvPicPr>
          <p:cNvPr id="7" name="Picture 6">
            <a:extLst>
              <a:ext uri="{FF2B5EF4-FFF2-40B4-BE49-F238E27FC236}">
                <a16:creationId xmlns:a16="http://schemas.microsoft.com/office/drawing/2014/main" id="{4E9B4233-A119-2287-0ED7-D226570F2472}"/>
              </a:ext>
            </a:extLst>
          </p:cNvPr>
          <p:cNvPicPr>
            <a:picLocks noChangeAspect="1"/>
          </p:cNvPicPr>
          <p:nvPr/>
        </p:nvPicPr>
        <p:blipFill>
          <a:blip r:embed="rId3"/>
          <a:stretch>
            <a:fillRect/>
          </a:stretch>
        </p:blipFill>
        <p:spPr>
          <a:xfrm>
            <a:off x="4349819" y="7515"/>
            <a:ext cx="4146301" cy="3094514"/>
          </a:xfrm>
          <a:prstGeom prst="rect">
            <a:avLst/>
          </a:prstGeom>
        </p:spPr>
      </p:pic>
      <p:pic>
        <p:nvPicPr>
          <p:cNvPr id="9" name="Picture 8">
            <a:extLst>
              <a:ext uri="{FF2B5EF4-FFF2-40B4-BE49-F238E27FC236}">
                <a16:creationId xmlns:a16="http://schemas.microsoft.com/office/drawing/2014/main" id="{E0C28853-F523-1FF6-FB04-2FE494D67FB2}"/>
              </a:ext>
            </a:extLst>
          </p:cNvPr>
          <p:cNvPicPr>
            <a:picLocks noChangeAspect="1"/>
          </p:cNvPicPr>
          <p:nvPr/>
        </p:nvPicPr>
        <p:blipFill>
          <a:blip r:embed="rId4"/>
          <a:stretch>
            <a:fillRect/>
          </a:stretch>
        </p:blipFill>
        <p:spPr>
          <a:xfrm>
            <a:off x="6985086" y="3313931"/>
            <a:ext cx="4910333" cy="3381644"/>
          </a:xfrm>
          <a:prstGeom prst="rect">
            <a:avLst/>
          </a:prstGeom>
        </p:spPr>
      </p:pic>
    </p:spTree>
    <p:extLst>
      <p:ext uri="{BB962C8B-B14F-4D97-AF65-F5344CB8AC3E}">
        <p14:creationId xmlns:p14="http://schemas.microsoft.com/office/powerpoint/2010/main" val="1895405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9279-5068-8572-1DCE-DA1F9490F709}"/>
              </a:ext>
            </a:extLst>
          </p:cNvPr>
          <p:cNvSpPr>
            <a:spLocks noGrp="1"/>
          </p:cNvSpPr>
          <p:nvPr>
            <p:ph type="title"/>
          </p:nvPr>
        </p:nvSpPr>
        <p:spPr>
          <a:xfrm>
            <a:off x="1103312" y="452718"/>
            <a:ext cx="9404723" cy="1400530"/>
          </a:xfrm>
        </p:spPr>
        <p:txBody>
          <a:bodyPr/>
          <a:lstStyle/>
          <a:p>
            <a:r>
              <a:rPr lang="en-US" b="1" dirty="0"/>
              <a:t>NOW STEP 5 - DATA FILTERRING</a:t>
            </a:r>
            <a:br>
              <a:rPr lang="en-US" b="1" dirty="0"/>
            </a:br>
            <a:endParaRPr lang="en-IN" dirty="0"/>
          </a:p>
        </p:txBody>
      </p:sp>
      <p:sp>
        <p:nvSpPr>
          <p:cNvPr id="3" name="Content Placeholder 2">
            <a:extLst>
              <a:ext uri="{FF2B5EF4-FFF2-40B4-BE49-F238E27FC236}">
                <a16:creationId xmlns:a16="http://schemas.microsoft.com/office/drawing/2014/main" id="{C3E05E98-267B-229E-570A-24540ACB5953}"/>
              </a:ext>
            </a:extLst>
          </p:cNvPr>
          <p:cNvSpPr>
            <a:spLocks noGrp="1"/>
          </p:cNvSpPr>
          <p:nvPr>
            <p:ph idx="1"/>
          </p:nvPr>
        </p:nvSpPr>
        <p:spPr>
          <a:xfrm>
            <a:off x="1103312" y="1853248"/>
            <a:ext cx="8946541" cy="4195481"/>
          </a:xfrm>
        </p:spPr>
        <p:txBody>
          <a:bodyPr/>
          <a:lstStyle/>
          <a:p>
            <a:pPr marL="0" indent="0">
              <a:buNone/>
            </a:pPr>
            <a:r>
              <a:rPr lang="en-US" dirty="0"/>
              <a:t>In this stage, focused on identifying users with </a:t>
            </a:r>
            <a:r>
              <a:rPr lang="en-US" b="1" dirty="0"/>
              <a:t>high engagement or problematic patterns</a:t>
            </a:r>
            <a:r>
              <a:rPr lang="en-US" dirty="0"/>
              <a:t> related datasets  by applying custom logic and thresholds.</a:t>
            </a:r>
          </a:p>
          <a:p>
            <a:pPr marL="0" indent="0">
              <a:buNone/>
            </a:pPr>
            <a:endParaRPr lang="en-US" dirty="0"/>
          </a:p>
        </p:txBody>
      </p:sp>
      <p:sp>
        <p:nvSpPr>
          <p:cNvPr id="12" name="TextBox 11">
            <a:extLst>
              <a:ext uri="{FF2B5EF4-FFF2-40B4-BE49-F238E27FC236}">
                <a16:creationId xmlns:a16="http://schemas.microsoft.com/office/drawing/2014/main" id="{0FE56C75-BE1F-17FC-9589-C9FF3B4351F7}"/>
              </a:ext>
            </a:extLst>
          </p:cNvPr>
          <p:cNvSpPr txBox="1"/>
          <p:nvPr/>
        </p:nvSpPr>
        <p:spPr>
          <a:xfrm>
            <a:off x="491067" y="3143711"/>
            <a:ext cx="11582400" cy="2585323"/>
          </a:xfrm>
          <a:prstGeom prst="rect">
            <a:avLst/>
          </a:prstGeom>
          <a:noFill/>
        </p:spPr>
        <p:txBody>
          <a:bodyPr wrap="square" rtlCol="0">
            <a:spAutoFit/>
          </a:bodyPr>
          <a:lstStyle/>
          <a:p>
            <a:r>
              <a:rPr lang="en-US" dirty="0"/>
              <a:t>FOR THE SOCIAL MEDIA ONE </a:t>
            </a:r>
          </a:p>
          <a:p>
            <a:endParaRPr lang="en-US" dirty="0"/>
          </a:p>
          <a:p>
            <a:r>
              <a:rPr lang="en-US" dirty="0"/>
              <a:t>CLEANING TIME DATA :- </a:t>
            </a:r>
          </a:p>
          <a:p>
            <a:endParaRPr lang="en-US" dirty="0"/>
          </a:p>
          <a:p>
            <a:r>
              <a:rPr lang="en-US" dirty="0"/>
              <a:t>	I first standardized the responses to the question:</a:t>
            </a:r>
            <a:br>
              <a:rPr lang="en-US" dirty="0"/>
            </a:br>
            <a:r>
              <a:rPr lang="en-US" dirty="0"/>
              <a:t>       </a:t>
            </a:r>
            <a:r>
              <a:rPr lang="en-US" b="1" dirty="0"/>
              <a:t>“What is the average time you spend on social media every day?”</a:t>
            </a:r>
          </a:p>
          <a:p>
            <a:r>
              <a:rPr lang="en-IN" dirty="0"/>
              <a:t>       Then handled entries by converting them into numeric values</a:t>
            </a:r>
          </a:p>
          <a:p>
            <a:endParaRPr lang="en-IN" dirty="0"/>
          </a:p>
          <a:p>
            <a:r>
              <a:rPr lang="en-IN" dirty="0"/>
              <a:t>	Based on that created new col named social time hr for the analysis.</a:t>
            </a:r>
          </a:p>
        </p:txBody>
      </p:sp>
    </p:spTree>
    <p:extLst>
      <p:ext uri="{BB962C8B-B14F-4D97-AF65-F5344CB8AC3E}">
        <p14:creationId xmlns:p14="http://schemas.microsoft.com/office/powerpoint/2010/main" val="2771171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2D4E03-0E13-6B11-40C1-3E11F4EEC919}"/>
              </a:ext>
            </a:extLst>
          </p:cNvPr>
          <p:cNvPicPr>
            <a:picLocks noChangeAspect="1"/>
          </p:cNvPicPr>
          <p:nvPr/>
        </p:nvPicPr>
        <p:blipFill>
          <a:blip r:embed="rId2"/>
          <a:stretch>
            <a:fillRect/>
          </a:stretch>
        </p:blipFill>
        <p:spPr>
          <a:xfrm>
            <a:off x="1418999" y="204337"/>
            <a:ext cx="8630854" cy="6449325"/>
          </a:xfrm>
          <a:prstGeom prst="rect">
            <a:avLst/>
          </a:prstGeom>
        </p:spPr>
      </p:pic>
    </p:spTree>
    <p:extLst>
      <p:ext uri="{BB962C8B-B14F-4D97-AF65-F5344CB8AC3E}">
        <p14:creationId xmlns:p14="http://schemas.microsoft.com/office/powerpoint/2010/main" val="3622728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01BA-2DFC-E015-3373-B0797210A2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1CB310-6B65-CE17-CC41-49460531A8C5}"/>
              </a:ext>
            </a:extLst>
          </p:cNvPr>
          <p:cNvSpPr>
            <a:spLocks noGrp="1"/>
          </p:cNvSpPr>
          <p:nvPr>
            <p:ph idx="1"/>
          </p:nvPr>
        </p:nvSpPr>
        <p:spPr>
          <a:xfrm>
            <a:off x="646111" y="452718"/>
            <a:ext cx="8946541" cy="4195481"/>
          </a:xfrm>
        </p:spPr>
        <p:txBody>
          <a:bodyPr/>
          <a:lstStyle/>
          <a:p>
            <a:pPr marL="0" indent="0">
              <a:buNone/>
            </a:pPr>
            <a:r>
              <a:rPr lang="en-US" dirty="0"/>
              <a:t>Analysis and the plots based on that </a:t>
            </a:r>
            <a:endParaRPr lang="en-IN" dirty="0"/>
          </a:p>
        </p:txBody>
      </p:sp>
      <p:pic>
        <p:nvPicPr>
          <p:cNvPr id="5" name="Picture 4">
            <a:extLst>
              <a:ext uri="{FF2B5EF4-FFF2-40B4-BE49-F238E27FC236}">
                <a16:creationId xmlns:a16="http://schemas.microsoft.com/office/drawing/2014/main" id="{EF6251BB-C2C8-3808-25B9-F6F8D56FDAEE}"/>
              </a:ext>
            </a:extLst>
          </p:cNvPr>
          <p:cNvPicPr>
            <a:picLocks noChangeAspect="1"/>
          </p:cNvPicPr>
          <p:nvPr/>
        </p:nvPicPr>
        <p:blipFill>
          <a:blip r:embed="rId2"/>
          <a:stretch>
            <a:fillRect/>
          </a:stretch>
        </p:blipFill>
        <p:spPr>
          <a:xfrm>
            <a:off x="6001905" y="0"/>
            <a:ext cx="5543984" cy="2951626"/>
          </a:xfrm>
          <a:prstGeom prst="rect">
            <a:avLst/>
          </a:prstGeom>
        </p:spPr>
      </p:pic>
      <p:pic>
        <p:nvPicPr>
          <p:cNvPr id="7" name="Picture 6">
            <a:extLst>
              <a:ext uri="{FF2B5EF4-FFF2-40B4-BE49-F238E27FC236}">
                <a16:creationId xmlns:a16="http://schemas.microsoft.com/office/drawing/2014/main" id="{2390A093-EAD0-867E-D660-A873DB3811B5}"/>
              </a:ext>
            </a:extLst>
          </p:cNvPr>
          <p:cNvPicPr>
            <a:picLocks noChangeAspect="1"/>
          </p:cNvPicPr>
          <p:nvPr/>
        </p:nvPicPr>
        <p:blipFill>
          <a:blip r:embed="rId3"/>
          <a:stretch>
            <a:fillRect/>
          </a:stretch>
        </p:blipFill>
        <p:spPr>
          <a:xfrm>
            <a:off x="0" y="145541"/>
            <a:ext cx="5830942" cy="3030650"/>
          </a:xfrm>
          <a:prstGeom prst="rect">
            <a:avLst/>
          </a:prstGeom>
        </p:spPr>
      </p:pic>
      <p:pic>
        <p:nvPicPr>
          <p:cNvPr id="11" name="Picture 10">
            <a:extLst>
              <a:ext uri="{FF2B5EF4-FFF2-40B4-BE49-F238E27FC236}">
                <a16:creationId xmlns:a16="http://schemas.microsoft.com/office/drawing/2014/main" id="{284F742C-F445-3A9D-89E0-83387A994CF5}"/>
              </a:ext>
            </a:extLst>
          </p:cNvPr>
          <p:cNvPicPr>
            <a:picLocks noChangeAspect="1"/>
          </p:cNvPicPr>
          <p:nvPr/>
        </p:nvPicPr>
        <p:blipFill>
          <a:blip r:embed="rId4"/>
          <a:stretch>
            <a:fillRect/>
          </a:stretch>
        </p:blipFill>
        <p:spPr>
          <a:xfrm>
            <a:off x="3768102" y="3305505"/>
            <a:ext cx="5449889" cy="3474841"/>
          </a:xfrm>
          <a:prstGeom prst="rect">
            <a:avLst/>
          </a:prstGeom>
        </p:spPr>
      </p:pic>
    </p:spTree>
    <p:extLst>
      <p:ext uri="{BB962C8B-B14F-4D97-AF65-F5344CB8AC3E}">
        <p14:creationId xmlns:p14="http://schemas.microsoft.com/office/powerpoint/2010/main" val="227482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EE23-C89A-D3CE-1C49-6A6DAD6DBBE7}"/>
              </a:ext>
            </a:extLst>
          </p:cNvPr>
          <p:cNvSpPr>
            <a:spLocks noGrp="1"/>
          </p:cNvSpPr>
          <p:nvPr>
            <p:ph type="title"/>
          </p:nvPr>
        </p:nvSpPr>
        <p:spPr>
          <a:xfrm>
            <a:off x="1270460" y="315066"/>
            <a:ext cx="9404723" cy="1400530"/>
          </a:xfrm>
        </p:spPr>
        <p:txBody>
          <a:bodyPr/>
          <a:lstStyle/>
          <a:p>
            <a:r>
              <a:rPr lang="en-IN" b="1" u="sng" dirty="0"/>
              <a:t>Problem Statement &amp; Objective</a:t>
            </a:r>
          </a:p>
        </p:txBody>
      </p:sp>
      <p:sp>
        <p:nvSpPr>
          <p:cNvPr id="5" name="Rectangle 1">
            <a:extLst>
              <a:ext uri="{FF2B5EF4-FFF2-40B4-BE49-F238E27FC236}">
                <a16:creationId xmlns:a16="http://schemas.microsoft.com/office/drawing/2014/main" id="{5D75A9F3-FEEE-41C3-CAD4-DB0D90855676}"/>
              </a:ext>
            </a:extLst>
          </p:cNvPr>
          <p:cNvSpPr>
            <a:spLocks noGrp="1" noChangeArrowheads="1"/>
          </p:cNvSpPr>
          <p:nvPr>
            <p:ph idx="1"/>
          </p:nvPr>
        </p:nvSpPr>
        <p:spPr bwMode="auto">
          <a:xfrm>
            <a:off x="414004" y="1551769"/>
            <a:ext cx="1136399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Problem:</a:t>
            </a:r>
            <a:r>
              <a:rPr kumimoji="0" lang="en-US" altLang="en-US" sz="1800" b="0" i="0" u="none" strike="noStrike" cap="none" normalizeH="0" baseline="0" dirty="0">
                <a:ln>
                  <a:noFill/>
                </a:ln>
                <a:solidFill>
                  <a:schemeClr val="tx1"/>
                </a:solidFill>
                <a:effectLst/>
                <a:latin typeface="Arial" panose="020B0604020202020204" pitchFamily="34" charset="0"/>
              </a:rPr>
              <a:t> With growing screen time, especially due to social media, concerns about its </a:t>
            </a:r>
            <a:r>
              <a:rPr kumimoji="0" lang="en-US" altLang="en-US" sz="1800" b="1" i="0" u="none" strike="noStrike" cap="none" normalizeH="0" baseline="0" dirty="0">
                <a:ln>
                  <a:noFill/>
                </a:ln>
                <a:solidFill>
                  <a:schemeClr val="tx1"/>
                </a:solidFill>
                <a:effectLst/>
                <a:latin typeface="Arial" panose="020B0604020202020204" pitchFamily="34" charset="0"/>
              </a:rPr>
              <a:t>impact on mental health</a:t>
            </a:r>
            <a:r>
              <a:rPr kumimoji="0" lang="en-US" altLang="en-US" sz="1800" b="0" i="0" u="none" strike="noStrike" cap="none" normalizeH="0" baseline="0" dirty="0">
                <a:ln>
                  <a:noFill/>
                </a:ln>
                <a:solidFill>
                  <a:schemeClr val="tx1"/>
                </a:solidFill>
                <a:effectLst/>
                <a:latin typeface="Arial" panose="020B0604020202020204" pitchFamily="34" charset="0"/>
              </a:rPr>
              <a:t> have increased.</a:t>
            </a:r>
          </a:p>
          <a:p>
            <a:pPr defTabSz="914400" eaLnBrk="0" fontAlgn="base" hangingPunct="0">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To </a:t>
            </a:r>
            <a:r>
              <a:rPr kumimoji="0" lang="en-US" altLang="en-US" sz="1800" b="1" i="0" u="none" strike="noStrike" cap="none" normalizeH="0" baseline="0" dirty="0">
                <a:ln>
                  <a:noFill/>
                </a:ln>
                <a:solidFill>
                  <a:schemeClr val="tx1"/>
                </a:solidFill>
                <a:effectLst/>
                <a:latin typeface="Arial" panose="020B0604020202020204" pitchFamily="34" charset="0"/>
              </a:rPr>
              <a:t>analyze patterns</a:t>
            </a:r>
            <a:r>
              <a:rPr kumimoji="0" lang="en-US" altLang="en-US" sz="1800" b="0" i="0" u="none" strike="noStrike" cap="none" normalizeH="0" baseline="0" dirty="0">
                <a:ln>
                  <a:noFill/>
                </a:ln>
                <a:solidFill>
                  <a:schemeClr val="tx1"/>
                </a:solidFill>
                <a:effectLst/>
                <a:latin typeface="Arial" panose="020B0604020202020204" pitchFamily="34" charset="0"/>
              </a:rPr>
              <a:t> in social media use, emotional responses, and behavioral habits to understand how screen time might relate to </a:t>
            </a:r>
            <a:r>
              <a:rPr kumimoji="0" lang="en-US" altLang="en-US" sz="1800" b="1" i="0" u="none" strike="noStrike" cap="none" normalizeH="0" baseline="0" dirty="0">
                <a:ln>
                  <a:noFill/>
                </a:ln>
                <a:solidFill>
                  <a:schemeClr val="tx1"/>
                </a:solidFill>
                <a:effectLst/>
                <a:latin typeface="Arial" panose="020B0604020202020204" pitchFamily="34" charset="0"/>
              </a:rPr>
              <a:t>distraction, mood fluctuations, and sleep issues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defTabSz="914400" eaLnBrk="0" fontAlgn="base" hangingPunct="0">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r>
              <a:rPr lang="en-US" sz="1800" b="1" dirty="0"/>
              <a:t>Insight-Driven Exploration:</a:t>
            </a:r>
            <a:r>
              <a:rPr lang="en-US" sz="1800" dirty="0"/>
              <a:t> Rather than building predictive models, the focus was on uncovering </a:t>
            </a:r>
            <a:r>
              <a:rPr lang="en-US" sz="1800" b="1" dirty="0"/>
              <a:t>meaningful patterns</a:t>
            </a:r>
            <a:r>
              <a:rPr lang="en-US" sz="1800" dirty="0"/>
              <a:t>, visual trends, and behavioral insights that can help </a:t>
            </a:r>
            <a:r>
              <a:rPr lang="en-US" sz="1800" b="1" dirty="0"/>
              <a:t>raise awareness</a:t>
            </a:r>
            <a:r>
              <a:rPr lang="en-US" sz="1800" dirty="0"/>
              <a:t> about digital well-being.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35871E0-1BD4-1B31-27E2-7CA679093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0382" y="4013569"/>
            <a:ext cx="3750582" cy="2691423"/>
          </a:xfrm>
          <a:prstGeom prst="rect">
            <a:avLst/>
          </a:prstGeom>
        </p:spPr>
      </p:pic>
    </p:spTree>
    <p:extLst>
      <p:ext uri="{BB962C8B-B14F-4D97-AF65-F5344CB8AC3E}">
        <p14:creationId xmlns:p14="http://schemas.microsoft.com/office/powerpoint/2010/main" val="3529020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CEF4E0-C0AD-B1F7-C8FF-C3FA80B1033D}"/>
              </a:ext>
            </a:extLst>
          </p:cNvPr>
          <p:cNvSpPr>
            <a:spLocks noGrp="1"/>
          </p:cNvSpPr>
          <p:nvPr>
            <p:ph idx="1"/>
          </p:nvPr>
        </p:nvSpPr>
        <p:spPr>
          <a:xfrm>
            <a:off x="273577" y="122518"/>
            <a:ext cx="8946541" cy="4195481"/>
          </a:xfrm>
        </p:spPr>
        <p:txBody>
          <a:bodyPr/>
          <a:lstStyle/>
          <a:p>
            <a:pPr marL="0" indent="0">
              <a:buNone/>
            </a:pPr>
            <a:r>
              <a:rPr lang="en-US" b="1" dirty="0"/>
              <a:t>For the digital behavior </a:t>
            </a:r>
            <a:endParaRPr lang="en-IN" b="1" dirty="0"/>
          </a:p>
        </p:txBody>
      </p:sp>
      <p:sp>
        <p:nvSpPr>
          <p:cNvPr id="4" name="TextBox 3">
            <a:extLst>
              <a:ext uri="{FF2B5EF4-FFF2-40B4-BE49-F238E27FC236}">
                <a16:creationId xmlns:a16="http://schemas.microsoft.com/office/drawing/2014/main" id="{930B0932-8292-4CC4-750E-4551B1E8ADCD}"/>
              </a:ext>
            </a:extLst>
          </p:cNvPr>
          <p:cNvSpPr txBox="1"/>
          <p:nvPr/>
        </p:nvSpPr>
        <p:spPr>
          <a:xfrm>
            <a:off x="273577" y="751344"/>
            <a:ext cx="10126134" cy="6186309"/>
          </a:xfrm>
          <a:prstGeom prst="rect">
            <a:avLst/>
          </a:prstGeom>
          <a:noFill/>
        </p:spPr>
        <p:txBody>
          <a:bodyPr wrap="square" rtlCol="0">
            <a:spAutoFit/>
          </a:bodyPr>
          <a:lstStyle/>
          <a:p>
            <a:r>
              <a:rPr lang="en-US" dirty="0"/>
              <a:t>After transforming the data into </a:t>
            </a:r>
            <a:r>
              <a:rPr lang="en-US" b="1" dirty="0"/>
              <a:t>actual measurable units</a:t>
            </a:r>
            <a:r>
              <a:rPr lang="en-US" dirty="0"/>
              <a:t> (e.g., screen time in hours, sleep in hours, app switches as integers), I applied a filtering process to identify users who show </a:t>
            </a:r>
            <a:r>
              <a:rPr lang="en-US" b="1" dirty="0"/>
              <a:t>potentially concerning digital habits</a:t>
            </a:r>
            <a:r>
              <a:rPr lang="en-US" dirty="0"/>
              <a:t>.</a:t>
            </a:r>
          </a:p>
          <a:p>
            <a:endParaRPr lang="en-US" dirty="0"/>
          </a:p>
          <a:p>
            <a:r>
              <a:rPr lang="en-US" dirty="0"/>
              <a:t>Now the Logic is </a:t>
            </a:r>
            <a:br>
              <a:rPr lang="en-US" dirty="0"/>
            </a:br>
            <a:br>
              <a:rPr lang="en-US" dirty="0"/>
            </a:br>
            <a:r>
              <a:rPr lang="en-US" dirty="0"/>
              <a:t>I defined a set of conditions to detect users who might be </a:t>
            </a:r>
            <a:r>
              <a:rPr lang="en-US" b="1" dirty="0"/>
              <a:t>at risk of digital fatigue or poor well-being</a:t>
            </a:r>
            <a:r>
              <a:rPr lang="en-US" dirty="0"/>
              <a:t>:</a:t>
            </a:r>
          </a:p>
          <a:p>
            <a:endParaRPr lang="en-US" dirty="0"/>
          </a:p>
          <a:p>
            <a:r>
              <a:rPr lang="en-US" b="1" dirty="0"/>
              <a:t>Heavy Screen Time:</a:t>
            </a:r>
            <a:br>
              <a:rPr lang="en-US" dirty="0"/>
            </a:br>
            <a:r>
              <a:rPr lang="en-US" dirty="0"/>
              <a:t>Spending more than </a:t>
            </a:r>
            <a:r>
              <a:rPr lang="en-US" b="1" dirty="0"/>
              <a:t>5 hours daily</a:t>
            </a:r>
            <a:r>
              <a:rPr lang="en-US" dirty="0"/>
              <a:t> in front of a screen.</a:t>
            </a:r>
          </a:p>
          <a:p>
            <a:endParaRPr lang="en-US" dirty="0"/>
          </a:p>
          <a:p>
            <a:r>
              <a:rPr lang="en-US" b="1" dirty="0"/>
              <a:t>Frequent App Switching:</a:t>
            </a:r>
            <a:br>
              <a:rPr lang="en-US" dirty="0"/>
            </a:br>
            <a:r>
              <a:rPr lang="en-US" dirty="0"/>
              <a:t>Performing over </a:t>
            </a:r>
            <a:r>
              <a:rPr lang="en-US" b="1" dirty="0"/>
              <a:t>100 app switches</a:t>
            </a:r>
            <a:r>
              <a:rPr lang="en-US" dirty="0"/>
              <a:t> a day, suggesting frequent task changes or distraction.</a:t>
            </a:r>
          </a:p>
          <a:p>
            <a:endParaRPr lang="en-US" dirty="0"/>
          </a:p>
          <a:p>
            <a:r>
              <a:rPr lang="en-US" b="1" dirty="0"/>
              <a:t>Poor Sleep Patterns:</a:t>
            </a:r>
            <a:br>
              <a:rPr lang="en-US" dirty="0"/>
            </a:br>
            <a:r>
              <a:rPr lang="en-US" dirty="0"/>
              <a:t>Getting less than </a:t>
            </a:r>
            <a:r>
              <a:rPr lang="en-US" b="1" dirty="0"/>
              <a:t>6 hours of sleep</a:t>
            </a:r>
            <a:r>
              <a:rPr lang="en-US" dirty="0"/>
              <a:t>, which may be insufficient for mental and physical recovery.</a:t>
            </a:r>
            <a:br>
              <a:rPr lang="en-US" dirty="0"/>
            </a:br>
            <a:br>
              <a:rPr lang="en-US" dirty="0"/>
            </a:br>
            <a:r>
              <a:rPr lang="en-US" dirty="0"/>
              <a:t>Then putting them in </a:t>
            </a:r>
            <a:r>
              <a:rPr lang="en-US" dirty="0" err="1"/>
              <a:t>at_risk</a:t>
            </a:r>
            <a:r>
              <a:rPr lang="en-US" dirty="0"/>
              <a:t> which is also new that is created  and contains –</a:t>
            </a:r>
            <a:r>
              <a:rPr lang="en-US" dirty="0" err="1"/>
              <a:t>ve</a:t>
            </a:r>
            <a:r>
              <a:rPr lang="en-US" dirty="0"/>
              <a:t> effects of digital overuse </a:t>
            </a:r>
          </a:p>
          <a:p>
            <a:endParaRPr lang="en-IN" dirty="0"/>
          </a:p>
        </p:txBody>
      </p:sp>
    </p:spTree>
    <p:extLst>
      <p:ext uri="{BB962C8B-B14F-4D97-AF65-F5344CB8AC3E}">
        <p14:creationId xmlns:p14="http://schemas.microsoft.com/office/powerpoint/2010/main" val="2963163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96E78-0252-E99A-22C9-9D2B0E292B09}"/>
              </a:ext>
            </a:extLst>
          </p:cNvPr>
          <p:cNvSpPr>
            <a:spLocks noGrp="1"/>
          </p:cNvSpPr>
          <p:nvPr>
            <p:ph idx="1"/>
          </p:nvPr>
        </p:nvSpPr>
        <p:spPr>
          <a:xfrm>
            <a:off x="493712" y="452718"/>
            <a:ext cx="8946541" cy="4195481"/>
          </a:xfrm>
        </p:spPr>
        <p:txBody>
          <a:bodyPr/>
          <a:lstStyle/>
          <a:p>
            <a:pPr marL="0" indent="0">
              <a:buNone/>
            </a:pPr>
            <a:r>
              <a:rPr lang="en-US" dirty="0"/>
              <a:t>Plotting some of the values</a:t>
            </a:r>
            <a:endParaRPr lang="en-IN" dirty="0"/>
          </a:p>
        </p:txBody>
      </p:sp>
      <p:pic>
        <p:nvPicPr>
          <p:cNvPr id="5" name="Picture 4">
            <a:extLst>
              <a:ext uri="{FF2B5EF4-FFF2-40B4-BE49-F238E27FC236}">
                <a16:creationId xmlns:a16="http://schemas.microsoft.com/office/drawing/2014/main" id="{F6D0DBB1-937C-394D-D415-BF34FBB2D008}"/>
              </a:ext>
            </a:extLst>
          </p:cNvPr>
          <p:cNvPicPr>
            <a:picLocks noChangeAspect="1"/>
          </p:cNvPicPr>
          <p:nvPr/>
        </p:nvPicPr>
        <p:blipFill>
          <a:blip r:embed="rId2"/>
          <a:stretch>
            <a:fillRect/>
          </a:stretch>
        </p:blipFill>
        <p:spPr>
          <a:xfrm>
            <a:off x="105416" y="2092851"/>
            <a:ext cx="5009621" cy="3708931"/>
          </a:xfrm>
          <a:prstGeom prst="rect">
            <a:avLst/>
          </a:prstGeom>
        </p:spPr>
      </p:pic>
      <p:pic>
        <p:nvPicPr>
          <p:cNvPr id="7" name="Picture 6">
            <a:extLst>
              <a:ext uri="{FF2B5EF4-FFF2-40B4-BE49-F238E27FC236}">
                <a16:creationId xmlns:a16="http://schemas.microsoft.com/office/drawing/2014/main" id="{764E7F95-587F-7BE7-381B-7D6A86516045}"/>
              </a:ext>
            </a:extLst>
          </p:cNvPr>
          <p:cNvPicPr>
            <a:picLocks noChangeAspect="1"/>
          </p:cNvPicPr>
          <p:nvPr/>
        </p:nvPicPr>
        <p:blipFill>
          <a:blip r:embed="rId3"/>
          <a:stretch>
            <a:fillRect/>
          </a:stretch>
        </p:blipFill>
        <p:spPr>
          <a:xfrm>
            <a:off x="5457240" y="3429000"/>
            <a:ext cx="6241048" cy="3403463"/>
          </a:xfrm>
          <a:prstGeom prst="rect">
            <a:avLst/>
          </a:prstGeom>
        </p:spPr>
      </p:pic>
      <p:pic>
        <p:nvPicPr>
          <p:cNvPr id="9" name="Picture 8">
            <a:extLst>
              <a:ext uri="{FF2B5EF4-FFF2-40B4-BE49-F238E27FC236}">
                <a16:creationId xmlns:a16="http://schemas.microsoft.com/office/drawing/2014/main" id="{AD7DA0F9-D70A-5221-9A58-D17B55F0A083}"/>
              </a:ext>
            </a:extLst>
          </p:cNvPr>
          <p:cNvPicPr>
            <a:picLocks noChangeAspect="1"/>
          </p:cNvPicPr>
          <p:nvPr/>
        </p:nvPicPr>
        <p:blipFill>
          <a:blip r:embed="rId4"/>
          <a:stretch>
            <a:fillRect/>
          </a:stretch>
        </p:blipFill>
        <p:spPr>
          <a:xfrm>
            <a:off x="5655733" y="-1014631"/>
            <a:ext cx="6430851" cy="4320728"/>
          </a:xfrm>
          <a:prstGeom prst="rect">
            <a:avLst/>
          </a:prstGeom>
        </p:spPr>
      </p:pic>
    </p:spTree>
    <p:extLst>
      <p:ext uri="{BB962C8B-B14F-4D97-AF65-F5344CB8AC3E}">
        <p14:creationId xmlns:p14="http://schemas.microsoft.com/office/powerpoint/2010/main" val="3033565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9FFAA2-F32E-C77A-15B4-B1F2C214E5E7}"/>
              </a:ext>
            </a:extLst>
          </p:cNvPr>
          <p:cNvSpPr>
            <a:spLocks noGrp="1"/>
          </p:cNvSpPr>
          <p:nvPr>
            <p:ph idx="1"/>
          </p:nvPr>
        </p:nvSpPr>
        <p:spPr>
          <a:xfrm>
            <a:off x="256646" y="622052"/>
            <a:ext cx="8946541" cy="4195481"/>
          </a:xfrm>
        </p:spPr>
        <p:txBody>
          <a:bodyPr/>
          <a:lstStyle/>
          <a:p>
            <a:pPr marL="0" indent="0">
              <a:buNone/>
            </a:pPr>
            <a:r>
              <a:rPr lang="en-US" dirty="0"/>
              <a:t>Lasty Mobile Addiction </a:t>
            </a:r>
            <a:endParaRPr lang="en-IN" dirty="0"/>
          </a:p>
        </p:txBody>
      </p:sp>
      <p:sp>
        <p:nvSpPr>
          <p:cNvPr id="5" name="Rectangle 1">
            <a:extLst>
              <a:ext uri="{FF2B5EF4-FFF2-40B4-BE49-F238E27FC236}">
                <a16:creationId xmlns:a16="http://schemas.microsoft.com/office/drawing/2014/main" id="{98C9017A-FF44-4518-7566-6DB4A2CEDDEF}"/>
              </a:ext>
            </a:extLst>
          </p:cNvPr>
          <p:cNvSpPr>
            <a:spLocks noChangeArrowheads="1"/>
          </p:cNvSpPr>
          <p:nvPr/>
        </p:nvSpPr>
        <p:spPr bwMode="auto">
          <a:xfrm>
            <a:off x="256646" y="2046012"/>
            <a:ext cx="1193535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identify users who show signs of problematic mobile phone usage, we focused on five key behavioral indicators from the survey: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Checking phone before sleep or right after waking up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Sleeping with the phone nearby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Worrying about losing the phone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Panic when phone is left behind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Inability to go a day without using the phone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Each response was recoded: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YES IS 1</a:t>
            </a:r>
            <a:br>
              <a:rPr lang="en-US" altLang="en-US" dirty="0">
                <a:latin typeface="Arial" panose="020B0604020202020204" pitchFamily="34" charset="0"/>
              </a:rPr>
            </a:br>
            <a:r>
              <a:rPr lang="en-US" altLang="en-US" dirty="0">
                <a:latin typeface="Arial" panose="020B0604020202020204" pitchFamily="34" charset="0"/>
              </a:rPr>
              <a:t>NO IS 0</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 </a:t>
            </a:r>
            <a:r>
              <a:rPr kumimoji="0" lang="en-US" altLang="en-US" sz="1800" b="1" i="0" u="none" strike="noStrike" cap="none" normalizeH="0" baseline="0" dirty="0">
                <a:ln>
                  <a:noFill/>
                </a:ln>
                <a:solidFill>
                  <a:schemeClr val="tx1"/>
                </a:solidFill>
                <a:effectLst/>
                <a:latin typeface="Arial" panose="020B0604020202020204" pitchFamily="34" charset="0"/>
              </a:rPr>
              <a:t>Addiction Score</a:t>
            </a:r>
            <a:r>
              <a:rPr kumimoji="0" lang="en-US" altLang="en-US" sz="1800" b="0" i="0" u="none" strike="noStrike" cap="none" normalizeH="0" baseline="0" dirty="0">
                <a:ln>
                  <a:noFill/>
                </a:ln>
                <a:solidFill>
                  <a:schemeClr val="tx1"/>
                </a:solidFill>
                <a:effectLst/>
                <a:latin typeface="Arial" panose="020B0604020202020204" pitchFamily="34" charset="0"/>
              </a:rPr>
              <a:t> was then calculated by summing these binary indicators. Users with a score of </a:t>
            </a:r>
            <a:r>
              <a:rPr kumimoji="0" lang="en-US" altLang="en-US" sz="1800" b="1" i="0" u="none" strike="noStrike" cap="none" normalizeH="0" baseline="0" dirty="0">
                <a:ln>
                  <a:noFill/>
                </a:ln>
                <a:solidFill>
                  <a:schemeClr val="tx1"/>
                </a:solidFill>
                <a:effectLst/>
                <a:latin typeface="Arial" panose="020B0604020202020204" pitchFamily="34" charset="0"/>
              </a:rPr>
              <a:t>3 or more</a:t>
            </a:r>
            <a:r>
              <a:rPr kumimoji="0" lang="en-US" altLang="en-US" sz="1800" b="0" i="0" u="none" strike="noStrike" cap="none" normalizeH="0" baseline="0" dirty="0">
                <a:ln>
                  <a:noFill/>
                </a:ln>
                <a:solidFill>
                  <a:schemeClr val="tx1"/>
                </a:solidFill>
                <a:effectLst/>
                <a:latin typeface="Arial" panose="020B0604020202020204" pitchFamily="34" charset="0"/>
              </a:rPr>
              <a:t> were flagged as </a:t>
            </a:r>
            <a:r>
              <a:rPr kumimoji="0" lang="en-US" altLang="en-US" sz="1800" b="1" i="0" u="none" strike="noStrike" cap="none" normalizeH="0" baseline="0" dirty="0">
                <a:ln>
                  <a:noFill/>
                </a:ln>
                <a:solidFill>
                  <a:schemeClr val="tx1"/>
                </a:solidFill>
                <a:effectLst/>
                <a:latin typeface="Arial" panose="020B0604020202020204" pitchFamily="34" charset="0"/>
              </a:rPr>
              <a:t>"likely addicted."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3926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75DBAE-76D5-00CD-2B5C-A9620AA94529}"/>
              </a:ext>
            </a:extLst>
          </p:cNvPr>
          <p:cNvPicPr>
            <a:picLocks noChangeAspect="1"/>
          </p:cNvPicPr>
          <p:nvPr/>
        </p:nvPicPr>
        <p:blipFill>
          <a:blip r:embed="rId2"/>
          <a:stretch>
            <a:fillRect/>
          </a:stretch>
        </p:blipFill>
        <p:spPr>
          <a:xfrm>
            <a:off x="7691664" y="139611"/>
            <a:ext cx="4143953" cy="2772162"/>
          </a:xfrm>
          <a:prstGeom prst="rect">
            <a:avLst/>
          </a:prstGeom>
        </p:spPr>
      </p:pic>
      <p:pic>
        <p:nvPicPr>
          <p:cNvPr id="7" name="Picture 6">
            <a:extLst>
              <a:ext uri="{FF2B5EF4-FFF2-40B4-BE49-F238E27FC236}">
                <a16:creationId xmlns:a16="http://schemas.microsoft.com/office/drawing/2014/main" id="{A1E26C66-2BF4-1AF5-356E-21509FCAEAAF}"/>
              </a:ext>
            </a:extLst>
          </p:cNvPr>
          <p:cNvPicPr>
            <a:picLocks noChangeAspect="1"/>
          </p:cNvPicPr>
          <p:nvPr/>
        </p:nvPicPr>
        <p:blipFill>
          <a:blip r:embed="rId3"/>
          <a:stretch>
            <a:fillRect/>
          </a:stretch>
        </p:blipFill>
        <p:spPr>
          <a:xfrm>
            <a:off x="54900" y="139611"/>
            <a:ext cx="4172532" cy="2743583"/>
          </a:xfrm>
          <a:prstGeom prst="rect">
            <a:avLst/>
          </a:prstGeom>
        </p:spPr>
      </p:pic>
      <p:pic>
        <p:nvPicPr>
          <p:cNvPr id="9" name="Picture 8">
            <a:extLst>
              <a:ext uri="{FF2B5EF4-FFF2-40B4-BE49-F238E27FC236}">
                <a16:creationId xmlns:a16="http://schemas.microsoft.com/office/drawing/2014/main" id="{E3C19B73-72DF-A678-1065-6E68551BCCF1}"/>
              </a:ext>
            </a:extLst>
          </p:cNvPr>
          <p:cNvPicPr>
            <a:picLocks noChangeAspect="1"/>
          </p:cNvPicPr>
          <p:nvPr/>
        </p:nvPicPr>
        <p:blipFill>
          <a:blip r:embed="rId4"/>
          <a:stretch>
            <a:fillRect/>
          </a:stretch>
        </p:blipFill>
        <p:spPr>
          <a:xfrm>
            <a:off x="1438145" y="2911773"/>
            <a:ext cx="7363853" cy="3946227"/>
          </a:xfrm>
          <a:prstGeom prst="rect">
            <a:avLst/>
          </a:prstGeom>
        </p:spPr>
      </p:pic>
    </p:spTree>
    <p:extLst>
      <p:ext uri="{BB962C8B-B14F-4D97-AF65-F5344CB8AC3E}">
        <p14:creationId xmlns:p14="http://schemas.microsoft.com/office/powerpoint/2010/main" val="1133909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9A2A-F206-C386-5528-597135EF5C57}"/>
              </a:ext>
            </a:extLst>
          </p:cNvPr>
          <p:cNvSpPr>
            <a:spLocks noGrp="1"/>
          </p:cNvSpPr>
          <p:nvPr>
            <p:ph type="title"/>
          </p:nvPr>
        </p:nvSpPr>
        <p:spPr>
          <a:xfrm>
            <a:off x="646111" y="109006"/>
            <a:ext cx="9404723" cy="1400530"/>
          </a:xfrm>
        </p:spPr>
        <p:txBody>
          <a:bodyPr/>
          <a:lstStyle/>
          <a:p>
            <a:r>
              <a:rPr lang="en-US" b="1" dirty="0"/>
              <a:t>STEP 6 FINAL DATA VISUALIZATION 							ANALYSIS</a:t>
            </a:r>
            <a:br>
              <a:rPr lang="en-US" b="1" dirty="0"/>
            </a:br>
            <a:endParaRPr lang="en-IN" dirty="0"/>
          </a:p>
        </p:txBody>
      </p:sp>
      <p:sp>
        <p:nvSpPr>
          <p:cNvPr id="3" name="Content Placeholder 2">
            <a:extLst>
              <a:ext uri="{FF2B5EF4-FFF2-40B4-BE49-F238E27FC236}">
                <a16:creationId xmlns:a16="http://schemas.microsoft.com/office/drawing/2014/main" id="{0BCE7579-FF27-E295-3A72-D89558E9DEA9}"/>
              </a:ext>
            </a:extLst>
          </p:cNvPr>
          <p:cNvSpPr>
            <a:spLocks noGrp="1"/>
          </p:cNvSpPr>
          <p:nvPr>
            <p:ph idx="1"/>
          </p:nvPr>
        </p:nvSpPr>
        <p:spPr>
          <a:xfrm>
            <a:off x="646111" y="1553385"/>
            <a:ext cx="8946541" cy="4195481"/>
          </a:xfrm>
        </p:spPr>
        <p:txBody>
          <a:bodyPr/>
          <a:lstStyle/>
          <a:p>
            <a:pPr marL="0" indent="0">
              <a:buNone/>
            </a:pPr>
            <a:r>
              <a:rPr lang="en-US" dirty="0"/>
              <a:t>To gain a </a:t>
            </a:r>
            <a:r>
              <a:rPr lang="en-US" b="1" dirty="0"/>
              <a:t>holistic understanding of digital well-being</a:t>
            </a:r>
            <a:r>
              <a:rPr lang="en-US" dirty="0"/>
              <a:t>, we combined key features from all three datasets:</a:t>
            </a:r>
          </a:p>
          <a:p>
            <a:pPr marL="0" indent="0">
              <a:buNone/>
            </a:pPr>
            <a:endParaRPr lang="en-US" dirty="0"/>
          </a:p>
          <a:p>
            <a:pPr marL="0" indent="0">
              <a:buNone/>
            </a:pPr>
            <a:r>
              <a:rPr lang="en-US" dirty="0"/>
              <a:t>SO FIRSTLY, WE ARE TAKING </a:t>
            </a:r>
          </a:p>
          <a:p>
            <a:pPr marL="0" indent="0">
              <a:buNone/>
            </a:pPr>
            <a:r>
              <a:rPr lang="en-US" b="1" dirty="0"/>
              <a:t>Sleep Duration</a:t>
            </a:r>
            <a:r>
              <a:rPr lang="en-US" dirty="0"/>
              <a:t> from the </a:t>
            </a:r>
            <a:r>
              <a:rPr lang="en-US" b="1" dirty="0"/>
              <a:t>Digital Behavior</a:t>
            </a:r>
            <a:r>
              <a:rPr lang="en-US" dirty="0"/>
              <a:t> dataset</a:t>
            </a:r>
          </a:p>
          <a:p>
            <a:pPr marL="0" indent="0">
              <a:buNone/>
            </a:pPr>
            <a:r>
              <a:rPr lang="en-US" b="1" dirty="0"/>
              <a:t>Distraction Level</a:t>
            </a:r>
            <a:r>
              <a:rPr lang="en-US" dirty="0"/>
              <a:t> from the </a:t>
            </a:r>
            <a:r>
              <a:rPr lang="en-US" b="1" dirty="0"/>
              <a:t>Social Media</a:t>
            </a:r>
            <a:r>
              <a:rPr lang="en-US" dirty="0"/>
              <a:t> dataset</a:t>
            </a:r>
          </a:p>
          <a:p>
            <a:pPr marL="0" indent="0">
              <a:buNone/>
            </a:pPr>
            <a:r>
              <a:rPr lang="en-US" b="1" dirty="0"/>
              <a:t>Addiction Score</a:t>
            </a:r>
            <a:r>
              <a:rPr lang="en-US" dirty="0"/>
              <a:t> from the </a:t>
            </a:r>
            <a:r>
              <a:rPr lang="en-US" b="1" dirty="0"/>
              <a:t>Mobile Addiction</a:t>
            </a:r>
            <a:r>
              <a:rPr lang="en-US" dirty="0"/>
              <a:t> dataset</a:t>
            </a:r>
          </a:p>
          <a:p>
            <a:pPr marL="0" indent="0">
              <a:buNone/>
            </a:pPr>
            <a:endParaRPr lang="en-IN" dirty="0"/>
          </a:p>
        </p:txBody>
      </p:sp>
      <p:sp>
        <p:nvSpPr>
          <p:cNvPr id="5" name="Rectangle 1">
            <a:extLst>
              <a:ext uri="{FF2B5EF4-FFF2-40B4-BE49-F238E27FC236}">
                <a16:creationId xmlns:a16="http://schemas.microsoft.com/office/drawing/2014/main" id="{320A5709-4949-52CE-ACFD-F442D683DA73}"/>
              </a:ext>
            </a:extLst>
          </p:cNvPr>
          <p:cNvSpPr>
            <a:spLocks noChangeArrowheads="1"/>
          </p:cNvSpPr>
          <p:nvPr/>
        </p:nvSpPr>
        <p:spPr bwMode="auto">
          <a:xfrm>
            <a:off x="432869" y="4530619"/>
            <a:ext cx="101361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merged dataset Allowed us to explore </a:t>
            </a:r>
            <a:r>
              <a:rPr kumimoji="0" lang="en-US" altLang="en-US" sz="1800" b="1" i="0" u="none" strike="noStrike" cap="none" normalizeH="0" baseline="0" dirty="0">
                <a:ln>
                  <a:noFill/>
                </a:ln>
                <a:solidFill>
                  <a:schemeClr val="tx1"/>
                </a:solidFill>
                <a:effectLst/>
                <a:latin typeface="Arial" panose="020B0604020202020204" pitchFamily="34" charset="0"/>
              </a:rPr>
              <a:t>how these variables interact together</a:t>
            </a:r>
            <a:r>
              <a:rPr kumimoji="0" lang="en-US" altLang="en-US" sz="1800" b="0" i="0" u="none" strike="noStrike" cap="none" normalizeH="0" baseline="0" dirty="0">
                <a:ln>
                  <a:noFill/>
                </a:ln>
                <a:solidFill>
                  <a:schemeClr val="tx1"/>
                </a:solidFill>
                <a:effectLst/>
                <a:latin typeface="Arial" panose="020B0604020202020204" pitchFamily="34" charset="0"/>
              </a:rPr>
              <a:t>. For instance: </a:t>
            </a:r>
          </a:p>
        </p:txBody>
      </p:sp>
      <p:sp>
        <p:nvSpPr>
          <p:cNvPr id="6" name="TextBox 5">
            <a:extLst>
              <a:ext uri="{FF2B5EF4-FFF2-40B4-BE49-F238E27FC236}">
                <a16:creationId xmlns:a16="http://schemas.microsoft.com/office/drawing/2014/main" id="{89D5CF6F-0CF9-2CEF-786B-F14113C53E47}"/>
              </a:ext>
            </a:extLst>
          </p:cNvPr>
          <p:cNvSpPr txBox="1"/>
          <p:nvPr/>
        </p:nvSpPr>
        <p:spPr>
          <a:xfrm>
            <a:off x="229921" y="5010017"/>
            <a:ext cx="11732158" cy="2031325"/>
          </a:xfrm>
          <a:prstGeom prst="rect">
            <a:avLst/>
          </a:prstGeom>
          <a:noFill/>
        </p:spPr>
        <p:txBody>
          <a:bodyPr wrap="square" rtlCol="0">
            <a:spAutoFit/>
          </a:bodyPr>
          <a:lstStyle/>
          <a:p>
            <a:r>
              <a:rPr lang="en-US" dirty="0"/>
              <a:t>By combining these insights, we aimed to answer questions like:</a:t>
            </a:r>
          </a:p>
          <a:p>
            <a:r>
              <a:rPr lang="en-US" dirty="0"/>
              <a:t>	Do individuals with </a:t>
            </a:r>
            <a:r>
              <a:rPr lang="en-US" b="1" dirty="0"/>
              <a:t>higher mobile addiction scores</a:t>
            </a:r>
            <a:r>
              <a:rPr lang="en-US" dirty="0"/>
              <a:t> also report </a:t>
            </a:r>
            <a:r>
              <a:rPr lang="en-US" b="1" dirty="0"/>
              <a:t>lower sleep 	durations</a:t>
            </a:r>
            <a:r>
              <a:rPr lang="en-US" dirty="0"/>
              <a:t>?</a:t>
            </a:r>
          </a:p>
          <a:p>
            <a:r>
              <a:rPr lang="en-US" dirty="0"/>
              <a:t>	is </a:t>
            </a:r>
            <a:r>
              <a:rPr lang="en-US" b="1" dirty="0"/>
              <a:t>higher social media-related distraction</a:t>
            </a:r>
            <a:r>
              <a:rPr lang="en-US" dirty="0"/>
              <a:t> linked to </a:t>
            </a:r>
            <a:r>
              <a:rPr lang="en-US" b="1" dirty="0"/>
              <a:t>worse digital behavior</a:t>
            </a:r>
            <a:r>
              <a:rPr lang="en-US" dirty="0"/>
              <a:t> patterns?</a:t>
            </a:r>
          </a:p>
          <a:p>
            <a:r>
              <a:rPr lang="en-US" dirty="0"/>
              <a:t>All rows with missing data were dropped to ensure </a:t>
            </a:r>
            <a:r>
              <a:rPr lang="en-US" b="1" dirty="0"/>
              <a:t>clean, consistent analysis</a:t>
            </a:r>
            <a:r>
              <a:rPr lang="en-US" dirty="0"/>
              <a:t>.</a:t>
            </a:r>
          </a:p>
          <a:p>
            <a:r>
              <a:rPr lang="en-US" dirty="0"/>
              <a:t>	 This step helped connect the dots across dimensions , highlighting deeper behavioral  trends 	that 	may </a:t>
            </a:r>
            <a:r>
              <a:rPr lang="en-US" b="1" dirty="0"/>
              <a:t>not be visible when analyzing each dataset in isolation</a:t>
            </a:r>
            <a:r>
              <a:rPr lang="en-US" dirty="0"/>
              <a:t>.</a:t>
            </a:r>
          </a:p>
          <a:p>
            <a:endParaRPr lang="en-IN" dirty="0"/>
          </a:p>
        </p:txBody>
      </p:sp>
    </p:spTree>
    <p:extLst>
      <p:ext uri="{BB962C8B-B14F-4D97-AF65-F5344CB8AC3E}">
        <p14:creationId xmlns:p14="http://schemas.microsoft.com/office/powerpoint/2010/main" val="3351405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CE30-4C89-F164-C425-6E4A503548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3D0919-4A92-B972-9E43-872E2A902CF2}"/>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42418826-5C45-7A5C-545B-D4302741E86D}"/>
              </a:ext>
            </a:extLst>
          </p:cNvPr>
          <p:cNvPicPr>
            <a:picLocks noChangeAspect="1"/>
          </p:cNvPicPr>
          <p:nvPr/>
        </p:nvPicPr>
        <p:blipFill>
          <a:blip r:embed="rId2"/>
          <a:stretch>
            <a:fillRect/>
          </a:stretch>
        </p:blipFill>
        <p:spPr>
          <a:xfrm>
            <a:off x="496565" y="0"/>
            <a:ext cx="11049324" cy="6858000"/>
          </a:xfrm>
          <a:prstGeom prst="rect">
            <a:avLst/>
          </a:prstGeom>
        </p:spPr>
      </p:pic>
    </p:spTree>
    <p:extLst>
      <p:ext uri="{BB962C8B-B14F-4D97-AF65-F5344CB8AC3E}">
        <p14:creationId xmlns:p14="http://schemas.microsoft.com/office/powerpoint/2010/main" val="154411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91874-66F6-F02B-3F2E-BDC039382828}"/>
              </a:ext>
            </a:extLst>
          </p:cNvPr>
          <p:cNvSpPr>
            <a:spLocks noGrp="1"/>
          </p:cNvSpPr>
          <p:nvPr>
            <p:ph idx="1"/>
          </p:nvPr>
        </p:nvSpPr>
        <p:spPr>
          <a:xfrm>
            <a:off x="434934" y="308785"/>
            <a:ext cx="8946541" cy="4195481"/>
          </a:xfrm>
        </p:spPr>
        <p:txBody>
          <a:bodyPr/>
          <a:lstStyle/>
          <a:p>
            <a:pPr marL="0" indent="0">
              <a:buNone/>
            </a:pPr>
            <a:r>
              <a:rPr lang="en-US" dirty="0"/>
              <a:t>Now for </a:t>
            </a:r>
            <a:r>
              <a:rPr lang="en-US" b="1" dirty="0"/>
              <a:t>Combined Analysis: Screen Time, Social Comparison &amp; 				Addiction</a:t>
            </a:r>
            <a:endParaRPr lang="en-IN" dirty="0"/>
          </a:p>
        </p:txBody>
      </p:sp>
      <p:sp>
        <p:nvSpPr>
          <p:cNvPr id="4" name="TextBox 3">
            <a:extLst>
              <a:ext uri="{FF2B5EF4-FFF2-40B4-BE49-F238E27FC236}">
                <a16:creationId xmlns:a16="http://schemas.microsoft.com/office/drawing/2014/main" id="{E6B39B03-8492-5A9C-80FC-02627F0EF594}"/>
              </a:ext>
            </a:extLst>
          </p:cNvPr>
          <p:cNvSpPr txBox="1"/>
          <p:nvPr/>
        </p:nvSpPr>
        <p:spPr>
          <a:xfrm>
            <a:off x="434934" y="1612693"/>
            <a:ext cx="7992534" cy="2585323"/>
          </a:xfrm>
          <a:prstGeom prst="rect">
            <a:avLst/>
          </a:prstGeom>
          <a:noFill/>
        </p:spPr>
        <p:txBody>
          <a:bodyPr wrap="square" rtlCol="0">
            <a:spAutoFit/>
          </a:bodyPr>
          <a:lstStyle/>
          <a:p>
            <a:r>
              <a:rPr lang="en-US" dirty="0"/>
              <a:t>To dig deeper into </a:t>
            </a:r>
            <a:r>
              <a:rPr lang="en-US" b="1" dirty="0"/>
              <a:t>psychological patterns of digital usage</a:t>
            </a:r>
            <a:r>
              <a:rPr lang="en-US" dirty="0"/>
              <a:t>, the analysis now brings together:</a:t>
            </a:r>
          </a:p>
          <a:p>
            <a:endParaRPr lang="en-US" dirty="0"/>
          </a:p>
          <a:p>
            <a:r>
              <a:rPr lang="en-US" b="1" dirty="0"/>
              <a:t>	Daily Screen Time</a:t>
            </a:r>
            <a:r>
              <a:rPr lang="en-US" dirty="0"/>
              <a:t> from the </a:t>
            </a:r>
            <a:r>
              <a:rPr lang="en-US" b="1" dirty="0"/>
              <a:t>Digital Behavior</a:t>
            </a:r>
            <a:r>
              <a:rPr lang="en-US" dirty="0"/>
              <a:t> dataset</a:t>
            </a:r>
          </a:p>
          <a:p>
            <a:endParaRPr lang="en-US" dirty="0"/>
          </a:p>
          <a:p>
            <a:r>
              <a:rPr lang="en-US" b="1" dirty="0"/>
              <a:t>	Social Comparison Tendencies</a:t>
            </a:r>
            <a:r>
              <a:rPr lang="en-US" dirty="0"/>
              <a:t> from the </a:t>
            </a:r>
            <a:r>
              <a:rPr lang="en-US" b="1" dirty="0"/>
              <a:t>Social Media</a:t>
            </a:r>
            <a:r>
              <a:rPr lang="en-US" dirty="0"/>
              <a:t> dataset</a:t>
            </a:r>
          </a:p>
          <a:p>
            <a:endParaRPr lang="en-US" dirty="0"/>
          </a:p>
          <a:p>
            <a:r>
              <a:rPr lang="en-US" b="1" dirty="0"/>
              <a:t>	Phone Addiction Score</a:t>
            </a:r>
            <a:r>
              <a:rPr lang="en-US" dirty="0"/>
              <a:t> from the </a:t>
            </a:r>
            <a:r>
              <a:rPr lang="en-US" b="1" dirty="0"/>
              <a:t>Mobile Addiction</a:t>
            </a:r>
            <a:r>
              <a:rPr lang="en-US" dirty="0"/>
              <a:t> dataset</a:t>
            </a:r>
          </a:p>
          <a:p>
            <a:endParaRPr lang="en-IN" dirty="0"/>
          </a:p>
        </p:txBody>
      </p:sp>
      <p:sp>
        <p:nvSpPr>
          <p:cNvPr id="5" name="TextBox 4">
            <a:extLst>
              <a:ext uri="{FF2B5EF4-FFF2-40B4-BE49-F238E27FC236}">
                <a16:creationId xmlns:a16="http://schemas.microsoft.com/office/drawing/2014/main" id="{69079AD3-6B6B-8987-F633-38390E5BBAE3}"/>
              </a:ext>
            </a:extLst>
          </p:cNvPr>
          <p:cNvSpPr txBox="1"/>
          <p:nvPr/>
        </p:nvSpPr>
        <p:spPr>
          <a:xfrm>
            <a:off x="434934" y="4436531"/>
            <a:ext cx="9404722" cy="2031325"/>
          </a:xfrm>
          <a:prstGeom prst="rect">
            <a:avLst/>
          </a:prstGeom>
          <a:noFill/>
        </p:spPr>
        <p:txBody>
          <a:bodyPr wrap="square" rtlCol="0">
            <a:spAutoFit/>
          </a:bodyPr>
          <a:lstStyle/>
          <a:p>
            <a:r>
              <a:rPr lang="en-US" dirty="0"/>
              <a:t> Individuals who </a:t>
            </a:r>
            <a:r>
              <a:rPr lang="en-US" b="1" dirty="0"/>
              <a:t>frequently compare themselves</a:t>
            </a:r>
            <a:r>
              <a:rPr lang="en-US" dirty="0"/>
              <a:t> to others on social media</a:t>
            </a:r>
            <a:br>
              <a:rPr lang="en-US" dirty="0"/>
            </a:br>
            <a:r>
              <a:rPr lang="en-US" dirty="0"/>
              <a:t> 	And also show </a:t>
            </a:r>
            <a:r>
              <a:rPr lang="en-US" b="1" dirty="0"/>
              <a:t>signs of phone addiction</a:t>
            </a:r>
            <a:br>
              <a:rPr lang="en-US" dirty="0"/>
            </a:br>
            <a:r>
              <a:rPr lang="en-US" dirty="0"/>
              <a:t>Might engage in </a:t>
            </a:r>
            <a:r>
              <a:rPr lang="en-US" b="1" dirty="0"/>
              <a:t>excessive screen time</a:t>
            </a:r>
          </a:p>
          <a:p>
            <a:endParaRPr lang="en-US" dirty="0"/>
          </a:p>
          <a:p>
            <a:r>
              <a:rPr lang="en-US" dirty="0"/>
              <a:t>This approach was motivated by the hypothesis that </a:t>
            </a:r>
            <a:r>
              <a:rPr lang="en-US" b="1" dirty="0"/>
              <a:t>self-comparison and addiction</a:t>
            </a:r>
            <a:r>
              <a:rPr lang="en-US" dirty="0"/>
              <a:t> may </a:t>
            </a:r>
            <a:r>
              <a:rPr lang="en-US" b="1" dirty="0"/>
              <a:t>mutually reinforce</a:t>
            </a:r>
            <a:r>
              <a:rPr lang="en-US" dirty="0"/>
              <a:t> increased device usage.</a:t>
            </a:r>
          </a:p>
          <a:p>
            <a:endParaRPr lang="en-IN" dirty="0"/>
          </a:p>
        </p:txBody>
      </p:sp>
    </p:spTree>
    <p:extLst>
      <p:ext uri="{BB962C8B-B14F-4D97-AF65-F5344CB8AC3E}">
        <p14:creationId xmlns:p14="http://schemas.microsoft.com/office/powerpoint/2010/main" val="1075580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F0F5A-243B-8724-FD58-99B6DB336E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E907EF-1B87-9A43-6005-B99D2F02108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A4B87A0-D341-63AB-1597-A9CC71C9BDBA}"/>
              </a:ext>
            </a:extLst>
          </p:cNvPr>
          <p:cNvPicPr>
            <a:picLocks noChangeAspect="1"/>
          </p:cNvPicPr>
          <p:nvPr/>
        </p:nvPicPr>
        <p:blipFill>
          <a:blip r:embed="rId2"/>
          <a:stretch>
            <a:fillRect/>
          </a:stretch>
        </p:blipFill>
        <p:spPr>
          <a:xfrm>
            <a:off x="491067" y="124029"/>
            <a:ext cx="10597621" cy="6609942"/>
          </a:xfrm>
          <a:prstGeom prst="rect">
            <a:avLst/>
          </a:prstGeom>
        </p:spPr>
      </p:pic>
    </p:spTree>
    <p:extLst>
      <p:ext uri="{BB962C8B-B14F-4D97-AF65-F5344CB8AC3E}">
        <p14:creationId xmlns:p14="http://schemas.microsoft.com/office/powerpoint/2010/main" val="2457473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FD160F-8BD7-D054-9E18-23A6E3F70FC9}"/>
              </a:ext>
            </a:extLst>
          </p:cNvPr>
          <p:cNvSpPr>
            <a:spLocks noGrp="1"/>
          </p:cNvSpPr>
          <p:nvPr>
            <p:ph idx="1"/>
          </p:nvPr>
        </p:nvSpPr>
        <p:spPr>
          <a:xfrm>
            <a:off x="646111" y="613584"/>
            <a:ext cx="8946541" cy="4195481"/>
          </a:xfrm>
        </p:spPr>
        <p:txBody>
          <a:bodyPr/>
          <a:lstStyle/>
          <a:p>
            <a:pPr marL="0" indent="0">
              <a:buNone/>
            </a:pPr>
            <a:r>
              <a:rPr lang="en-US" dirty="0"/>
              <a:t>Lastly with </a:t>
            </a:r>
            <a:r>
              <a:rPr lang="en-US" b="1" dirty="0"/>
              <a:t>merging screen time, mood score, and anxiety level to analyze the mental well-being aspect of digital behavior.</a:t>
            </a:r>
          </a:p>
          <a:p>
            <a:pPr marL="0" indent="0">
              <a:buNone/>
            </a:pPr>
            <a:endParaRPr lang="en-IN" dirty="0"/>
          </a:p>
        </p:txBody>
      </p:sp>
      <p:sp>
        <p:nvSpPr>
          <p:cNvPr id="4" name="TextBox 3">
            <a:extLst>
              <a:ext uri="{FF2B5EF4-FFF2-40B4-BE49-F238E27FC236}">
                <a16:creationId xmlns:a16="http://schemas.microsoft.com/office/drawing/2014/main" id="{446332DF-8714-6CC1-5E1C-A9877CF24F0D}"/>
              </a:ext>
            </a:extLst>
          </p:cNvPr>
          <p:cNvSpPr txBox="1"/>
          <p:nvPr/>
        </p:nvSpPr>
        <p:spPr>
          <a:xfrm>
            <a:off x="431718" y="2302260"/>
            <a:ext cx="9076267" cy="2031325"/>
          </a:xfrm>
          <a:prstGeom prst="rect">
            <a:avLst/>
          </a:prstGeom>
          <a:noFill/>
        </p:spPr>
        <p:txBody>
          <a:bodyPr wrap="square" rtlCol="0">
            <a:spAutoFit/>
          </a:bodyPr>
          <a:lstStyle/>
          <a:p>
            <a:r>
              <a:rPr lang="en-US" b="1" dirty="0"/>
              <a:t> Analyzing Mental Well-being: Screen Time, Mood &amp; Anxiety</a:t>
            </a:r>
          </a:p>
          <a:p>
            <a:r>
              <a:rPr lang="en-US" dirty="0"/>
              <a:t>In this step, the focus shifts to the </a:t>
            </a:r>
            <a:r>
              <a:rPr lang="en-US" b="1" dirty="0"/>
              <a:t>mental health dimension</a:t>
            </a:r>
            <a:r>
              <a:rPr lang="en-US" dirty="0"/>
              <a:t> of digital usage by combining:</a:t>
            </a:r>
          </a:p>
          <a:p>
            <a:r>
              <a:rPr lang="en-US" b="1" dirty="0"/>
              <a:t>Daily Screen Time</a:t>
            </a:r>
            <a:r>
              <a:rPr lang="en-US" dirty="0"/>
              <a:t> (from Digital Behavior data)</a:t>
            </a:r>
          </a:p>
          <a:p>
            <a:r>
              <a:rPr lang="en-US" b="1" dirty="0"/>
              <a:t>Mood Score</a:t>
            </a:r>
            <a:r>
              <a:rPr lang="en-US" dirty="0"/>
              <a:t> (self-reported feeling levels)</a:t>
            </a:r>
          </a:p>
          <a:p>
            <a:r>
              <a:rPr lang="en-US" b="1" dirty="0"/>
              <a:t>Anxiety Level</a:t>
            </a:r>
            <a:r>
              <a:rPr lang="en-US" dirty="0"/>
              <a:t> (self-reported psychological state)</a:t>
            </a:r>
          </a:p>
          <a:p>
            <a:endParaRPr lang="en-IN" dirty="0"/>
          </a:p>
        </p:txBody>
      </p:sp>
      <p:sp>
        <p:nvSpPr>
          <p:cNvPr id="5" name="TextBox 4">
            <a:extLst>
              <a:ext uri="{FF2B5EF4-FFF2-40B4-BE49-F238E27FC236}">
                <a16:creationId xmlns:a16="http://schemas.microsoft.com/office/drawing/2014/main" id="{5BA6A228-2003-A81B-1514-7BF77DD8C682}"/>
              </a:ext>
            </a:extLst>
          </p:cNvPr>
          <p:cNvSpPr txBox="1"/>
          <p:nvPr/>
        </p:nvSpPr>
        <p:spPr>
          <a:xfrm>
            <a:off x="431718" y="4853752"/>
            <a:ext cx="8221215" cy="1200329"/>
          </a:xfrm>
          <a:prstGeom prst="rect">
            <a:avLst/>
          </a:prstGeom>
          <a:noFill/>
        </p:spPr>
        <p:txBody>
          <a:bodyPr wrap="square" rtlCol="0">
            <a:spAutoFit/>
          </a:bodyPr>
          <a:lstStyle/>
          <a:p>
            <a:r>
              <a:rPr lang="en-US" dirty="0"/>
              <a:t>The idea behind this merge is to examine whether:</a:t>
            </a:r>
          </a:p>
          <a:p>
            <a:r>
              <a:rPr lang="en-US" dirty="0"/>
              <a:t>	Users with </a:t>
            </a:r>
            <a:r>
              <a:rPr lang="en-US" b="1" dirty="0"/>
              <a:t>higher screen time</a:t>
            </a:r>
            <a:r>
              <a:rPr lang="en-US" dirty="0"/>
              <a:t> tend to report </a:t>
            </a:r>
            <a:r>
              <a:rPr lang="en-US" b="1" dirty="0"/>
              <a:t>lower mood scores</a:t>
            </a:r>
            <a:r>
              <a:rPr lang="en-US" dirty="0"/>
              <a:t>, and</a:t>
            </a:r>
          </a:p>
          <a:p>
            <a:r>
              <a:rPr lang="en-US" dirty="0"/>
              <a:t>	Whether there's a link between </a:t>
            </a:r>
            <a:r>
              <a:rPr lang="en-US" b="1" dirty="0"/>
              <a:t>anxiety levels</a:t>
            </a:r>
            <a:r>
              <a:rPr lang="en-US" dirty="0"/>
              <a:t> and digital overuse.</a:t>
            </a:r>
          </a:p>
          <a:p>
            <a:endParaRPr lang="en-IN" dirty="0"/>
          </a:p>
        </p:txBody>
      </p:sp>
    </p:spTree>
    <p:extLst>
      <p:ext uri="{BB962C8B-B14F-4D97-AF65-F5344CB8AC3E}">
        <p14:creationId xmlns:p14="http://schemas.microsoft.com/office/powerpoint/2010/main" val="282996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2BB2-E96B-0CB1-6CF3-32395D2EA9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796D78-C3C1-832C-9C71-C55E4884357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87E7D53-D022-FF8A-CD68-560B35B9B0FB}"/>
              </a:ext>
            </a:extLst>
          </p:cNvPr>
          <p:cNvPicPr>
            <a:picLocks noChangeAspect="1"/>
          </p:cNvPicPr>
          <p:nvPr/>
        </p:nvPicPr>
        <p:blipFill>
          <a:blip r:embed="rId2"/>
          <a:stretch>
            <a:fillRect/>
          </a:stretch>
        </p:blipFill>
        <p:spPr>
          <a:xfrm>
            <a:off x="0" y="0"/>
            <a:ext cx="11816952" cy="6858000"/>
          </a:xfrm>
          <a:prstGeom prst="rect">
            <a:avLst/>
          </a:prstGeom>
        </p:spPr>
      </p:pic>
    </p:spTree>
    <p:extLst>
      <p:ext uri="{BB962C8B-B14F-4D97-AF65-F5344CB8AC3E}">
        <p14:creationId xmlns:p14="http://schemas.microsoft.com/office/powerpoint/2010/main" val="417181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DF48-224A-0038-83F9-9C6CC9DD0343}"/>
              </a:ext>
            </a:extLst>
          </p:cNvPr>
          <p:cNvSpPr>
            <a:spLocks noGrp="1"/>
          </p:cNvSpPr>
          <p:nvPr>
            <p:ph type="title"/>
          </p:nvPr>
        </p:nvSpPr>
        <p:spPr>
          <a:xfrm>
            <a:off x="2052123" y="353963"/>
            <a:ext cx="9404723" cy="1400530"/>
          </a:xfrm>
        </p:spPr>
        <p:txBody>
          <a:bodyPr/>
          <a:lstStyle/>
          <a:p>
            <a:r>
              <a:rPr lang="en-IN" b="1" u="sng" dirty="0"/>
              <a:t>Solution &amp; Data Sources</a:t>
            </a:r>
          </a:p>
        </p:txBody>
      </p:sp>
      <p:sp>
        <p:nvSpPr>
          <p:cNvPr id="4" name="Rectangle 1">
            <a:extLst>
              <a:ext uri="{FF2B5EF4-FFF2-40B4-BE49-F238E27FC236}">
                <a16:creationId xmlns:a16="http://schemas.microsoft.com/office/drawing/2014/main" id="{156B9639-C051-778B-B97D-DA25AF0F8BA1}"/>
              </a:ext>
            </a:extLst>
          </p:cNvPr>
          <p:cNvSpPr>
            <a:spLocks noGrp="1" noChangeArrowheads="1"/>
          </p:cNvSpPr>
          <p:nvPr>
            <p:ph idx="1"/>
          </p:nvPr>
        </p:nvSpPr>
        <p:spPr bwMode="auto">
          <a:xfrm>
            <a:off x="518844" y="1690018"/>
            <a:ext cx="884455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To explore the connection between </a:t>
            </a:r>
            <a:r>
              <a:rPr kumimoji="0" lang="en-US" altLang="en-US" sz="1800" b="1" i="0" u="none" strike="noStrike" cap="none" normalizeH="0" baseline="0" dirty="0">
                <a:ln>
                  <a:noFill/>
                </a:ln>
                <a:solidFill>
                  <a:schemeClr val="tx1"/>
                </a:solidFill>
                <a:effectLst/>
                <a:latin typeface="Arial" panose="020B0604020202020204" pitchFamily="34" charset="0"/>
              </a:rPr>
              <a:t>screen time</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mental well-being</a:t>
            </a:r>
            <a:r>
              <a:rPr kumimoji="0" lang="en-US" altLang="en-US" sz="1800" b="0" i="0" u="none" strike="noStrike" cap="none" normalizeH="0" baseline="0" dirty="0">
                <a:ln>
                  <a:noFill/>
                </a:ln>
                <a:solidFill>
                  <a:schemeClr val="tx1"/>
                </a:solidFill>
                <a:effectLst/>
                <a:latin typeface="Arial" panose="020B0604020202020204" pitchFamily="34" charset="0"/>
              </a:rPr>
              <a:t>,           conducted a deep exploratory data analysis (EDA) using </a:t>
            </a:r>
            <a:r>
              <a:rPr kumimoji="0" lang="en-US" altLang="en-US" sz="1800" b="1" i="0" u="none" strike="noStrike" cap="none" normalizeH="0" baseline="0" dirty="0">
                <a:ln>
                  <a:noFill/>
                </a:ln>
                <a:solidFill>
                  <a:schemeClr val="tx1"/>
                </a:solidFill>
                <a:effectLst/>
                <a:latin typeface="Arial" panose="020B0604020202020204" pitchFamily="34" charset="0"/>
              </a:rPr>
              <a:t>real-world data</a:t>
            </a:r>
            <a:r>
              <a:rPr kumimoji="0" lang="en-US" altLang="en-US" sz="1800" b="0" i="0" u="none" strike="noStrike" cap="none" normalizeH="0" baseline="0" dirty="0">
                <a:ln>
                  <a:noFill/>
                </a:ln>
                <a:solidFill>
                  <a:schemeClr val="tx1"/>
                </a:solidFill>
                <a:effectLst/>
                <a:latin typeface="Arial" panose="020B0604020202020204" pitchFamily="34" charset="0"/>
              </a:rPr>
              <a:t>.</a:t>
            </a:r>
          </a:p>
          <a:p>
            <a:pPr defTabSz="914400" eaLnBrk="0" fontAlgn="base" hangingPunct="0">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Sourced </a:t>
            </a:r>
            <a:r>
              <a:rPr kumimoji="0" lang="en-US" altLang="en-US" sz="1800" b="1" i="0" u="none" strike="noStrike" cap="none" normalizeH="0" baseline="0" dirty="0">
                <a:ln>
                  <a:noFill/>
                </a:ln>
                <a:solidFill>
                  <a:schemeClr val="tx1"/>
                </a:solidFill>
                <a:effectLst/>
                <a:latin typeface="Arial" panose="020B0604020202020204" pitchFamily="34" charset="0"/>
              </a:rPr>
              <a:t>three relevant datasets</a:t>
            </a:r>
            <a:r>
              <a:rPr kumimoji="0" lang="en-US" altLang="en-US" sz="1800" b="0" i="0" u="none" strike="noStrike" cap="none" normalizeH="0" baseline="0" dirty="0">
                <a:ln>
                  <a:noFill/>
                </a:ln>
                <a:solidFill>
                  <a:schemeClr val="tx1"/>
                </a:solidFill>
                <a:effectLst/>
                <a:latin typeface="Arial" panose="020B0604020202020204" pitchFamily="34" charset="0"/>
              </a:rPr>
              <a:t> from </a:t>
            </a:r>
            <a:r>
              <a:rPr kumimoji="0" lang="en-US" altLang="en-US" sz="1800" b="1" i="0" u="none" strike="noStrike" cap="none" normalizeH="0" baseline="0" dirty="0">
                <a:ln>
                  <a:noFill/>
                </a:ln>
                <a:solidFill>
                  <a:schemeClr val="tx1"/>
                </a:solidFill>
                <a:effectLst/>
                <a:latin typeface="Arial" panose="020B0604020202020204" pitchFamily="34" charset="0"/>
              </a:rPr>
              <a:t>Kaggle</a:t>
            </a:r>
            <a:r>
              <a:rPr kumimoji="0" lang="en-US" altLang="en-US" sz="1800" b="0" i="0" u="none" strike="noStrike" cap="none" normalizeH="0" baseline="0" dirty="0">
                <a:ln>
                  <a:noFill/>
                </a:ln>
                <a:solidFill>
                  <a:schemeClr val="tx1"/>
                </a:solidFill>
                <a:effectLst/>
                <a:latin typeface="Arial" panose="020B0604020202020204" pitchFamily="34" charset="0"/>
              </a:rPr>
              <a:t>, all published within the last </a:t>
            </a:r>
            <a:r>
              <a:rPr kumimoji="0" lang="en-US" altLang="en-US" sz="1800" b="1" i="0" u="none" strike="noStrike" cap="none" normalizeH="0" baseline="0" dirty="0">
                <a:ln>
                  <a:noFill/>
                </a:ln>
                <a:solidFill>
                  <a:schemeClr val="tx1"/>
                </a:solidFill>
                <a:effectLst/>
                <a:latin typeface="Arial" panose="020B0604020202020204" pitchFamily="34" charset="0"/>
              </a:rPr>
              <a:t>1 to 3 years</a:t>
            </a:r>
            <a:r>
              <a:rPr kumimoji="0" lang="en-US" altLang="en-US" sz="1800" b="0" i="0" u="none" strike="noStrike" cap="none" normalizeH="0" baseline="0" dirty="0">
                <a:ln>
                  <a:noFill/>
                </a:ln>
                <a:solidFill>
                  <a:schemeClr val="tx1"/>
                </a:solidFill>
                <a:effectLst/>
                <a:latin typeface="Arial" panose="020B0604020202020204" pitchFamily="34" charset="0"/>
              </a:rPr>
              <a:t>, ensuring the data reflects </a:t>
            </a:r>
            <a:r>
              <a:rPr kumimoji="0" lang="en-US" altLang="en-US" sz="1800" b="1" i="0" u="none" strike="noStrike" cap="none" normalizeH="0" baseline="0" dirty="0">
                <a:ln>
                  <a:noFill/>
                </a:ln>
                <a:solidFill>
                  <a:schemeClr val="tx1"/>
                </a:solidFill>
                <a:effectLst/>
                <a:latin typeface="Arial" panose="020B0604020202020204" pitchFamily="34" charset="0"/>
              </a:rPr>
              <a:t>recent behavioral trends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6" name="Rectangle 2">
            <a:extLst>
              <a:ext uri="{FF2B5EF4-FFF2-40B4-BE49-F238E27FC236}">
                <a16:creationId xmlns:a16="http://schemas.microsoft.com/office/drawing/2014/main" id="{1310BCC1-7B75-AD5E-4EDA-2FB964735D82}"/>
              </a:ext>
            </a:extLst>
          </p:cNvPr>
          <p:cNvSpPr>
            <a:spLocks noChangeArrowheads="1"/>
          </p:cNvSpPr>
          <p:nvPr/>
        </p:nvSpPr>
        <p:spPr bwMode="auto">
          <a:xfrm>
            <a:off x="518844" y="3690655"/>
            <a:ext cx="1191669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The datasets include: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 &gt;</a:t>
            </a:r>
            <a:r>
              <a:rPr kumimoji="0" lang="en-US" altLang="en-US" b="1" i="0" u="none" strike="noStrike" cap="none" normalizeH="0" baseline="0" dirty="0">
                <a:ln>
                  <a:noFill/>
                </a:ln>
                <a:solidFill>
                  <a:schemeClr val="tx1"/>
                </a:solidFill>
                <a:effectLst/>
                <a:latin typeface="Arial" panose="020B0604020202020204" pitchFamily="34" charset="0"/>
              </a:rPr>
              <a:t>Digital Behavior</a:t>
            </a:r>
            <a:r>
              <a:rPr kumimoji="0" lang="en-US" altLang="en-US" b="0" i="0" u="none" strike="noStrike" cap="none" normalizeH="0" baseline="0" dirty="0">
                <a:ln>
                  <a:noFill/>
                </a:ln>
                <a:solidFill>
                  <a:schemeClr val="tx1"/>
                </a:solidFill>
                <a:effectLst/>
                <a:latin typeface="Arial" panose="020B0604020202020204" pitchFamily="34" charset="0"/>
              </a:rPr>
              <a:t> – tracking screen time patterns and device usage.</a:t>
            </a:r>
          </a:p>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 &gt;</a:t>
            </a:r>
            <a:r>
              <a:rPr kumimoji="0" lang="en-US" altLang="en-US" b="1" i="0" u="none" strike="noStrike" cap="none" normalizeH="0" baseline="0" dirty="0">
                <a:ln>
                  <a:noFill/>
                </a:ln>
                <a:solidFill>
                  <a:schemeClr val="tx1"/>
                </a:solidFill>
                <a:effectLst/>
                <a:latin typeface="Arial" panose="020B0604020202020204" pitchFamily="34" charset="0"/>
              </a:rPr>
              <a:t>Social Media Behavior</a:t>
            </a:r>
            <a:r>
              <a:rPr kumimoji="0" lang="en-US" altLang="en-US" b="0" i="0" u="none" strike="noStrike" cap="none" normalizeH="0" baseline="0" dirty="0">
                <a:ln>
                  <a:noFill/>
                </a:ln>
                <a:solidFill>
                  <a:schemeClr val="tx1"/>
                </a:solidFill>
                <a:effectLst/>
                <a:latin typeface="Arial" panose="020B0604020202020204" pitchFamily="34" charset="0"/>
              </a:rPr>
              <a:t> – focusing on emotions, comparison, and online habits.</a:t>
            </a:r>
          </a:p>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 &gt; </a:t>
            </a:r>
            <a:r>
              <a:rPr kumimoji="0" lang="en-US" altLang="en-US" b="1" i="0" u="none" strike="noStrike" cap="none" normalizeH="0" baseline="0" dirty="0">
                <a:ln>
                  <a:noFill/>
                </a:ln>
                <a:solidFill>
                  <a:schemeClr val="tx1"/>
                </a:solidFill>
                <a:effectLst/>
                <a:latin typeface="Arial" panose="020B0604020202020204" pitchFamily="34" charset="0"/>
              </a:rPr>
              <a:t>Phone Addiction</a:t>
            </a:r>
            <a:r>
              <a:rPr kumimoji="0" lang="en-US" altLang="en-US" b="0" i="0" u="none" strike="noStrike" cap="none" normalizeH="0" baseline="0" dirty="0">
                <a:ln>
                  <a:noFill/>
                </a:ln>
                <a:solidFill>
                  <a:schemeClr val="tx1"/>
                </a:solidFill>
                <a:effectLst/>
                <a:latin typeface="Arial" panose="020B0604020202020204" pitchFamily="34" charset="0"/>
              </a:rPr>
              <a:t> – capturing signs of overuse, distraction, and dependency.</a:t>
            </a:r>
          </a:p>
          <a:p>
            <a:pPr marL="742950" lvl="1" indent="-285750" defTabSz="914400" eaLnBrk="0" fontAlgn="base" hangingPunct="0">
              <a:spcBef>
                <a:spcPct val="0"/>
              </a:spcBef>
              <a:spcAft>
                <a:spcPct val="0"/>
              </a:spcAft>
              <a:buFont typeface="Wingdings" panose="05000000000000000000" pitchFamily="2" charset="2"/>
              <a:buChar char="Ø"/>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This multi-angle data approach helps us form a </a:t>
            </a:r>
            <a:r>
              <a:rPr kumimoji="0" lang="en-US" altLang="en-US" sz="1800" b="1" i="0" u="none" strike="noStrike" cap="none" normalizeH="0" baseline="0" dirty="0">
                <a:ln>
                  <a:noFill/>
                </a:ln>
                <a:solidFill>
                  <a:schemeClr val="tx1"/>
                </a:solidFill>
                <a:effectLst/>
                <a:latin typeface="Arial" panose="020B0604020202020204" pitchFamily="34" charset="0"/>
              </a:rPr>
              <a:t>well-rounded analysis</a:t>
            </a:r>
            <a:r>
              <a:rPr kumimoji="0" lang="en-US" altLang="en-US" sz="1800" b="0" i="0" u="none" strike="noStrike" cap="none" normalizeH="0" baseline="0" dirty="0">
                <a:ln>
                  <a:noFill/>
                </a:ln>
                <a:solidFill>
                  <a:schemeClr val="tx1"/>
                </a:solidFill>
                <a:effectLst/>
                <a:latin typeface="Arial" panose="020B0604020202020204" pitchFamily="34" charset="0"/>
              </a:rPr>
              <a:t> of how technology usage affects users mentally and emotionally.</a:t>
            </a:r>
          </a:p>
        </p:txBody>
      </p:sp>
    </p:spTree>
    <p:extLst>
      <p:ext uri="{BB962C8B-B14F-4D97-AF65-F5344CB8AC3E}">
        <p14:creationId xmlns:p14="http://schemas.microsoft.com/office/powerpoint/2010/main" val="1561405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4BCF-8904-70BD-6604-CCFB74D4BA4B}"/>
              </a:ext>
            </a:extLst>
          </p:cNvPr>
          <p:cNvSpPr>
            <a:spLocks noGrp="1"/>
          </p:cNvSpPr>
          <p:nvPr>
            <p:ph type="title"/>
          </p:nvPr>
        </p:nvSpPr>
        <p:spPr>
          <a:xfrm>
            <a:off x="925020" y="0"/>
            <a:ext cx="9404723" cy="1400530"/>
          </a:xfrm>
        </p:spPr>
        <p:txBody>
          <a:bodyPr/>
          <a:lstStyle/>
          <a:p>
            <a:r>
              <a:rPr lang="en-IN" dirty="0"/>
              <a:t>STEP 7 - </a:t>
            </a:r>
            <a:r>
              <a:rPr lang="en-IN" b="1" dirty="0"/>
              <a:t>CORREALTION ANALYSIS</a:t>
            </a:r>
            <a:br>
              <a:rPr lang="en-IN" dirty="0"/>
            </a:br>
            <a:endParaRPr lang="en-IN" dirty="0"/>
          </a:p>
        </p:txBody>
      </p:sp>
      <p:sp>
        <p:nvSpPr>
          <p:cNvPr id="3" name="Content Placeholder 2">
            <a:extLst>
              <a:ext uri="{FF2B5EF4-FFF2-40B4-BE49-F238E27FC236}">
                <a16:creationId xmlns:a16="http://schemas.microsoft.com/office/drawing/2014/main" id="{1E654DD4-9D0F-3395-2163-228220259581}"/>
              </a:ext>
            </a:extLst>
          </p:cNvPr>
          <p:cNvSpPr>
            <a:spLocks noGrp="1"/>
          </p:cNvSpPr>
          <p:nvPr>
            <p:ph idx="1"/>
          </p:nvPr>
        </p:nvSpPr>
        <p:spPr>
          <a:xfrm>
            <a:off x="663045" y="700265"/>
            <a:ext cx="8946541" cy="4195481"/>
          </a:xfrm>
        </p:spPr>
        <p:txBody>
          <a:bodyPr/>
          <a:lstStyle/>
          <a:p>
            <a:pPr marL="0" indent="0">
              <a:buNone/>
            </a:pPr>
            <a:r>
              <a:rPr lang="en-US" dirty="0"/>
              <a:t>For the Digital Behavior Data </a:t>
            </a:r>
            <a:endParaRPr lang="en-IN" dirty="0"/>
          </a:p>
        </p:txBody>
      </p:sp>
      <p:pic>
        <p:nvPicPr>
          <p:cNvPr id="5" name="Picture 4">
            <a:extLst>
              <a:ext uri="{FF2B5EF4-FFF2-40B4-BE49-F238E27FC236}">
                <a16:creationId xmlns:a16="http://schemas.microsoft.com/office/drawing/2014/main" id="{5E43781B-FD6A-1BCC-32C3-340A81E9A1B3}"/>
              </a:ext>
            </a:extLst>
          </p:cNvPr>
          <p:cNvPicPr>
            <a:picLocks noChangeAspect="1"/>
          </p:cNvPicPr>
          <p:nvPr/>
        </p:nvPicPr>
        <p:blipFill>
          <a:blip r:embed="rId3"/>
          <a:stretch>
            <a:fillRect/>
          </a:stretch>
        </p:blipFill>
        <p:spPr>
          <a:xfrm>
            <a:off x="1862258" y="1168400"/>
            <a:ext cx="8009304" cy="5625885"/>
          </a:xfrm>
          <a:prstGeom prst="rect">
            <a:avLst/>
          </a:prstGeom>
        </p:spPr>
      </p:pic>
    </p:spTree>
    <p:extLst>
      <p:ext uri="{BB962C8B-B14F-4D97-AF65-F5344CB8AC3E}">
        <p14:creationId xmlns:p14="http://schemas.microsoft.com/office/powerpoint/2010/main" val="1988817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A226B6-14D3-3C7B-E470-E501B9BC76FC}"/>
              </a:ext>
            </a:extLst>
          </p:cNvPr>
          <p:cNvSpPr>
            <a:spLocks noGrp="1"/>
          </p:cNvSpPr>
          <p:nvPr>
            <p:ph idx="1"/>
          </p:nvPr>
        </p:nvSpPr>
        <p:spPr>
          <a:xfrm>
            <a:off x="256646" y="2558687"/>
            <a:ext cx="8946541" cy="4195481"/>
          </a:xfrm>
        </p:spPr>
        <p:txBody>
          <a:bodyPr/>
          <a:lstStyle/>
          <a:p>
            <a:pPr marL="0" indent="0">
              <a:buNone/>
            </a:pPr>
            <a:r>
              <a:rPr lang="en-US" dirty="0"/>
              <a:t>For Mobile Addiction </a:t>
            </a:r>
            <a:endParaRPr lang="en-IN" dirty="0"/>
          </a:p>
        </p:txBody>
      </p:sp>
      <p:pic>
        <p:nvPicPr>
          <p:cNvPr id="5" name="Picture 4">
            <a:extLst>
              <a:ext uri="{FF2B5EF4-FFF2-40B4-BE49-F238E27FC236}">
                <a16:creationId xmlns:a16="http://schemas.microsoft.com/office/drawing/2014/main" id="{E6E4ADE8-0196-726B-3BD2-E44BE454FCDF}"/>
              </a:ext>
            </a:extLst>
          </p:cNvPr>
          <p:cNvPicPr>
            <a:picLocks noChangeAspect="1"/>
          </p:cNvPicPr>
          <p:nvPr/>
        </p:nvPicPr>
        <p:blipFill>
          <a:blip r:embed="rId2"/>
          <a:stretch>
            <a:fillRect/>
          </a:stretch>
        </p:blipFill>
        <p:spPr>
          <a:xfrm>
            <a:off x="2988813" y="0"/>
            <a:ext cx="7746920" cy="6858000"/>
          </a:xfrm>
          <a:prstGeom prst="rect">
            <a:avLst/>
          </a:prstGeom>
        </p:spPr>
      </p:pic>
    </p:spTree>
    <p:extLst>
      <p:ext uri="{BB962C8B-B14F-4D97-AF65-F5344CB8AC3E}">
        <p14:creationId xmlns:p14="http://schemas.microsoft.com/office/powerpoint/2010/main" val="2135605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983C-961C-71CF-BE75-0378EB83025D}"/>
              </a:ext>
            </a:extLst>
          </p:cNvPr>
          <p:cNvSpPr>
            <a:spLocks noGrp="1"/>
          </p:cNvSpPr>
          <p:nvPr>
            <p:ph type="title"/>
          </p:nvPr>
        </p:nvSpPr>
        <p:spPr>
          <a:xfrm>
            <a:off x="646111" y="2375126"/>
            <a:ext cx="9404723" cy="1400530"/>
          </a:xfrm>
        </p:spPr>
        <p:txBody>
          <a:bodyPr/>
          <a:lstStyle/>
          <a:p>
            <a:r>
              <a:rPr lang="en-US" sz="2400" dirty="0"/>
              <a:t>Tried to perform a correlation analysis for the social media dataset, but most of the columns are text-based (categorical) and not numeric. Because of this, we couldn't create a meaningful correlation matrix. To do this in the future, we would first need to convert the data into numeric form using techniques like encoding but doing that only for the numeric ones</a:t>
            </a:r>
            <a:endParaRPr lang="en-IN" sz="2400" dirty="0"/>
          </a:p>
        </p:txBody>
      </p:sp>
      <p:sp>
        <p:nvSpPr>
          <p:cNvPr id="3" name="Content Placeholder 2">
            <a:extLst>
              <a:ext uri="{FF2B5EF4-FFF2-40B4-BE49-F238E27FC236}">
                <a16:creationId xmlns:a16="http://schemas.microsoft.com/office/drawing/2014/main" id="{EB044ABC-D4C2-ABB4-3F3C-31C3D8C9B22E}"/>
              </a:ext>
            </a:extLst>
          </p:cNvPr>
          <p:cNvSpPr>
            <a:spLocks noGrp="1"/>
          </p:cNvSpPr>
          <p:nvPr>
            <p:ph idx="1"/>
          </p:nvPr>
        </p:nvSpPr>
        <p:spPr>
          <a:xfrm>
            <a:off x="646111" y="723651"/>
            <a:ext cx="8946541" cy="4195481"/>
          </a:xfrm>
        </p:spPr>
        <p:txBody>
          <a:bodyPr/>
          <a:lstStyle/>
          <a:p>
            <a:pPr marL="0" indent="0">
              <a:buNone/>
            </a:pPr>
            <a:r>
              <a:rPr lang="en-US" dirty="0"/>
              <a:t>Lasty For the Social Media </a:t>
            </a:r>
            <a:endParaRPr lang="en-IN" dirty="0"/>
          </a:p>
        </p:txBody>
      </p:sp>
    </p:spTree>
    <p:extLst>
      <p:ext uri="{BB962C8B-B14F-4D97-AF65-F5344CB8AC3E}">
        <p14:creationId xmlns:p14="http://schemas.microsoft.com/office/powerpoint/2010/main" val="3729840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3635B9-BE11-97A5-8DA1-328ED437C9CA}"/>
              </a:ext>
            </a:extLst>
          </p:cNvPr>
          <p:cNvPicPr>
            <a:picLocks noChangeAspect="1"/>
          </p:cNvPicPr>
          <p:nvPr/>
        </p:nvPicPr>
        <p:blipFill>
          <a:blip r:embed="rId2"/>
          <a:stretch>
            <a:fillRect/>
          </a:stretch>
        </p:blipFill>
        <p:spPr>
          <a:xfrm>
            <a:off x="1642534" y="0"/>
            <a:ext cx="7954414" cy="6858000"/>
          </a:xfrm>
          <a:prstGeom prst="rect">
            <a:avLst/>
          </a:prstGeom>
        </p:spPr>
      </p:pic>
    </p:spTree>
    <p:extLst>
      <p:ext uri="{BB962C8B-B14F-4D97-AF65-F5344CB8AC3E}">
        <p14:creationId xmlns:p14="http://schemas.microsoft.com/office/powerpoint/2010/main" val="2143043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C7B0-0DD8-99BF-A989-18562ABA582B}"/>
              </a:ext>
            </a:extLst>
          </p:cNvPr>
          <p:cNvSpPr>
            <a:spLocks noGrp="1"/>
          </p:cNvSpPr>
          <p:nvPr>
            <p:ph type="title"/>
          </p:nvPr>
        </p:nvSpPr>
        <p:spPr>
          <a:xfrm>
            <a:off x="1393638" y="609601"/>
            <a:ext cx="9404723" cy="1400530"/>
          </a:xfrm>
        </p:spPr>
        <p:txBody>
          <a:bodyPr/>
          <a:lstStyle/>
          <a:p>
            <a:r>
              <a:rPr lang="en-US" b="1" u="sng" dirty="0"/>
              <a:t>CONCLUSION AND RESULTS </a:t>
            </a:r>
            <a:endParaRPr lang="en-IN" b="1" u="sng" dirty="0"/>
          </a:p>
        </p:txBody>
      </p:sp>
      <p:sp>
        <p:nvSpPr>
          <p:cNvPr id="3" name="Content Placeholder 2">
            <a:extLst>
              <a:ext uri="{FF2B5EF4-FFF2-40B4-BE49-F238E27FC236}">
                <a16:creationId xmlns:a16="http://schemas.microsoft.com/office/drawing/2014/main" id="{5E07A61E-5EBC-1537-2F49-6FBFE250C0A3}"/>
              </a:ext>
            </a:extLst>
          </p:cNvPr>
          <p:cNvSpPr>
            <a:spLocks noGrp="1"/>
          </p:cNvSpPr>
          <p:nvPr>
            <p:ph idx="1"/>
          </p:nvPr>
        </p:nvSpPr>
        <p:spPr>
          <a:xfrm>
            <a:off x="832379" y="2052918"/>
            <a:ext cx="8946541" cy="4195481"/>
          </a:xfrm>
        </p:spPr>
        <p:txBody>
          <a:bodyPr>
            <a:normAutofit fontScale="92500" lnSpcReduction="20000"/>
          </a:bodyPr>
          <a:lstStyle/>
          <a:p>
            <a:r>
              <a:rPr lang="en-US" b="1" dirty="0"/>
              <a:t>Mobile Addiction Dataset: Key Insights</a:t>
            </a:r>
          </a:p>
          <a:p>
            <a:r>
              <a:rPr lang="en-US" b="1" dirty="0"/>
              <a:t>Usage Across Genders:</a:t>
            </a:r>
            <a:r>
              <a:rPr lang="en-US" dirty="0"/>
              <a:t> Both males and females showed high mobile usage, with minor variation in addiction scores.</a:t>
            </a:r>
          </a:p>
          <a:p>
            <a:r>
              <a:rPr lang="en-US" b="1" dirty="0"/>
              <a:t>Perception vs Reality:</a:t>
            </a:r>
            <a:r>
              <a:rPr lang="en-US" dirty="0"/>
              <a:t> Many users who claimed they weren’t addicted still had high addiction scores, revealing a gap between </a:t>
            </a:r>
            <a:r>
              <a:rPr lang="en-US" b="1" dirty="0"/>
              <a:t>self-perception and actual behavior</a:t>
            </a:r>
            <a:r>
              <a:rPr lang="en-US" dirty="0"/>
              <a:t>.</a:t>
            </a:r>
          </a:p>
          <a:p>
            <a:r>
              <a:rPr lang="en-US" b="1" dirty="0"/>
              <a:t>Correlations:</a:t>
            </a:r>
            <a:r>
              <a:rPr lang="en-US" dirty="0"/>
              <a:t> Screen time showed a strong positive correlation with addiction scores, confirming it as a major contributor.</a:t>
            </a:r>
          </a:p>
          <a:p>
            <a:endParaRPr lang="en-US" dirty="0"/>
          </a:p>
          <a:p>
            <a:pPr marL="0" indent="0">
              <a:buNone/>
            </a:pPr>
            <a:r>
              <a:rPr lang="en-IN" dirty="0"/>
              <a:t>CONCLUSION :- </a:t>
            </a:r>
          </a:p>
          <a:p>
            <a:pPr marL="0" indent="0">
              <a:buNone/>
            </a:pPr>
            <a:r>
              <a:rPr lang="en-US" dirty="0"/>
              <a:t>Mobile addiction is often underestimated by users. This highlights the need for better </a:t>
            </a:r>
            <a:r>
              <a:rPr lang="en-US" b="1" dirty="0"/>
              <a:t>awareness and self-monitoring</a:t>
            </a:r>
            <a:r>
              <a:rPr lang="en-US" dirty="0"/>
              <a:t> to recognize unhealthy usage patterns.</a:t>
            </a:r>
            <a:endParaRPr lang="en-IN" dirty="0"/>
          </a:p>
        </p:txBody>
      </p:sp>
    </p:spTree>
    <p:extLst>
      <p:ext uri="{BB962C8B-B14F-4D97-AF65-F5344CB8AC3E}">
        <p14:creationId xmlns:p14="http://schemas.microsoft.com/office/powerpoint/2010/main" val="4110227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A03E53-7EE4-5838-62C7-218DCC260A28}"/>
              </a:ext>
            </a:extLst>
          </p:cNvPr>
          <p:cNvSpPr>
            <a:spLocks noGrp="1"/>
          </p:cNvSpPr>
          <p:nvPr>
            <p:ph idx="1"/>
          </p:nvPr>
        </p:nvSpPr>
        <p:spPr>
          <a:xfrm>
            <a:off x="646111" y="1331259"/>
            <a:ext cx="8946541" cy="4195481"/>
          </a:xfrm>
        </p:spPr>
        <p:txBody>
          <a:bodyPr>
            <a:normAutofit fontScale="92500" lnSpcReduction="10000"/>
          </a:bodyPr>
          <a:lstStyle/>
          <a:p>
            <a:r>
              <a:rPr lang="en-US" b="1" dirty="0"/>
              <a:t>Social Media Dataset: Key Insights</a:t>
            </a:r>
          </a:p>
          <a:p>
            <a:r>
              <a:rPr lang="en-US" b="1" dirty="0"/>
              <a:t>Gender Trends:</a:t>
            </a:r>
            <a:r>
              <a:rPr lang="en-US" dirty="0"/>
              <a:t> Both genders are active on social media, but </a:t>
            </a:r>
            <a:r>
              <a:rPr lang="en-US" b="1" dirty="0"/>
              <a:t>females showed slightly higher usage</a:t>
            </a:r>
            <a:r>
              <a:rPr lang="en-US" dirty="0"/>
              <a:t>, possibly due to lifestyle or communication preferences.</a:t>
            </a:r>
          </a:p>
          <a:p>
            <a:r>
              <a:rPr lang="en-US" b="1" dirty="0"/>
              <a:t>Relationship Status Impact:</a:t>
            </a:r>
            <a:r>
              <a:rPr lang="en-US" dirty="0"/>
              <a:t> Users </a:t>
            </a:r>
            <a:r>
              <a:rPr lang="en-US" b="1" dirty="0"/>
              <a:t>in relationships</a:t>
            </a:r>
            <a:r>
              <a:rPr lang="en-US" dirty="0"/>
              <a:t> tended to spend </a:t>
            </a:r>
            <a:r>
              <a:rPr lang="en-US" b="1" dirty="0"/>
              <a:t>more time</a:t>
            </a:r>
            <a:r>
              <a:rPr lang="en-US" dirty="0"/>
              <a:t> on social media, hinting at different priorities or social needs.</a:t>
            </a:r>
          </a:p>
          <a:p>
            <a:r>
              <a:rPr lang="en-US" b="1" dirty="0"/>
              <a:t>Correlation Limitation:</a:t>
            </a:r>
            <a:r>
              <a:rPr lang="en-US" dirty="0"/>
              <a:t> Most variables were categorical, so we relied on </a:t>
            </a:r>
            <a:r>
              <a:rPr lang="en-US" b="1" dirty="0"/>
              <a:t>visual trends</a:t>
            </a:r>
            <a:r>
              <a:rPr lang="en-US" dirty="0"/>
              <a:t> rather than numerical correlations.</a:t>
            </a:r>
          </a:p>
          <a:p>
            <a:endParaRPr lang="en-US" dirty="0"/>
          </a:p>
          <a:p>
            <a:pPr marL="0" indent="0">
              <a:buNone/>
            </a:pPr>
            <a:r>
              <a:rPr lang="en-US" dirty="0"/>
              <a:t>Conclusion ;-</a:t>
            </a:r>
            <a:br>
              <a:rPr lang="en-US" dirty="0"/>
            </a:br>
            <a:r>
              <a:rPr lang="en-US" dirty="0"/>
              <a:t>Social media behavior is shaped by personal lifestyle factors. Even without correlations, </a:t>
            </a:r>
            <a:r>
              <a:rPr lang="en-US" b="1" dirty="0"/>
              <a:t>plots revealed meaningful usage patterns</a:t>
            </a:r>
            <a:r>
              <a:rPr lang="en-US" dirty="0"/>
              <a:t>.</a:t>
            </a:r>
          </a:p>
          <a:p>
            <a:endParaRPr lang="en-IN" dirty="0"/>
          </a:p>
        </p:txBody>
      </p:sp>
    </p:spTree>
    <p:extLst>
      <p:ext uri="{BB962C8B-B14F-4D97-AF65-F5344CB8AC3E}">
        <p14:creationId xmlns:p14="http://schemas.microsoft.com/office/powerpoint/2010/main" val="3402995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9868EC-17F9-B67B-1846-8EF5C2985322}"/>
              </a:ext>
            </a:extLst>
          </p:cNvPr>
          <p:cNvSpPr>
            <a:spLocks noGrp="1"/>
          </p:cNvSpPr>
          <p:nvPr>
            <p:ph idx="1"/>
          </p:nvPr>
        </p:nvSpPr>
        <p:spPr>
          <a:xfrm>
            <a:off x="875201" y="1622072"/>
            <a:ext cx="8946541" cy="4195481"/>
          </a:xfrm>
        </p:spPr>
        <p:txBody>
          <a:bodyPr>
            <a:normAutofit fontScale="85000" lnSpcReduction="10000"/>
          </a:bodyPr>
          <a:lstStyle/>
          <a:p>
            <a:r>
              <a:rPr lang="en-US" b="1" dirty="0"/>
              <a:t>Digital Behavior Dataset: Key Insights</a:t>
            </a:r>
          </a:p>
          <a:p>
            <a:r>
              <a:rPr lang="en-US" b="1" dirty="0"/>
              <a:t>Realistic Data Conversion:</a:t>
            </a:r>
            <a:br>
              <a:rPr lang="en-US" dirty="0"/>
            </a:br>
            <a:r>
              <a:rPr lang="en-US" dirty="0"/>
              <a:t>Normalized values were converted into </a:t>
            </a:r>
            <a:r>
              <a:rPr lang="en-US" b="1" dirty="0"/>
              <a:t>actual hours and minutes</a:t>
            </a:r>
            <a:r>
              <a:rPr lang="en-US" dirty="0"/>
              <a:t>, allowing for more intuitive visual analysis.</a:t>
            </a:r>
          </a:p>
          <a:p>
            <a:r>
              <a:rPr lang="en-US" b="1" dirty="0"/>
              <a:t>Screen Time vs Sleep:</a:t>
            </a:r>
            <a:br>
              <a:rPr lang="en-US" dirty="0"/>
            </a:br>
            <a:r>
              <a:rPr lang="en-US" dirty="0"/>
              <a:t>A </a:t>
            </a:r>
            <a:r>
              <a:rPr lang="en-US" b="1" dirty="0"/>
              <a:t>clear negative trend</a:t>
            </a:r>
            <a:r>
              <a:rPr lang="en-US" dirty="0"/>
              <a:t> showed that as screen time </a:t>
            </a:r>
            <a:r>
              <a:rPr lang="en-US" b="1" dirty="0"/>
              <a:t>increased</a:t>
            </a:r>
            <a:r>
              <a:rPr lang="en-US" dirty="0"/>
              <a:t>, </a:t>
            </a:r>
            <a:r>
              <a:rPr lang="en-US" b="1" dirty="0"/>
              <a:t>sleep duration decreased</a:t>
            </a:r>
            <a:r>
              <a:rPr lang="en-US" dirty="0"/>
              <a:t>, supporting known concerns about digital overuse and rest quality.</a:t>
            </a:r>
          </a:p>
          <a:p>
            <a:r>
              <a:rPr lang="en-US" b="1" dirty="0"/>
              <a:t>Usage Distribution:</a:t>
            </a:r>
            <a:br>
              <a:rPr lang="en-US" dirty="0"/>
            </a:br>
            <a:r>
              <a:rPr lang="en-US" dirty="0"/>
              <a:t>Most users logged </a:t>
            </a:r>
            <a:r>
              <a:rPr lang="en-US" b="1" dirty="0"/>
              <a:t>5 to 7.5 hours</a:t>
            </a:r>
            <a:r>
              <a:rPr lang="en-US" dirty="0"/>
              <a:t> of screen time daily, reflecting </a:t>
            </a:r>
            <a:r>
              <a:rPr lang="en-US" b="1" dirty="0"/>
              <a:t>heavy daily engagement</a:t>
            </a:r>
            <a:r>
              <a:rPr lang="en-US" dirty="0"/>
              <a:t> with digital devices.</a:t>
            </a:r>
          </a:p>
          <a:p>
            <a:pPr marL="0" indent="0">
              <a:buNone/>
            </a:pPr>
            <a:endParaRPr lang="en-IN" dirty="0"/>
          </a:p>
          <a:p>
            <a:pPr marL="0" indent="0">
              <a:buNone/>
            </a:pPr>
            <a:r>
              <a:rPr lang="en-IN" dirty="0"/>
              <a:t>Conclusion :-</a:t>
            </a:r>
          </a:p>
          <a:p>
            <a:pPr marL="0" indent="0">
              <a:buNone/>
            </a:pPr>
            <a:r>
              <a:rPr lang="en-US" dirty="0"/>
              <a:t>Prolonged digital usage is linked to </a:t>
            </a:r>
            <a:r>
              <a:rPr lang="en-US" b="1" dirty="0"/>
              <a:t>reduced sleep</a:t>
            </a:r>
            <a:r>
              <a:rPr lang="en-US" dirty="0"/>
              <a:t> and may impact well-being. Limiting screen time could support </a:t>
            </a:r>
            <a:r>
              <a:rPr lang="en-US" b="1" dirty="0"/>
              <a:t>healthier habits</a:t>
            </a:r>
            <a:r>
              <a:rPr lang="en-US" dirty="0"/>
              <a:t>.</a:t>
            </a:r>
            <a:endParaRPr lang="en-IN" dirty="0"/>
          </a:p>
        </p:txBody>
      </p:sp>
    </p:spTree>
    <p:extLst>
      <p:ext uri="{BB962C8B-B14F-4D97-AF65-F5344CB8AC3E}">
        <p14:creationId xmlns:p14="http://schemas.microsoft.com/office/powerpoint/2010/main" val="3076831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6B843-B666-93E0-73F2-79BE7EA27FB3}"/>
              </a:ext>
            </a:extLst>
          </p:cNvPr>
          <p:cNvSpPr>
            <a:spLocks noGrp="1"/>
          </p:cNvSpPr>
          <p:nvPr>
            <p:ph type="title"/>
          </p:nvPr>
        </p:nvSpPr>
        <p:spPr/>
        <p:txBody>
          <a:bodyPr/>
          <a:lstStyle/>
          <a:p>
            <a:r>
              <a:rPr lang="en-US" dirty="0"/>
              <a:t>					RESULTS</a:t>
            </a:r>
            <a:endParaRPr lang="en-IN" dirty="0"/>
          </a:p>
        </p:txBody>
      </p:sp>
      <p:sp>
        <p:nvSpPr>
          <p:cNvPr id="3" name="Content Placeholder 2">
            <a:extLst>
              <a:ext uri="{FF2B5EF4-FFF2-40B4-BE49-F238E27FC236}">
                <a16:creationId xmlns:a16="http://schemas.microsoft.com/office/drawing/2014/main" id="{7F8A2B89-1C0E-CDB0-1816-67798A598E67}"/>
              </a:ext>
            </a:extLst>
          </p:cNvPr>
          <p:cNvSpPr>
            <a:spLocks noGrp="1"/>
          </p:cNvSpPr>
          <p:nvPr>
            <p:ph idx="1"/>
          </p:nvPr>
        </p:nvSpPr>
        <p:spPr/>
        <p:txBody>
          <a:bodyPr/>
          <a:lstStyle/>
          <a:p>
            <a:r>
              <a:rPr lang="en-US" b="1" dirty="0"/>
              <a:t> </a:t>
            </a:r>
            <a:r>
              <a:rPr lang="en-US" b="1" u="sng" dirty="0"/>
              <a:t>Overall Conclusions ;-</a:t>
            </a:r>
          </a:p>
          <a:p>
            <a:r>
              <a:rPr lang="en-US" b="1" dirty="0"/>
              <a:t>High Digital Usage</a:t>
            </a:r>
            <a:r>
              <a:rPr lang="en-US" dirty="0"/>
              <a:t> was observed across all datasets — particularly in screen time and mobile phone habits.</a:t>
            </a:r>
          </a:p>
          <a:p>
            <a:r>
              <a:rPr lang="en-US" dirty="0"/>
              <a:t>Clear links emerged between </a:t>
            </a:r>
            <a:r>
              <a:rPr lang="en-US" b="1" dirty="0"/>
              <a:t>digital behavior</a:t>
            </a:r>
            <a:r>
              <a:rPr lang="en-US" dirty="0"/>
              <a:t> and </a:t>
            </a:r>
            <a:r>
              <a:rPr lang="en-US" b="1" dirty="0"/>
              <a:t>lifestyle factors</a:t>
            </a:r>
            <a:r>
              <a:rPr lang="en-US" dirty="0"/>
              <a:t> like sleep duration, relationship status, and self-awareness of addiction.</a:t>
            </a:r>
          </a:p>
          <a:p>
            <a:r>
              <a:rPr lang="en-US" b="1" dirty="0"/>
              <a:t>Key Patterns Identified</a:t>
            </a:r>
            <a:r>
              <a:rPr lang="en-US" dirty="0"/>
              <a:t> through visual analysis:</a:t>
            </a:r>
          </a:p>
          <a:p>
            <a:pPr lvl="1"/>
            <a:r>
              <a:rPr lang="en-US" dirty="0"/>
              <a:t> </a:t>
            </a:r>
            <a:r>
              <a:rPr lang="en-US" b="1" dirty="0"/>
              <a:t>More Screen Time → Less Sleep</a:t>
            </a:r>
            <a:endParaRPr lang="en-US" dirty="0"/>
          </a:p>
          <a:p>
            <a:pPr lvl="1"/>
            <a:r>
              <a:rPr lang="en-US" dirty="0"/>
              <a:t> </a:t>
            </a:r>
            <a:r>
              <a:rPr lang="en-US" b="1" dirty="0"/>
              <a:t>Higher Addiction Scores → Increased Usage</a:t>
            </a:r>
            <a:endParaRPr lang="en-US" dirty="0"/>
          </a:p>
          <a:p>
            <a:pPr lvl="1"/>
            <a:r>
              <a:rPr lang="en-US" dirty="0"/>
              <a:t> </a:t>
            </a:r>
            <a:r>
              <a:rPr lang="en-US" b="1" dirty="0"/>
              <a:t>Singles &amp; Couples → More Social Media Activity</a:t>
            </a:r>
            <a:endParaRPr lang="en-US" dirty="0"/>
          </a:p>
          <a:p>
            <a:endParaRPr lang="en-IN" dirty="0"/>
          </a:p>
        </p:txBody>
      </p:sp>
    </p:spTree>
    <p:extLst>
      <p:ext uri="{BB962C8B-B14F-4D97-AF65-F5344CB8AC3E}">
        <p14:creationId xmlns:p14="http://schemas.microsoft.com/office/powerpoint/2010/main" val="2432876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68ED-8C92-2AF8-3B82-28CD94878B4F}"/>
              </a:ext>
            </a:extLst>
          </p:cNvPr>
          <p:cNvSpPr>
            <a:spLocks noGrp="1"/>
          </p:cNvSpPr>
          <p:nvPr>
            <p:ph type="title"/>
          </p:nvPr>
        </p:nvSpPr>
        <p:spPr/>
        <p:txBody>
          <a:bodyPr/>
          <a:lstStyle/>
          <a:p>
            <a:r>
              <a:rPr lang="en-US" b="1" dirty="0"/>
              <a:t>		Recommendations</a:t>
            </a:r>
            <a:br>
              <a:rPr lang="en-US" b="1" dirty="0"/>
            </a:br>
            <a:endParaRPr lang="en-IN" dirty="0"/>
          </a:p>
        </p:txBody>
      </p:sp>
      <p:sp>
        <p:nvSpPr>
          <p:cNvPr id="3" name="Content Placeholder 2">
            <a:extLst>
              <a:ext uri="{FF2B5EF4-FFF2-40B4-BE49-F238E27FC236}">
                <a16:creationId xmlns:a16="http://schemas.microsoft.com/office/drawing/2014/main" id="{91B800AC-0C93-61B5-108A-4B0602C8E918}"/>
              </a:ext>
            </a:extLst>
          </p:cNvPr>
          <p:cNvSpPr>
            <a:spLocks noGrp="1"/>
          </p:cNvSpPr>
          <p:nvPr>
            <p:ph idx="1"/>
          </p:nvPr>
        </p:nvSpPr>
        <p:spPr/>
        <p:txBody>
          <a:bodyPr/>
          <a:lstStyle/>
          <a:p>
            <a:pPr marL="0" indent="0">
              <a:buNone/>
            </a:pPr>
            <a:r>
              <a:rPr lang="en-US" b="1" dirty="0"/>
              <a:t>Awareness Campaigns:</a:t>
            </a:r>
            <a:br>
              <a:rPr lang="en-US" dirty="0"/>
            </a:br>
            <a:r>
              <a:rPr lang="en-US" dirty="0"/>
              <a:t>Many users underestimate their digital dependence. Programs comparing self-perception vs actual data can raise awareness. </a:t>
            </a:r>
          </a:p>
          <a:p>
            <a:r>
              <a:rPr lang="en-US" b="1" dirty="0"/>
              <a:t>Digital Wellness Tools:</a:t>
            </a:r>
            <a:br>
              <a:rPr lang="en-US" dirty="0"/>
            </a:br>
            <a:r>
              <a:rPr lang="en-US" dirty="0"/>
              <a:t>Apps that track usage, encourage breaks, and suggest limits can help users manage screen time and improve well-being.</a:t>
            </a:r>
          </a:p>
          <a:p>
            <a:r>
              <a:rPr lang="en-US" b="1" dirty="0"/>
              <a:t>Future Research:</a:t>
            </a:r>
            <a:br>
              <a:rPr lang="en-US" dirty="0"/>
            </a:br>
            <a:r>
              <a:rPr lang="en-US" dirty="0"/>
              <a:t>Including </a:t>
            </a:r>
            <a:r>
              <a:rPr lang="en-US" b="1" dirty="0"/>
              <a:t>time-series data</a:t>
            </a:r>
            <a:r>
              <a:rPr lang="en-US" dirty="0"/>
              <a:t> and </a:t>
            </a:r>
            <a:r>
              <a:rPr lang="en-US" b="1" dirty="0"/>
              <a:t>broader demographics</a:t>
            </a:r>
            <a:r>
              <a:rPr lang="en-US" dirty="0"/>
              <a:t> could uncover deeper behavioral trends and support more targeted interventions.</a:t>
            </a:r>
          </a:p>
          <a:p>
            <a:endParaRPr lang="en-IN" dirty="0"/>
          </a:p>
        </p:txBody>
      </p:sp>
    </p:spTree>
    <p:extLst>
      <p:ext uri="{BB962C8B-B14F-4D97-AF65-F5344CB8AC3E}">
        <p14:creationId xmlns:p14="http://schemas.microsoft.com/office/powerpoint/2010/main" val="1794391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BC94-33E3-9AB8-F3C3-9ED568660102}"/>
              </a:ext>
            </a:extLst>
          </p:cNvPr>
          <p:cNvSpPr>
            <a:spLocks noGrp="1"/>
          </p:cNvSpPr>
          <p:nvPr>
            <p:ph type="title"/>
          </p:nvPr>
        </p:nvSpPr>
        <p:spPr>
          <a:xfrm>
            <a:off x="2407179" y="3105728"/>
            <a:ext cx="9404723" cy="1400530"/>
          </a:xfrm>
        </p:spPr>
        <p:txBody>
          <a:bodyPr/>
          <a:lstStyle/>
          <a:p>
            <a:r>
              <a:rPr lang="en-US" b="1" u="sng" dirty="0">
                <a:effectLst>
                  <a:outerShdw blurRad="38100" dist="38100" dir="2700000" algn="tl">
                    <a:srgbClr val="000000">
                      <a:alpha val="43137"/>
                    </a:srgbClr>
                  </a:outerShdw>
                </a:effectLst>
              </a:rPr>
              <a:t>THANK YOU FOR YOUR TIME</a:t>
            </a:r>
            <a:endParaRPr lang="en-IN"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433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25F5C-130C-ABDE-6C8B-D3546442E894}"/>
              </a:ext>
            </a:extLst>
          </p:cNvPr>
          <p:cNvSpPr>
            <a:spLocks noGrp="1"/>
          </p:cNvSpPr>
          <p:nvPr>
            <p:ph type="title"/>
          </p:nvPr>
        </p:nvSpPr>
        <p:spPr>
          <a:xfrm>
            <a:off x="1963634" y="299885"/>
            <a:ext cx="9404723" cy="1400530"/>
          </a:xfrm>
        </p:spPr>
        <p:txBody>
          <a:bodyPr/>
          <a:lstStyle/>
          <a:p>
            <a:r>
              <a:rPr lang="en-US" b="1" u="sng" dirty="0"/>
              <a:t>MORE ABOUT DATA SETS </a:t>
            </a:r>
            <a:endParaRPr lang="en-IN" b="1" u="sng" dirty="0"/>
          </a:p>
        </p:txBody>
      </p:sp>
      <p:sp>
        <p:nvSpPr>
          <p:cNvPr id="3" name="Content Placeholder 2">
            <a:extLst>
              <a:ext uri="{FF2B5EF4-FFF2-40B4-BE49-F238E27FC236}">
                <a16:creationId xmlns:a16="http://schemas.microsoft.com/office/drawing/2014/main" id="{DB753803-7361-0588-A7BB-CD9658D8ED06}"/>
              </a:ext>
            </a:extLst>
          </p:cNvPr>
          <p:cNvSpPr>
            <a:spLocks noGrp="1"/>
          </p:cNvSpPr>
          <p:nvPr>
            <p:ph idx="1"/>
          </p:nvPr>
        </p:nvSpPr>
        <p:spPr>
          <a:xfrm>
            <a:off x="79707" y="1413820"/>
            <a:ext cx="11640344" cy="5144295"/>
          </a:xfrm>
        </p:spPr>
        <p:txBody>
          <a:bodyPr>
            <a:normAutofit fontScale="92500" lnSpcReduction="20000"/>
          </a:bodyPr>
          <a:lstStyle/>
          <a:p>
            <a:r>
              <a:rPr lang="en-US" b="1" dirty="0"/>
              <a:t>1. Digital Behavior Dataset</a:t>
            </a:r>
            <a:endParaRPr lang="en-US" dirty="0"/>
          </a:p>
          <a:p>
            <a:pPr marL="0" indent="0">
              <a:buNone/>
            </a:pPr>
            <a:r>
              <a:rPr lang="en-US" dirty="0"/>
              <a:t>	-&gt;This dataset captures insights into </a:t>
            </a:r>
            <a:r>
              <a:rPr lang="en-US" b="1" dirty="0"/>
              <a:t>screen usage patterns</a:t>
            </a:r>
            <a:r>
              <a:rPr lang="en-US" dirty="0"/>
              <a:t>, including time spent on 	    	  	  	   devices, app categories used, and time-of-day preferences.</a:t>
            </a:r>
          </a:p>
          <a:p>
            <a:pPr marL="0" indent="0">
              <a:buNone/>
            </a:pPr>
            <a:r>
              <a:rPr lang="en-US" dirty="0"/>
              <a:t>	-&gt;It helps us understand </a:t>
            </a:r>
            <a:r>
              <a:rPr lang="en-US" b="1" dirty="0"/>
              <a:t>daily digital habits</a:t>
            </a:r>
            <a:r>
              <a:rPr lang="en-US" dirty="0"/>
              <a:t> and how they might relate to </a:t>
            </a:r>
            <a:r>
              <a:rPr lang="en-US" b="1" dirty="0"/>
              <a:t>routine, 	focus, 	  	  	   and productivity</a:t>
            </a:r>
            <a:r>
              <a:rPr lang="en-US" dirty="0"/>
              <a:t>.</a:t>
            </a:r>
          </a:p>
          <a:p>
            <a:pPr marL="0" indent="0">
              <a:buNone/>
            </a:pPr>
            <a:endParaRPr lang="en-US" dirty="0"/>
          </a:p>
          <a:p>
            <a:r>
              <a:rPr lang="en-US" b="1" dirty="0"/>
              <a:t>2. Social Media Behavior Dataset</a:t>
            </a:r>
            <a:endParaRPr lang="en-US" dirty="0"/>
          </a:p>
          <a:p>
            <a:pPr marL="0" indent="0">
              <a:buNone/>
            </a:pPr>
            <a:r>
              <a:rPr lang="en-US" dirty="0"/>
              <a:t>	-&gt;Focuses on </a:t>
            </a:r>
            <a:r>
              <a:rPr lang="en-US" b="1" dirty="0"/>
              <a:t>emotional and psychological aspects</a:t>
            </a:r>
            <a:r>
              <a:rPr lang="en-US" dirty="0"/>
              <a:t> of social media use.</a:t>
            </a:r>
          </a:p>
          <a:p>
            <a:pPr marL="0" indent="0">
              <a:buNone/>
            </a:pPr>
            <a:r>
              <a:rPr lang="en-US" dirty="0"/>
              <a:t>	-&gt;Includes questions on </a:t>
            </a:r>
            <a:r>
              <a:rPr lang="en-US" b="1" dirty="0"/>
              <a:t>comparison with others</a:t>
            </a:r>
            <a:r>
              <a:rPr lang="en-US" dirty="0"/>
              <a:t>, </a:t>
            </a:r>
            <a:r>
              <a:rPr lang="en-US" b="1" dirty="0"/>
              <a:t>validation seeking</a:t>
            </a:r>
            <a:r>
              <a:rPr lang="en-US" dirty="0"/>
              <a:t>, and </a:t>
            </a:r>
            <a:r>
              <a:rPr lang="en-US" b="1" dirty="0"/>
              <a:t>distraction 	  	    	   	    levels</a:t>
            </a:r>
            <a:r>
              <a:rPr lang="en-US" dirty="0"/>
              <a:t>—making it ideal for assessing the </a:t>
            </a:r>
            <a:r>
              <a:rPr lang="en-US" b="1" dirty="0"/>
              <a:t>mental health impact of social platforms</a:t>
            </a:r>
            <a:r>
              <a:rPr lang="en-US" dirty="0"/>
              <a:t>.</a:t>
            </a:r>
          </a:p>
          <a:p>
            <a:pPr marL="0" indent="0">
              <a:buNone/>
            </a:pPr>
            <a:endParaRPr lang="en-US" dirty="0"/>
          </a:p>
          <a:p>
            <a:r>
              <a:rPr lang="en-US" b="1" dirty="0"/>
              <a:t>3. Mobile Addiction Dataset</a:t>
            </a:r>
            <a:endParaRPr lang="en-US" dirty="0"/>
          </a:p>
          <a:p>
            <a:pPr marL="0" indent="0">
              <a:buNone/>
            </a:pPr>
            <a:r>
              <a:rPr lang="en-US" dirty="0"/>
              <a:t>	-&gt;Designed to evaluate signs of </a:t>
            </a:r>
            <a:r>
              <a:rPr lang="en-US" b="1" dirty="0"/>
              <a:t>phone dependency</a:t>
            </a:r>
            <a:r>
              <a:rPr lang="en-US" dirty="0"/>
              <a:t>, such as </a:t>
            </a:r>
            <a:r>
              <a:rPr lang="en-US" b="1" dirty="0"/>
              <a:t>compulsive checking</a:t>
            </a:r>
            <a:r>
              <a:rPr lang="en-US" dirty="0"/>
              <a:t>, 	 	   	  	   </a:t>
            </a:r>
            <a:r>
              <a:rPr lang="en-US" b="1" dirty="0"/>
              <a:t>anxiety when not using the phone</a:t>
            </a:r>
            <a:r>
              <a:rPr lang="en-US" dirty="0"/>
              <a:t>, and </a:t>
            </a:r>
            <a:r>
              <a:rPr lang="en-US" b="1" dirty="0"/>
              <a:t>difficulty staying offline</a:t>
            </a:r>
            <a:r>
              <a:rPr lang="en-US" dirty="0"/>
              <a:t>.</a:t>
            </a:r>
          </a:p>
          <a:p>
            <a:pPr marL="0" indent="0">
              <a:buNone/>
            </a:pPr>
            <a:r>
              <a:rPr lang="en-US" dirty="0"/>
              <a:t>	-&gt;Offers strong signals for identifying </a:t>
            </a:r>
            <a:r>
              <a:rPr lang="en-US" b="1" dirty="0"/>
              <a:t>addictive tendencies</a:t>
            </a:r>
            <a:r>
              <a:rPr lang="en-US" dirty="0"/>
              <a:t> and their link to stress, mood 	    	  	    swings, or sleep issues.</a:t>
            </a:r>
          </a:p>
          <a:p>
            <a:endParaRPr lang="en-IN" dirty="0"/>
          </a:p>
        </p:txBody>
      </p:sp>
    </p:spTree>
    <p:extLst>
      <p:ext uri="{BB962C8B-B14F-4D97-AF65-F5344CB8AC3E}">
        <p14:creationId xmlns:p14="http://schemas.microsoft.com/office/powerpoint/2010/main" val="3251698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58C-0A9B-9AE3-CC56-CC4C2469B021}"/>
              </a:ext>
            </a:extLst>
          </p:cNvPr>
          <p:cNvSpPr>
            <a:spLocks noGrp="1"/>
          </p:cNvSpPr>
          <p:nvPr>
            <p:ph type="title"/>
          </p:nvPr>
        </p:nvSpPr>
        <p:spPr>
          <a:xfrm>
            <a:off x="1393638" y="501879"/>
            <a:ext cx="9404723" cy="1400530"/>
          </a:xfrm>
        </p:spPr>
        <p:txBody>
          <a:bodyPr/>
          <a:lstStyle/>
          <a:p>
            <a:r>
              <a:rPr lang="en-IN" b="1" u="sng" dirty="0"/>
              <a:t>Tools &amp; Technologies Used</a:t>
            </a:r>
          </a:p>
        </p:txBody>
      </p:sp>
      <p:sp>
        <p:nvSpPr>
          <p:cNvPr id="4" name="Rectangle 1">
            <a:extLst>
              <a:ext uri="{FF2B5EF4-FFF2-40B4-BE49-F238E27FC236}">
                <a16:creationId xmlns:a16="http://schemas.microsoft.com/office/drawing/2014/main" id="{8888F1E5-BE56-6702-5313-2B176E389449}"/>
              </a:ext>
            </a:extLst>
          </p:cNvPr>
          <p:cNvSpPr>
            <a:spLocks noGrp="1" noChangeArrowheads="1"/>
          </p:cNvSpPr>
          <p:nvPr>
            <p:ph idx="1"/>
          </p:nvPr>
        </p:nvSpPr>
        <p:spPr bwMode="auto">
          <a:xfrm>
            <a:off x="444551" y="1712207"/>
            <a:ext cx="1049875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Google Collab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Utilized as the main platform for writing and executing code, ensuring a smooth and 	collaborative workflow.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 (Pandas, NumPy, Seaborn, Matplotlib)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Used for data loading, cleaning, manipulation, and visualization.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These libraries helped explore trends, draw comparisons, and generate meaningful visual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Cleaning &amp; Preprocessing Techniques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Handled missing values, standardized categories, and transformed string-based time data 	into numerical formats for easier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 Tools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Bar plots, boxplots, </a:t>
            </a:r>
            <a:r>
              <a:rPr kumimoji="0" lang="en-US" altLang="en-US" sz="1800" b="0" i="0" u="none" strike="noStrike" cap="none" normalizeH="0" baseline="0" dirty="0" err="1">
                <a:ln>
                  <a:noFill/>
                </a:ln>
                <a:solidFill>
                  <a:schemeClr val="tx1"/>
                </a:solidFill>
                <a:effectLst/>
                <a:latin typeface="Arial" panose="020B0604020202020204" pitchFamily="34" charset="0"/>
              </a:rPr>
              <a:t>hisplots</a:t>
            </a:r>
            <a:r>
              <a:rPr kumimoji="0" lang="en-US" altLang="en-US" sz="1800" b="0" i="0" u="none" strike="noStrike" cap="none" normalizeH="0" baseline="0" dirty="0">
                <a:ln>
                  <a:noFill/>
                </a:ln>
                <a:solidFill>
                  <a:schemeClr val="tx1"/>
                </a:solidFill>
                <a:effectLst/>
                <a:latin typeface="Arial" panose="020B0604020202020204" pitchFamily="34" charset="0"/>
              </a:rPr>
              <a:t> and heatmaps were used to uncover relationships between 	digital behavior and mental well-being.</a:t>
            </a:r>
          </a:p>
        </p:txBody>
      </p:sp>
    </p:spTree>
    <p:extLst>
      <p:ext uri="{BB962C8B-B14F-4D97-AF65-F5344CB8AC3E}">
        <p14:creationId xmlns:p14="http://schemas.microsoft.com/office/powerpoint/2010/main" val="1812904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9521-6126-4178-4164-D0EB5E779AE0}"/>
              </a:ext>
            </a:extLst>
          </p:cNvPr>
          <p:cNvSpPr>
            <a:spLocks noGrp="1"/>
          </p:cNvSpPr>
          <p:nvPr>
            <p:ph type="title"/>
          </p:nvPr>
        </p:nvSpPr>
        <p:spPr>
          <a:xfrm>
            <a:off x="1816150" y="393724"/>
            <a:ext cx="9404723" cy="1400530"/>
          </a:xfrm>
        </p:spPr>
        <p:txBody>
          <a:bodyPr/>
          <a:lstStyle/>
          <a:p>
            <a:r>
              <a:rPr lang="en-US" b="1" u="sng" dirty="0">
                <a:effectLst>
                  <a:outerShdw blurRad="38100" dist="38100" dir="2700000" algn="tl">
                    <a:srgbClr val="000000">
                      <a:alpha val="43137"/>
                    </a:srgbClr>
                  </a:outerShdw>
                </a:effectLst>
              </a:rPr>
              <a:t>STEPS AND PROCEDURE </a:t>
            </a:r>
            <a:endParaRPr lang="en-IN" b="1" u="sng" dirty="0">
              <a:effectLst>
                <a:outerShdw blurRad="38100" dist="38100" dir="2700000" algn="tl">
                  <a:srgbClr val="000000">
                    <a:alpha val="43137"/>
                  </a:srgbClr>
                </a:outerShdw>
              </a:effectLst>
            </a:endParaRPr>
          </a:p>
        </p:txBody>
      </p:sp>
      <p:sp>
        <p:nvSpPr>
          <p:cNvPr id="4" name="Rectangle 1">
            <a:extLst>
              <a:ext uri="{FF2B5EF4-FFF2-40B4-BE49-F238E27FC236}">
                <a16:creationId xmlns:a16="http://schemas.microsoft.com/office/drawing/2014/main" id="{D2C0A5C6-A10D-228C-1D3A-93723CB13A16}"/>
              </a:ext>
            </a:extLst>
          </p:cNvPr>
          <p:cNvSpPr>
            <a:spLocks noGrp="1" noChangeArrowheads="1"/>
          </p:cNvSpPr>
          <p:nvPr>
            <p:ph idx="1"/>
          </p:nvPr>
        </p:nvSpPr>
        <p:spPr bwMode="auto">
          <a:xfrm>
            <a:off x="549413" y="2695774"/>
            <a:ext cx="784060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All three datasets were loaded and previewed using </a:t>
            </a:r>
            <a:r>
              <a:rPr kumimoji="0" lang="en-US" altLang="en-US" sz="1800" b="0" i="0" u="none" strike="noStrike" cap="none" normalizeH="0" baseline="0" dirty="0">
                <a:ln>
                  <a:noFill/>
                </a:ln>
                <a:solidFill>
                  <a:schemeClr val="tx1"/>
                </a:solidFill>
                <a:effectLst/>
                <a:latin typeface="Arial Unicode MS"/>
              </a:rPr>
              <a:t>.head().</a:t>
            </a:r>
            <a:endParaRPr kumimoji="0" lang="en-US" altLang="en-US" sz="4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Basic structure, checked if the data is loaded  successfully or not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3F796BE3-4D14-BE4B-6CC9-E451954AF9C9}"/>
              </a:ext>
            </a:extLst>
          </p:cNvPr>
          <p:cNvPicPr>
            <a:picLocks noChangeAspect="1"/>
          </p:cNvPicPr>
          <p:nvPr/>
        </p:nvPicPr>
        <p:blipFill>
          <a:blip r:embed="rId2"/>
          <a:stretch>
            <a:fillRect/>
          </a:stretch>
        </p:blipFill>
        <p:spPr>
          <a:xfrm>
            <a:off x="380709" y="3760124"/>
            <a:ext cx="4220120" cy="2355084"/>
          </a:xfrm>
          <a:prstGeom prst="rect">
            <a:avLst/>
          </a:prstGeom>
        </p:spPr>
      </p:pic>
      <p:pic>
        <p:nvPicPr>
          <p:cNvPr id="10" name="Picture 9">
            <a:extLst>
              <a:ext uri="{FF2B5EF4-FFF2-40B4-BE49-F238E27FC236}">
                <a16:creationId xmlns:a16="http://schemas.microsoft.com/office/drawing/2014/main" id="{5F4D34B9-B6A2-4590-C464-C242475F4070}"/>
              </a:ext>
            </a:extLst>
          </p:cNvPr>
          <p:cNvPicPr>
            <a:picLocks noChangeAspect="1"/>
          </p:cNvPicPr>
          <p:nvPr/>
        </p:nvPicPr>
        <p:blipFill>
          <a:blip r:embed="rId3"/>
          <a:stretch>
            <a:fillRect/>
          </a:stretch>
        </p:blipFill>
        <p:spPr>
          <a:xfrm>
            <a:off x="5232043" y="3676468"/>
            <a:ext cx="6315956" cy="2438740"/>
          </a:xfrm>
          <a:prstGeom prst="rect">
            <a:avLst/>
          </a:prstGeom>
        </p:spPr>
      </p:pic>
      <p:sp>
        <p:nvSpPr>
          <p:cNvPr id="11" name="TextBox 10">
            <a:extLst>
              <a:ext uri="{FF2B5EF4-FFF2-40B4-BE49-F238E27FC236}">
                <a16:creationId xmlns:a16="http://schemas.microsoft.com/office/drawing/2014/main" id="{704BF3DF-BD9B-342B-1307-54B808C72644}"/>
              </a:ext>
            </a:extLst>
          </p:cNvPr>
          <p:cNvSpPr txBox="1"/>
          <p:nvPr/>
        </p:nvSpPr>
        <p:spPr>
          <a:xfrm>
            <a:off x="3769895" y="6352674"/>
            <a:ext cx="3994484" cy="369332"/>
          </a:xfrm>
          <a:prstGeom prst="rect">
            <a:avLst/>
          </a:prstGeom>
          <a:noFill/>
        </p:spPr>
        <p:txBody>
          <a:bodyPr wrap="square" rtlCol="0">
            <a:spAutoFit/>
          </a:bodyPr>
          <a:lstStyle/>
          <a:p>
            <a:r>
              <a:rPr lang="en-US" dirty="0"/>
              <a:t>AND IT IS WORKING FINE </a:t>
            </a:r>
            <a:endParaRPr lang="en-IN" dirty="0"/>
          </a:p>
        </p:txBody>
      </p:sp>
      <p:sp>
        <p:nvSpPr>
          <p:cNvPr id="12" name="TextBox 11">
            <a:extLst>
              <a:ext uri="{FF2B5EF4-FFF2-40B4-BE49-F238E27FC236}">
                <a16:creationId xmlns:a16="http://schemas.microsoft.com/office/drawing/2014/main" id="{31730822-530B-6E1D-0CD5-AB1D60993DEC}"/>
              </a:ext>
            </a:extLst>
          </p:cNvPr>
          <p:cNvSpPr txBox="1"/>
          <p:nvPr/>
        </p:nvSpPr>
        <p:spPr>
          <a:xfrm>
            <a:off x="834189" y="1873719"/>
            <a:ext cx="6866022" cy="523220"/>
          </a:xfrm>
          <a:prstGeom prst="rect">
            <a:avLst/>
          </a:prstGeom>
          <a:noFill/>
        </p:spPr>
        <p:txBody>
          <a:bodyPr wrap="square" rtlCol="0">
            <a:spAutoFit/>
          </a:bodyPr>
          <a:lstStyle/>
          <a:p>
            <a:r>
              <a:rPr lang="en-US" sz="2800" b="1" dirty="0"/>
              <a:t>STEP-1 DATA LOADING AND OVERVIEW</a:t>
            </a:r>
            <a:endParaRPr lang="en-IN" sz="2800" b="1" dirty="0"/>
          </a:p>
        </p:txBody>
      </p:sp>
    </p:spTree>
    <p:extLst>
      <p:ext uri="{BB962C8B-B14F-4D97-AF65-F5344CB8AC3E}">
        <p14:creationId xmlns:p14="http://schemas.microsoft.com/office/powerpoint/2010/main" val="181060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8201-B8BE-FE0F-749E-84DDD15A5259}"/>
              </a:ext>
            </a:extLst>
          </p:cNvPr>
          <p:cNvSpPr>
            <a:spLocks noGrp="1"/>
          </p:cNvSpPr>
          <p:nvPr>
            <p:ph type="title"/>
          </p:nvPr>
        </p:nvSpPr>
        <p:spPr>
          <a:xfrm>
            <a:off x="306516" y="321916"/>
            <a:ext cx="9404723" cy="814608"/>
          </a:xfrm>
        </p:spPr>
        <p:txBody>
          <a:bodyPr/>
          <a:lstStyle/>
          <a:p>
            <a:pPr algn="ctr"/>
            <a:r>
              <a:rPr lang="en-US" sz="3200" b="1" dirty="0"/>
              <a:t>STEP 2 - GETTING THE INFO ,SHAPE and COLMNS</a:t>
            </a:r>
            <a:br>
              <a:rPr lang="en-US" sz="3200" b="1" dirty="0"/>
            </a:br>
            <a:endParaRPr lang="en-IN" sz="3200" b="1" dirty="0"/>
          </a:p>
        </p:txBody>
      </p:sp>
      <p:pic>
        <p:nvPicPr>
          <p:cNvPr id="5" name="Content Placeholder 4">
            <a:extLst>
              <a:ext uri="{FF2B5EF4-FFF2-40B4-BE49-F238E27FC236}">
                <a16:creationId xmlns:a16="http://schemas.microsoft.com/office/drawing/2014/main" id="{4624A513-526B-84D2-BDCD-FB92A4B28D72}"/>
              </a:ext>
            </a:extLst>
          </p:cNvPr>
          <p:cNvPicPr>
            <a:picLocks noGrp="1" noChangeAspect="1"/>
          </p:cNvPicPr>
          <p:nvPr>
            <p:ph idx="1"/>
          </p:nvPr>
        </p:nvPicPr>
        <p:blipFill>
          <a:blip r:embed="rId2"/>
          <a:stretch>
            <a:fillRect/>
          </a:stretch>
        </p:blipFill>
        <p:spPr>
          <a:xfrm>
            <a:off x="468334" y="2587198"/>
            <a:ext cx="4505954" cy="1428949"/>
          </a:xfrm>
        </p:spPr>
      </p:pic>
      <p:sp>
        <p:nvSpPr>
          <p:cNvPr id="6" name="TextBox 5">
            <a:extLst>
              <a:ext uri="{FF2B5EF4-FFF2-40B4-BE49-F238E27FC236}">
                <a16:creationId xmlns:a16="http://schemas.microsoft.com/office/drawing/2014/main" id="{B893389C-80B7-9CC7-443E-0F6DE27D1B67}"/>
              </a:ext>
            </a:extLst>
          </p:cNvPr>
          <p:cNvSpPr txBox="1"/>
          <p:nvPr/>
        </p:nvSpPr>
        <p:spPr>
          <a:xfrm>
            <a:off x="468334" y="1895933"/>
            <a:ext cx="6123657" cy="646331"/>
          </a:xfrm>
          <a:prstGeom prst="rect">
            <a:avLst/>
          </a:prstGeom>
          <a:noFill/>
        </p:spPr>
        <p:txBody>
          <a:bodyPr wrap="square" rtlCol="0">
            <a:spAutoFit/>
          </a:bodyPr>
          <a:lstStyle/>
          <a:p>
            <a:r>
              <a:rPr lang="en-US" b="1" dirty="0"/>
              <a:t>Checked the shape</a:t>
            </a:r>
            <a:r>
              <a:rPr lang="en-US" dirty="0"/>
              <a:t> of each dataset to know how many rows and columns are present.</a:t>
            </a:r>
            <a:endParaRPr lang="en-IN" dirty="0"/>
          </a:p>
        </p:txBody>
      </p:sp>
      <p:sp>
        <p:nvSpPr>
          <p:cNvPr id="7" name="TextBox 6">
            <a:extLst>
              <a:ext uri="{FF2B5EF4-FFF2-40B4-BE49-F238E27FC236}">
                <a16:creationId xmlns:a16="http://schemas.microsoft.com/office/drawing/2014/main" id="{30E10AFC-1E39-7596-7A5A-1F8E6DB556A9}"/>
              </a:ext>
            </a:extLst>
          </p:cNvPr>
          <p:cNvSpPr txBox="1"/>
          <p:nvPr/>
        </p:nvSpPr>
        <p:spPr>
          <a:xfrm>
            <a:off x="5740456" y="2841854"/>
            <a:ext cx="4505953" cy="1200329"/>
          </a:xfrm>
          <a:prstGeom prst="rect">
            <a:avLst/>
          </a:prstGeom>
          <a:noFill/>
        </p:spPr>
        <p:txBody>
          <a:bodyPr wrap="square" rtlCol="0">
            <a:spAutoFit/>
          </a:bodyPr>
          <a:lstStyle/>
          <a:p>
            <a:r>
              <a:rPr lang="en-US" b="1" dirty="0"/>
              <a:t>Listed all column names</a:t>
            </a:r>
            <a:r>
              <a:rPr lang="en-US" dirty="0"/>
              <a:t> to get an overview of available features for analysis and checked the null values and fixed them </a:t>
            </a:r>
            <a:endParaRPr lang="en-IN" dirty="0"/>
          </a:p>
        </p:txBody>
      </p:sp>
      <p:pic>
        <p:nvPicPr>
          <p:cNvPr id="16" name="Picture 15">
            <a:extLst>
              <a:ext uri="{FF2B5EF4-FFF2-40B4-BE49-F238E27FC236}">
                <a16:creationId xmlns:a16="http://schemas.microsoft.com/office/drawing/2014/main" id="{A5110D62-611A-35B7-EB3E-182F300C17B1}"/>
              </a:ext>
            </a:extLst>
          </p:cNvPr>
          <p:cNvPicPr>
            <a:picLocks noChangeAspect="1"/>
          </p:cNvPicPr>
          <p:nvPr/>
        </p:nvPicPr>
        <p:blipFill>
          <a:blip r:embed="rId3"/>
          <a:stretch>
            <a:fillRect/>
          </a:stretch>
        </p:blipFill>
        <p:spPr>
          <a:xfrm>
            <a:off x="5574364" y="4247594"/>
            <a:ext cx="6115904" cy="2152950"/>
          </a:xfrm>
          <a:prstGeom prst="rect">
            <a:avLst/>
          </a:prstGeom>
        </p:spPr>
      </p:pic>
    </p:spTree>
    <p:extLst>
      <p:ext uri="{BB962C8B-B14F-4D97-AF65-F5344CB8AC3E}">
        <p14:creationId xmlns:p14="http://schemas.microsoft.com/office/powerpoint/2010/main" val="287146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3F924-D2F4-98DC-7C64-675E5CA208C9}"/>
              </a:ext>
            </a:extLst>
          </p:cNvPr>
          <p:cNvSpPr>
            <a:spLocks noGrp="1"/>
          </p:cNvSpPr>
          <p:nvPr>
            <p:ph idx="1"/>
          </p:nvPr>
        </p:nvSpPr>
        <p:spPr>
          <a:xfrm>
            <a:off x="413956" y="452718"/>
            <a:ext cx="8946541" cy="626114"/>
          </a:xfrm>
        </p:spPr>
        <p:txBody>
          <a:bodyPr>
            <a:normAutofit/>
          </a:bodyPr>
          <a:lstStyle/>
          <a:p>
            <a:pPr marL="0" indent="0">
              <a:buNone/>
            </a:pPr>
            <a:r>
              <a:rPr lang="en-US" sz="2800" dirty="0"/>
              <a:t>For the null values</a:t>
            </a:r>
            <a:endParaRPr lang="en-IN" sz="2800" dirty="0"/>
          </a:p>
        </p:txBody>
      </p:sp>
      <p:pic>
        <p:nvPicPr>
          <p:cNvPr id="6" name="Picture 5">
            <a:extLst>
              <a:ext uri="{FF2B5EF4-FFF2-40B4-BE49-F238E27FC236}">
                <a16:creationId xmlns:a16="http://schemas.microsoft.com/office/drawing/2014/main" id="{A9513655-3F7A-451F-3FF7-8D9C753331B8}"/>
              </a:ext>
            </a:extLst>
          </p:cNvPr>
          <p:cNvPicPr>
            <a:picLocks noChangeAspect="1"/>
          </p:cNvPicPr>
          <p:nvPr/>
        </p:nvPicPr>
        <p:blipFill>
          <a:blip r:embed="rId2"/>
          <a:stretch>
            <a:fillRect/>
          </a:stretch>
        </p:blipFill>
        <p:spPr>
          <a:xfrm>
            <a:off x="186700" y="1050832"/>
            <a:ext cx="6345977" cy="5807168"/>
          </a:xfrm>
          <a:prstGeom prst="rect">
            <a:avLst/>
          </a:prstGeom>
        </p:spPr>
      </p:pic>
      <p:pic>
        <p:nvPicPr>
          <p:cNvPr id="9" name="Picture 8">
            <a:extLst>
              <a:ext uri="{FF2B5EF4-FFF2-40B4-BE49-F238E27FC236}">
                <a16:creationId xmlns:a16="http://schemas.microsoft.com/office/drawing/2014/main" id="{8FAEE73B-D856-2F28-5972-5675D471AB7D}"/>
              </a:ext>
            </a:extLst>
          </p:cNvPr>
          <p:cNvPicPr>
            <a:picLocks noChangeAspect="1"/>
          </p:cNvPicPr>
          <p:nvPr/>
        </p:nvPicPr>
        <p:blipFill>
          <a:blip r:embed="rId3"/>
          <a:stretch>
            <a:fillRect/>
          </a:stretch>
        </p:blipFill>
        <p:spPr>
          <a:xfrm>
            <a:off x="6861277" y="1843373"/>
            <a:ext cx="4998439" cy="4250085"/>
          </a:xfrm>
          <a:prstGeom prst="rect">
            <a:avLst/>
          </a:prstGeom>
        </p:spPr>
      </p:pic>
    </p:spTree>
    <p:extLst>
      <p:ext uri="{BB962C8B-B14F-4D97-AF65-F5344CB8AC3E}">
        <p14:creationId xmlns:p14="http://schemas.microsoft.com/office/powerpoint/2010/main" val="249281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958B-D41C-37E9-30D8-1E1BBF0F592A}"/>
              </a:ext>
            </a:extLst>
          </p:cNvPr>
          <p:cNvSpPr>
            <a:spLocks noGrp="1"/>
          </p:cNvSpPr>
          <p:nvPr>
            <p:ph type="title"/>
          </p:nvPr>
        </p:nvSpPr>
        <p:spPr>
          <a:xfrm>
            <a:off x="2218238" y="156411"/>
            <a:ext cx="9404723" cy="1400530"/>
          </a:xfrm>
        </p:spPr>
        <p:txBody>
          <a:bodyPr/>
          <a:lstStyle/>
          <a:p>
            <a:r>
              <a:rPr lang="en-IN" dirty="0"/>
              <a:t>Initial Data Insights</a:t>
            </a:r>
          </a:p>
        </p:txBody>
      </p:sp>
      <p:pic>
        <p:nvPicPr>
          <p:cNvPr id="8" name="Picture 7">
            <a:extLst>
              <a:ext uri="{FF2B5EF4-FFF2-40B4-BE49-F238E27FC236}">
                <a16:creationId xmlns:a16="http://schemas.microsoft.com/office/drawing/2014/main" id="{4F0DFEAA-D9B8-B9D2-CC1D-521718622AE7}"/>
              </a:ext>
            </a:extLst>
          </p:cNvPr>
          <p:cNvPicPr>
            <a:picLocks noChangeAspect="1"/>
          </p:cNvPicPr>
          <p:nvPr/>
        </p:nvPicPr>
        <p:blipFill>
          <a:blip r:embed="rId2"/>
          <a:stretch>
            <a:fillRect/>
          </a:stretch>
        </p:blipFill>
        <p:spPr>
          <a:xfrm>
            <a:off x="2218238" y="1016267"/>
            <a:ext cx="5064878" cy="1965475"/>
          </a:xfrm>
          <a:prstGeom prst="rect">
            <a:avLst/>
          </a:prstGeom>
        </p:spPr>
      </p:pic>
      <p:sp>
        <p:nvSpPr>
          <p:cNvPr id="9" name="TextBox 8">
            <a:extLst>
              <a:ext uri="{FF2B5EF4-FFF2-40B4-BE49-F238E27FC236}">
                <a16:creationId xmlns:a16="http://schemas.microsoft.com/office/drawing/2014/main" id="{8F4EBA40-B5CE-BF54-A463-B870D2F36C1F}"/>
              </a:ext>
            </a:extLst>
          </p:cNvPr>
          <p:cNvSpPr txBox="1"/>
          <p:nvPr/>
        </p:nvSpPr>
        <p:spPr>
          <a:xfrm>
            <a:off x="497305" y="2981742"/>
            <a:ext cx="9625264" cy="1200329"/>
          </a:xfrm>
          <a:prstGeom prst="rect">
            <a:avLst/>
          </a:prstGeom>
          <a:noFill/>
        </p:spPr>
        <p:txBody>
          <a:bodyPr wrap="square" rtlCol="0">
            <a:spAutoFit/>
          </a:bodyPr>
          <a:lstStyle/>
          <a:p>
            <a:r>
              <a:rPr lang="en-US" dirty="0">
                <a:sym typeface="Wingdings" panose="05000000000000000000" pitchFamily="2" charset="2"/>
              </a:rPr>
              <a:t> </a:t>
            </a:r>
            <a:r>
              <a:rPr lang="en-US" dirty="0"/>
              <a:t>Most participants are in their early 20s. A significant portion frequently uses social media without specific intent and reports moderate distraction. Emotional responses such as worry, low mood, and sleep disturbances are commonly seen, though restlessness without access to social media remains low</a:t>
            </a:r>
            <a:endParaRPr lang="en-IN" dirty="0"/>
          </a:p>
        </p:txBody>
      </p:sp>
      <p:sp>
        <p:nvSpPr>
          <p:cNvPr id="10" name="TextBox 9">
            <a:extLst>
              <a:ext uri="{FF2B5EF4-FFF2-40B4-BE49-F238E27FC236}">
                <a16:creationId xmlns:a16="http://schemas.microsoft.com/office/drawing/2014/main" id="{990A5387-D5FA-D35E-5928-AAD9F03F7556}"/>
              </a:ext>
            </a:extLst>
          </p:cNvPr>
          <p:cNvSpPr txBox="1"/>
          <p:nvPr/>
        </p:nvSpPr>
        <p:spPr>
          <a:xfrm>
            <a:off x="368968" y="4347052"/>
            <a:ext cx="10427369" cy="1200329"/>
          </a:xfrm>
          <a:prstGeom prst="rect">
            <a:avLst/>
          </a:prstGeom>
          <a:noFill/>
        </p:spPr>
        <p:txBody>
          <a:bodyPr wrap="square" rtlCol="0">
            <a:spAutoFit/>
          </a:bodyPr>
          <a:lstStyle/>
          <a:p>
            <a:r>
              <a:rPr lang="en-US" dirty="0">
                <a:sym typeface="Wingdings" panose="05000000000000000000" pitchFamily="2" charset="2"/>
              </a:rPr>
              <a:t></a:t>
            </a:r>
            <a:r>
              <a:rPr lang="en-US" dirty="0"/>
              <a:t>Digital behavior data reveals an average screen time of ~6 hours/day with high notification counts. Despite generally good mood and focus levels, anxiety remains high, and some users report significantly low sleep durations — indicating mixed digital wellbeing outcomes.</a:t>
            </a:r>
            <a:endParaRPr lang="en-IN" dirty="0"/>
          </a:p>
        </p:txBody>
      </p:sp>
      <p:sp>
        <p:nvSpPr>
          <p:cNvPr id="11" name="TextBox 10">
            <a:extLst>
              <a:ext uri="{FF2B5EF4-FFF2-40B4-BE49-F238E27FC236}">
                <a16:creationId xmlns:a16="http://schemas.microsoft.com/office/drawing/2014/main" id="{8A202746-E4E0-A860-4413-00CDA60CDAFE}"/>
              </a:ext>
            </a:extLst>
          </p:cNvPr>
          <p:cNvSpPr txBox="1"/>
          <p:nvPr/>
        </p:nvSpPr>
        <p:spPr>
          <a:xfrm>
            <a:off x="368968" y="5841733"/>
            <a:ext cx="9496927" cy="923330"/>
          </a:xfrm>
          <a:prstGeom prst="rect">
            <a:avLst/>
          </a:prstGeom>
          <a:noFill/>
        </p:spPr>
        <p:txBody>
          <a:bodyPr wrap="square" rtlCol="0">
            <a:spAutoFit/>
          </a:bodyPr>
          <a:lstStyle/>
          <a:p>
            <a:r>
              <a:rPr lang="en-US" dirty="0">
                <a:sym typeface="Wingdings" panose="05000000000000000000" pitchFamily="2" charset="2"/>
              </a:rPr>
              <a:t></a:t>
            </a:r>
            <a:r>
              <a:rPr lang="en-US" dirty="0"/>
              <a:t>Mobile usage behaviors indicate high dependence, with a majority of users engaging with their phones during personal, social, and even awkward situations. Despite this, many deny being addicted, suggesting a behavioral-perception gap</a:t>
            </a:r>
            <a:endParaRPr lang="en-IN" dirty="0"/>
          </a:p>
        </p:txBody>
      </p:sp>
    </p:spTree>
    <p:extLst>
      <p:ext uri="{BB962C8B-B14F-4D97-AF65-F5344CB8AC3E}">
        <p14:creationId xmlns:p14="http://schemas.microsoft.com/office/powerpoint/2010/main" val="1498065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225</TotalTime>
  <Words>2333</Words>
  <Application>Microsoft Office PowerPoint</Application>
  <PresentationFormat>Widescreen</PresentationFormat>
  <Paragraphs>188</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 Unicode MS</vt:lpstr>
      <vt:lpstr>Calibri</vt:lpstr>
      <vt:lpstr>Century Gothic</vt:lpstr>
      <vt:lpstr>Wingdings</vt:lpstr>
      <vt:lpstr>Wingdings 3</vt:lpstr>
      <vt:lpstr>Ion</vt:lpstr>
      <vt:lpstr>Screen Time &amp; Mental Health: An Exploratory Data Analysis</vt:lpstr>
      <vt:lpstr>Problem Statement &amp; Objective</vt:lpstr>
      <vt:lpstr>Solution &amp; Data Sources</vt:lpstr>
      <vt:lpstr>MORE ABOUT DATA SETS </vt:lpstr>
      <vt:lpstr>Tools &amp; Technologies Used</vt:lpstr>
      <vt:lpstr>STEPS AND PROCEDURE </vt:lpstr>
      <vt:lpstr>STEP 2 - GETTING THE INFO ,SHAPE and COLMNS </vt:lpstr>
      <vt:lpstr>PowerPoint Presentation</vt:lpstr>
      <vt:lpstr>Initial Data Insights</vt:lpstr>
      <vt:lpstr>Step 3 – Data Transformation</vt:lpstr>
      <vt:lpstr>PowerPoint Presentation</vt:lpstr>
      <vt:lpstr>STEP 4 - Data Exploration </vt:lpstr>
      <vt:lpstr>PowerPoint Presentation</vt:lpstr>
      <vt:lpstr>Now For the plotting I have done and analyzed </vt:lpstr>
      <vt:lpstr>PowerPoint Presentation</vt:lpstr>
      <vt:lpstr>PowerPoint Presentation</vt:lpstr>
      <vt:lpstr>NOW STEP 5 - DATA FILTERRING </vt:lpstr>
      <vt:lpstr>PowerPoint Presentation</vt:lpstr>
      <vt:lpstr>PowerPoint Presentation</vt:lpstr>
      <vt:lpstr>PowerPoint Presentation</vt:lpstr>
      <vt:lpstr>PowerPoint Presentation</vt:lpstr>
      <vt:lpstr>PowerPoint Presentation</vt:lpstr>
      <vt:lpstr>PowerPoint Presentation</vt:lpstr>
      <vt:lpstr>STEP 6 FINAL DATA VISUALIZATION        ANALYSIS </vt:lpstr>
      <vt:lpstr>PowerPoint Presentation</vt:lpstr>
      <vt:lpstr>PowerPoint Presentation</vt:lpstr>
      <vt:lpstr>PowerPoint Presentation</vt:lpstr>
      <vt:lpstr>PowerPoint Presentation</vt:lpstr>
      <vt:lpstr>PowerPoint Presentation</vt:lpstr>
      <vt:lpstr>STEP 7 - CORREALTION ANALYSIS </vt:lpstr>
      <vt:lpstr>PowerPoint Presentation</vt:lpstr>
      <vt:lpstr>Tried to perform a correlation analysis for the social media dataset, but most of the columns are text-based (categorical) and not numeric. Because of this, we couldn't create a meaningful correlation matrix. To do this in the future, we would first need to convert the data into numeric form using techniques like encoding but doing that only for the numeric ones</vt:lpstr>
      <vt:lpstr>PowerPoint Presentation</vt:lpstr>
      <vt:lpstr>CONCLUSION AND RESULTS </vt:lpstr>
      <vt:lpstr>PowerPoint Presentation</vt:lpstr>
      <vt:lpstr>PowerPoint Presentation</vt:lpstr>
      <vt:lpstr>     RESULTS</vt:lpstr>
      <vt:lpstr>  Recommendations </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Not Diwakar Bro</dc:creator>
  <cp:lastModifiedBy>Not Diwakar Bro</cp:lastModifiedBy>
  <cp:revision>5</cp:revision>
  <dcterms:created xsi:type="dcterms:W3CDTF">2025-07-31T01:55:02Z</dcterms:created>
  <dcterms:modified xsi:type="dcterms:W3CDTF">2025-07-31T07:47:44Z</dcterms:modified>
</cp:coreProperties>
</file>