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32"/>
  </p:notesMasterIdLst>
  <p:sldIdLst>
    <p:sldId id="335" r:id="rId5"/>
    <p:sldId id="516" r:id="rId6"/>
    <p:sldId id="521" r:id="rId7"/>
    <p:sldId id="562" r:id="rId8"/>
    <p:sldId id="564" r:id="rId9"/>
    <p:sldId id="575" r:id="rId10"/>
    <p:sldId id="569" r:id="rId11"/>
    <p:sldId id="545" r:id="rId12"/>
    <p:sldId id="500" r:id="rId13"/>
    <p:sldId id="547" r:id="rId14"/>
    <p:sldId id="473" r:id="rId15"/>
    <p:sldId id="474" r:id="rId16"/>
    <p:sldId id="475" r:id="rId17"/>
    <p:sldId id="476" r:id="rId18"/>
    <p:sldId id="477" r:id="rId19"/>
    <p:sldId id="523" r:id="rId20"/>
    <p:sldId id="525" r:id="rId21"/>
    <p:sldId id="573" r:id="rId22"/>
    <p:sldId id="540" r:id="rId23"/>
    <p:sldId id="478" r:id="rId24"/>
    <p:sldId id="504" r:id="rId25"/>
    <p:sldId id="531" r:id="rId26"/>
    <p:sldId id="483" r:id="rId27"/>
    <p:sldId id="548" r:id="rId28"/>
    <p:sldId id="501" r:id="rId29"/>
    <p:sldId id="561" r:id="rId30"/>
    <p:sldId id="336" r:id="rId3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eiko" initials="H" lastIdx="26" clrIdx="0">
    <p:extLst>
      <p:ext uri="{19B8F6BF-5375-455C-9EA6-DF929625EA0E}">
        <p15:presenceInfo xmlns:p15="http://schemas.microsoft.com/office/powerpoint/2012/main" userId="Heiko" providerId="None"/>
      </p:ext>
    </p:extLst>
  </p:cmAuthor>
  <p:cmAuthor id="8" name="Tobias Titze" initials="TT" lastIdx="3" clrIdx="1">
    <p:extLst>
      <p:ext uri="{19B8F6BF-5375-455C-9EA6-DF929625EA0E}">
        <p15:presenceInfo xmlns:p15="http://schemas.microsoft.com/office/powerpoint/2012/main" userId="S-1-5-21-2790172871-3699790535-1649976863-12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8C16"/>
    <a:srgbClr val="333333"/>
    <a:srgbClr val="5F5F5F"/>
    <a:srgbClr val="D2E6C4"/>
    <a:srgbClr val="BCDAA7"/>
    <a:srgbClr val="CFD3A5"/>
    <a:srgbClr val="88AB31"/>
    <a:srgbClr val="FEFEFE"/>
    <a:srgbClr val="E5EDCD"/>
    <a:srgbClr val="ADAC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89" autoAdjust="0"/>
    <p:restoredTop sz="76744" autoAdjust="0"/>
  </p:normalViewPr>
  <p:slideViewPr>
    <p:cSldViewPr snapToGrid="0">
      <p:cViewPr varScale="1">
        <p:scale>
          <a:sx n="58" d="100"/>
          <a:sy n="58" d="100"/>
        </p:scale>
        <p:origin x="987" y="27"/>
      </p:cViewPr>
      <p:guideLst/>
    </p:cSldViewPr>
  </p:slideViewPr>
  <p:outlineViewPr>
    <p:cViewPr>
      <p:scale>
        <a:sx n="33" d="100"/>
        <a:sy n="33" d="100"/>
      </p:scale>
      <p:origin x="0" y="-13068"/>
    </p:cViewPr>
  </p:outlineViewPr>
  <p:notesTextViewPr>
    <p:cViewPr>
      <p:scale>
        <a:sx n="3" d="2"/>
        <a:sy n="3" d="2"/>
      </p:scale>
      <p:origin x="0" y="0"/>
    </p:cViewPr>
  </p:notesTextViewPr>
  <p:notesViewPr>
    <p:cSldViewPr snapToGrid="0">
      <p:cViewPr varScale="1">
        <p:scale>
          <a:sx n="65" d="100"/>
          <a:sy n="65" d="100"/>
        </p:scale>
        <p:origin x="3082"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40083359450999"/>
          <c:y val="0.21646799233297334"/>
          <c:w val="0.77255243545544461"/>
          <c:h val="0.78353200766702669"/>
        </c:manualLayout>
      </c:layout>
      <c:lineChart>
        <c:grouping val="standard"/>
        <c:varyColors val="0"/>
        <c:ser>
          <c:idx val="0"/>
          <c:order val="0"/>
          <c:tx>
            <c:strRef>
              <c:f>Tabelle1!$B$1</c:f>
              <c:strCache>
                <c:ptCount val="1"/>
                <c:pt idx="0">
                  <c:v>Datenreihe 1</c:v>
                </c:pt>
              </c:strCache>
            </c:strRef>
          </c:tx>
          <c:spPr>
            <a:ln w="28575" cap="rnd">
              <a:solidFill>
                <a:schemeClr val="accent1"/>
              </a:solidFill>
              <a:round/>
            </a:ln>
            <a:effectLst/>
          </c:spPr>
          <c:marker>
            <c:symbol val="none"/>
          </c:marker>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5C4C-47DA-8AAF-2165FB517DAC}"/>
            </c:ext>
          </c:extLst>
        </c:ser>
        <c:ser>
          <c:idx val="1"/>
          <c:order val="1"/>
          <c:tx>
            <c:strRef>
              <c:f>Tabelle1!$C$1</c:f>
              <c:strCache>
                <c:ptCount val="1"/>
                <c:pt idx="0">
                  <c:v>Datenreihe 2</c:v>
                </c:pt>
              </c:strCache>
            </c:strRef>
          </c:tx>
          <c:spPr>
            <a:ln w="28575" cap="rnd">
              <a:solidFill>
                <a:schemeClr val="accent2"/>
              </a:solidFill>
              <a:round/>
            </a:ln>
            <a:effectLst/>
          </c:spPr>
          <c:marker>
            <c:symbol val="none"/>
          </c:marker>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5C4C-47DA-8AAF-2165FB517DAC}"/>
            </c:ext>
          </c:extLst>
        </c:ser>
        <c:ser>
          <c:idx val="2"/>
          <c:order val="2"/>
          <c:tx>
            <c:strRef>
              <c:f>Tabelle1!$D$1</c:f>
              <c:strCache>
                <c:ptCount val="1"/>
                <c:pt idx="0">
                  <c:v>Datenreihe 3</c:v>
                </c:pt>
              </c:strCache>
            </c:strRef>
          </c:tx>
          <c:spPr>
            <a:ln w="28575" cap="rnd">
              <a:solidFill>
                <a:schemeClr val="accent3"/>
              </a:solidFill>
              <a:round/>
            </a:ln>
            <a:effectLst/>
          </c:spPr>
          <c:marker>
            <c:symbol val="none"/>
          </c:marker>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5C4C-47DA-8AAF-2165FB517DAC}"/>
            </c:ext>
          </c:extLst>
        </c:ser>
        <c:dLbls>
          <c:showLegendKey val="0"/>
          <c:showVal val="0"/>
          <c:showCatName val="0"/>
          <c:showSerName val="0"/>
          <c:showPercent val="0"/>
          <c:showBubbleSize val="0"/>
        </c:dLbls>
        <c:smooth val="0"/>
        <c:axId val="365223536"/>
        <c:axId val="365220816"/>
      </c:lineChart>
      <c:catAx>
        <c:axId val="365223536"/>
        <c:scaling>
          <c:orientation val="minMax"/>
        </c:scaling>
        <c:delete val="1"/>
        <c:axPos val="b"/>
        <c:numFmt formatCode="General" sourceLinked="1"/>
        <c:majorTickMark val="none"/>
        <c:minorTickMark val="none"/>
        <c:tickLblPos val="nextTo"/>
        <c:crossAx val="365220816"/>
        <c:crosses val="autoZero"/>
        <c:auto val="1"/>
        <c:lblAlgn val="ctr"/>
        <c:lblOffset val="100"/>
        <c:noMultiLvlLbl val="0"/>
      </c:catAx>
      <c:valAx>
        <c:axId val="365220816"/>
        <c:scaling>
          <c:orientation val="minMax"/>
        </c:scaling>
        <c:delete val="1"/>
        <c:axPos val="l"/>
        <c:numFmt formatCode="General" sourceLinked="1"/>
        <c:majorTickMark val="none"/>
        <c:minorTickMark val="none"/>
        <c:tickLblPos val="nextTo"/>
        <c:crossAx val="3652235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40083359450999"/>
          <c:y val="0.21646799233297334"/>
          <c:w val="0.77255243545544461"/>
          <c:h val="0.78353200766702669"/>
        </c:manualLayout>
      </c:layout>
      <c:lineChart>
        <c:grouping val="standard"/>
        <c:varyColors val="0"/>
        <c:ser>
          <c:idx val="0"/>
          <c:order val="0"/>
          <c:tx>
            <c:strRef>
              <c:f>Tabelle1!$B$1</c:f>
              <c:strCache>
                <c:ptCount val="1"/>
                <c:pt idx="0">
                  <c:v>Datenreihe 1</c:v>
                </c:pt>
              </c:strCache>
            </c:strRef>
          </c:tx>
          <c:spPr>
            <a:ln w="28575" cap="rnd">
              <a:solidFill>
                <a:schemeClr val="accent1"/>
              </a:solidFill>
              <a:round/>
            </a:ln>
            <a:effectLst/>
          </c:spPr>
          <c:marker>
            <c:symbol val="none"/>
          </c:marker>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50DF-4C3C-A6FE-2BC2878F49D8}"/>
            </c:ext>
          </c:extLst>
        </c:ser>
        <c:ser>
          <c:idx val="1"/>
          <c:order val="1"/>
          <c:tx>
            <c:strRef>
              <c:f>Tabelle1!$C$1</c:f>
              <c:strCache>
                <c:ptCount val="1"/>
                <c:pt idx="0">
                  <c:v>Datenreihe 2</c:v>
                </c:pt>
              </c:strCache>
            </c:strRef>
          </c:tx>
          <c:spPr>
            <a:ln w="28575" cap="rnd">
              <a:solidFill>
                <a:schemeClr val="accent2"/>
              </a:solidFill>
              <a:round/>
            </a:ln>
            <a:effectLst/>
          </c:spPr>
          <c:marker>
            <c:symbol val="none"/>
          </c:marker>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50DF-4C3C-A6FE-2BC2878F49D8}"/>
            </c:ext>
          </c:extLst>
        </c:ser>
        <c:ser>
          <c:idx val="2"/>
          <c:order val="2"/>
          <c:tx>
            <c:strRef>
              <c:f>Tabelle1!$D$1</c:f>
              <c:strCache>
                <c:ptCount val="1"/>
                <c:pt idx="0">
                  <c:v>Datenreihe 3</c:v>
                </c:pt>
              </c:strCache>
            </c:strRef>
          </c:tx>
          <c:spPr>
            <a:ln w="28575" cap="rnd">
              <a:solidFill>
                <a:schemeClr val="accent3"/>
              </a:solidFill>
              <a:round/>
            </a:ln>
            <a:effectLst/>
          </c:spPr>
          <c:marker>
            <c:symbol val="none"/>
          </c:marker>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50DF-4C3C-A6FE-2BC2878F49D8}"/>
            </c:ext>
          </c:extLst>
        </c:ser>
        <c:dLbls>
          <c:showLegendKey val="0"/>
          <c:showVal val="0"/>
          <c:showCatName val="0"/>
          <c:showSerName val="0"/>
          <c:showPercent val="0"/>
          <c:showBubbleSize val="0"/>
        </c:dLbls>
        <c:smooth val="0"/>
        <c:axId val="365225168"/>
        <c:axId val="365215920"/>
      </c:lineChart>
      <c:catAx>
        <c:axId val="365225168"/>
        <c:scaling>
          <c:orientation val="minMax"/>
        </c:scaling>
        <c:delete val="1"/>
        <c:axPos val="b"/>
        <c:numFmt formatCode="General" sourceLinked="1"/>
        <c:majorTickMark val="none"/>
        <c:minorTickMark val="none"/>
        <c:tickLblPos val="nextTo"/>
        <c:crossAx val="365215920"/>
        <c:crosses val="autoZero"/>
        <c:auto val="1"/>
        <c:lblAlgn val="ctr"/>
        <c:lblOffset val="100"/>
        <c:noMultiLvlLbl val="0"/>
      </c:catAx>
      <c:valAx>
        <c:axId val="365215920"/>
        <c:scaling>
          <c:orientation val="minMax"/>
        </c:scaling>
        <c:delete val="1"/>
        <c:axPos val="l"/>
        <c:numFmt formatCode="General" sourceLinked="1"/>
        <c:majorTickMark val="none"/>
        <c:minorTickMark val="none"/>
        <c:tickLblPos val="nextTo"/>
        <c:crossAx val="3652251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40083359450999"/>
          <c:y val="0.21646799233297334"/>
          <c:w val="0.77255243545544461"/>
          <c:h val="0.78353200766702669"/>
        </c:manualLayout>
      </c:layout>
      <c:lineChart>
        <c:grouping val="standard"/>
        <c:varyColors val="0"/>
        <c:ser>
          <c:idx val="0"/>
          <c:order val="0"/>
          <c:tx>
            <c:strRef>
              <c:f>Tabelle1!$B$1</c:f>
              <c:strCache>
                <c:ptCount val="1"/>
                <c:pt idx="0">
                  <c:v>Datenreihe 1</c:v>
                </c:pt>
              </c:strCache>
            </c:strRef>
          </c:tx>
          <c:spPr>
            <a:ln w="28575" cap="rnd">
              <a:solidFill>
                <a:schemeClr val="accent1"/>
              </a:solidFill>
              <a:round/>
            </a:ln>
            <a:effectLst/>
          </c:spPr>
          <c:marker>
            <c:symbol val="none"/>
          </c:marker>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50DF-4C3C-A6FE-2BC2878F49D8}"/>
            </c:ext>
          </c:extLst>
        </c:ser>
        <c:ser>
          <c:idx val="1"/>
          <c:order val="1"/>
          <c:tx>
            <c:strRef>
              <c:f>Tabelle1!$C$1</c:f>
              <c:strCache>
                <c:ptCount val="1"/>
                <c:pt idx="0">
                  <c:v>Datenreihe 2</c:v>
                </c:pt>
              </c:strCache>
            </c:strRef>
          </c:tx>
          <c:spPr>
            <a:ln w="28575" cap="rnd">
              <a:solidFill>
                <a:schemeClr val="accent2"/>
              </a:solidFill>
              <a:round/>
            </a:ln>
            <a:effectLst/>
          </c:spPr>
          <c:marker>
            <c:symbol val="none"/>
          </c:marker>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50DF-4C3C-A6FE-2BC2878F49D8}"/>
            </c:ext>
          </c:extLst>
        </c:ser>
        <c:ser>
          <c:idx val="2"/>
          <c:order val="2"/>
          <c:tx>
            <c:strRef>
              <c:f>Tabelle1!$D$1</c:f>
              <c:strCache>
                <c:ptCount val="1"/>
                <c:pt idx="0">
                  <c:v>Datenreihe 3</c:v>
                </c:pt>
              </c:strCache>
            </c:strRef>
          </c:tx>
          <c:spPr>
            <a:ln w="28575" cap="rnd">
              <a:solidFill>
                <a:schemeClr val="accent3"/>
              </a:solidFill>
              <a:round/>
            </a:ln>
            <a:effectLst/>
          </c:spPr>
          <c:marker>
            <c:symbol val="none"/>
          </c:marker>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50DF-4C3C-A6FE-2BC2878F49D8}"/>
            </c:ext>
          </c:extLst>
        </c:ser>
        <c:dLbls>
          <c:showLegendKey val="0"/>
          <c:showVal val="0"/>
          <c:showCatName val="0"/>
          <c:showSerName val="0"/>
          <c:showPercent val="0"/>
          <c:showBubbleSize val="0"/>
        </c:dLbls>
        <c:smooth val="0"/>
        <c:axId val="365225168"/>
        <c:axId val="365215920"/>
      </c:lineChart>
      <c:catAx>
        <c:axId val="365225168"/>
        <c:scaling>
          <c:orientation val="minMax"/>
        </c:scaling>
        <c:delete val="1"/>
        <c:axPos val="b"/>
        <c:numFmt formatCode="General" sourceLinked="1"/>
        <c:majorTickMark val="none"/>
        <c:minorTickMark val="none"/>
        <c:tickLblPos val="nextTo"/>
        <c:crossAx val="365215920"/>
        <c:crosses val="autoZero"/>
        <c:auto val="1"/>
        <c:lblAlgn val="ctr"/>
        <c:lblOffset val="100"/>
        <c:noMultiLvlLbl val="0"/>
      </c:catAx>
      <c:valAx>
        <c:axId val="365215920"/>
        <c:scaling>
          <c:orientation val="minMax"/>
        </c:scaling>
        <c:delete val="1"/>
        <c:axPos val="l"/>
        <c:numFmt formatCode="General" sourceLinked="1"/>
        <c:majorTickMark val="none"/>
        <c:minorTickMark val="none"/>
        <c:tickLblPos val="nextTo"/>
        <c:crossAx val="3652251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40083359450999"/>
          <c:y val="0.21646799233297334"/>
          <c:w val="0.77255243545544461"/>
          <c:h val="0.78353200766702669"/>
        </c:manualLayout>
      </c:layout>
      <c:lineChart>
        <c:grouping val="standard"/>
        <c:varyColors val="0"/>
        <c:ser>
          <c:idx val="0"/>
          <c:order val="0"/>
          <c:tx>
            <c:strRef>
              <c:f>Tabelle1!$B$1</c:f>
              <c:strCache>
                <c:ptCount val="1"/>
                <c:pt idx="0">
                  <c:v>Datenreihe 1</c:v>
                </c:pt>
              </c:strCache>
            </c:strRef>
          </c:tx>
          <c:spPr>
            <a:ln w="28575" cap="rnd">
              <a:solidFill>
                <a:schemeClr val="accent1"/>
              </a:solidFill>
              <a:round/>
            </a:ln>
            <a:effectLst/>
          </c:spPr>
          <c:marker>
            <c:symbol val="none"/>
          </c:marker>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E6F0-49E7-8879-596DA3569FC6}"/>
            </c:ext>
          </c:extLst>
        </c:ser>
        <c:ser>
          <c:idx val="1"/>
          <c:order val="1"/>
          <c:tx>
            <c:strRef>
              <c:f>Tabelle1!$C$1</c:f>
              <c:strCache>
                <c:ptCount val="1"/>
                <c:pt idx="0">
                  <c:v>Datenreihe 2</c:v>
                </c:pt>
              </c:strCache>
            </c:strRef>
          </c:tx>
          <c:spPr>
            <a:ln w="28575" cap="rnd">
              <a:solidFill>
                <a:schemeClr val="accent2"/>
              </a:solidFill>
              <a:round/>
            </a:ln>
            <a:effectLst/>
          </c:spPr>
          <c:marker>
            <c:symbol val="none"/>
          </c:marker>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E6F0-49E7-8879-596DA3569FC6}"/>
            </c:ext>
          </c:extLst>
        </c:ser>
        <c:ser>
          <c:idx val="2"/>
          <c:order val="2"/>
          <c:tx>
            <c:strRef>
              <c:f>Tabelle1!$D$1</c:f>
              <c:strCache>
                <c:ptCount val="1"/>
                <c:pt idx="0">
                  <c:v>Datenreihe 3</c:v>
                </c:pt>
              </c:strCache>
            </c:strRef>
          </c:tx>
          <c:spPr>
            <a:ln w="28575" cap="rnd">
              <a:solidFill>
                <a:schemeClr val="accent3"/>
              </a:solidFill>
              <a:round/>
            </a:ln>
            <a:effectLst/>
          </c:spPr>
          <c:marker>
            <c:symbol val="none"/>
          </c:marker>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E6F0-49E7-8879-596DA3569FC6}"/>
            </c:ext>
          </c:extLst>
        </c:ser>
        <c:dLbls>
          <c:showLegendKey val="0"/>
          <c:showVal val="0"/>
          <c:showCatName val="0"/>
          <c:showSerName val="0"/>
          <c:showPercent val="0"/>
          <c:showBubbleSize val="0"/>
        </c:dLbls>
        <c:smooth val="0"/>
        <c:axId val="365230064"/>
        <c:axId val="365221904"/>
      </c:lineChart>
      <c:catAx>
        <c:axId val="365230064"/>
        <c:scaling>
          <c:orientation val="minMax"/>
        </c:scaling>
        <c:delete val="1"/>
        <c:axPos val="b"/>
        <c:numFmt formatCode="General" sourceLinked="1"/>
        <c:majorTickMark val="none"/>
        <c:minorTickMark val="none"/>
        <c:tickLblPos val="nextTo"/>
        <c:crossAx val="365221904"/>
        <c:crosses val="autoZero"/>
        <c:auto val="1"/>
        <c:lblAlgn val="ctr"/>
        <c:lblOffset val="100"/>
        <c:noMultiLvlLbl val="0"/>
      </c:catAx>
      <c:valAx>
        <c:axId val="365221904"/>
        <c:scaling>
          <c:orientation val="minMax"/>
        </c:scaling>
        <c:delete val="1"/>
        <c:axPos val="l"/>
        <c:numFmt formatCode="General" sourceLinked="1"/>
        <c:majorTickMark val="none"/>
        <c:minorTickMark val="none"/>
        <c:tickLblPos val="nextTo"/>
        <c:crossAx val="3652300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E536C-5C31-4D95-845B-68D661D05E68}" type="datetimeFigureOut">
              <a:rPr lang="de-DE" smtClean="0"/>
              <a:t>13.10.2016</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DF1825-7E17-4FBF-A051-A722E128AE0D}" type="slidenum">
              <a:rPr lang="de-DE" smtClean="0"/>
              <a:t>‹Nr.›</a:t>
            </a:fld>
            <a:endParaRPr lang="de-DE"/>
          </a:p>
        </p:txBody>
      </p:sp>
    </p:spTree>
    <p:extLst>
      <p:ext uri="{BB962C8B-B14F-4D97-AF65-F5344CB8AC3E}">
        <p14:creationId xmlns:p14="http://schemas.microsoft.com/office/powerpoint/2010/main" val="270950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Neue Folie: Was sind die Besonderheiten</a:t>
            </a:r>
            <a:r>
              <a:rPr lang="de-DE" baseline="0" dirty="0"/>
              <a:t> des Mittelstands? Oft sehr groß, in Nische Weltmarktführer (Minutenzeiger für Kirchturm), Mittelstandsunternehmen sind überdurchschnittlich Produktions- und Handlungsunternehmen (seltener Dienstleister), Inhabergeführt (Besonderheit), Inhaber muss beispielsweise von Data Science überzeugt sein um eine Chance auf Implementierung haben, natürlich gibt es auch Unternehmen mit geringeren Hürden wenn der Inhaber sehr offen ist, IT als Verteidigungsinstrument in diesen Unternehmen nicht so stark =&gt; Höhere Kooperationsbereitschaft mit den Fachbereichen, flache Hierarchien, kürzere Dienstwege</a:t>
            </a:r>
          </a:p>
          <a:p>
            <a:endParaRPr lang="de-DE" baseline="0" dirty="0"/>
          </a:p>
          <a:p>
            <a:r>
              <a:rPr lang="de-DE" baseline="0" dirty="0"/>
              <a:t>Unterschiedliche Analytische Reifegrade (wie kommt die Einführung von DS zustande), 1. Unternehmen haben bereits Analyseprozesse (SAS oder SPSS </a:t>
            </a:r>
            <a:r>
              <a:rPr lang="de-DE" baseline="0" dirty="0" err="1"/>
              <a:t>ect</a:t>
            </a:r>
            <a:r>
              <a:rPr lang="de-DE" baseline="0" dirty="0"/>
              <a:t>.), 2. Analytisch sehr unreif (Excel) [Hier sind viele der Mittelstandsunternehmen angesiedelt], Hohes Potenzial – höherer Sprung möglich</a:t>
            </a:r>
          </a:p>
          <a:p>
            <a:endParaRPr lang="de-DE" baseline="0" dirty="0"/>
          </a:p>
          <a:p>
            <a:r>
              <a:rPr lang="de-DE" baseline="0" dirty="0"/>
              <a:t>ABER: Weniger Erfahrung bei der Implementierung von Analytik, wenig Erfahrung bei IT Abteilung, Gefahr von „unüberwindbaren“ Hürden aufgrund der </a:t>
            </a:r>
            <a:r>
              <a:rPr lang="de-DE" baseline="0" dirty="0" err="1"/>
              <a:t>Hemdsärmligkeit</a:t>
            </a:r>
            <a:r>
              <a:rPr lang="de-DE" baseline="0" dirty="0"/>
              <a:t>, </a:t>
            </a:r>
            <a:r>
              <a:rPr lang="de-DE" baseline="0" dirty="0" err="1"/>
              <a:t>Gewachsende</a:t>
            </a:r>
            <a:r>
              <a:rPr lang="de-DE" baseline="0" dirty="0"/>
              <a:t> Strukturen – größere Skepsis/Vorsicht bei Neuerungen (aber Data Science kann Vorteile benennen)</a:t>
            </a:r>
          </a:p>
          <a:p>
            <a:endParaRPr lang="de-DE" baseline="0" dirty="0"/>
          </a:p>
          <a:p>
            <a:r>
              <a:rPr lang="de-DE" baseline="0" dirty="0"/>
              <a:t>Wir haben Erfahrungen mit der Implementierung von Data Science im Mittelstand</a:t>
            </a:r>
          </a:p>
          <a:p>
            <a:endParaRPr lang="de-DE" baseline="0" dirty="0"/>
          </a:p>
        </p:txBody>
      </p:sp>
      <p:sp>
        <p:nvSpPr>
          <p:cNvPr id="4" name="Foliennummernplatzhalter 3"/>
          <p:cNvSpPr>
            <a:spLocks noGrp="1"/>
          </p:cNvSpPr>
          <p:nvPr>
            <p:ph type="sldNum" sz="quarter" idx="10"/>
          </p:nvPr>
        </p:nvSpPr>
        <p:spPr/>
        <p:txBody>
          <a:bodyPr/>
          <a:lstStyle/>
          <a:p>
            <a:fld id="{49DF1825-7E17-4FBF-A051-A722E128AE0D}" type="slidenum">
              <a:rPr lang="de-DE" smtClean="0"/>
              <a:t>1</a:t>
            </a:fld>
            <a:endParaRPr lang="de-DE"/>
          </a:p>
        </p:txBody>
      </p:sp>
    </p:spTree>
    <p:extLst>
      <p:ext uri="{BB962C8B-B14F-4D97-AF65-F5344CB8AC3E}">
        <p14:creationId xmlns:p14="http://schemas.microsoft.com/office/powerpoint/2010/main" val="784871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C47CFB5-A88B-48D9-A97D-5D17A8E70E72}" type="slidenum">
              <a:rPr lang="de-DE" smtClean="0"/>
              <a:t>13</a:t>
            </a:fld>
            <a:endParaRPr lang="de-DE"/>
          </a:p>
        </p:txBody>
      </p:sp>
    </p:spTree>
    <p:extLst>
      <p:ext uri="{BB962C8B-B14F-4D97-AF65-F5344CB8AC3E}">
        <p14:creationId xmlns:p14="http://schemas.microsoft.com/office/powerpoint/2010/main" val="585385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C47CFB5-A88B-48D9-A97D-5D17A8E70E72}" type="slidenum">
              <a:rPr lang="de-DE" smtClean="0"/>
              <a:t>14</a:t>
            </a:fld>
            <a:endParaRPr lang="de-DE"/>
          </a:p>
        </p:txBody>
      </p:sp>
    </p:spTree>
    <p:extLst>
      <p:ext uri="{BB962C8B-B14F-4D97-AF65-F5344CB8AC3E}">
        <p14:creationId xmlns:p14="http://schemas.microsoft.com/office/powerpoint/2010/main" val="1086462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noProof="0" dirty="0"/>
          </a:p>
        </p:txBody>
      </p:sp>
      <p:sp>
        <p:nvSpPr>
          <p:cNvPr id="4" name="Foliennummernplatzhalter 3"/>
          <p:cNvSpPr>
            <a:spLocks noGrp="1"/>
          </p:cNvSpPr>
          <p:nvPr>
            <p:ph type="sldNum" sz="quarter" idx="10"/>
          </p:nvPr>
        </p:nvSpPr>
        <p:spPr/>
        <p:txBody>
          <a:bodyPr/>
          <a:lstStyle/>
          <a:p>
            <a:fld id="{AC47CFB5-A88B-48D9-A97D-5D17A8E70E72}" type="slidenum">
              <a:rPr lang="de-DE" smtClean="0"/>
              <a:t>15</a:t>
            </a:fld>
            <a:endParaRPr lang="de-DE"/>
          </a:p>
        </p:txBody>
      </p:sp>
    </p:spTree>
    <p:extLst>
      <p:ext uri="{BB962C8B-B14F-4D97-AF65-F5344CB8AC3E}">
        <p14:creationId xmlns:p14="http://schemas.microsoft.com/office/powerpoint/2010/main" val="473444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C47CFB5-A88B-48D9-A97D-5D17A8E70E72}" type="slidenum">
              <a:rPr lang="de-DE" smtClean="0"/>
              <a:t>16</a:t>
            </a:fld>
            <a:endParaRPr lang="de-DE"/>
          </a:p>
        </p:txBody>
      </p:sp>
    </p:spTree>
    <p:extLst>
      <p:ext uri="{BB962C8B-B14F-4D97-AF65-F5344CB8AC3E}">
        <p14:creationId xmlns:p14="http://schemas.microsoft.com/office/powerpoint/2010/main" val="682293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C47CFB5-A88B-48D9-A97D-5D17A8E70E72}" type="slidenum">
              <a:rPr lang="de-DE" smtClean="0"/>
              <a:t>17</a:t>
            </a:fld>
            <a:endParaRPr lang="de-DE"/>
          </a:p>
        </p:txBody>
      </p:sp>
    </p:spTree>
    <p:extLst>
      <p:ext uri="{BB962C8B-B14F-4D97-AF65-F5344CB8AC3E}">
        <p14:creationId xmlns:p14="http://schemas.microsoft.com/office/powerpoint/2010/main" val="1739642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C47CFB5-A88B-48D9-A97D-5D17A8E70E72}" type="slidenum">
              <a:rPr lang="de-DE" smtClean="0"/>
              <a:t>18</a:t>
            </a:fld>
            <a:endParaRPr lang="de-DE"/>
          </a:p>
        </p:txBody>
      </p:sp>
    </p:spTree>
    <p:extLst>
      <p:ext uri="{BB962C8B-B14F-4D97-AF65-F5344CB8AC3E}">
        <p14:creationId xmlns:p14="http://schemas.microsoft.com/office/powerpoint/2010/main" val="2858154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C47CFB5-A88B-48D9-A97D-5D17A8E70E72}" type="slidenum">
              <a:rPr lang="de-DE" smtClean="0"/>
              <a:t>19</a:t>
            </a:fld>
            <a:endParaRPr lang="de-DE"/>
          </a:p>
        </p:txBody>
      </p:sp>
    </p:spTree>
    <p:extLst>
      <p:ext uri="{BB962C8B-B14F-4D97-AF65-F5344CB8AC3E}">
        <p14:creationId xmlns:p14="http://schemas.microsoft.com/office/powerpoint/2010/main" val="2741551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C47CFB5-A88B-48D9-A97D-5D17A8E70E72}" type="slidenum">
              <a:rPr lang="de-DE" smtClean="0"/>
              <a:t>20</a:t>
            </a:fld>
            <a:endParaRPr lang="de-DE"/>
          </a:p>
        </p:txBody>
      </p:sp>
    </p:spTree>
    <p:extLst>
      <p:ext uri="{BB962C8B-B14F-4D97-AF65-F5344CB8AC3E}">
        <p14:creationId xmlns:p14="http://schemas.microsoft.com/office/powerpoint/2010/main" val="1596840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lvl="1">
              <a:lnSpc>
                <a:spcPct val="150000"/>
              </a:lnSpc>
            </a:pPr>
            <a:r>
              <a:rPr lang="de-DE" sz="2200" dirty="0"/>
              <a:t>Code-</a:t>
            </a:r>
            <a:r>
              <a:rPr lang="de-DE" sz="2200" dirty="0" err="1"/>
              <a:t>Versioning</a:t>
            </a:r>
            <a:r>
              <a:rPr lang="de-DE" sz="2200" dirty="0"/>
              <a:t>		</a:t>
            </a:r>
            <a:r>
              <a:rPr lang="de-DE" sz="2200" dirty="0">
                <a:sym typeface="Wingdings" panose="05000000000000000000" pitchFamily="2" charset="2"/>
              </a:rPr>
              <a:t>	</a:t>
            </a:r>
            <a:r>
              <a:rPr lang="de-DE" sz="2200" dirty="0" err="1">
                <a:sym typeface="Wingdings" panose="05000000000000000000" pitchFamily="2" charset="2"/>
              </a:rPr>
              <a:t>Git</a:t>
            </a:r>
            <a:r>
              <a:rPr lang="de-DE" sz="2200" dirty="0">
                <a:sym typeface="Wingdings" panose="05000000000000000000" pitchFamily="2" charset="2"/>
              </a:rPr>
              <a:t>, </a:t>
            </a:r>
          </a:p>
          <a:p>
            <a:pPr lvl="1">
              <a:lnSpc>
                <a:spcPct val="150000"/>
              </a:lnSpc>
            </a:pPr>
            <a:r>
              <a:rPr lang="de-DE" sz="2200" dirty="0" err="1">
                <a:sym typeface="Wingdings" panose="05000000000000000000" pitchFamily="2" charset="2"/>
              </a:rPr>
              <a:t>Dependency</a:t>
            </a:r>
            <a:r>
              <a:rPr lang="de-DE" sz="2200" dirty="0">
                <a:sym typeface="Wingdings" panose="05000000000000000000" pitchFamily="2" charset="2"/>
              </a:rPr>
              <a:t> Management		</a:t>
            </a:r>
            <a:r>
              <a:rPr lang="de-DE" sz="2200" dirty="0" err="1">
                <a:sym typeface="Wingdings" panose="05000000000000000000" pitchFamily="2" charset="2"/>
              </a:rPr>
              <a:t>Packrat</a:t>
            </a:r>
            <a:r>
              <a:rPr lang="de-DE" sz="2200" dirty="0">
                <a:sym typeface="Wingdings" panose="05000000000000000000" pitchFamily="2" charset="2"/>
              </a:rPr>
              <a:t>, </a:t>
            </a:r>
            <a:r>
              <a:rPr lang="de-DE" sz="2200" dirty="0" err="1">
                <a:sym typeface="Wingdings" panose="05000000000000000000" pitchFamily="2" charset="2"/>
              </a:rPr>
              <a:t>MiniCRAN</a:t>
            </a:r>
            <a:r>
              <a:rPr lang="de-DE" sz="2200" dirty="0">
                <a:sym typeface="Wingdings" panose="05000000000000000000" pitchFamily="2" charset="2"/>
              </a:rPr>
              <a:t>, Checkpoint</a:t>
            </a:r>
            <a:endParaRPr lang="de-DE" sz="2200" dirty="0"/>
          </a:p>
          <a:p>
            <a:pPr lvl="1">
              <a:lnSpc>
                <a:spcPct val="150000"/>
              </a:lnSpc>
            </a:pPr>
            <a:r>
              <a:rPr lang="de-DE" sz="2200" dirty="0"/>
              <a:t>Package Building		</a:t>
            </a:r>
            <a:r>
              <a:rPr lang="de-DE" sz="2200" dirty="0">
                <a:sym typeface="Wingdings" panose="05000000000000000000" pitchFamily="2" charset="2"/>
              </a:rPr>
              <a:t>	</a:t>
            </a:r>
            <a:endParaRPr lang="de-DE" sz="2200" dirty="0"/>
          </a:p>
          <a:p>
            <a:pPr lvl="1">
              <a:lnSpc>
                <a:spcPct val="150000"/>
              </a:lnSpc>
            </a:pPr>
            <a:r>
              <a:rPr lang="de-DE" sz="2200" dirty="0" err="1"/>
              <a:t>Testing</a:t>
            </a:r>
            <a:r>
              <a:rPr lang="de-DE" sz="2200" dirty="0"/>
              <a:t>			</a:t>
            </a:r>
            <a:r>
              <a:rPr lang="de-DE" sz="2200" dirty="0">
                <a:sym typeface="Wingdings" panose="05000000000000000000" pitchFamily="2" charset="2"/>
              </a:rPr>
              <a:t>	</a:t>
            </a:r>
            <a:r>
              <a:rPr lang="de-DE" sz="2200" dirty="0" err="1">
                <a:sym typeface="Wingdings" panose="05000000000000000000" pitchFamily="2" charset="2"/>
              </a:rPr>
              <a:t>testthat</a:t>
            </a:r>
            <a:r>
              <a:rPr lang="de-DE" sz="2200" dirty="0">
                <a:sym typeface="Wingdings" panose="05000000000000000000" pitchFamily="2" charset="2"/>
              </a:rPr>
              <a:t>, </a:t>
            </a:r>
            <a:r>
              <a:rPr lang="de-DE" sz="2200" dirty="0" err="1">
                <a:sym typeface="Wingdings" panose="05000000000000000000" pitchFamily="2" charset="2"/>
              </a:rPr>
              <a:t>testcoverage</a:t>
            </a:r>
            <a:endParaRPr lang="de-DE" sz="2200" dirty="0">
              <a:sym typeface="Wingdings" panose="05000000000000000000" pitchFamily="2" charset="2"/>
            </a:endParaRPr>
          </a:p>
          <a:p>
            <a:pPr lvl="1">
              <a:lnSpc>
                <a:spcPct val="150000"/>
              </a:lnSpc>
            </a:pPr>
            <a:r>
              <a:rPr lang="de-DE" sz="2200" dirty="0" err="1">
                <a:sym typeface="Wingdings" panose="05000000000000000000" pitchFamily="2" charset="2"/>
              </a:rPr>
              <a:t>Profiling</a:t>
            </a:r>
            <a:r>
              <a:rPr lang="de-DE" sz="2200" dirty="0">
                <a:sym typeface="Wingdings" panose="05000000000000000000" pitchFamily="2" charset="2"/>
              </a:rPr>
              <a:t>				</a:t>
            </a:r>
            <a:r>
              <a:rPr lang="de-DE" sz="2200" dirty="0" err="1">
                <a:sym typeface="Wingdings" panose="05000000000000000000" pitchFamily="2" charset="2"/>
              </a:rPr>
              <a:t>Rprof</a:t>
            </a:r>
            <a:r>
              <a:rPr lang="de-DE" sz="2200" dirty="0">
                <a:sym typeface="Wingdings" panose="05000000000000000000" pitchFamily="2" charset="2"/>
              </a:rPr>
              <a:t>, </a:t>
            </a:r>
            <a:endParaRPr lang="de-DE" sz="2200" dirty="0"/>
          </a:p>
          <a:p>
            <a:pPr lvl="1">
              <a:lnSpc>
                <a:spcPct val="150000"/>
              </a:lnSpc>
            </a:pPr>
            <a:r>
              <a:rPr lang="de-DE" sz="2200" dirty="0"/>
              <a:t>Failure </a:t>
            </a:r>
            <a:r>
              <a:rPr lang="de-DE" sz="2200" dirty="0" err="1"/>
              <a:t>controll</a:t>
            </a:r>
            <a:r>
              <a:rPr lang="de-DE" sz="2200" dirty="0"/>
              <a:t>		</a:t>
            </a:r>
            <a:r>
              <a:rPr lang="de-DE" sz="2200" dirty="0">
                <a:sym typeface="Wingdings" panose="05000000000000000000" pitchFamily="2" charset="2"/>
              </a:rPr>
              <a:t>	</a:t>
            </a:r>
            <a:r>
              <a:rPr lang="de-DE" sz="2200" dirty="0" err="1">
                <a:sym typeface="Wingdings" panose="05000000000000000000" pitchFamily="2" charset="2"/>
              </a:rPr>
              <a:t>assertive</a:t>
            </a:r>
            <a:endParaRPr lang="de-DE" sz="2200" dirty="0">
              <a:sym typeface="Wingdings" panose="05000000000000000000" pitchFamily="2" charset="2"/>
            </a:endParaRPr>
          </a:p>
          <a:p>
            <a:pPr lvl="1">
              <a:lnSpc>
                <a:spcPct val="150000"/>
              </a:lnSpc>
            </a:pPr>
            <a:r>
              <a:rPr lang="de-DE" sz="2200" dirty="0">
                <a:sym typeface="Wingdings" panose="05000000000000000000" pitchFamily="2" charset="2"/>
              </a:rPr>
              <a:t>Documentation			roxygen2</a:t>
            </a:r>
            <a:endParaRPr lang="de-DE" sz="2200" dirty="0"/>
          </a:p>
          <a:p>
            <a:pPr lvl="1">
              <a:lnSpc>
                <a:spcPct val="150000"/>
              </a:lnSpc>
            </a:pPr>
            <a:r>
              <a:rPr lang="de-DE" sz="2200" dirty="0"/>
              <a:t>Staging			</a:t>
            </a:r>
            <a:r>
              <a:rPr lang="de-DE" sz="2200" dirty="0">
                <a:sym typeface="Wingdings" panose="05000000000000000000" pitchFamily="2" charset="2"/>
              </a:rPr>
              <a:t> 	</a:t>
            </a:r>
            <a:r>
              <a:rPr lang="de-DE" sz="2200" dirty="0" err="1">
                <a:sym typeface="Wingdings" panose="05000000000000000000" pitchFamily="2" charset="2"/>
              </a:rPr>
              <a:t>Dev</a:t>
            </a:r>
            <a:r>
              <a:rPr lang="de-DE" sz="2200" dirty="0">
                <a:sym typeface="Wingdings" panose="05000000000000000000" pitchFamily="2" charset="2"/>
              </a:rPr>
              <a:t>-, Test-, Live System</a:t>
            </a:r>
          </a:p>
          <a:p>
            <a:pPr lvl="1">
              <a:lnSpc>
                <a:spcPct val="150000"/>
              </a:lnSpc>
            </a:pPr>
            <a:r>
              <a:rPr lang="de-DE" sz="2200" dirty="0">
                <a:sym typeface="Wingdings" panose="05000000000000000000" pitchFamily="2" charset="2"/>
              </a:rPr>
              <a:t>Deployment		 	Jenkins</a:t>
            </a:r>
            <a:endParaRPr lang="de-DE" sz="2200" dirty="0"/>
          </a:p>
          <a:p>
            <a:endParaRPr lang="de-DE" dirty="0"/>
          </a:p>
        </p:txBody>
      </p:sp>
      <p:sp>
        <p:nvSpPr>
          <p:cNvPr id="4" name="Foliennummernplatzhalter 3"/>
          <p:cNvSpPr>
            <a:spLocks noGrp="1"/>
          </p:cNvSpPr>
          <p:nvPr>
            <p:ph type="sldNum" sz="quarter" idx="10"/>
          </p:nvPr>
        </p:nvSpPr>
        <p:spPr/>
        <p:txBody>
          <a:bodyPr/>
          <a:lstStyle/>
          <a:p>
            <a:fld id="{AC47CFB5-A88B-48D9-A97D-5D17A8E70E72}" type="slidenum">
              <a:rPr lang="de-DE" smtClean="0"/>
              <a:t>21</a:t>
            </a:fld>
            <a:endParaRPr lang="de-DE"/>
          </a:p>
        </p:txBody>
      </p:sp>
    </p:spTree>
    <p:extLst>
      <p:ext uri="{BB962C8B-B14F-4D97-AF65-F5344CB8AC3E}">
        <p14:creationId xmlns:p14="http://schemas.microsoft.com/office/powerpoint/2010/main" val="2588348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C47CFB5-A88B-48D9-A97D-5D17A8E70E72}" type="slidenum">
              <a:rPr lang="de-DE" smtClean="0"/>
              <a:t>22</a:t>
            </a:fld>
            <a:endParaRPr lang="de-DE"/>
          </a:p>
        </p:txBody>
      </p:sp>
    </p:spTree>
    <p:extLst>
      <p:ext uri="{BB962C8B-B14F-4D97-AF65-F5344CB8AC3E}">
        <p14:creationId xmlns:p14="http://schemas.microsoft.com/office/powerpoint/2010/main" val="3378572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Familiy</a:t>
            </a:r>
            <a:r>
              <a:rPr lang="de-DE" dirty="0"/>
              <a:t> </a:t>
            </a:r>
            <a:r>
              <a:rPr lang="de-DE" dirty="0" err="1"/>
              <a:t>owned</a:t>
            </a:r>
            <a:r>
              <a:rPr lang="de-DE" dirty="0"/>
              <a:t>: Mehr als 50% der Anteile</a:t>
            </a:r>
            <a:r>
              <a:rPr lang="de-DE" baseline="0" dirty="0"/>
              <a:t> im Familienbesitz</a:t>
            </a:r>
            <a:endParaRPr lang="de-DE" dirty="0"/>
          </a:p>
        </p:txBody>
      </p:sp>
      <p:sp>
        <p:nvSpPr>
          <p:cNvPr id="4" name="Foliennummernplatzhalter 3"/>
          <p:cNvSpPr>
            <a:spLocks noGrp="1"/>
          </p:cNvSpPr>
          <p:nvPr>
            <p:ph type="sldNum" sz="quarter" idx="10"/>
          </p:nvPr>
        </p:nvSpPr>
        <p:spPr/>
        <p:txBody>
          <a:bodyPr/>
          <a:lstStyle/>
          <a:p>
            <a:fld id="{49DF1825-7E17-4FBF-A051-A722E128AE0D}" type="slidenum">
              <a:rPr lang="de-DE" smtClean="0"/>
              <a:t>4</a:t>
            </a:fld>
            <a:endParaRPr lang="de-DE"/>
          </a:p>
        </p:txBody>
      </p:sp>
    </p:spTree>
    <p:extLst>
      <p:ext uri="{BB962C8B-B14F-4D97-AF65-F5344CB8AC3E}">
        <p14:creationId xmlns:p14="http://schemas.microsoft.com/office/powerpoint/2010/main" val="1575967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Inhaber muss beispielsweise von Data Science überzeugt sein um eine Chance auf Implementierung haben, natürlich gibt es auch Unternehmen mit geringeren Hürden wenn der Inhaber sehr offen ist, IT als Verteidigungsinstrument in diesen Unternehmen nicht so stark =&gt; Höhere Kooperationsbereitschaft mit den Fachbereichen, flache Hierarchien, kürzere Dienstwege</a:t>
            </a:r>
          </a:p>
          <a:p>
            <a:endParaRPr lang="de-DE" dirty="0"/>
          </a:p>
          <a:p>
            <a:r>
              <a:rPr lang="de-DE" dirty="0"/>
              <a:t>Unterschiedliche Analytische Reifegrade (wie kommt die Einführung von DS zustande), 1. Unternehmen haben bereits Analyseprozesse (SAS oder SPSS etc..), 2. Analytisch sehr unreif (Excel) [Hier sind viele der Mittelstandsunternehmen angesiedelt], Hohes Potenzial – höherer Sprung möglich</a:t>
            </a:r>
          </a:p>
          <a:p>
            <a:endParaRPr lang="de-DE" dirty="0"/>
          </a:p>
          <a:p>
            <a:r>
              <a:rPr lang="de-DE" dirty="0"/>
              <a:t>ABER: Weniger Erfahrung bei der Implementierung von Analytik, wenig Erfahrung bei IT Abteilung, Gefahr von „unüberwindbaren“ Hürden aufgrund der Hemdsärmeligkeit, gewachsene Strukturen – größere Skepsis/Vorsicht bei Neuerungen (aber Data Science kann Vorteile benennen)</a:t>
            </a:r>
          </a:p>
          <a:p>
            <a:endParaRPr lang="de-DE" dirty="0"/>
          </a:p>
          <a:p>
            <a:r>
              <a:rPr lang="de-DE" dirty="0"/>
              <a:t>Wir haben Erfahrungen mit der Implementierung von Data Science im Mittelstand</a:t>
            </a:r>
          </a:p>
          <a:p>
            <a:endParaRPr lang="de-DE" dirty="0"/>
          </a:p>
        </p:txBody>
      </p:sp>
      <p:sp>
        <p:nvSpPr>
          <p:cNvPr id="4" name="Foliennummernplatzhalter 3"/>
          <p:cNvSpPr>
            <a:spLocks noGrp="1"/>
          </p:cNvSpPr>
          <p:nvPr>
            <p:ph type="sldNum" sz="quarter" idx="10"/>
          </p:nvPr>
        </p:nvSpPr>
        <p:spPr/>
        <p:txBody>
          <a:bodyPr/>
          <a:lstStyle/>
          <a:p>
            <a:fld id="{49DF1825-7E17-4FBF-A051-A722E128AE0D}" type="slidenum">
              <a:rPr lang="de-DE" smtClean="0"/>
              <a:t>5</a:t>
            </a:fld>
            <a:endParaRPr lang="de-DE"/>
          </a:p>
        </p:txBody>
      </p:sp>
    </p:spTree>
    <p:extLst>
      <p:ext uri="{BB962C8B-B14F-4D97-AF65-F5344CB8AC3E}">
        <p14:creationId xmlns:p14="http://schemas.microsoft.com/office/powerpoint/2010/main" val="3013777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Inhaber muss beispielsweise von Data Science überzeugt sein um eine Chance auf Implementierung haben, natürlich gibt es auch Unternehmen mit geringeren Hürden wenn der Inhaber sehr offen ist, IT als Verteidigungsinstrument in diesen Unternehmen nicht so stark =&gt; Höhere Kooperationsbereitschaft mit den Fachbereichen, flache Hierarchien, kürzere Dienstwege</a:t>
            </a:r>
          </a:p>
          <a:p>
            <a:endParaRPr lang="de-DE" dirty="0"/>
          </a:p>
          <a:p>
            <a:r>
              <a:rPr lang="de-DE" dirty="0"/>
              <a:t>Unterschiedliche Analytische Reifegrade (wie kommt die Einführung von DS zustande), 1. Unternehmen haben bereits Analyseprozesse (SAS oder SPSS etc..), 2. Analytisch sehr unreif (Excel) [Hier sind viele der Mittelstandsunternehmen angesiedelt], Hohes Potenzial – höherer Sprung möglich</a:t>
            </a:r>
          </a:p>
          <a:p>
            <a:endParaRPr lang="de-DE" dirty="0"/>
          </a:p>
          <a:p>
            <a:r>
              <a:rPr lang="de-DE" dirty="0"/>
              <a:t>ABER: Weniger Erfahrung bei der Implementierung von Analytik, wenig Erfahrung bei IT Abteilung, Gefahr von „unüberwindbaren“ Hürden aufgrund der Hemdsärmeligkeit, gewachsene Strukturen – größere Skepsis/Vorsicht bei Neuerungen (aber Data Science kann Vorteile benennen)</a:t>
            </a:r>
          </a:p>
          <a:p>
            <a:endParaRPr lang="de-DE" dirty="0"/>
          </a:p>
          <a:p>
            <a:r>
              <a:rPr lang="de-DE" dirty="0"/>
              <a:t>Wir haben Erfahrungen mit der Implementierung von Data Science im Mittelstand</a:t>
            </a:r>
          </a:p>
          <a:p>
            <a:endParaRPr lang="de-DE" dirty="0"/>
          </a:p>
        </p:txBody>
      </p:sp>
      <p:sp>
        <p:nvSpPr>
          <p:cNvPr id="4" name="Foliennummernplatzhalter 3"/>
          <p:cNvSpPr>
            <a:spLocks noGrp="1"/>
          </p:cNvSpPr>
          <p:nvPr>
            <p:ph type="sldNum" sz="quarter" idx="10"/>
          </p:nvPr>
        </p:nvSpPr>
        <p:spPr/>
        <p:txBody>
          <a:bodyPr/>
          <a:lstStyle/>
          <a:p>
            <a:fld id="{49DF1825-7E17-4FBF-A051-A722E128AE0D}" type="slidenum">
              <a:rPr lang="de-DE" smtClean="0"/>
              <a:t>6</a:t>
            </a:fld>
            <a:endParaRPr lang="de-DE"/>
          </a:p>
        </p:txBody>
      </p:sp>
    </p:spTree>
    <p:extLst>
      <p:ext uri="{BB962C8B-B14F-4D97-AF65-F5344CB8AC3E}">
        <p14:creationId xmlns:p14="http://schemas.microsoft.com/office/powerpoint/2010/main" val="1629854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lnSpc>
                <a:spcPct val="150000"/>
              </a:lnSpc>
              <a:buFont typeface="Arial" panose="020B0604020202020204" pitchFamily="34" charset="0"/>
              <a:buChar char="•"/>
            </a:pPr>
            <a:r>
              <a:rPr lang="de-DE" sz="1200" dirty="0"/>
              <a:t>AKG: </a:t>
            </a:r>
            <a:r>
              <a:rPr lang="en-US" sz="1200" dirty="0"/>
              <a:t>14 location worldwide</a:t>
            </a:r>
          </a:p>
          <a:p>
            <a:pPr marL="342900" indent="-342900">
              <a:lnSpc>
                <a:spcPct val="150000"/>
              </a:lnSpc>
              <a:buFont typeface="Arial" panose="020B0604020202020204" pitchFamily="34" charset="0"/>
              <a:buChar char="•"/>
            </a:pPr>
            <a:r>
              <a:rPr lang="de-DE" sz="1200" dirty="0"/>
              <a:t>KWS: Einbeck, </a:t>
            </a:r>
            <a:r>
              <a:rPr lang="en-US" sz="1200" dirty="0"/>
              <a:t>70 countries</a:t>
            </a:r>
          </a:p>
          <a:p>
            <a:pPr marL="342900" indent="-342900">
              <a:lnSpc>
                <a:spcPct val="150000"/>
              </a:lnSpc>
              <a:buFont typeface="Arial" panose="020B0604020202020204" pitchFamily="34" charset="0"/>
              <a:buChar char="•"/>
            </a:pPr>
            <a:r>
              <a:rPr lang="de-DE" sz="1200" dirty="0"/>
              <a:t>SENNHEISER; Wedemark </a:t>
            </a:r>
            <a:r>
              <a:rPr lang="en-US" sz="1200" dirty="0"/>
              <a:t>Sales: 682 million </a:t>
            </a:r>
          </a:p>
          <a:p>
            <a:pPr marL="342900" indent="-342900">
              <a:lnSpc>
                <a:spcPct val="150000"/>
              </a:lnSpc>
              <a:buFont typeface="Arial" panose="020B0604020202020204" pitchFamily="34" charset="0"/>
              <a:buChar char="•"/>
            </a:pPr>
            <a:endParaRPr lang="en-US" sz="1200" dirty="0"/>
          </a:p>
          <a:p>
            <a:pPr marL="0" indent="0">
              <a:lnSpc>
                <a:spcPct val="150000"/>
              </a:lnSpc>
              <a:buFont typeface="Arial" panose="020B0604020202020204" pitchFamily="34" charset="0"/>
              <a:buNone/>
            </a:pPr>
            <a:endParaRPr lang="en-US" sz="1200" dirty="0"/>
          </a:p>
          <a:p>
            <a:endParaRPr lang="de-DE" dirty="0"/>
          </a:p>
        </p:txBody>
      </p:sp>
      <p:sp>
        <p:nvSpPr>
          <p:cNvPr id="4" name="Foliennummernplatzhalter 3"/>
          <p:cNvSpPr>
            <a:spLocks noGrp="1"/>
          </p:cNvSpPr>
          <p:nvPr>
            <p:ph type="sldNum" sz="quarter" idx="10"/>
          </p:nvPr>
        </p:nvSpPr>
        <p:spPr/>
        <p:txBody>
          <a:bodyPr/>
          <a:lstStyle/>
          <a:p>
            <a:fld id="{49DF1825-7E17-4FBF-A051-A722E128AE0D}" type="slidenum">
              <a:rPr lang="de-DE" smtClean="0"/>
              <a:t>7</a:t>
            </a:fld>
            <a:endParaRPr lang="de-DE"/>
          </a:p>
        </p:txBody>
      </p:sp>
    </p:spTree>
    <p:extLst>
      <p:ext uri="{BB962C8B-B14F-4D97-AF65-F5344CB8AC3E}">
        <p14:creationId xmlns:p14="http://schemas.microsoft.com/office/powerpoint/2010/main" val="3998246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C47CFB5-A88B-48D9-A97D-5D17A8E70E72}" type="slidenum">
              <a:rPr lang="de-DE" smtClean="0"/>
              <a:t>9</a:t>
            </a:fld>
            <a:endParaRPr lang="de-DE"/>
          </a:p>
        </p:txBody>
      </p:sp>
    </p:spTree>
    <p:extLst>
      <p:ext uri="{BB962C8B-B14F-4D97-AF65-F5344CB8AC3E}">
        <p14:creationId xmlns:p14="http://schemas.microsoft.com/office/powerpoint/2010/main" val="1293108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C47CFB5-A88B-48D9-A97D-5D17A8E70E72}" type="slidenum">
              <a:rPr lang="de-DE" smtClean="0"/>
              <a:t>10</a:t>
            </a:fld>
            <a:endParaRPr lang="de-DE"/>
          </a:p>
        </p:txBody>
      </p:sp>
    </p:spTree>
    <p:extLst>
      <p:ext uri="{BB962C8B-B14F-4D97-AF65-F5344CB8AC3E}">
        <p14:creationId xmlns:p14="http://schemas.microsoft.com/office/powerpoint/2010/main" val="2273982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C47CFB5-A88B-48D9-A97D-5D17A8E70E72}" type="slidenum">
              <a:rPr lang="de-DE" smtClean="0"/>
              <a:t>11</a:t>
            </a:fld>
            <a:endParaRPr lang="de-DE"/>
          </a:p>
        </p:txBody>
      </p:sp>
    </p:spTree>
    <p:extLst>
      <p:ext uri="{BB962C8B-B14F-4D97-AF65-F5344CB8AC3E}">
        <p14:creationId xmlns:p14="http://schemas.microsoft.com/office/powerpoint/2010/main" val="83396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C47CFB5-A88B-48D9-A97D-5D17A8E70E72}" type="slidenum">
              <a:rPr lang="de-DE" smtClean="0"/>
              <a:t>12</a:t>
            </a:fld>
            <a:endParaRPr lang="de-DE"/>
          </a:p>
        </p:txBody>
      </p:sp>
    </p:spTree>
    <p:extLst>
      <p:ext uri="{BB962C8B-B14F-4D97-AF65-F5344CB8AC3E}">
        <p14:creationId xmlns:p14="http://schemas.microsoft.com/office/powerpoint/2010/main" val="2563109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7" name="Grafik 6" descr="Logo.JPG"/>
          <p:cNvPicPr>
            <a:picLocks noChangeAspect="1"/>
          </p:cNvPicPr>
          <p:nvPr userDrawn="1"/>
        </p:nvPicPr>
        <p:blipFill>
          <a:blip r:embed="rId2" cstate="print"/>
          <a:stretch>
            <a:fillRect/>
          </a:stretch>
        </p:blipFill>
        <p:spPr>
          <a:xfrm>
            <a:off x="2694119" y="2821197"/>
            <a:ext cx="3608709" cy="1042306"/>
          </a:xfrm>
          <a:prstGeom prst="rect">
            <a:avLst/>
          </a:prstGeom>
          <a:ln>
            <a:noFill/>
          </a:ln>
          <a:effectLst/>
        </p:spPr>
      </p:pic>
      <p:sp>
        <p:nvSpPr>
          <p:cNvPr id="2" name="Rechteck 1"/>
          <p:cNvSpPr/>
          <p:nvPr userDrawn="1"/>
        </p:nvSpPr>
        <p:spPr>
          <a:xfrm>
            <a:off x="0" y="89807"/>
            <a:ext cx="1624693" cy="595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p:cNvSpPr/>
          <p:nvPr userDrawn="1"/>
        </p:nvSpPr>
        <p:spPr>
          <a:xfrm>
            <a:off x="-1049" y="4204522"/>
            <a:ext cx="9145049" cy="1408078"/>
          </a:xfrm>
          <a:prstGeom prst="rect">
            <a:avLst/>
          </a:prstGeom>
        </p:spPr>
        <p:txBody>
          <a:bodyPr wrap="square">
            <a:spAutoFit/>
          </a:bodyPr>
          <a:lstStyle/>
          <a:p>
            <a:pPr algn="r"/>
            <a:r>
              <a:rPr lang="de-DE" sz="1350" dirty="0">
                <a:solidFill>
                  <a:schemeClr val="bg1">
                    <a:lumMod val="85000"/>
                  </a:schemeClr>
                </a:solidFill>
                <a:latin typeface="Arial" pitchFamily="34" charset="0"/>
                <a:cs typeface="Arial" pitchFamily="34" charset="0"/>
              </a:rPr>
              <a:t>							Web Mining </a:t>
            </a:r>
            <a:r>
              <a:rPr lang="de-DE" sz="1125" dirty="0">
                <a:solidFill>
                  <a:schemeClr val="bg1">
                    <a:lumMod val="85000"/>
                  </a:schemeClr>
                </a:solidFill>
                <a:latin typeface="Arial" pitchFamily="34" charset="0"/>
                <a:cs typeface="Arial" pitchFamily="34" charset="0"/>
              </a:rPr>
              <a:t>Statistik</a:t>
            </a:r>
            <a:r>
              <a:rPr lang="de-DE" sz="1350" dirty="0">
                <a:solidFill>
                  <a:schemeClr val="bg1">
                    <a:lumMod val="85000"/>
                  </a:schemeClr>
                </a:solidFill>
                <a:latin typeface="Arial" pitchFamily="34" charset="0"/>
                <a:cs typeface="Arial" pitchFamily="34" charset="0"/>
              </a:rPr>
              <a:t> </a:t>
            </a:r>
          </a:p>
          <a:p>
            <a:pPr algn="just"/>
            <a:r>
              <a:rPr lang="de-DE" sz="1350" dirty="0">
                <a:solidFill>
                  <a:schemeClr val="bg1">
                    <a:lumMod val="85000"/>
                  </a:schemeClr>
                </a:solidFill>
                <a:latin typeface="Arial" pitchFamily="34" charset="0"/>
                <a:cs typeface="Arial" pitchFamily="34" charset="0"/>
              </a:rPr>
              <a:t>Klassifikationsverfahren </a:t>
            </a:r>
            <a:r>
              <a:rPr lang="de-DE" sz="1600" dirty="0">
                <a:solidFill>
                  <a:schemeClr val="bg1">
                    <a:lumMod val="85000"/>
                  </a:schemeClr>
                </a:solidFill>
                <a:latin typeface="Arial" pitchFamily="34" charset="0"/>
                <a:cs typeface="Arial" pitchFamily="34" charset="0"/>
              </a:rPr>
              <a:t>Hypothesen</a:t>
            </a:r>
            <a:r>
              <a:rPr lang="de-DE" sz="1350" dirty="0">
                <a:solidFill>
                  <a:schemeClr val="bg1">
                    <a:lumMod val="85000"/>
                  </a:schemeClr>
                </a:solidFill>
                <a:latin typeface="Arial" pitchFamily="34" charset="0"/>
                <a:cs typeface="Arial" pitchFamily="34" charset="0"/>
              </a:rPr>
              <a:t> Predictive Analytics </a:t>
            </a:r>
            <a:r>
              <a:rPr lang="de-DE" sz="1200" dirty="0">
                <a:solidFill>
                  <a:schemeClr val="bg1">
                    <a:lumMod val="85000"/>
                  </a:schemeClr>
                </a:solidFill>
                <a:latin typeface="Arial" pitchFamily="34" charset="0"/>
                <a:cs typeface="Arial" pitchFamily="34" charset="0"/>
              </a:rPr>
              <a:t>Diskriminanzanalyse </a:t>
            </a:r>
            <a:r>
              <a:rPr lang="de-DE" sz="1350" dirty="0">
                <a:solidFill>
                  <a:schemeClr val="bg1">
                    <a:lumMod val="85000"/>
                  </a:schemeClr>
                </a:solidFill>
                <a:latin typeface="Arial" pitchFamily="34" charset="0"/>
                <a:cs typeface="Arial" pitchFamily="34" charset="0"/>
              </a:rPr>
              <a:t>Planung </a:t>
            </a:r>
            <a:r>
              <a:rPr lang="de-DE" sz="1050" dirty="0" err="1">
                <a:solidFill>
                  <a:schemeClr val="bg1">
                    <a:lumMod val="85000"/>
                  </a:schemeClr>
                </a:solidFill>
                <a:latin typeface="Arial" pitchFamily="34" charset="0"/>
                <a:cs typeface="Arial" pitchFamily="34" charset="0"/>
              </a:rPr>
              <a:t>Attributsgewichtung</a:t>
            </a:r>
            <a:r>
              <a:rPr lang="de-DE" sz="1050" dirty="0">
                <a:solidFill>
                  <a:schemeClr val="bg1">
                    <a:lumMod val="85000"/>
                  </a:schemeClr>
                </a:solidFill>
                <a:latin typeface="Arial" pitchFamily="34" charset="0"/>
                <a:cs typeface="Arial" pitchFamily="34" charset="0"/>
              </a:rPr>
              <a:t> </a:t>
            </a:r>
            <a:r>
              <a:rPr lang="de-DE" sz="1350" dirty="0">
                <a:solidFill>
                  <a:schemeClr val="bg1">
                    <a:lumMod val="85000"/>
                  </a:schemeClr>
                </a:solidFill>
                <a:latin typeface="Arial" pitchFamily="34" charset="0"/>
                <a:cs typeface="Arial" pitchFamily="34" charset="0"/>
              </a:rPr>
              <a:t>Six Sigma </a:t>
            </a:r>
            <a:r>
              <a:rPr lang="de-DE" sz="2100" dirty="0">
                <a:solidFill>
                  <a:schemeClr val="bg1">
                    <a:lumMod val="85000"/>
                  </a:schemeClr>
                </a:solidFill>
                <a:latin typeface="Arial" pitchFamily="34" charset="0"/>
                <a:cs typeface="Arial" pitchFamily="34" charset="0"/>
              </a:rPr>
              <a:t>Analyse </a:t>
            </a:r>
            <a:r>
              <a:rPr lang="de-DE" sz="1350" dirty="0">
                <a:solidFill>
                  <a:schemeClr val="bg1">
                    <a:lumMod val="85000"/>
                  </a:schemeClr>
                </a:solidFill>
                <a:latin typeface="Arial" pitchFamily="34" charset="0"/>
                <a:cs typeface="Arial" pitchFamily="34" charset="0"/>
              </a:rPr>
              <a:t>Sensitivitätsanalyse </a:t>
            </a:r>
            <a:r>
              <a:rPr lang="de-DE" sz="1400" dirty="0">
                <a:solidFill>
                  <a:schemeClr val="bg1">
                    <a:lumMod val="85000"/>
                  </a:schemeClr>
                </a:solidFill>
                <a:latin typeface="Arial" pitchFamily="34" charset="0"/>
                <a:cs typeface="Arial" pitchFamily="34" charset="0"/>
              </a:rPr>
              <a:t>Regressionsanalyse</a:t>
            </a:r>
            <a:r>
              <a:rPr lang="de-DE" dirty="0">
                <a:solidFill>
                  <a:schemeClr val="bg1">
                    <a:lumMod val="85000"/>
                  </a:schemeClr>
                </a:solidFill>
                <a:latin typeface="Arial" pitchFamily="34" charset="0"/>
                <a:cs typeface="Arial" pitchFamily="34" charset="0"/>
              </a:rPr>
              <a:t> </a:t>
            </a:r>
            <a:r>
              <a:rPr lang="de-DE" sz="1050" dirty="0">
                <a:solidFill>
                  <a:schemeClr val="bg1">
                    <a:lumMod val="85000"/>
                  </a:schemeClr>
                </a:solidFill>
                <a:latin typeface="Arial" pitchFamily="34" charset="0"/>
                <a:cs typeface="Arial" pitchFamily="34" charset="0"/>
              </a:rPr>
              <a:t>Support-Vector-Maschine </a:t>
            </a:r>
            <a:r>
              <a:rPr lang="de-DE" sz="1350" dirty="0">
                <a:solidFill>
                  <a:schemeClr val="bg1">
                    <a:lumMod val="85000"/>
                  </a:schemeClr>
                </a:solidFill>
                <a:latin typeface="Arial" pitchFamily="34" charset="0"/>
                <a:cs typeface="Arial" pitchFamily="34" charset="0"/>
              </a:rPr>
              <a:t>CRM </a:t>
            </a:r>
            <a:r>
              <a:rPr lang="de-DE" sz="1050" dirty="0">
                <a:solidFill>
                  <a:schemeClr val="bg1">
                    <a:lumMod val="85000"/>
                  </a:schemeClr>
                </a:solidFill>
                <a:latin typeface="Arial" pitchFamily="34" charset="0"/>
                <a:cs typeface="Arial" pitchFamily="34" charset="0"/>
              </a:rPr>
              <a:t>Neuronale Netze </a:t>
            </a:r>
            <a:r>
              <a:rPr lang="de-DE" sz="1600" dirty="0">
                <a:solidFill>
                  <a:schemeClr val="bg1">
                    <a:lumMod val="85000"/>
                  </a:schemeClr>
                </a:solidFill>
                <a:latin typeface="Arial" pitchFamily="34" charset="0"/>
                <a:cs typeface="Arial" pitchFamily="34" charset="0"/>
              </a:rPr>
              <a:t>Kundensegmentierung </a:t>
            </a:r>
            <a:r>
              <a:rPr lang="de-DE" sz="1350" dirty="0">
                <a:solidFill>
                  <a:schemeClr val="bg1">
                    <a:lumMod val="85000"/>
                  </a:schemeClr>
                </a:solidFill>
                <a:latin typeface="Arial" pitchFamily="34" charset="0"/>
                <a:cs typeface="Arial" pitchFamily="34" charset="0"/>
              </a:rPr>
              <a:t>Warenkorbanalyse Kundenbeziehungen </a:t>
            </a:r>
            <a:r>
              <a:rPr lang="de-DE" sz="1200" dirty="0">
                <a:solidFill>
                  <a:schemeClr val="bg1">
                    <a:lumMod val="85000"/>
                  </a:schemeClr>
                </a:solidFill>
                <a:latin typeface="Arial" pitchFamily="34" charset="0"/>
                <a:cs typeface="Arial" pitchFamily="34" charset="0"/>
              </a:rPr>
              <a:t>Empirie </a:t>
            </a:r>
            <a:r>
              <a:rPr lang="de-DE" sz="1350" dirty="0">
                <a:solidFill>
                  <a:schemeClr val="bg1">
                    <a:lumMod val="85000"/>
                  </a:schemeClr>
                </a:solidFill>
                <a:latin typeface="Arial" pitchFamily="34" charset="0"/>
                <a:cs typeface="Arial" pitchFamily="34" charset="0"/>
              </a:rPr>
              <a:t>Plausibilitätsprüfung </a:t>
            </a:r>
            <a:r>
              <a:rPr lang="de-DE" sz="1000" dirty="0">
                <a:solidFill>
                  <a:schemeClr val="bg1">
                    <a:lumMod val="85000"/>
                  </a:schemeClr>
                </a:solidFill>
                <a:latin typeface="Arial" pitchFamily="34" charset="0"/>
                <a:cs typeface="Arial" pitchFamily="34" charset="0"/>
              </a:rPr>
              <a:t>Kampagnenmanagement</a:t>
            </a:r>
            <a:r>
              <a:rPr lang="de-DE" sz="1350" dirty="0">
                <a:solidFill>
                  <a:schemeClr val="bg1">
                    <a:lumMod val="85000"/>
                  </a:schemeClr>
                </a:solidFill>
                <a:latin typeface="Arial" pitchFamily="34" charset="0"/>
                <a:cs typeface="Arial" pitchFamily="34" charset="0"/>
              </a:rPr>
              <a:t> </a:t>
            </a:r>
            <a:r>
              <a:rPr lang="de-DE" sz="1000" dirty="0">
                <a:solidFill>
                  <a:schemeClr val="bg1">
                    <a:lumMod val="85000"/>
                  </a:schemeClr>
                </a:solidFill>
                <a:latin typeface="Arial" pitchFamily="34" charset="0"/>
                <a:cs typeface="Arial" pitchFamily="34" charset="0"/>
              </a:rPr>
              <a:t>Marktmodellierung</a:t>
            </a:r>
            <a:r>
              <a:rPr lang="de-DE" sz="1500" dirty="0">
                <a:solidFill>
                  <a:schemeClr val="bg1">
                    <a:lumMod val="85000"/>
                  </a:schemeClr>
                </a:solidFill>
                <a:latin typeface="Arial" pitchFamily="34" charset="0"/>
                <a:cs typeface="Arial" pitchFamily="34" charset="0"/>
              </a:rPr>
              <a:t> </a:t>
            </a:r>
            <a:r>
              <a:rPr lang="de-DE" sz="1900" dirty="0" err="1">
                <a:solidFill>
                  <a:schemeClr val="bg1">
                    <a:lumMod val="85000"/>
                  </a:schemeClr>
                </a:solidFill>
                <a:latin typeface="Arial" pitchFamily="34" charset="0"/>
                <a:cs typeface="Arial" pitchFamily="34" charset="0"/>
              </a:rPr>
              <a:t>Predictive</a:t>
            </a:r>
            <a:r>
              <a:rPr lang="de-DE" sz="1900" dirty="0">
                <a:solidFill>
                  <a:schemeClr val="bg1">
                    <a:lumMod val="85000"/>
                  </a:schemeClr>
                </a:solidFill>
                <a:latin typeface="Arial" pitchFamily="34" charset="0"/>
                <a:cs typeface="Arial" pitchFamily="34" charset="0"/>
              </a:rPr>
              <a:t> Maintenance</a:t>
            </a:r>
          </a:p>
        </p:txBody>
      </p:sp>
      <p:sp>
        <p:nvSpPr>
          <p:cNvPr id="5" name="Rechteck 4"/>
          <p:cNvSpPr/>
          <p:nvPr userDrawn="1"/>
        </p:nvSpPr>
        <p:spPr>
          <a:xfrm>
            <a:off x="-1049" y="1209017"/>
            <a:ext cx="9145049" cy="1154162"/>
          </a:xfrm>
          <a:prstGeom prst="rect">
            <a:avLst/>
          </a:prstGeom>
        </p:spPr>
        <p:txBody>
          <a:bodyPr wrap="square">
            <a:spAutoFit/>
          </a:bodyPr>
          <a:lstStyle/>
          <a:p>
            <a:pPr algn="just"/>
            <a:r>
              <a:rPr lang="de-DE" sz="900" dirty="0">
                <a:solidFill>
                  <a:schemeClr val="bg1">
                    <a:lumMod val="85000"/>
                  </a:schemeClr>
                </a:solidFill>
                <a:latin typeface="Arial" pitchFamily="34" charset="0"/>
                <a:cs typeface="Arial" pitchFamily="34" charset="0"/>
              </a:rPr>
              <a:t>Datenanalyse </a:t>
            </a:r>
            <a:r>
              <a:rPr lang="de-DE" sz="1350" dirty="0">
                <a:solidFill>
                  <a:schemeClr val="bg1">
                    <a:lumMod val="85000"/>
                  </a:schemeClr>
                </a:solidFill>
                <a:latin typeface="Arial" pitchFamily="34" charset="0"/>
                <a:cs typeface="Arial" pitchFamily="34" charset="0"/>
              </a:rPr>
              <a:t>Cross </a:t>
            </a:r>
            <a:r>
              <a:rPr lang="de-DE" sz="1350" dirty="0" err="1">
                <a:solidFill>
                  <a:schemeClr val="bg1">
                    <a:lumMod val="85000"/>
                  </a:schemeClr>
                </a:solidFill>
                <a:latin typeface="Arial" pitchFamily="34" charset="0"/>
                <a:cs typeface="Arial" pitchFamily="34" charset="0"/>
              </a:rPr>
              <a:t>Selling</a:t>
            </a:r>
            <a:r>
              <a:rPr lang="de-DE" sz="1350" dirty="0">
                <a:solidFill>
                  <a:schemeClr val="bg1">
                    <a:lumMod val="85000"/>
                  </a:schemeClr>
                </a:solidFill>
                <a:latin typeface="Arial" pitchFamily="34" charset="0"/>
                <a:cs typeface="Arial" pitchFamily="34" charset="0"/>
              </a:rPr>
              <a:t> </a:t>
            </a:r>
            <a:r>
              <a:rPr lang="de-DE" sz="1500" dirty="0">
                <a:solidFill>
                  <a:schemeClr val="bg1">
                    <a:lumMod val="85000"/>
                  </a:schemeClr>
                </a:solidFill>
                <a:latin typeface="Arial" pitchFamily="34" charset="0"/>
                <a:cs typeface="Arial" pitchFamily="34" charset="0"/>
              </a:rPr>
              <a:t>Analytisches CRM </a:t>
            </a:r>
            <a:r>
              <a:rPr lang="de-DE" sz="900" dirty="0">
                <a:solidFill>
                  <a:schemeClr val="bg1">
                    <a:lumMod val="85000"/>
                  </a:schemeClr>
                </a:solidFill>
                <a:latin typeface="Arial" pitchFamily="34" charset="0"/>
                <a:cs typeface="Arial" pitchFamily="34" charset="0"/>
              </a:rPr>
              <a:t>Marketing Mix </a:t>
            </a:r>
            <a:r>
              <a:rPr lang="de-DE" sz="1050" dirty="0">
                <a:solidFill>
                  <a:schemeClr val="bg1">
                    <a:lumMod val="85000"/>
                  </a:schemeClr>
                </a:solidFill>
                <a:latin typeface="Arial" pitchFamily="34" charset="0"/>
                <a:cs typeface="Arial" pitchFamily="34" charset="0"/>
              </a:rPr>
              <a:t>Preisoptimierung </a:t>
            </a:r>
            <a:r>
              <a:rPr lang="de-DE" sz="1500" dirty="0">
                <a:solidFill>
                  <a:schemeClr val="bg1">
                    <a:lumMod val="85000"/>
                  </a:schemeClr>
                </a:solidFill>
                <a:latin typeface="Arial" pitchFamily="34" charset="0"/>
                <a:cs typeface="Arial" pitchFamily="34" charset="0"/>
              </a:rPr>
              <a:t>Kundenzufriedenheit </a:t>
            </a:r>
            <a:r>
              <a:rPr lang="de-DE" sz="900" dirty="0">
                <a:solidFill>
                  <a:schemeClr val="bg1">
                    <a:lumMod val="85000"/>
                  </a:schemeClr>
                </a:solidFill>
                <a:latin typeface="Arial" pitchFamily="34" charset="0"/>
                <a:cs typeface="Arial" pitchFamily="34" charset="0"/>
              </a:rPr>
              <a:t>Marktpotenzial Gap-Analyse </a:t>
            </a:r>
            <a:r>
              <a:rPr lang="de-DE" sz="1200" dirty="0">
                <a:solidFill>
                  <a:schemeClr val="bg1">
                    <a:lumMod val="85000"/>
                  </a:schemeClr>
                </a:solidFill>
                <a:latin typeface="Arial" pitchFamily="34" charset="0"/>
                <a:cs typeface="Arial" pitchFamily="34" charset="0"/>
              </a:rPr>
              <a:t>Mulitvariate</a:t>
            </a:r>
            <a:r>
              <a:rPr lang="de-DE" sz="100" dirty="0">
                <a:solidFill>
                  <a:schemeClr val="bg1">
                    <a:lumMod val="85000"/>
                  </a:schemeClr>
                </a:solidFill>
                <a:latin typeface="Arial" pitchFamily="34" charset="0"/>
                <a:cs typeface="Arial" pitchFamily="34" charset="0"/>
              </a:rPr>
              <a:t> </a:t>
            </a:r>
            <a:r>
              <a:rPr lang="de-DE" sz="1200" dirty="0">
                <a:solidFill>
                  <a:schemeClr val="bg1">
                    <a:lumMod val="85000"/>
                  </a:schemeClr>
                </a:solidFill>
                <a:latin typeface="Arial" pitchFamily="34" charset="0"/>
                <a:cs typeface="Arial" pitchFamily="34" charset="0"/>
              </a:rPr>
              <a:t>Analysen </a:t>
            </a:r>
            <a:r>
              <a:rPr lang="de-DE" sz="1350" dirty="0">
                <a:solidFill>
                  <a:schemeClr val="bg1">
                    <a:lumMod val="85000"/>
                  </a:schemeClr>
                </a:solidFill>
                <a:latin typeface="Arial" pitchFamily="34" charset="0"/>
                <a:cs typeface="Arial" pitchFamily="34" charset="0"/>
              </a:rPr>
              <a:t>Deskriptive</a:t>
            </a:r>
            <a:r>
              <a:rPr lang="de-DE" sz="600" dirty="0">
                <a:solidFill>
                  <a:schemeClr val="bg1">
                    <a:lumMod val="85000"/>
                  </a:schemeClr>
                </a:solidFill>
                <a:latin typeface="Arial" pitchFamily="34" charset="0"/>
                <a:cs typeface="Arial" pitchFamily="34" charset="0"/>
              </a:rPr>
              <a:t> </a:t>
            </a:r>
            <a:r>
              <a:rPr lang="de-DE" sz="1350" dirty="0">
                <a:solidFill>
                  <a:schemeClr val="bg1">
                    <a:lumMod val="85000"/>
                  </a:schemeClr>
                </a:solidFill>
                <a:latin typeface="Arial" pitchFamily="34" charset="0"/>
                <a:cs typeface="Arial" pitchFamily="34" charset="0"/>
              </a:rPr>
              <a:t>Statistik </a:t>
            </a:r>
            <a:r>
              <a:rPr lang="de-DE" sz="2100" dirty="0">
                <a:solidFill>
                  <a:schemeClr val="bg1">
                    <a:lumMod val="85000"/>
                  </a:schemeClr>
                </a:solidFill>
                <a:latin typeface="Arial" pitchFamily="34" charset="0"/>
                <a:cs typeface="Arial" pitchFamily="34" charset="0"/>
              </a:rPr>
              <a:t>Data</a:t>
            </a:r>
            <a:r>
              <a:rPr lang="de-DE" sz="450" dirty="0">
                <a:solidFill>
                  <a:schemeClr val="bg1">
                    <a:lumMod val="85000"/>
                  </a:schemeClr>
                </a:solidFill>
                <a:latin typeface="Arial" pitchFamily="34" charset="0"/>
                <a:cs typeface="Arial" pitchFamily="34" charset="0"/>
              </a:rPr>
              <a:t> </a:t>
            </a:r>
            <a:r>
              <a:rPr lang="de-DE" sz="2100" dirty="0">
                <a:solidFill>
                  <a:schemeClr val="bg1">
                    <a:lumMod val="85000"/>
                  </a:schemeClr>
                </a:solidFill>
                <a:latin typeface="Arial" pitchFamily="34" charset="0"/>
                <a:cs typeface="Arial" pitchFamily="34" charset="0"/>
              </a:rPr>
              <a:t>Mining </a:t>
            </a:r>
            <a:r>
              <a:rPr lang="de-DE" sz="900" dirty="0">
                <a:solidFill>
                  <a:schemeClr val="bg1">
                    <a:lumMod val="85000"/>
                  </a:schemeClr>
                </a:solidFill>
                <a:latin typeface="Arial" pitchFamily="34" charset="0"/>
                <a:cs typeface="Arial" pitchFamily="34" charset="0"/>
              </a:rPr>
              <a:t>Transformation </a:t>
            </a:r>
            <a:r>
              <a:rPr lang="de-DE" sz="1200" dirty="0" err="1">
                <a:solidFill>
                  <a:schemeClr val="bg1">
                    <a:lumMod val="85000"/>
                  </a:schemeClr>
                </a:solidFill>
                <a:latin typeface="Arial" pitchFamily="34" charset="0"/>
                <a:cs typeface="Arial" pitchFamily="34" charset="0"/>
              </a:rPr>
              <a:t>Operations</a:t>
            </a:r>
            <a:r>
              <a:rPr lang="de-DE" sz="1200" dirty="0">
                <a:solidFill>
                  <a:schemeClr val="bg1">
                    <a:lumMod val="85000"/>
                  </a:schemeClr>
                </a:solidFill>
                <a:latin typeface="Arial" pitchFamily="34" charset="0"/>
                <a:cs typeface="Arial" pitchFamily="34" charset="0"/>
              </a:rPr>
              <a:t> Research </a:t>
            </a:r>
            <a:r>
              <a:rPr lang="de-DE" sz="1500" dirty="0">
                <a:solidFill>
                  <a:schemeClr val="bg1">
                    <a:lumMod val="85000"/>
                  </a:schemeClr>
                </a:solidFill>
                <a:latin typeface="Arial" pitchFamily="34" charset="0"/>
                <a:cs typeface="Arial" pitchFamily="34" charset="0"/>
              </a:rPr>
              <a:t>Prognosen</a:t>
            </a:r>
            <a:r>
              <a:rPr lang="de-DE" sz="900" dirty="0">
                <a:solidFill>
                  <a:schemeClr val="bg1">
                    <a:lumMod val="85000"/>
                  </a:schemeClr>
                </a:solidFill>
                <a:latin typeface="Arial" pitchFamily="34" charset="0"/>
                <a:cs typeface="Arial" pitchFamily="34" charset="0"/>
              </a:rPr>
              <a:t> Datenbereinigung </a:t>
            </a:r>
            <a:r>
              <a:rPr lang="de-DE" sz="1350" dirty="0">
                <a:solidFill>
                  <a:schemeClr val="bg1">
                    <a:lumMod val="85000"/>
                  </a:schemeClr>
                </a:solidFill>
                <a:latin typeface="Arial" pitchFamily="34" charset="0"/>
                <a:cs typeface="Arial" pitchFamily="34" charset="0"/>
              </a:rPr>
              <a:t>Datenqualität </a:t>
            </a:r>
            <a:r>
              <a:rPr lang="de-DE" sz="900" dirty="0">
                <a:solidFill>
                  <a:schemeClr val="bg1">
                    <a:lumMod val="85000"/>
                  </a:schemeClr>
                </a:solidFill>
                <a:latin typeface="Arial" pitchFamily="34" charset="0"/>
                <a:cs typeface="Arial" pitchFamily="34" charset="0"/>
              </a:rPr>
              <a:t>Fehlwerte </a:t>
            </a:r>
            <a:r>
              <a:rPr lang="de-DE" sz="1050" dirty="0" err="1">
                <a:solidFill>
                  <a:schemeClr val="bg1">
                    <a:lumMod val="85000"/>
                  </a:schemeClr>
                </a:solidFill>
                <a:latin typeface="Arial" pitchFamily="34" charset="0"/>
                <a:cs typeface="Arial" pitchFamily="34" charset="0"/>
              </a:rPr>
              <a:t>Missing</a:t>
            </a:r>
            <a:r>
              <a:rPr lang="de-DE" sz="1050" dirty="0">
                <a:solidFill>
                  <a:schemeClr val="bg1">
                    <a:lumMod val="85000"/>
                  </a:schemeClr>
                </a:solidFill>
                <a:latin typeface="Arial" pitchFamily="34" charset="0"/>
                <a:cs typeface="Arial" pitchFamily="34" charset="0"/>
              </a:rPr>
              <a:t> Value </a:t>
            </a:r>
            <a:r>
              <a:rPr lang="de-DE" sz="900" dirty="0">
                <a:solidFill>
                  <a:schemeClr val="bg1">
                    <a:lumMod val="85000"/>
                  </a:schemeClr>
                </a:solidFill>
                <a:latin typeface="Arial" pitchFamily="34" charset="0"/>
                <a:cs typeface="Arial" pitchFamily="34" charset="0"/>
              </a:rPr>
              <a:t>Ausreißer </a:t>
            </a:r>
            <a:r>
              <a:rPr lang="de-DE" sz="1300" dirty="0">
                <a:solidFill>
                  <a:schemeClr val="bg1">
                    <a:lumMod val="85000"/>
                  </a:schemeClr>
                </a:solidFill>
                <a:latin typeface="Arial" pitchFamily="34" charset="0"/>
                <a:cs typeface="Arial" pitchFamily="34" charset="0"/>
              </a:rPr>
              <a:t>Signifikant</a:t>
            </a:r>
            <a:r>
              <a:rPr lang="de-DE" sz="1500" dirty="0">
                <a:solidFill>
                  <a:schemeClr val="bg1">
                    <a:lumMod val="85000"/>
                  </a:schemeClr>
                </a:solidFill>
                <a:latin typeface="Arial" pitchFamily="34" charset="0"/>
                <a:cs typeface="Arial" pitchFamily="34" charset="0"/>
              </a:rPr>
              <a:t> </a:t>
            </a:r>
            <a:r>
              <a:rPr lang="de-DE" sz="900" dirty="0">
                <a:solidFill>
                  <a:schemeClr val="bg1">
                    <a:lumMod val="85000"/>
                  </a:schemeClr>
                </a:solidFill>
                <a:latin typeface="Arial" pitchFamily="34" charset="0"/>
                <a:cs typeface="Arial" pitchFamily="34" charset="0"/>
              </a:rPr>
              <a:t>Evidenz </a:t>
            </a:r>
            <a:r>
              <a:rPr lang="de-DE" sz="1200" dirty="0">
                <a:solidFill>
                  <a:schemeClr val="bg1">
                    <a:lumMod val="85000"/>
                  </a:schemeClr>
                </a:solidFill>
                <a:latin typeface="Arial" pitchFamily="34" charset="0"/>
                <a:cs typeface="Arial" pitchFamily="34" charset="0"/>
              </a:rPr>
              <a:t>Mustererkennung Entscheidungsbäume </a:t>
            </a:r>
            <a:r>
              <a:rPr lang="de-DE" dirty="0">
                <a:solidFill>
                  <a:schemeClr val="bg1">
                    <a:lumMod val="85000"/>
                  </a:schemeClr>
                </a:solidFill>
                <a:latin typeface="Arial" pitchFamily="34" charset="0"/>
                <a:cs typeface="Arial" pitchFamily="34" charset="0"/>
              </a:rPr>
              <a:t>Cluster-Analyse </a:t>
            </a:r>
            <a:r>
              <a:rPr lang="de-DE" sz="1500" dirty="0">
                <a:solidFill>
                  <a:schemeClr val="bg1">
                    <a:lumMod val="85000"/>
                  </a:schemeClr>
                </a:solidFill>
                <a:latin typeface="Arial" pitchFamily="34" charset="0"/>
                <a:cs typeface="Arial" pitchFamily="34" charset="0"/>
              </a:rPr>
              <a:t>Implizites Wissen </a:t>
            </a:r>
            <a:r>
              <a:rPr lang="de-DE" sz="900" dirty="0">
                <a:solidFill>
                  <a:schemeClr val="bg1">
                    <a:lumMod val="85000"/>
                  </a:schemeClr>
                </a:solidFill>
                <a:latin typeface="Arial" pitchFamily="34" charset="0"/>
                <a:cs typeface="Arial" pitchFamily="34" charset="0"/>
              </a:rPr>
              <a:t>Hauptkomponentenanalyse </a:t>
            </a:r>
            <a:r>
              <a:rPr lang="de-DE" sz="1350" dirty="0">
                <a:solidFill>
                  <a:schemeClr val="bg1">
                    <a:lumMod val="85000"/>
                  </a:schemeClr>
                </a:solidFill>
                <a:latin typeface="Arial" pitchFamily="34" charset="0"/>
                <a:cs typeface="Arial" pitchFamily="34" charset="0"/>
              </a:rPr>
              <a:t>Faktorenanalyse </a:t>
            </a:r>
            <a:r>
              <a:rPr lang="de-DE" sz="1200" dirty="0">
                <a:solidFill>
                  <a:schemeClr val="bg1">
                    <a:lumMod val="85000"/>
                  </a:schemeClr>
                </a:solidFill>
                <a:latin typeface="Arial" pitchFamily="34" charset="0"/>
                <a:cs typeface="Arial" pitchFamily="34" charset="0"/>
              </a:rPr>
              <a:t>Assoziationsanalyse</a:t>
            </a:r>
          </a:p>
        </p:txBody>
      </p:sp>
    </p:spTree>
    <p:extLst>
      <p:ext uri="{BB962C8B-B14F-4D97-AF65-F5344CB8AC3E}">
        <p14:creationId xmlns:p14="http://schemas.microsoft.com/office/powerpoint/2010/main" val="169231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0_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0486" y="701482"/>
            <a:ext cx="7886700" cy="989207"/>
          </a:xfrm>
        </p:spPr>
        <p:txBody>
          <a:bodyPr>
            <a:noAutofit/>
          </a:bodyPr>
          <a:lstStyle>
            <a:lvl1pPr algn="ctr">
              <a:defRPr lang="en-US" sz="3000" kern="1200" dirty="0">
                <a:solidFill>
                  <a:srgbClr val="5E4F42"/>
                </a:solidFill>
                <a:latin typeface="+mj-lt"/>
                <a:ea typeface="+mj-ea"/>
                <a:cs typeface="+mj-cs"/>
              </a:defRPr>
            </a:lvl1pPr>
          </a:lstStyle>
          <a:p>
            <a:r>
              <a:rPr lang="de-DE" dirty="0"/>
              <a:t>Titelmasterformat durch Klicken bearbeiten</a:t>
            </a:r>
            <a:endParaRPr lang="en-US" dirty="0"/>
          </a:p>
        </p:txBody>
      </p:sp>
      <p:sp>
        <p:nvSpPr>
          <p:cNvPr id="3" name="Content Placeholder 2"/>
          <p:cNvSpPr>
            <a:spLocks noGrp="1"/>
          </p:cNvSpPr>
          <p:nvPr>
            <p:ph idx="1"/>
          </p:nvPr>
        </p:nvSpPr>
        <p:spPr/>
        <p:txBody>
          <a:bodyPr/>
          <a:lstStyle>
            <a:lvl1pPr>
              <a:defRPr sz="2000" b="0">
                <a:latin typeface="+mj-lt"/>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e-DE" dirty="0"/>
              <a:t>Textmasterformat bearbeiten</a:t>
            </a:r>
          </a:p>
        </p:txBody>
      </p:sp>
      <p:grpSp>
        <p:nvGrpSpPr>
          <p:cNvPr id="17" name="Gruppieren 16"/>
          <p:cNvGrpSpPr/>
          <p:nvPr userDrawn="1"/>
        </p:nvGrpSpPr>
        <p:grpSpPr>
          <a:xfrm>
            <a:off x="6020" y="116810"/>
            <a:ext cx="9167972" cy="503878"/>
            <a:chOff x="6020" y="116810"/>
            <a:chExt cx="9167972" cy="503878"/>
          </a:xfrm>
        </p:grpSpPr>
        <p:sp>
          <p:nvSpPr>
            <p:cNvPr id="14" name="Rechteck 13"/>
            <p:cNvSpPr/>
            <p:nvPr userDrawn="1"/>
          </p:nvSpPr>
          <p:spPr>
            <a:xfrm>
              <a:off x="29992" y="164108"/>
              <a:ext cx="9144000" cy="357986"/>
            </a:xfrm>
            <a:prstGeom prst="rect">
              <a:avLst/>
            </a:prstGeom>
            <a:solidFill>
              <a:srgbClr val="88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itchFamily="34" charset="0"/>
                <a:cs typeface="Arial" pitchFamily="34" charset="0"/>
              </a:endParaRPr>
            </a:p>
          </p:txBody>
        </p:sp>
        <p:sp>
          <p:nvSpPr>
            <p:cNvPr id="15" name="Flussdiagramm: Dokument 1"/>
            <p:cNvSpPr/>
            <p:nvPr userDrawn="1"/>
          </p:nvSpPr>
          <p:spPr>
            <a:xfrm flipV="1">
              <a:off x="1320990" y="116810"/>
              <a:ext cx="1101372" cy="431870"/>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13 w 21813"/>
                <a:gd name="connsiteY0" fmla="*/ 0 h 37423"/>
                <a:gd name="connsiteX1" fmla="*/ 21813 w 21813"/>
                <a:gd name="connsiteY1" fmla="*/ 0 h 37423"/>
                <a:gd name="connsiteX2" fmla="*/ 21813 w 21813"/>
                <a:gd name="connsiteY2" fmla="*/ 17322 h 37423"/>
                <a:gd name="connsiteX3" fmla="*/ 0 w 21813"/>
                <a:gd name="connsiteY3" fmla="*/ 37017 h 37423"/>
                <a:gd name="connsiteX4" fmla="*/ 213 w 21813"/>
                <a:gd name="connsiteY4" fmla="*/ 0 h 37423"/>
                <a:gd name="connsiteX0" fmla="*/ 213 w 21813"/>
                <a:gd name="connsiteY0" fmla="*/ 0 h 37286"/>
                <a:gd name="connsiteX1" fmla="*/ 21813 w 21813"/>
                <a:gd name="connsiteY1" fmla="*/ 0 h 37286"/>
                <a:gd name="connsiteX2" fmla="*/ 21813 w 21813"/>
                <a:gd name="connsiteY2" fmla="*/ 4087 h 37286"/>
                <a:gd name="connsiteX3" fmla="*/ 0 w 21813"/>
                <a:gd name="connsiteY3" fmla="*/ 37017 h 37286"/>
                <a:gd name="connsiteX4" fmla="*/ 213 w 21813"/>
                <a:gd name="connsiteY4" fmla="*/ 0 h 37286"/>
                <a:gd name="connsiteX0" fmla="*/ 213 w 21813"/>
                <a:gd name="connsiteY0" fmla="*/ 0 h 37270"/>
                <a:gd name="connsiteX1" fmla="*/ 21813 w 21813"/>
                <a:gd name="connsiteY1" fmla="*/ 0 h 37270"/>
                <a:gd name="connsiteX2" fmla="*/ 21813 w 21813"/>
                <a:gd name="connsiteY2" fmla="*/ 1681 h 37270"/>
                <a:gd name="connsiteX3" fmla="*/ 0 w 21813"/>
                <a:gd name="connsiteY3" fmla="*/ 37017 h 37270"/>
                <a:gd name="connsiteX4" fmla="*/ 213 w 21813"/>
                <a:gd name="connsiteY4" fmla="*/ 0 h 37270"/>
                <a:gd name="connsiteX0" fmla="*/ 213 w 21813"/>
                <a:gd name="connsiteY0" fmla="*/ 0 h 37264"/>
                <a:gd name="connsiteX1" fmla="*/ 21813 w 21813"/>
                <a:gd name="connsiteY1" fmla="*/ 0 h 37264"/>
                <a:gd name="connsiteX2" fmla="*/ 21600 w 21813"/>
                <a:gd name="connsiteY2" fmla="*/ 727 h 37264"/>
                <a:gd name="connsiteX3" fmla="*/ 0 w 21813"/>
                <a:gd name="connsiteY3" fmla="*/ 37017 h 37264"/>
                <a:gd name="connsiteX4" fmla="*/ 213 w 21813"/>
                <a:gd name="connsiteY4" fmla="*/ 0 h 37264"/>
                <a:gd name="connsiteX0" fmla="*/ 213 w 22025"/>
                <a:gd name="connsiteY0" fmla="*/ 1182 h 38436"/>
                <a:gd name="connsiteX1" fmla="*/ 21813 w 22025"/>
                <a:gd name="connsiteY1" fmla="*/ 1182 h 38436"/>
                <a:gd name="connsiteX2" fmla="*/ 22025 w 22025"/>
                <a:gd name="connsiteY2" fmla="*/ 0 h 38436"/>
                <a:gd name="connsiteX3" fmla="*/ 0 w 22025"/>
                <a:gd name="connsiteY3" fmla="*/ 38199 h 38436"/>
                <a:gd name="connsiteX4" fmla="*/ 213 w 22025"/>
                <a:gd name="connsiteY4" fmla="*/ 1182 h 38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 h="38436">
                  <a:moveTo>
                    <a:pt x="213" y="1182"/>
                  </a:moveTo>
                  <a:lnTo>
                    <a:pt x="21813" y="1182"/>
                  </a:lnTo>
                  <a:cubicBezTo>
                    <a:pt x="21884" y="788"/>
                    <a:pt x="21954" y="394"/>
                    <a:pt x="22025" y="0"/>
                  </a:cubicBezTo>
                  <a:cubicBezTo>
                    <a:pt x="11225" y="0"/>
                    <a:pt x="10800" y="41949"/>
                    <a:pt x="0" y="38199"/>
                  </a:cubicBezTo>
                  <a:lnTo>
                    <a:pt x="213" y="118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descr="Logo.JPG"/>
            <p:cNvPicPr>
              <a:picLocks noChangeAspect="1"/>
            </p:cNvPicPr>
            <p:nvPr userDrawn="1"/>
          </p:nvPicPr>
          <p:blipFill>
            <a:blip r:embed="rId2" cstate="print"/>
            <a:stretch>
              <a:fillRect/>
            </a:stretch>
          </p:blipFill>
          <p:spPr>
            <a:xfrm>
              <a:off x="6020" y="144016"/>
              <a:ext cx="1650352" cy="476672"/>
            </a:xfrm>
            <a:prstGeom prst="rect">
              <a:avLst/>
            </a:prstGeom>
            <a:ln>
              <a:noFill/>
            </a:ln>
            <a:effectLst/>
          </p:spPr>
        </p:pic>
      </p:grpSp>
      <p:sp>
        <p:nvSpPr>
          <p:cNvPr id="18" name="Textfeld 17"/>
          <p:cNvSpPr txBox="1"/>
          <p:nvPr userDrawn="1"/>
        </p:nvSpPr>
        <p:spPr>
          <a:xfrm>
            <a:off x="6020" y="6516465"/>
            <a:ext cx="9137980" cy="215444"/>
          </a:xfrm>
          <a:prstGeom prst="rect">
            <a:avLst/>
          </a:prstGeom>
          <a:noFill/>
        </p:spPr>
        <p:txBody>
          <a:bodyPr wrap="square" rtlCol="0">
            <a:spAutoFit/>
          </a:bodyPr>
          <a:lstStyle/>
          <a:p>
            <a:pPr algn="ctr"/>
            <a:r>
              <a:rPr lang="de-DE" sz="800" dirty="0">
                <a:solidFill>
                  <a:srgbClr val="5F5043"/>
                </a:solidFill>
                <a:latin typeface="Arial" pitchFamily="34" charset="0"/>
                <a:cs typeface="Arial" pitchFamily="34" charset="0"/>
              </a:rPr>
              <a:t>www.eoda.de</a:t>
            </a:r>
            <a:endParaRPr lang="de-DE" sz="800" b="0" dirty="0">
              <a:solidFill>
                <a:srgbClr val="5F5043"/>
              </a:solidFill>
              <a:latin typeface="Arial" pitchFamily="34" charset="0"/>
              <a:cs typeface="Arial" pitchFamily="34" charset="0"/>
            </a:endParaRPr>
          </a:p>
        </p:txBody>
      </p:sp>
      <p:sp>
        <p:nvSpPr>
          <p:cNvPr id="10" name="Textfeld 9"/>
          <p:cNvSpPr txBox="1"/>
          <p:nvPr userDrawn="1"/>
        </p:nvSpPr>
        <p:spPr>
          <a:xfrm>
            <a:off x="3249678" y="183366"/>
            <a:ext cx="7629450"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rgbClr val="C9E090"/>
                </a:solidFill>
                <a:latin typeface="+mn-lt"/>
                <a:ea typeface="+mn-ea"/>
                <a:cs typeface="+mn-cs"/>
              </a:rPr>
              <a:t>Introduction</a:t>
            </a:r>
            <a:r>
              <a:rPr lang="de-DE" sz="1600" kern="1200" baseline="0" dirty="0">
                <a:solidFill>
                  <a:srgbClr val="C9E090"/>
                </a:solidFill>
                <a:latin typeface="+mn-lt"/>
                <a:ea typeface="+mn-ea"/>
                <a:cs typeface="+mn-cs"/>
              </a:rPr>
              <a:t> </a:t>
            </a:r>
            <a:r>
              <a:rPr lang="de-DE" sz="1600" kern="1200" dirty="0">
                <a:solidFill>
                  <a:srgbClr val="C9E090"/>
                </a:solidFill>
                <a:latin typeface="+mn-lt"/>
                <a:ea typeface="+mn-ea"/>
                <a:cs typeface="+mn-cs"/>
              </a:rPr>
              <a:t>| First </a:t>
            </a:r>
            <a:r>
              <a:rPr lang="de-DE" sz="1600" kern="1200" dirty="0" err="1">
                <a:solidFill>
                  <a:srgbClr val="C9E090"/>
                </a:solidFill>
                <a:latin typeface="+mn-lt"/>
                <a:ea typeface="+mn-ea"/>
                <a:cs typeface="+mn-cs"/>
              </a:rPr>
              <a:t>contact</a:t>
            </a:r>
            <a:r>
              <a:rPr lang="de-DE" sz="1600" kern="1200" dirty="0">
                <a:solidFill>
                  <a:schemeClr val="bg1"/>
                </a:solidFill>
                <a:latin typeface="+mn-lt"/>
                <a:ea typeface="+mn-ea"/>
                <a:cs typeface="+mn-cs"/>
              </a:rPr>
              <a:t> </a:t>
            </a:r>
            <a:r>
              <a:rPr lang="de-DE" sz="1600" kern="1200" dirty="0">
                <a:solidFill>
                  <a:srgbClr val="C9E090"/>
                </a:solidFill>
                <a:latin typeface="+mn-lt"/>
                <a:ea typeface="+mn-ea"/>
                <a:cs typeface="+mn-cs"/>
              </a:rPr>
              <a:t>| Proof </a:t>
            </a:r>
            <a:r>
              <a:rPr lang="de-DE" sz="1600" kern="1200" dirty="0" err="1">
                <a:solidFill>
                  <a:srgbClr val="C9E090"/>
                </a:solidFill>
                <a:latin typeface="+mn-lt"/>
                <a:ea typeface="+mn-ea"/>
                <a:cs typeface="+mn-cs"/>
              </a:rPr>
              <a:t>of</a:t>
            </a:r>
            <a:r>
              <a:rPr lang="de-DE" sz="1600" kern="1200" dirty="0">
                <a:solidFill>
                  <a:srgbClr val="C9E090"/>
                </a:solidFill>
                <a:latin typeface="+mn-lt"/>
                <a:ea typeface="+mn-ea"/>
                <a:cs typeface="+mn-cs"/>
              </a:rPr>
              <a:t> </a:t>
            </a:r>
            <a:r>
              <a:rPr lang="de-DE" sz="1600" kern="1200" dirty="0" err="1">
                <a:solidFill>
                  <a:srgbClr val="C9E090"/>
                </a:solidFill>
                <a:latin typeface="+mn-lt"/>
                <a:ea typeface="+mn-ea"/>
                <a:cs typeface="+mn-cs"/>
              </a:rPr>
              <a:t>Concept</a:t>
            </a:r>
            <a:r>
              <a:rPr lang="de-DE" sz="1600" kern="1200" dirty="0">
                <a:solidFill>
                  <a:srgbClr val="C9E090"/>
                </a:solidFill>
                <a:latin typeface="+mn-lt"/>
                <a:ea typeface="+mn-ea"/>
                <a:cs typeface="+mn-cs"/>
              </a:rPr>
              <a:t> </a:t>
            </a:r>
            <a:r>
              <a:rPr lang="de-DE" sz="1600" kern="1200" baseline="0" dirty="0">
                <a:solidFill>
                  <a:srgbClr val="C9E090"/>
                </a:solidFill>
                <a:latin typeface="+mn-lt"/>
                <a:ea typeface="+mn-ea"/>
                <a:cs typeface="+mn-cs"/>
              </a:rPr>
              <a:t>| </a:t>
            </a:r>
            <a:r>
              <a:rPr lang="de-DE" sz="1600" kern="1200" baseline="0" dirty="0" err="1">
                <a:solidFill>
                  <a:srgbClr val="C9E090"/>
                </a:solidFill>
                <a:latin typeface="+mn-lt"/>
                <a:ea typeface="+mn-ea"/>
                <a:cs typeface="+mn-cs"/>
              </a:rPr>
              <a:t>Production</a:t>
            </a:r>
            <a:endParaRPr lang="de-DE" sz="1600" kern="1200" dirty="0">
              <a:solidFill>
                <a:srgbClr val="C9E090"/>
              </a:solidFill>
              <a:latin typeface="+mn-lt"/>
              <a:ea typeface="+mn-ea"/>
              <a:cs typeface="+mn-cs"/>
            </a:endParaRPr>
          </a:p>
        </p:txBody>
      </p:sp>
    </p:spTree>
    <p:extLst>
      <p:ext uri="{BB962C8B-B14F-4D97-AF65-F5344CB8AC3E}">
        <p14:creationId xmlns:p14="http://schemas.microsoft.com/office/powerpoint/2010/main" val="2009406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1_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0486" y="701482"/>
            <a:ext cx="7886700" cy="989207"/>
          </a:xfrm>
        </p:spPr>
        <p:txBody>
          <a:bodyPr>
            <a:noAutofit/>
          </a:bodyPr>
          <a:lstStyle>
            <a:lvl1pPr algn="ctr">
              <a:defRPr lang="en-US" sz="3000" kern="1200" dirty="0">
                <a:solidFill>
                  <a:srgbClr val="5E4F42"/>
                </a:solidFill>
                <a:latin typeface="+mj-lt"/>
                <a:ea typeface="+mj-ea"/>
                <a:cs typeface="+mj-cs"/>
              </a:defRPr>
            </a:lvl1pPr>
          </a:lstStyle>
          <a:p>
            <a:r>
              <a:rPr lang="de-DE" dirty="0"/>
              <a:t>Titelmasterformat durch Klicken bearbeiten</a:t>
            </a:r>
            <a:endParaRPr lang="en-US" dirty="0"/>
          </a:p>
        </p:txBody>
      </p:sp>
      <p:sp>
        <p:nvSpPr>
          <p:cNvPr id="3" name="Content Placeholder 2"/>
          <p:cNvSpPr>
            <a:spLocks noGrp="1"/>
          </p:cNvSpPr>
          <p:nvPr>
            <p:ph idx="1"/>
          </p:nvPr>
        </p:nvSpPr>
        <p:spPr/>
        <p:txBody>
          <a:bodyPr/>
          <a:lstStyle>
            <a:lvl1pPr>
              <a:defRPr sz="2000" b="0">
                <a:latin typeface="+mj-lt"/>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e-DE" dirty="0"/>
              <a:t>Textmasterformat bearbeiten</a:t>
            </a:r>
          </a:p>
        </p:txBody>
      </p:sp>
      <p:grpSp>
        <p:nvGrpSpPr>
          <p:cNvPr id="17" name="Gruppieren 16"/>
          <p:cNvGrpSpPr/>
          <p:nvPr userDrawn="1"/>
        </p:nvGrpSpPr>
        <p:grpSpPr>
          <a:xfrm>
            <a:off x="6020" y="116810"/>
            <a:ext cx="9167972" cy="503878"/>
            <a:chOff x="6020" y="116810"/>
            <a:chExt cx="9167972" cy="503878"/>
          </a:xfrm>
        </p:grpSpPr>
        <p:sp>
          <p:nvSpPr>
            <p:cNvPr id="14" name="Rechteck 13"/>
            <p:cNvSpPr/>
            <p:nvPr userDrawn="1"/>
          </p:nvSpPr>
          <p:spPr>
            <a:xfrm>
              <a:off x="29992" y="164108"/>
              <a:ext cx="9144000" cy="357986"/>
            </a:xfrm>
            <a:prstGeom prst="rect">
              <a:avLst/>
            </a:prstGeom>
            <a:solidFill>
              <a:srgbClr val="88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itchFamily="34" charset="0"/>
                <a:cs typeface="Arial" pitchFamily="34" charset="0"/>
              </a:endParaRPr>
            </a:p>
          </p:txBody>
        </p:sp>
        <p:sp>
          <p:nvSpPr>
            <p:cNvPr id="15" name="Flussdiagramm: Dokument 1"/>
            <p:cNvSpPr/>
            <p:nvPr userDrawn="1"/>
          </p:nvSpPr>
          <p:spPr>
            <a:xfrm flipV="1">
              <a:off x="1320990" y="116810"/>
              <a:ext cx="1101372" cy="431870"/>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13 w 21813"/>
                <a:gd name="connsiteY0" fmla="*/ 0 h 37423"/>
                <a:gd name="connsiteX1" fmla="*/ 21813 w 21813"/>
                <a:gd name="connsiteY1" fmla="*/ 0 h 37423"/>
                <a:gd name="connsiteX2" fmla="*/ 21813 w 21813"/>
                <a:gd name="connsiteY2" fmla="*/ 17322 h 37423"/>
                <a:gd name="connsiteX3" fmla="*/ 0 w 21813"/>
                <a:gd name="connsiteY3" fmla="*/ 37017 h 37423"/>
                <a:gd name="connsiteX4" fmla="*/ 213 w 21813"/>
                <a:gd name="connsiteY4" fmla="*/ 0 h 37423"/>
                <a:gd name="connsiteX0" fmla="*/ 213 w 21813"/>
                <a:gd name="connsiteY0" fmla="*/ 0 h 37286"/>
                <a:gd name="connsiteX1" fmla="*/ 21813 w 21813"/>
                <a:gd name="connsiteY1" fmla="*/ 0 h 37286"/>
                <a:gd name="connsiteX2" fmla="*/ 21813 w 21813"/>
                <a:gd name="connsiteY2" fmla="*/ 4087 h 37286"/>
                <a:gd name="connsiteX3" fmla="*/ 0 w 21813"/>
                <a:gd name="connsiteY3" fmla="*/ 37017 h 37286"/>
                <a:gd name="connsiteX4" fmla="*/ 213 w 21813"/>
                <a:gd name="connsiteY4" fmla="*/ 0 h 37286"/>
                <a:gd name="connsiteX0" fmla="*/ 213 w 21813"/>
                <a:gd name="connsiteY0" fmla="*/ 0 h 37270"/>
                <a:gd name="connsiteX1" fmla="*/ 21813 w 21813"/>
                <a:gd name="connsiteY1" fmla="*/ 0 h 37270"/>
                <a:gd name="connsiteX2" fmla="*/ 21813 w 21813"/>
                <a:gd name="connsiteY2" fmla="*/ 1681 h 37270"/>
                <a:gd name="connsiteX3" fmla="*/ 0 w 21813"/>
                <a:gd name="connsiteY3" fmla="*/ 37017 h 37270"/>
                <a:gd name="connsiteX4" fmla="*/ 213 w 21813"/>
                <a:gd name="connsiteY4" fmla="*/ 0 h 37270"/>
                <a:gd name="connsiteX0" fmla="*/ 213 w 21813"/>
                <a:gd name="connsiteY0" fmla="*/ 0 h 37264"/>
                <a:gd name="connsiteX1" fmla="*/ 21813 w 21813"/>
                <a:gd name="connsiteY1" fmla="*/ 0 h 37264"/>
                <a:gd name="connsiteX2" fmla="*/ 21600 w 21813"/>
                <a:gd name="connsiteY2" fmla="*/ 727 h 37264"/>
                <a:gd name="connsiteX3" fmla="*/ 0 w 21813"/>
                <a:gd name="connsiteY3" fmla="*/ 37017 h 37264"/>
                <a:gd name="connsiteX4" fmla="*/ 213 w 21813"/>
                <a:gd name="connsiteY4" fmla="*/ 0 h 37264"/>
                <a:gd name="connsiteX0" fmla="*/ 213 w 22025"/>
                <a:gd name="connsiteY0" fmla="*/ 1182 h 38436"/>
                <a:gd name="connsiteX1" fmla="*/ 21813 w 22025"/>
                <a:gd name="connsiteY1" fmla="*/ 1182 h 38436"/>
                <a:gd name="connsiteX2" fmla="*/ 22025 w 22025"/>
                <a:gd name="connsiteY2" fmla="*/ 0 h 38436"/>
                <a:gd name="connsiteX3" fmla="*/ 0 w 22025"/>
                <a:gd name="connsiteY3" fmla="*/ 38199 h 38436"/>
                <a:gd name="connsiteX4" fmla="*/ 213 w 22025"/>
                <a:gd name="connsiteY4" fmla="*/ 1182 h 38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 h="38436">
                  <a:moveTo>
                    <a:pt x="213" y="1182"/>
                  </a:moveTo>
                  <a:lnTo>
                    <a:pt x="21813" y="1182"/>
                  </a:lnTo>
                  <a:cubicBezTo>
                    <a:pt x="21884" y="788"/>
                    <a:pt x="21954" y="394"/>
                    <a:pt x="22025" y="0"/>
                  </a:cubicBezTo>
                  <a:cubicBezTo>
                    <a:pt x="11225" y="0"/>
                    <a:pt x="10800" y="41949"/>
                    <a:pt x="0" y="38199"/>
                  </a:cubicBezTo>
                  <a:lnTo>
                    <a:pt x="213" y="118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descr="Logo.JPG"/>
            <p:cNvPicPr>
              <a:picLocks noChangeAspect="1"/>
            </p:cNvPicPr>
            <p:nvPr userDrawn="1"/>
          </p:nvPicPr>
          <p:blipFill>
            <a:blip r:embed="rId2" cstate="print"/>
            <a:stretch>
              <a:fillRect/>
            </a:stretch>
          </p:blipFill>
          <p:spPr>
            <a:xfrm>
              <a:off x="6020" y="144016"/>
              <a:ext cx="1650352" cy="476672"/>
            </a:xfrm>
            <a:prstGeom prst="rect">
              <a:avLst/>
            </a:prstGeom>
            <a:ln>
              <a:noFill/>
            </a:ln>
            <a:effectLst/>
          </p:spPr>
        </p:pic>
      </p:grpSp>
      <p:sp>
        <p:nvSpPr>
          <p:cNvPr id="18" name="Textfeld 17"/>
          <p:cNvSpPr txBox="1"/>
          <p:nvPr userDrawn="1"/>
        </p:nvSpPr>
        <p:spPr>
          <a:xfrm>
            <a:off x="6020" y="6516465"/>
            <a:ext cx="9137980" cy="215444"/>
          </a:xfrm>
          <a:prstGeom prst="rect">
            <a:avLst/>
          </a:prstGeom>
          <a:noFill/>
        </p:spPr>
        <p:txBody>
          <a:bodyPr wrap="square" rtlCol="0">
            <a:spAutoFit/>
          </a:bodyPr>
          <a:lstStyle/>
          <a:p>
            <a:pPr algn="ctr"/>
            <a:r>
              <a:rPr lang="de-DE" sz="800" dirty="0">
                <a:solidFill>
                  <a:srgbClr val="5F5043"/>
                </a:solidFill>
                <a:latin typeface="Arial" pitchFamily="34" charset="0"/>
                <a:cs typeface="Arial" pitchFamily="34" charset="0"/>
              </a:rPr>
              <a:t>www.eoda.de</a:t>
            </a:r>
            <a:endParaRPr lang="de-DE" sz="800" b="0" dirty="0">
              <a:solidFill>
                <a:srgbClr val="5F5043"/>
              </a:solidFill>
              <a:latin typeface="Arial" pitchFamily="34" charset="0"/>
              <a:cs typeface="Arial" pitchFamily="34" charset="0"/>
            </a:endParaRPr>
          </a:p>
        </p:txBody>
      </p:sp>
      <p:sp>
        <p:nvSpPr>
          <p:cNvPr id="10" name="Textfeld 9"/>
          <p:cNvSpPr txBox="1"/>
          <p:nvPr userDrawn="1"/>
        </p:nvSpPr>
        <p:spPr>
          <a:xfrm>
            <a:off x="3249678" y="183366"/>
            <a:ext cx="7629450"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rgbClr val="C9E090"/>
                </a:solidFill>
                <a:latin typeface="+mn-lt"/>
                <a:ea typeface="+mn-ea"/>
                <a:cs typeface="+mn-cs"/>
              </a:rPr>
              <a:t>Introduction</a:t>
            </a:r>
            <a:r>
              <a:rPr lang="de-DE" sz="1600" kern="1200" baseline="0" dirty="0">
                <a:solidFill>
                  <a:srgbClr val="C9E090"/>
                </a:solidFill>
                <a:latin typeface="+mn-lt"/>
                <a:ea typeface="+mn-ea"/>
                <a:cs typeface="+mn-cs"/>
              </a:rPr>
              <a:t> </a:t>
            </a:r>
            <a:r>
              <a:rPr lang="de-DE" sz="1600" kern="1200" dirty="0">
                <a:solidFill>
                  <a:srgbClr val="C9E090"/>
                </a:solidFill>
                <a:latin typeface="+mn-lt"/>
                <a:ea typeface="+mn-ea"/>
                <a:cs typeface="+mn-cs"/>
              </a:rPr>
              <a:t>| </a:t>
            </a:r>
            <a:r>
              <a:rPr lang="de-DE" sz="1600" kern="1200" dirty="0">
                <a:solidFill>
                  <a:schemeClr val="bg1"/>
                </a:solidFill>
                <a:latin typeface="+mn-lt"/>
                <a:ea typeface="+mn-ea"/>
                <a:cs typeface="+mn-cs"/>
              </a:rPr>
              <a:t>First </a:t>
            </a:r>
            <a:r>
              <a:rPr lang="de-DE" sz="1600" kern="1200" dirty="0" err="1">
                <a:solidFill>
                  <a:schemeClr val="bg1"/>
                </a:solidFill>
                <a:latin typeface="+mn-lt"/>
                <a:ea typeface="+mn-ea"/>
                <a:cs typeface="+mn-cs"/>
              </a:rPr>
              <a:t>contact</a:t>
            </a:r>
            <a:r>
              <a:rPr lang="de-DE" sz="1600" kern="1200" dirty="0">
                <a:solidFill>
                  <a:schemeClr val="bg1"/>
                </a:solidFill>
                <a:latin typeface="+mn-lt"/>
                <a:ea typeface="+mn-ea"/>
                <a:cs typeface="+mn-cs"/>
              </a:rPr>
              <a:t> </a:t>
            </a:r>
            <a:r>
              <a:rPr lang="de-DE" sz="1600" kern="1200" dirty="0">
                <a:solidFill>
                  <a:srgbClr val="C9E090"/>
                </a:solidFill>
                <a:latin typeface="+mn-lt"/>
                <a:ea typeface="+mn-ea"/>
                <a:cs typeface="+mn-cs"/>
              </a:rPr>
              <a:t>| </a:t>
            </a:r>
            <a:r>
              <a:rPr lang="de-DE" sz="1600" kern="1200" dirty="0">
                <a:solidFill>
                  <a:schemeClr val="bg1"/>
                </a:solidFill>
                <a:latin typeface="+mn-lt"/>
                <a:ea typeface="+mn-ea"/>
                <a:cs typeface="+mn-cs"/>
              </a:rPr>
              <a:t>Proof </a:t>
            </a:r>
            <a:r>
              <a:rPr lang="de-DE" sz="1600" kern="1200" dirty="0" err="1">
                <a:solidFill>
                  <a:schemeClr val="bg1"/>
                </a:solidFill>
                <a:latin typeface="+mn-lt"/>
                <a:ea typeface="+mn-ea"/>
                <a:cs typeface="+mn-cs"/>
              </a:rPr>
              <a:t>of</a:t>
            </a:r>
            <a:r>
              <a:rPr lang="de-DE" sz="1600" kern="1200" dirty="0">
                <a:solidFill>
                  <a:schemeClr val="bg1"/>
                </a:solidFill>
                <a:latin typeface="+mn-lt"/>
                <a:ea typeface="+mn-ea"/>
                <a:cs typeface="+mn-cs"/>
              </a:rPr>
              <a:t> </a:t>
            </a:r>
            <a:r>
              <a:rPr lang="de-DE" sz="1600" kern="1200" dirty="0" err="1">
                <a:solidFill>
                  <a:schemeClr val="bg1"/>
                </a:solidFill>
                <a:latin typeface="+mn-lt"/>
                <a:ea typeface="+mn-ea"/>
                <a:cs typeface="+mn-cs"/>
              </a:rPr>
              <a:t>Concept</a:t>
            </a:r>
            <a:r>
              <a:rPr lang="de-DE" sz="1600" kern="1200" dirty="0">
                <a:solidFill>
                  <a:schemeClr val="bg1"/>
                </a:solidFill>
                <a:latin typeface="+mn-lt"/>
                <a:ea typeface="+mn-ea"/>
                <a:cs typeface="+mn-cs"/>
              </a:rPr>
              <a:t> </a:t>
            </a:r>
            <a:r>
              <a:rPr lang="de-DE" sz="1600" kern="1200" baseline="0" dirty="0">
                <a:solidFill>
                  <a:srgbClr val="C9E090"/>
                </a:solidFill>
                <a:latin typeface="+mn-lt"/>
                <a:ea typeface="+mn-ea"/>
                <a:cs typeface="+mn-cs"/>
              </a:rPr>
              <a:t>| </a:t>
            </a:r>
            <a:r>
              <a:rPr lang="de-DE" sz="1600" kern="1200" baseline="0" dirty="0" err="1">
                <a:solidFill>
                  <a:srgbClr val="C9E090"/>
                </a:solidFill>
                <a:latin typeface="+mn-lt"/>
                <a:ea typeface="+mn-ea"/>
                <a:cs typeface="+mn-cs"/>
              </a:rPr>
              <a:t>Production</a:t>
            </a:r>
            <a:endParaRPr lang="de-DE" sz="1600" kern="1200" dirty="0">
              <a:solidFill>
                <a:srgbClr val="C9E090"/>
              </a:solidFill>
              <a:latin typeface="+mn-lt"/>
              <a:ea typeface="+mn-ea"/>
              <a:cs typeface="+mn-cs"/>
            </a:endParaRPr>
          </a:p>
        </p:txBody>
      </p:sp>
    </p:spTree>
    <p:extLst>
      <p:ext uri="{BB962C8B-B14F-4D97-AF65-F5344CB8AC3E}">
        <p14:creationId xmlns:p14="http://schemas.microsoft.com/office/powerpoint/2010/main" val="299228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Rechteck 1"/>
          <p:cNvSpPr/>
          <p:nvPr userDrawn="1"/>
        </p:nvSpPr>
        <p:spPr>
          <a:xfrm>
            <a:off x="0" y="89807"/>
            <a:ext cx="1624693" cy="5959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p:cNvSpPr/>
          <p:nvPr userDrawn="1"/>
        </p:nvSpPr>
        <p:spPr>
          <a:xfrm>
            <a:off x="1094014" y="0"/>
            <a:ext cx="8049986" cy="8490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p:cNvSpPr txBox="1"/>
          <p:nvPr userDrawn="1"/>
        </p:nvSpPr>
        <p:spPr>
          <a:xfrm>
            <a:off x="0" y="2004969"/>
            <a:ext cx="9144000" cy="938719"/>
          </a:xfrm>
          <a:prstGeom prst="rect">
            <a:avLst/>
          </a:prstGeom>
          <a:noFill/>
        </p:spPr>
        <p:txBody>
          <a:bodyPr wrap="square" rtlCol="0">
            <a:spAutoFit/>
          </a:bodyPr>
          <a:lstStyle/>
          <a:p>
            <a:pPr algn="ctr"/>
            <a:r>
              <a:rPr lang="de-DE" sz="3200" b="1" dirty="0"/>
              <a:t>R in </a:t>
            </a:r>
            <a:r>
              <a:rPr lang="de-DE" sz="3200" b="1" dirty="0" err="1"/>
              <a:t>the</a:t>
            </a:r>
            <a:r>
              <a:rPr lang="de-DE" sz="3200" b="1" dirty="0"/>
              <a:t> German</a:t>
            </a:r>
            <a:r>
              <a:rPr lang="de-DE" sz="3200" b="1" baseline="0" dirty="0"/>
              <a:t> </a:t>
            </a:r>
            <a:r>
              <a:rPr lang="de-DE" sz="3200" b="1" dirty="0"/>
              <a:t>Mittelstand</a:t>
            </a:r>
          </a:p>
          <a:p>
            <a:pPr algn="ctr"/>
            <a:endParaRPr lang="de-DE" sz="300" dirty="0"/>
          </a:p>
          <a:p>
            <a:pPr algn="ctr"/>
            <a:r>
              <a:rPr lang="de-DE" sz="2000" dirty="0" err="1"/>
              <a:t>Bringing</a:t>
            </a:r>
            <a:r>
              <a:rPr lang="de-DE" sz="2000" dirty="0"/>
              <a:t> </a:t>
            </a:r>
            <a:r>
              <a:rPr lang="de-DE" sz="2000" dirty="0" err="1"/>
              <a:t>data</a:t>
            </a:r>
            <a:r>
              <a:rPr lang="de-DE" sz="2000" dirty="0"/>
              <a:t> </a:t>
            </a:r>
            <a:r>
              <a:rPr lang="de-DE" sz="2000" dirty="0" err="1"/>
              <a:t>science</a:t>
            </a:r>
            <a:r>
              <a:rPr lang="de-DE" sz="2000" dirty="0"/>
              <a:t> </a:t>
            </a:r>
            <a:r>
              <a:rPr lang="de-DE" sz="2000" dirty="0" err="1"/>
              <a:t>to</a:t>
            </a:r>
            <a:r>
              <a:rPr lang="de-DE" sz="2000" dirty="0"/>
              <a:t> </a:t>
            </a:r>
            <a:r>
              <a:rPr lang="de-DE" sz="2000" dirty="0" err="1"/>
              <a:t>small</a:t>
            </a:r>
            <a:r>
              <a:rPr lang="de-DE" sz="2000" dirty="0"/>
              <a:t> </a:t>
            </a:r>
            <a:r>
              <a:rPr lang="de-DE" sz="2000" dirty="0" err="1"/>
              <a:t>and</a:t>
            </a:r>
            <a:r>
              <a:rPr lang="de-DE" sz="2000" dirty="0"/>
              <a:t> medium-</a:t>
            </a:r>
            <a:r>
              <a:rPr lang="de-DE" sz="2000" dirty="0" err="1"/>
              <a:t>sized</a:t>
            </a:r>
            <a:r>
              <a:rPr lang="de-DE" sz="2000" dirty="0"/>
              <a:t> </a:t>
            </a:r>
            <a:r>
              <a:rPr lang="de-DE" sz="2000" dirty="0" err="1"/>
              <a:t>enterprises</a:t>
            </a:r>
            <a:endParaRPr lang="de-DE" sz="2000" dirty="0"/>
          </a:p>
        </p:txBody>
      </p:sp>
      <p:sp>
        <p:nvSpPr>
          <p:cNvPr id="7" name="Textfeld 6"/>
          <p:cNvSpPr txBox="1"/>
          <p:nvPr userDrawn="1"/>
        </p:nvSpPr>
        <p:spPr>
          <a:xfrm>
            <a:off x="7443993" y="6278889"/>
            <a:ext cx="1702965" cy="523220"/>
          </a:xfrm>
          <a:prstGeom prst="rect">
            <a:avLst/>
          </a:prstGeom>
          <a:solidFill>
            <a:schemeClr val="bg1"/>
          </a:solidFill>
        </p:spPr>
        <p:txBody>
          <a:bodyPr wrap="square" rtlCol="0">
            <a:spAutoFit/>
          </a:bodyPr>
          <a:lstStyle/>
          <a:p>
            <a:pPr algn="ctr"/>
            <a:r>
              <a:rPr lang="de-DE" sz="2800" dirty="0" err="1">
                <a:latin typeface="Agency FB" panose="020B0503020202020204" pitchFamily="34" charset="0"/>
              </a:rPr>
              <a:t>eRum</a:t>
            </a:r>
            <a:r>
              <a:rPr lang="de-DE" sz="2800" dirty="0">
                <a:latin typeface="Agency FB" panose="020B0503020202020204" pitchFamily="34" charset="0"/>
              </a:rPr>
              <a:t> 2016</a:t>
            </a:r>
          </a:p>
        </p:txBody>
      </p:sp>
    </p:spTree>
    <p:extLst>
      <p:ext uri="{BB962C8B-B14F-4D97-AF65-F5344CB8AC3E}">
        <p14:creationId xmlns:p14="http://schemas.microsoft.com/office/powerpoint/2010/main" val="2298098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585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0486" y="701482"/>
            <a:ext cx="7886700" cy="989207"/>
          </a:xfrm>
        </p:spPr>
        <p:txBody>
          <a:bodyPr>
            <a:noAutofit/>
          </a:bodyPr>
          <a:lstStyle>
            <a:lvl1pPr algn="ctr">
              <a:defRPr lang="en-US" sz="3600" kern="1200" dirty="0">
                <a:solidFill>
                  <a:srgbClr val="5E4F42"/>
                </a:solidFill>
                <a:latin typeface="+mn-lt"/>
                <a:ea typeface="+mj-ea"/>
                <a:cs typeface="+mj-cs"/>
              </a:defRPr>
            </a:lvl1pPr>
          </a:lstStyle>
          <a:p>
            <a:r>
              <a:rPr lang="de-DE" dirty="0"/>
              <a:t>Titelmasterformat durch Klicken bearbeiten</a:t>
            </a:r>
            <a:endParaRPr lang="en-US" dirty="0"/>
          </a:p>
        </p:txBody>
      </p:sp>
      <p:sp>
        <p:nvSpPr>
          <p:cNvPr id="3" name="Content Placeholder 2"/>
          <p:cNvSpPr>
            <a:spLocks noGrp="1"/>
          </p:cNvSpPr>
          <p:nvPr>
            <p:ph idx="1"/>
          </p:nvPr>
        </p:nvSpPr>
        <p:spPr/>
        <p:txBody>
          <a:bodyPr>
            <a:normAutofit/>
          </a:bodyPr>
          <a:lstStyle>
            <a:lvl1pPr marL="342900" indent="-342900">
              <a:buFont typeface="Arial" panose="020B0604020202020204" pitchFamily="34" charset="0"/>
              <a:buChar char="•"/>
              <a:defRPr sz="2400" b="0">
                <a:latin typeface="+mn-lt"/>
                <a:cs typeface="Arial" panose="020B0604020202020204" pitchFamily="34" charset="0"/>
              </a:defRPr>
            </a:lvl1pPr>
            <a:lvl2pPr marL="800100" indent="-342900">
              <a:buFont typeface="Arial" panose="020B0604020202020204" pitchFamily="34" charset="0"/>
              <a:buChar char="•"/>
              <a:defRPr sz="2000" baseline="0">
                <a:latin typeface="+mn-lt"/>
                <a:cs typeface="Arial" panose="020B0604020202020204" pitchFamily="34" charset="0"/>
              </a:defRPr>
            </a:lvl2pPr>
            <a:lvl3pPr>
              <a:defRPr sz="1800">
                <a:latin typeface="+mn-lt"/>
                <a:cs typeface="Arial" panose="020B0604020202020204" pitchFamily="34" charset="0"/>
              </a:defRPr>
            </a:lvl3pPr>
            <a:lvl4pPr>
              <a:defRPr sz="1400">
                <a:latin typeface="+mn-lt"/>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e-DE" dirty="0"/>
              <a:t>Textmasterformat bearbeiten</a:t>
            </a:r>
          </a:p>
          <a:p>
            <a:pPr lvl="0"/>
            <a:r>
              <a:rPr lang="de-DE" dirty="0"/>
              <a:t>Punkt1</a:t>
            </a:r>
          </a:p>
          <a:p>
            <a:pPr lvl="1"/>
            <a:r>
              <a:rPr lang="de-DE" dirty="0"/>
              <a:t>Punkt2</a:t>
            </a:r>
          </a:p>
          <a:p>
            <a:pPr lvl="2"/>
            <a:r>
              <a:rPr lang="de-DE" dirty="0"/>
              <a:t>Punkt3</a:t>
            </a:r>
          </a:p>
          <a:p>
            <a:pPr lvl="3"/>
            <a:r>
              <a:rPr lang="de-DE" dirty="0"/>
              <a:t>Punkt4</a:t>
            </a:r>
          </a:p>
        </p:txBody>
      </p:sp>
      <p:grpSp>
        <p:nvGrpSpPr>
          <p:cNvPr id="17" name="Gruppieren 16"/>
          <p:cNvGrpSpPr/>
          <p:nvPr userDrawn="1"/>
        </p:nvGrpSpPr>
        <p:grpSpPr>
          <a:xfrm>
            <a:off x="6020" y="116810"/>
            <a:ext cx="9167972" cy="503878"/>
            <a:chOff x="6020" y="116810"/>
            <a:chExt cx="9167972" cy="503878"/>
          </a:xfrm>
        </p:grpSpPr>
        <p:sp>
          <p:nvSpPr>
            <p:cNvPr id="14" name="Rechteck 13"/>
            <p:cNvSpPr/>
            <p:nvPr userDrawn="1"/>
          </p:nvSpPr>
          <p:spPr>
            <a:xfrm>
              <a:off x="29992" y="164108"/>
              <a:ext cx="9144000" cy="357986"/>
            </a:xfrm>
            <a:prstGeom prst="rect">
              <a:avLst/>
            </a:prstGeom>
            <a:solidFill>
              <a:srgbClr val="88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itchFamily="34" charset="0"/>
                <a:cs typeface="Arial" pitchFamily="34" charset="0"/>
              </a:endParaRPr>
            </a:p>
          </p:txBody>
        </p:sp>
        <p:sp>
          <p:nvSpPr>
            <p:cNvPr id="15" name="Flussdiagramm: Dokument 1"/>
            <p:cNvSpPr/>
            <p:nvPr userDrawn="1"/>
          </p:nvSpPr>
          <p:spPr>
            <a:xfrm flipV="1">
              <a:off x="1320990" y="116810"/>
              <a:ext cx="1101372" cy="431870"/>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13 w 21813"/>
                <a:gd name="connsiteY0" fmla="*/ 0 h 37423"/>
                <a:gd name="connsiteX1" fmla="*/ 21813 w 21813"/>
                <a:gd name="connsiteY1" fmla="*/ 0 h 37423"/>
                <a:gd name="connsiteX2" fmla="*/ 21813 w 21813"/>
                <a:gd name="connsiteY2" fmla="*/ 17322 h 37423"/>
                <a:gd name="connsiteX3" fmla="*/ 0 w 21813"/>
                <a:gd name="connsiteY3" fmla="*/ 37017 h 37423"/>
                <a:gd name="connsiteX4" fmla="*/ 213 w 21813"/>
                <a:gd name="connsiteY4" fmla="*/ 0 h 37423"/>
                <a:gd name="connsiteX0" fmla="*/ 213 w 21813"/>
                <a:gd name="connsiteY0" fmla="*/ 0 h 37286"/>
                <a:gd name="connsiteX1" fmla="*/ 21813 w 21813"/>
                <a:gd name="connsiteY1" fmla="*/ 0 h 37286"/>
                <a:gd name="connsiteX2" fmla="*/ 21813 w 21813"/>
                <a:gd name="connsiteY2" fmla="*/ 4087 h 37286"/>
                <a:gd name="connsiteX3" fmla="*/ 0 w 21813"/>
                <a:gd name="connsiteY3" fmla="*/ 37017 h 37286"/>
                <a:gd name="connsiteX4" fmla="*/ 213 w 21813"/>
                <a:gd name="connsiteY4" fmla="*/ 0 h 37286"/>
                <a:gd name="connsiteX0" fmla="*/ 213 w 21813"/>
                <a:gd name="connsiteY0" fmla="*/ 0 h 37270"/>
                <a:gd name="connsiteX1" fmla="*/ 21813 w 21813"/>
                <a:gd name="connsiteY1" fmla="*/ 0 h 37270"/>
                <a:gd name="connsiteX2" fmla="*/ 21813 w 21813"/>
                <a:gd name="connsiteY2" fmla="*/ 1681 h 37270"/>
                <a:gd name="connsiteX3" fmla="*/ 0 w 21813"/>
                <a:gd name="connsiteY3" fmla="*/ 37017 h 37270"/>
                <a:gd name="connsiteX4" fmla="*/ 213 w 21813"/>
                <a:gd name="connsiteY4" fmla="*/ 0 h 37270"/>
                <a:gd name="connsiteX0" fmla="*/ 213 w 21813"/>
                <a:gd name="connsiteY0" fmla="*/ 0 h 37264"/>
                <a:gd name="connsiteX1" fmla="*/ 21813 w 21813"/>
                <a:gd name="connsiteY1" fmla="*/ 0 h 37264"/>
                <a:gd name="connsiteX2" fmla="*/ 21600 w 21813"/>
                <a:gd name="connsiteY2" fmla="*/ 727 h 37264"/>
                <a:gd name="connsiteX3" fmla="*/ 0 w 21813"/>
                <a:gd name="connsiteY3" fmla="*/ 37017 h 37264"/>
                <a:gd name="connsiteX4" fmla="*/ 213 w 21813"/>
                <a:gd name="connsiteY4" fmla="*/ 0 h 37264"/>
                <a:gd name="connsiteX0" fmla="*/ 213 w 22025"/>
                <a:gd name="connsiteY0" fmla="*/ 1182 h 38436"/>
                <a:gd name="connsiteX1" fmla="*/ 21813 w 22025"/>
                <a:gd name="connsiteY1" fmla="*/ 1182 h 38436"/>
                <a:gd name="connsiteX2" fmla="*/ 22025 w 22025"/>
                <a:gd name="connsiteY2" fmla="*/ 0 h 38436"/>
                <a:gd name="connsiteX3" fmla="*/ 0 w 22025"/>
                <a:gd name="connsiteY3" fmla="*/ 38199 h 38436"/>
                <a:gd name="connsiteX4" fmla="*/ 213 w 22025"/>
                <a:gd name="connsiteY4" fmla="*/ 1182 h 38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 h="38436">
                  <a:moveTo>
                    <a:pt x="213" y="1182"/>
                  </a:moveTo>
                  <a:lnTo>
                    <a:pt x="21813" y="1182"/>
                  </a:lnTo>
                  <a:cubicBezTo>
                    <a:pt x="21884" y="788"/>
                    <a:pt x="21954" y="394"/>
                    <a:pt x="22025" y="0"/>
                  </a:cubicBezTo>
                  <a:cubicBezTo>
                    <a:pt x="11225" y="0"/>
                    <a:pt x="10800" y="41949"/>
                    <a:pt x="0" y="38199"/>
                  </a:cubicBezTo>
                  <a:lnTo>
                    <a:pt x="213" y="118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descr="Logo.JPG"/>
            <p:cNvPicPr>
              <a:picLocks noChangeAspect="1"/>
            </p:cNvPicPr>
            <p:nvPr userDrawn="1"/>
          </p:nvPicPr>
          <p:blipFill>
            <a:blip r:embed="rId2" cstate="print"/>
            <a:stretch>
              <a:fillRect/>
            </a:stretch>
          </p:blipFill>
          <p:spPr>
            <a:xfrm>
              <a:off x="6020" y="144016"/>
              <a:ext cx="1650352" cy="476672"/>
            </a:xfrm>
            <a:prstGeom prst="rect">
              <a:avLst/>
            </a:prstGeom>
            <a:ln>
              <a:noFill/>
            </a:ln>
            <a:effectLst/>
          </p:spPr>
        </p:pic>
      </p:grpSp>
      <p:sp>
        <p:nvSpPr>
          <p:cNvPr id="18" name="Textfeld 17"/>
          <p:cNvSpPr txBox="1"/>
          <p:nvPr userDrawn="1"/>
        </p:nvSpPr>
        <p:spPr>
          <a:xfrm>
            <a:off x="6020" y="6516465"/>
            <a:ext cx="9137980" cy="215444"/>
          </a:xfrm>
          <a:prstGeom prst="rect">
            <a:avLst/>
          </a:prstGeom>
          <a:noFill/>
        </p:spPr>
        <p:txBody>
          <a:bodyPr wrap="square" rtlCol="0">
            <a:spAutoFit/>
          </a:bodyPr>
          <a:lstStyle/>
          <a:p>
            <a:pPr algn="ctr"/>
            <a:r>
              <a:rPr lang="de-DE" sz="800" dirty="0">
                <a:solidFill>
                  <a:srgbClr val="5F5043"/>
                </a:solidFill>
                <a:latin typeface="Arial" pitchFamily="34" charset="0"/>
                <a:cs typeface="Arial" pitchFamily="34" charset="0"/>
              </a:rPr>
              <a:t>www.eoda.de</a:t>
            </a:r>
            <a:endParaRPr lang="de-DE" sz="800" b="0" dirty="0">
              <a:solidFill>
                <a:srgbClr val="5F5043"/>
              </a:solidFill>
              <a:latin typeface="Arial" pitchFamily="34" charset="0"/>
              <a:cs typeface="Arial" pitchFamily="34" charset="0"/>
            </a:endParaRPr>
          </a:p>
        </p:txBody>
      </p:sp>
    </p:spTree>
    <p:extLst>
      <p:ext uri="{BB962C8B-B14F-4D97-AF65-F5344CB8AC3E}">
        <p14:creationId xmlns:p14="http://schemas.microsoft.com/office/powerpoint/2010/main" val="279605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el und Inhalt">
    <p:spTree>
      <p:nvGrpSpPr>
        <p:cNvPr id="1" name=""/>
        <p:cNvGrpSpPr/>
        <p:nvPr/>
      </p:nvGrpSpPr>
      <p:grpSpPr>
        <a:xfrm>
          <a:off x="0" y="0"/>
          <a:ext cx="0" cy="0"/>
          <a:chOff x="0" y="0"/>
          <a:chExt cx="0" cy="0"/>
        </a:xfrm>
      </p:grpSpPr>
      <p:sp>
        <p:nvSpPr>
          <p:cNvPr id="4" name="Rechteck 3"/>
          <p:cNvSpPr/>
          <p:nvPr userDrawn="1"/>
        </p:nvSpPr>
        <p:spPr>
          <a:xfrm>
            <a:off x="6020" y="144016"/>
            <a:ext cx="1650352" cy="476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33400" y="1824732"/>
            <a:ext cx="2087624" cy="602970"/>
          </a:xfrm>
          <a:prstGeom prst="rect">
            <a:avLst/>
          </a:prstGeom>
        </p:spPr>
      </p:pic>
      <p:pic>
        <p:nvPicPr>
          <p:cNvPr id="12" name="Grafik 11"/>
          <p:cNvPicPr>
            <a:picLocks noChangeAspect="1"/>
          </p:cNvPicPr>
          <p:nvPr userDrawn="1"/>
        </p:nvPicPr>
        <p:blipFill>
          <a:blip r:embed="rId3"/>
          <a:stretch>
            <a:fillRect/>
          </a:stretch>
        </p:blipFill>
        <p:spPr>
          <a:xfrm>
            <a:off x="2499616" y="5154886"/>
            <a:ext cx="319171" cy="321831"/>
          </a:xfrm>
          <a:prstGeom prst="roundRect">
            <a:avLst>
              <a:gd name="adj" fmla="val 8594"/>
            </a:avLst>
          </a:prstGeom>
          <a:solidFill>
            <a:srgbClr val="FFFFFF">
              <a:shade val="85000"/>
            </a:srgbClr>
          </a:solidFill>
          <a:ln>
            <a:noFill/>
          </a:ln>
          <a:effectLst/>
        </p:spPr>
      </p:pic>
      <p:pic>
        <p:nvPicPr>
          <p:cNvPr id="13" name="Grafik 12"/>
          <p:cNvPicPr>
            <a:picLocks noChangeAspect="1"/>
          </p:cNvPicPr>
          <p:nvPr userDrawn="1"/>
        </p:nvPicPr>
        <p:blipFill>
          <a:blip r:embed="rId4"/>
          <a:stretch>
            <a:fillRect/>
          </a:stretch>
        </p:blipFill>
        <p:spPr>
          <a:xfrm>
            <a:off x="2493071" y="5664393"/>
            <a:ext cx="334130" cy="336938"/>
          </a:xfrm>
          <a:prstGeom prst="roundRect">
            <a:avLst>
              <a:gd name="adj" fmla="val 8594"/>
            </a:avLst>
          </a:prstGeom>
          <a:solidFill>
            <a:srgbClr val="FFFFFF">
              <a:shade val="85000"/>
            </a:srgbClr>
          </a:solidFill>
          <a:ln>
            <a:noFill/>
          </a:ln>
          <a:effectLst/>
        </p:spPr>
      </p:pic>
      <p:pic>
        <p:nvPicPr>
          <p:cNvPr id="18" name="Grafik 17"/>
          <p:cNvPicPr>
            <a:picLocks noChangeAspect="1"/>
          </p:cNvPicPr>
          <p:nvPr userDrawn="1"/>
        </p:nvPicPr>
        <p:blipFill>
          <a:blip r:embed="rId5"/>
          <a:stretch>
            <a:fillRect/>
          </a:stretch>
        </p:blipFill>
        <p:spPr>
          <a:xfrm>
            <a:off x="5227479" y="5635422"/>
            <a:ext cx="343010" cy="342186"/>
          </a:xfrm>
          <a:prstGeom prst="roundRect">
            <a:avLst>
              <a:gd name="adj" fmla="val 8594"/>
            </a:avLst>
          </a:prstGeom>
          <a:solidFill>
            <a:srgbClr val="FFFFFF">
              <a:shade val="85000"/>
            </a:srgbClr>
          </a:solidFill>
          <a:ln>
            <a:noFill/>
          </a:ln>
          <a:effectLst/>
        </p:spPr>
      </p:pic>
      <p:pic>
        <p:nvPicPr>
          <p:cNvPr id="19" name="Grafik 18"/>
          <p:cNvPicPr>
            <a:picLocks noChangeAspect="1"/>
          </p:cNvPicPr>
          <p:nvPr userDrawn="1"/>
        </p:nvPicPr>
        <p:blipFill>
          <a:blip r:embed="rId6"/>
          <a:stretch>
            <a:fillRect/>
          </a:stretch>
        </p:blipFill>
        <p:spPr>
          <a:xfrm>
            <a:off x="5243441" y="5144489"/>
            <a:ext cx="309321" cy="325459"/>
          </a:xfrm>
          <a:prstGeom prst="roundRect">
            <a:avLst>
              <a:gd name="adj" fmla="val 8594"/>
            </a:avLst>
          </a:prstGeom>
          <a:solidFill>
            <a:srgbClr val="FFFFFF">
              <a:shade val="85000"/>
            </a:srgbClr>
          </a:solidFill>
          <a:ln>
            <a:noFill/>
          </a:ln>
          <a:effectLst/>
        </p:spPr>
      </p:pic>
      <p:sp>
        <p:nvSpPr>
          <p:cNvPr id="20" name="Textfeld 19"/>
          <p:cNvSpPr txBox="1"/>
          <p:nvPr userDrawn="1"/>
        </p:nvSpPr>
        <p:spPr>
          <a:xfrm>
            <a:off x="2851215" y="5138163"/>
            <a:ext cx="2232248" cy="307777"/>
          </a:xfrm>
          <a:prstGeom prst="rect">
            <a:avLst/>
          </a:prstGeom>
          <a:noFill/>
        </p:spPr>
        <p:txBody>
          <a:bodyPr wrap="square" rtlCol="0">
            <a:spAutoFit/>
          </a:bodyPr>
          <a:lstStyle/>
          <a:p>
            <a:r>
              <a:rPr lang="de-DE" sz="1400" dirty="0">
                <a:solidFill>
                  <a:srgbClr val="88AB32"/>
                </a:solidFill>
                <a:cs typeface="Arial" pitchFamily="34" charset="0"/>
              </a:rPr>
              <a:t>@</a:t>
            </a:r>
            <a:r>
              <a:rPr lang="de-DE" sz="1400" dirty="0" err="1">
                <a:solidFill>
                  <a:srgbClr val="88AB32"/>
                </a:solidFill>
                <a:cs typeface="Arial" pitchFamily="34" charset="0"/>
              </a:rPr>
              <a:t>eodaGmbH</a:t>
            </a:r>
            <a:endParaRPr lang="de-DE" sz="1400" dirty="0">
              <a:solidFill>
                <a:srgbClr val="88AB32"/>
              </a:solidFill>
              <a:cs typeface="Arial" pitchFamily="34" charset="0"/>
            </a:endParaRPr>
          </a:p>
        </p:txBody>
      </p:sp>
      <p:sp>
        <p:nvSpPr>
          <p:cNvPr id="21" name="Textfeld 20"/>
          <p:cNvSpPr txBox="1"/>
          <p:nvPr userDrawn="1"/>
        </p:nvSpPr>
        <p:spPr>
          <a:xfrm>
            <a:off x="2859620" y="5662777"/>
            <a:ext cx="2232248" cy="307777"/>
          </a:xfrm>
          <a:prstGeom prst="rect">
            <a:avLst/>
          </a:prstGeom>
          <a:noFill/>
        </p:spPr>
        <p:txBody>
          <a:bodyPr wrap="square" rtlCol="0">
            <a:spAutoFit/>
          </a:bodyPr>
          <a:lstStyle/>
          <a:p>
            <a:r>
              <a:rPr lang="de-DE" sz="1400" dirty="0">
                <a:solidFill>
                  <a:srgbClr val="88AB32"/>
                </a:solidFill>
                <a:cs typeface="Arial" pitchFamily="34" charset="0"/>
              </a:rPr>
              <a:t>@</a:t>
            </a:r>
            <a:r>
              <a:rPr lang="de-DE" sz="1400" dirty="0" err="1">
                <a:solidFill>
                  <a:srgbClr val="88AB32"/>
                </a:solidFill>
                <a:cs typeface="Arial" pitchFamily="34" charset="0"/>
              </a:rPr>
              <a:t>eodaGmbH</a:t>
            </a:r>
            <a:endParaRPr lang="de-DE" sz="1400" dirty="0">
              <a:solidFill>
                <a:srgbClr val="88AB32"/>
              </a:solidFill>
              <a:cs typeface="Arial" pitchFamily="34" charset="0"/>
            </a:endParaRPr>
          </a:p>
        </p:txBody>
      </p:sp>
      <p:sp>
        <p:nvSpPr>
          <p:cNvPr id="22" name="Textfeld 21"/>
          <p:cNvSpPr txBox="1"/>
          <p:nvPr userDrawn="1"/>
        </p:nvSpPr>
        <p:spPr>
          <a:xfrm>
            <a:off x="5621632" y="5625494"/>
            <a:ext cx="2232248" cy="307777"/>
          </a:xfrm>
          <a:prstGeom prst="rect">
            <a:avLst/>
          </a:prstGeom>
          <a:noFill/>
        </p:spPr>
        <p:txBody>
          <a:bodyPr wrap="square" rtlCol="0">
            <a:spAutoFit/>
          </a:bodyPr>
          <a:lstStyle/>
          <a:p>
            <a:r>
              <a:rPr lang="de-DE" sz="1400" dirty="0" err="1">
                <a:solidFill>
                  <a:srgbClr val="88AB32"/>
                </a:solidFill>
                <a:cs typeface="Arial" pitchFamily="34" charset="0"/>
              </a:rPr>
              <a:t>eodaGmbH</a:t>
            </a:r>
            <a:endParaRPr lang="de-DE" sz="1400" dirty="0">
              <a:solidFill>
                <a:srgbClr val="88AB32"/>
              </a:solidFill>
              <a:cs typeface="Arial" pitchFamily="34" charset="0"/>
            </a:endParaRPr>
          </a:p>
        </p:txBody>
      </p:sp>
      <p:sp>
        <p:nvSpPr>
          <p:cNvPr id="23" name="Textfeld 22"/>
          <p:cNvSpPr txBox="1"/>
          <p:nvPr userDrawn="1"/>
        </p:nvSpPr>
        <p:spPr>
          <a:xfrm>
            <a:off x="5627365" y="5134898"/>
            <a:ext cx="2232248" cy="307777"/>
          </a:xfrm>
          <a:prstGeom prst="rect">
            <a:avLst/>
          </a:prstGeom>
          <a:noFill/>
        </p:spPr>
        <p:txBody>
          <a:bodyPr wrap="square" rtlCol="0">
            <a:spAutoFit/>
          </a:bodyPr>
          <a:lstStyle/>
          <a:p>
            <a:r>
              <a:rPr lang="de-DE" sz="1400" dirty="0">
                <a:solidFill>
                  <a:srgbClr val="88AB32"/>
                </a:solidFill>
                <a:cs typeface="Arial" pitchFamily="34" charset="0"/>
              </a:rPr>
              <a:t>blog.eoda.de</a:t>
            </a:r>
          </a:p>
        </p:txBody>
      </p:sp>
      <p:sp>
        <p:nvSpPr>
          <p:cNvPr id="24" name="Rechteck 23"/>
          <p:cNvSpPr/>
          <p:nvPr userDrawn="1"/>
        </p:nvSpPr>
        <p:spPr>
          <a:xfrm>
            <a:off x="6020" y="3057412"/>
            <a:ext cx="9137980" cy="1800200"/>
          </a:xfrm>
          <a:prstGeom prst="rect">
            <a:avLst/>
          </a:prstGeom>
          <a:solidFill>
            <a:srgbClr val="88A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hteck 24"/>
          <p:cNvSpPr/>
          <p:nvPr userDrawn="1"/>
        </p:nvSpPr>
        <p:spPr>
          <a:xfrm>
            <a:off x="6020" y="3118674"/>
            <a:ext cx="9137980" cy="1738938"/>
          </a:xfrm>
          <a:prstGeom prst="rect">
            <a:avLst/>
          </a:prstGeom>
        </p:spPr>
        <p:txBody>
          <a:bodyPr wrap="square">
            <a:spAutoFit/>
          </a:bodyPr>
          <a:lstStyle/>
          <a:p>
            <a:pPr algn="ctr"/>
            <a:r>
              <a:rPr lang="de-DE" b="1" dirty="0">
                <a:solidFill>
                  <a:schemeClr val="bg1"/>
                </a:solidFill>
                <a:cs typeface="Arial" pitchFamily="34" charset="0"/>
              </a:rPr>
              <a:t>eoda GmbH</a:t>
            </a:r>
            <a:endParaRPr lang="de-DE" b="1" dirty="0">
              <a:solidFill>
                <a:schemeClr val="bg1"/>
              </a:solidFill>
              <a:latin typeface="Arial" pitchFamily="34" charset="0"/>
              <a:cs typeface="Arial" pitchFamily="34" charset="0"/>
            </a:endParaRPr>
          </a:p>
          <a:p>
            <a:pPr algn="ctr"/>
            <a:r>
              <a:rPr lang="de-DE" dirty="0">
                <a:solidFill>
                  <a:schemeClr val="bg1"/>
                </a:solidFill>
                <a:cs typeface="Arial" pitchFamily="34" charset="0"/>
              </a:rPr>
              <a:t>Universitätsplatz 12</a:t>
            </a:r>
            <a:endParaRPr lang="de-DE" dirty="0">
              <a:solidFill>
                <a:schemeClr val="bg1"/>
              </a:solidFill>
              <a:latin typeface="Arial" pitchFamily="34" charset="0"/>
              <a:cs typeface="Arial" pitchFamily="34" charset="0"/>
            </a:endParaRPr>
          </a:p>
          <a:p>
            <a:pPr algn="ctr"/>
            <a:r>
              <a:rPr lang="it-IT" dirty="0">
                <a:solidFill>
                  <a:schemeClr val="bg1"/>
                </a:solidFill>
                <a:cs typeface="Arial" pitchFamily="34" charset="0"/>
              </a:rPr>
              <a:t>34127 Kassel - Germany</a:t>
            </a:r>
            <a:endParaRPr lang="de-DE" dirty="0">
              <a:solidFill>
                <a:schemeClr val="bg1"/>
              </a:solidFill>
              <a:latin typeface="Arial" pitchFamily="34" charset="0"/>
              <a:cs typeface="Arial" pitchFamily="34" charset="0"/>
            </a:endParaRPr>
          </a:p>
          <a:p>
            <a:pPr algn="ctr"/>
            <a:endParaRPr lang="de-DE" sz="500" dirty="0">
              <a:solidFill>
                <a:schemeClr val="bg1"/>
              </a:solidFill>
              <a:latin typeface="Arial" pitchFamily="34" charset="0"/>
              <a:cs typeface="Arial" pitchFamily="34" charset="0"/>
            </a:endParaRPr>
          </a:p>
          <a:p>
            <a:pPr algn="ctr"/>
            <a:r>
              <a:rPr lang="it-IT" sz="1600" dirty="0">
                <a:solidFill>
                  <a:schemeClr val="bg1"/>
                </a:solidFill>
                <a:cs typeface="Arial" pitchFamily="34" charset="0"/>
              </a:rPr>
              <a:t>www.eoda.de/en</a:t>
            </a:r>
            <a:endParaRPr lang="it-IT" sz="1600" dirty="0">
              <a:solidFill>
                <a:schemeClr val="bg1"/>
              </a:solidFill>
              <a:latin typeface="Arial" pitchFamily="34" charset="0"/>
              <a:cs typeface="Arial" pitchFamily="34" charset="0"/>
            </a:endParaRPr>
          </a:p>
          <a:p>
            <a:pPr algn="ctr"/>
            <a:r>
              <a:rPr lang="it-IT" sz="1600" dirty="0">
                <a:solidFill>
                  <a:schemeClr val="bg1"/>
                </a:solidFill>
                <a:cs typeface="Arial" pitchFamily="34" charset="0"/>
              </a:rPr>
              <a:t>info@eoda.de</a:t>
            </a:r>
            <a:endParaRPr lang="de-DE" sz="1600" dirty="0">
              <a:solidFill>
                <a:schemeClr val="bg1"/>
              </a:solidFill>
              <a:latin typeface="Arial" pitchFamily="34" charset="0"/>
              <a:cs typeface="Arial" pitchFamily="34" charset="0"/>
            </a:endParaRPr>
          </a:p>
          <a:p>
            <a:pPr algn="ctr"/>
            <a:r>
              <a:rPr lang="de-DE" sz="1600" dirty="0">
                <a:solidFill>
                  <a:schemeClr val="bg1"/>
                </a:solidFill>
                <a:cs typeface="Arial" pitchFamily="34" charset="0"/>
              </a:rPr>
              <a:t>+49 561 202724-40</a:t>
            </a:r>
            <a:endParaRPr lang="de-DE" sz="1600" dirty="0">
              <a:solidFill>
                <a:schemeClr val="bg1"/>
              </a:solidFill>
              <a:latin typeface="Arial" pitchFamily="34" charset="0"/>
              <a:cs typeface="Arial" pitchFamily="34" charset="0"/>
            </a:endParaRPr>
          </a:p>
        </p:txBody>
      </p:sp>
      <p:sp>
        <p:nvSpPr>
          <p:cNvPr id="2" name="Rechteck 1"/>
          <p:cNvSpPr/>
          <p:nvPr userDrawn="1"/>
        </p:nvSpPr>
        <p:spPr>
          <a:xfrm>
            <a:off x="1497874" y="144016"/>
            <a:ext cx="7646126" cy="613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userDrawn="1"/>
        </p:nvSpPr>
        <p:spPr>
          <a:xfrm>
            <a:off x="6020" y="2542891"/>
            <a:ext cx="9137980" cy="500137"/>
          </a:xfrm>
          <a:prstGeom prst="rect">
            <a:avLst/>
          </a:prstGeom>
          <a:solidFill>
            <a:srgbClr val="FFFFFF"/>
          </a:solidFill>
        </p:spPr>
        <p:txBody>
          <a:bodyPr wrap="square" rtlCol="0">
            <a:spAutoFit/>
          </a:bodyPr>
          <a:lstStyle/>
          <a:p>
            <a:pPr algn="ctr"/>
            <a:r>
              <a:rPr lang="de-DE" sz="2650" i="1" dirty="0">
                <a:solidFill>
                  <a:srgbClr val="645649"/>
                </a:solidFill>
              </a:rPr>
              <a:t>  </a:t>
            </a:r>
            <a:r>
              <a:rPr lang="de-DE" sz="2300" i="1" dirty="0">
                <a:solidFill>
                  <a:srgbClr val="645649"/>
                </a:solidFill>
              </a:rPr>
              <a:t>The Data Science </a:t>
            </a:r>
            <a:r>
              <a:rPr lang="de-DE" sz="2300" i="1" dirty="0" err="1">
                <a:solidFill>
                  <a:srgbClr val="645649"/>
                </a:solidFill>
              </a:rPr>
              <a:t>Specialists</a:t>
            </a:r>
            <a:r>
              <a:rPr lang="de-DE" sz="2300" i="1" dirty="0">
                <a:solidFill>
                  <a:srgbClr val="645649"/>
                </a:solidFill>
              </a:rPr>
              <a:t>.</a:t>
            </a:r>
          </a:p>
        </p:txBody>
      </p:sp>
    </p:spTree>
    <p:extLst>
      <p:ext uri="{BB962C8B-B14F-4D97-AF65-F5344CB8AC3E}">
        <p14:creationId xmlns:p14="http://schemas.microsoft.com/office/powerpoint/2010/main" val="3557618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6_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0486" y="701482"/>
            <a:ext cx="7886700" cy="989207"/>
          </a:xfrm>
        </p:spPr>
        <p:txBody>
          <a:bodyPr>
            <a:noAutofit/>
          </a:bodyPr>
          <a:lstStyle>
            <a:lvl1pPr algn="ctr">
              <a:defRPr lang="en-US" sz="3000" kern="1200" dirty="0">
                <a:solidFill>
                  <a:srgbClr val="5E4F42"/>
                </a:solidFill>
                <a:latin typeface="+mj-lt"/>
                <a:ea typeface="+mj-ea"/>
                <a:cs typeface="+mj-cs"/>
              </a:defRPr>
            </a:lvl1pPr>
          </a:lstStyle>
          <a:p>
            <a:r>
              <a:rPr lang="de-DE" dirty="0"/>
              <a:t>Titelmasterformat durch Klicken bearbeiten</a:t>
            </a:r>
            <a:endParaRPr lang="en-US" dirty="0"/>
          </a:p>
        </p:txBody>
      </p:sp>
      <p:sp>
        <p:nvSpPr>
          <p:cNvPr id="3" name="Content Placeholder 2"/>
          <p:cNvSpPr>
            <a:spLocks noGrp="1"/>
          </p:cNvSpPr>
          <p:nvPr>
            <p:ph idx="1"/>
          </p:nvPr>
        </p:nvSpPr>
        <p:spPr/>
        <p:txBody>
          <a:bodyPr/>
          <a:lstStyle>
            <a:lvl1pPr>
              <a:defRPr sz="2000" b="0">
                <a:latin typeface="+mj-lt"/>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e-DE" dirty="0"/>
              <a:t>Textmasterformat bearbeiten</a:t>
            </a:r>
          </a:p>
        </p:txBody>
      </p:sp>
      <p:grpSp>
        <p:nvGrpSpPr>
          <p:cNvPr id="17" name="Gruppieren 16"/>
          <p:cNvGrpSpPr/>
          <p:nvPr userDrawn="1"/>
        </p:nvGrpSpPr>
        <p:grpSpPr>
          <a:xfrm>
            <a:off x="6020" y="116810"/>
            <a:ext cx="9167972" cy="503878"/>
            <a:chOff x="6020" y="116810"/>
            <a:chExt cx="9167972" cy="503878"/>
          </a:xfrm>
        </p:grpSpPr>
        <p:sp>
          <p:nvSpPr>
            <p:cNvPr id="14" name="Rechteck 13"/>
            <p:cNvSpPr/>
            <p:nvPr userDrawn="1"/>
          </p:nvSpPr>
          <p:spPr>
            <a:xfrm>
              <a:off x="29992" y="164108"/>
              <a:ext cx="9144000" cy="357986"/>
            </a:xfrm>
            <a:prstGeom prst="rect">
              <a:avLst/>
            </a:prstGeom>
            <a:solidFill>
              <a:srgbClr val="88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itchFamily="34" charset="0"/>
                <a:cs typeface="Arial" pitchFamily="34" charset="0"/>
              </a:endParaRPr>
            </a:p>
          </p:txBody>
        </p:sp>
        <p:sp>
          <p:nvSpPr>
            <p:cNvPr id="15" name="Flussdiagramm: Dokument 1"/>
            <p:cNvSpPr/>
            <p:nvPr userDrawn="1"/>
          </p:nvSpPr>
          <p:spPr>
            <a:xfrm flipV="1">
              <a:off x="1320990" y="116810"/>
              <a:ext cx="1101372" cy="431870"/>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13 w 21813"/>
                <a:gd name="connsiteY0" fmla="*/ 0 h 37423"/>
                <a:gd name="connsiteX1" fmla="*/ 21813 w 21813"/>
                <a:gd name="connsiteY1" fmla="*/ 0 h 37423"/>
                <a:gd name="connsiteX2" fmla="*/ 21813 w 21813"/>
                <a:gd name="connsiteY2" fmla="*/ 17322 h 37423"/>
                <a:gd name="connsiteX3" fmla="*/ 0 w 21813"/>
                <a:gd name="connsiteY3" fmla="*/ 37017 h 37423"/>
                <a:gd name="connsiteX4" fmla="*/ 213 w 21813"/>
                <a:gd name="connsiteY4" fmla="*/ 0 h 37423"/>
                <a:gd name="connsiteX0" fmla="*/ 213 w 21813"/>
                <a:gd name="connsiteY0" fmla="*/ 0 h 37286"/>
                <a:gd name="connsiteX1" fmla="*/ 21813 w 21813"/>
                <a:gd name="connsiteY1" fmla="*/ 0 h 37286"/>
                <a:gd name="connsiteX2" fmla="*/ 21813 w 21813"/>
                <a:gd name="connsiteY2" fmla="*/ 4087 h 37286"/>
                <a:gd name="connsiteX3" fmla="*/ 0 w 21813"/>
                <a:gd name="connsiteY3" fmla="*/ 37017 h 37286"/>
                <a:gd name="connsiteX4" fmla="*/ 213 w 21813"/>
                <a:gd name="connsiteY4" fmla="*/ 0 h 37286"/>
                <a:gd name="connsiteX0" fmla="*/ 213 w 21813"/>
                <a:gd name="connsiteY0" fmla="*/ 0 h 37270"/>
                <a:gd name="connsiteX1" fmla="*/ 21813 w 21813"/>
                <a:gd name="connsiteY1" fmla="*/ 0 h 37270"/>
                <a:gd name="connsiteX2" fmla="*/ 21813 w 21813"/>
                <a:gd name="connsiteY2" fmla="*/ 1681 h 37270"/>
                <a:gd name="connsiteX3" fmla="*/ 0 w 21813"/>
                <a:gd name="connsiteY3" fmla="*/ 37017 h 37270"/>
                <a:gd name="connsiteX4" fmla="*/ 213 w 21813"/>
                <a:gd name="connsiteY4" fmla="*/ 0 h 37270"/>
                <a:gd name="connsiteX0" fmla="*/ 213 w 21813"/>
                <a:gd name="connsiteY0" fmla="*/ 0 h 37264"/>
                <a:gd name="connsiteX1" fmla="*/ 21813 w 21813"/>
                <a:gd name="connsiteY1" fmla="*/ 0 h 37264"/>
                <a:gd name="connsiteX2" fmla="*/ 21600 w 21813"/>
                <a:gd name="connsiteY2" fmla="*/ 727 h 37264"/>
                <a:gd name="connsiteX3" fmla="*/ 0 w 21813"/>
                <a:gd name="connsiteY3" fmla="*/ 37017 h 37264"/>
                <a:gd name="connsiteX4" fmla="*/ 213 w 21813"/>
                <a:gd name="connsiteY4" fmla="*/ 0 h 37264"/>
                <a:gd name="connsiteX0" fmla="*/ 213 w 22025"/>
                <a:gd name="connsiteY0" fmla="*/ 1182 h 38436"/>
                <a:gd name="connsiteX1" fmla="*/ 21813 w 22025"/>
                <a:gd name="connsiteY1" fmla="*/ 1182 h 38436"/>
                <a:gd name="connsiteX2" fmla="*/ 22025 w 22025"/>
                <a:gd name="connsiteY2" fmla="*/ 0 h 38436"/>
                <a:gd name="connsiteX3" fmla="*/ 0 w 22025"/>
                <a:gd name="connsiteY3" fmla="*/ 38199 h 38436"/>
                <a:gd name="connsiteX4" fmla="*/ 213 w 22025"/>
                <a:gd name="connsiteY4" fmla="*/ 1182 h 38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 h="38436">
                  <a:moveTo>
                    <a:pt x="213" y="1182"/>
                  </a:moveTo>
                  <a:lnTo>
                    <a:pt x="21813" y="1182"/>
                  </a:lnTo>
                  <a:cubicBezTo>
                    <a:pt x="21884" y="788"/>
                    <a:pt x="21954" y="394"/>
                    <a:pt x="22025" y="0"/>
                  </a:cubicBezTo>
                  <a:cubicBezTo>
                    <a:pt x="11225" y="0"/>
                    <a:pt x="10800" y="41949"/>
                    <a:pt x="0" y="38199"/>
                  </a:cubicBezTo>
                  <a:lnTo>
                    <a:pt x="213" y="118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descr="Logo.JPG"/>
            <p:cNvPicPr>
              <a:picLocks noChangeAspect="1"/>
            </p:cNvPicPr>
            <p:nvPr userDrawn="1"/>
          </p:nvPicPr>
          <p:blipFill>
            <a:blip r:embed="rId2" cstate="print"/>
            <a:stretch>
              <a:fillRect/>
            </a:stretch>
          </p:blipFill>
          <p:spPr>
            <a:xfrm>
              <a:off x="6020" y="144016"/>
              <a:ext cx="1650352" cy="476672"/>
            </a:xfrm>
            <a:prstGeom prst="rect">
              <a:avLst/>
            </a:prstGeom>
            <a:ln>
              <a:noFill/>
            </a:ln>
            <a:effectLst/>
          </p:spPr>
        </p:pic>
      </p:grpSp>
      <p:sp>
        <p:nvSpPr>
          <p:cNvPr id="18" name="Textfeld 17"/>
          <p:cNvSpPr txBox="1"/>
          <p:nvPr userDrawn="1"/>
        </p:nvSpPr>
        <p:spPr>
          <a:xfrm>
            <a:off x="6020" y="6516465"/>
            <a:ext cx="9137980" cy="215444"/>
          </a:xfrm>
          <a:prstGeom prst="rect">
            <a:avLst/>
          </a:prstGeom>
          <a:noFill/>
        </p:spPr>
        <p:txBody>
          <a:bodyPr wrap="square" rtlCol="0">
            <a:spAutoFit/>
          </a:bodyPr>
          <a:lstStyle/>
          <a:p>
            <a:pPr algn="ctr"/>
            <a:r>
              <a:rPr lang="de-DE" sz="800" dirty="0">
                <a:solidFill>
                  <a:srgbClr val="5F5043"/>
                </a:solidFill>
                <a:latin typeface="Arial" pitchFamily="34" charset="0"/>
                <a:cs typeface="Arial" pitchFamily="34" charset="0"/>
              </a:rPr>
              <a:t>www.eoda.de</a:t>
            </a:r>
            <a:endParaRPr lang="de-DE" sz="800" b="0" dirty="0">
              <a:solidFill>
                <a:srgbClr val="5F5043"/>
              </a:solidFill>
              <a:latin typeface="Arial" pitchFamily="34" charset="0"/>
              <a:cs typeface="Arial" pitchFamily="34" charset="0"/>
            </a:endParaRPr>
          </a:p>
        </p:txBody>
      </p:sp>
      <p:sp>
        <p:nvSpPr>
          <p:cNvPr id="10" name="Textfeld 9"/>
          <p:cNvSpPr txBox="1"/>
          <p:nvPr userDrawn="1"/>
        </p:nvSpPr>
        <p:spPr>
          <a:xfrm>
            <a:off x="3249678" y="183366"/>
            <a:ext cx="7629450"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chemeClr val="bg1"/>
                </a:solidFill>
                <a:latin typeface="+mn-lt"/>
                <a:ea typeface="+mn-ea"/>
                <a:cs typeface="+mn-cs"/>
              </a:rPr>
              <a:t>Introduction</a:t>
            </a:r>
            <a:r>
              <a:rPr lang="de-DE" sz="1600" kern="1200" baseline="0" dirty="0">
                <a:solidFill>
                  <a:srgbClr val="C9E090"/>
                </a:solidFill>
                <a:latin typeface="+mn-lt"/>
                <a:ea typeface="+mn-ea"/>
                <a:cs typeface="+mn-cs"/>
              </a:rPr>
              <a:t> </a:t>
            </a:r>
            <a:r>
              <a:rPr lang="de-DE" sz="1600" kern="1200" dirty="0">
                <a:solidFill>
                  <a:srgbClr val="C9E090"/>
                </a:solidFill>
                <a:latin typeface="+mn-lt"/>
                <a:ea typeface="+mn-ea"/>
                <a:cs typeface="+mn-cs"/>
              </a:rPr>
              <a:t>| First</a:t>
            </a:r>
            <a:r>
              <a:rPr lang="de-DE" sz="1600" kern="1200" baseline="0" dirty="0">
                <a:solidFill>
                  <a:srgbClr val="C9E090"/>
                </a:solidFill>
                <a:latin typeface="+mn-lt"/>
                <a:ea typeface="+mn-ea"/>
                <a:cs typeface="+mn-cs"/>
              </a:rPr>
              <a:t> </a:t>
            </a:r>
            <a:r>
              <a:rPr lang="de-DE" sz="1600" kern="1200" baseline="0" dirty="0" err="1">
                <a:solidFill>
                  <a:srgbClr val="C9E090"/>
                </a:solidFill>
                <a:latin typeface="+mn-lt"/>
                <a:ea typeface="+mn-ea"/>
                <a:cs typeface="+mn-cs"/>
              </a:rPr>
              <a:t>contact</a:t>
            </a:r>
            <a:r>
              <a:rPr lang="de-DE" sz="1600" kern="1200" dirty="0">
                <a:solidFill>
                  <a:schemeClr val="bg1"/>
                </a:solidFill>
                <a:latin typeface="+mn-lt"/>
                <a:ea typeface="+mn-ea"/>
                <a:cs typeface="+mn-cs"/>
              </a:rPr>
              <a:t> </a:t>
            </a:r>
            <a:r>
              <a:rPr lang="de-DE" sz="1600" kern="1200" dirty="0">
                <a:solidFill>
                  <a:srgbClr val="C9E090"/>
                </a:solidFill>
                <a:latin typeface="+mn-lt"/>
                <a:ea typeface="+mn-ea"/>
                <a:cs typeface="+mn-cs"/>
              </a:rPr>
              <a:t>| Proof</a:t>
            </a:r>
            <a:r>
              <a:rPr lang="de-DE" sz="1600" kern="1200" baseline="0" dirty="0">
                <a:solidFill>
                  <a:srgbClr val="C9E090"/>
                </a:solidFill>
                <a:latin typeface="+mn-lt"/>
                <a:ea typeface="+mn-ea"/>
                <a:cs typeface="+mn-cs"/>
              </a:rPr>
              <a:t> </a:t>
            </a:r>
            <a:r>
              <a:rPr lang="de-DE" sz="1600" kern="1200" baseline="0" dirty="0" err="1">
                <a:solidFill>
                  <a:srgbClr val="C9E090"/>
                </a:solidFill>
                <a:latin typeface="+mn-lt"/>
                <a:ea typeface="+mn-ea"/>
                <a:cs typeface="+mn-cs"/>
              </a:rPr>
              <a:t>of</a:t>
            </a:r>
            <a:r>
              <a:rPr lang="de-DE" sz="1600" kern="1200" baseline="0" dirty="0">
                <a:solidFill>
                  <a:srgbClr val="C9E090"/>
                </a:solidFill>
                <a:latin typeface="+mn-lt"/>
                <a:ea typeface="+mn-ea"/>
                <a:cs typeface="+mn-cs"/>
              </a:rPr>
              <a:t> </a:t>
            </a:r>
            <a:r>
              <a:rPr lang="de-DE" sz="1600" kern="1200" baseline="0" dirty="0" err="1">
                <a:solidFill>
                  <a:srgbClr val="C9E090"/>
                </a:solidFill>
                <a:latin typeface="+mn-lt"/>
                <a:ea typeface="+mn-ea"/>
                <a:cs typeface="+mn-cs"/>
              </a:rPr>
              <a:t>Concept</a:t>
            </a:r>
            <a:r>
              <a:rPr lang="de-DE" sz="1600" kern="1200" baseline="0" dirty="0">
                <a:solidFill>
                  <a:srgbClr val="C9E090"/>
                </a:solidFill>
                <a:latin typeface="+mn-lt"/>
                <a:ea typeface="+mn-ea"/>
                <a:cs typeface="+mn-cs"/>
              </a:rPr>
              <a:t> | </a:t>
            </a:r>
            <a:r>
              <a:rPr lang="de-DE" sz="1600" kern="1200" baseline="0" dirty="0" err="1">
                <a:solidFill>
                  <a:srgbClr val="C9E090"/>
                </a:solidFill>
                <a:latin typeface="+mn-lt"/>
                <a:ea typeface="+mn-ea"/>
                <a:cs typeface="+mn-cs"/>
              </a:rPr>
              <a:t>Production</a:t>
            </a:r>
            <a:endParaRPr lang="de-DE" sz="1600" kern="1200" dirty="0">
              <a:solidFill>
                <a:srgbClr val="C9E090"/>
              </a:solidFill>
              <a:latin typeface="+mn-lt"/>
              <a:ea typeface="+mn-ea"/>
              <a:cs typeface="+mn-cs"/>
            </a:endParaRPr>
          </a:p>
        </p:txBody>
      </p:sp>
    </p:spTree>
    <p:extLst>
      <p:ext uri="{BB962C8B-B14F-4D97-AF65-F5344CB8AC3E}">
        <p14:creationId xmlns:p14="http://schemas.microsoft.com/office/powerpoint/2010/main" val="1241444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7_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0486" y="701482"/>
            <a:ext cx="7886700" cy="989207"/>
          </a:xfrm>
        </p:spPr>
        <p:txBody>
          <a:bodyPr>
            <a:noAutofit/>
          </a:bodyPr>
          <a:lstStyle>
            <a:lvl1pPr algn="ctr">
              <a:defRPr lang="en-US" sz="3000" kern="1200" dirty="0">
                <a:solidFill>
                  <a:srgbClr val="5E4F42"/>
                </a:solidFill>
                <a:latin typeface="+mj-lt"/>
                <a:ea typeface="+mj-ea"/>
                <a:cs typeface="+mj-cs"/>
              </a:defRPr>
            </a:lvl1pPr>
          </a:lstStyle>
          <a:p>
            <a:r>
              <a:rPr lang="de-DE" dirty="0"/>
              <a:t>Titelmasterformat durch Klicken bearbeiten</a:t>
            </a:r>
            <a:endParaRPr lang="en-US" dirty="0"/>
          </a:p>
        </p:txBody>
      </p:sp>
      <p:sp>
        <p:nvSpPr>
          <p:cNvPr id="3" name="Content Placeholder 2"/>
          <p:cNvSpPr>
            <a:spLocks noGrp="1"/>
          </p:cNvSpPr>
          <p:nvPr>
            <p:ph idx="1"/>
          </p:nvPr>
        </p:nvSpPr>
        <p:spPr/>
        <p:txBody>
          <a:bodyPr/>
          <a:lstStyle>
            <a:lvl1pPr>
              <a:defRPr sz="2000" b="0">
                <a:latin typeface="+mj-lt"/>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e-DE" dirty="0"/>
              <a:t>Textmasterformat bearbeiten</a:t>
            </a:r>
          </a:p>
        </p:txBody>
      </p:sp>
      <p:grpSp>
        <p:nvGrpSpPr>
          <p:cNvPr id="17" name="Gruppieren 16"/>
          <p:cNvGrpSpPr/>
          <p:nvPr userDrawn="1"/>
        </p:nvGrpSpPr>
        <p:grpSpPr>
          <a:xfrm>
            <a:off x="6020" y="116810"/>
            <a:ext cx="9167972" cy="503878"/>
            <a:chOff x="6020" y="116810"/>
            <a:chExt cx="9167972" cy="503878"/>
          </a:xfrm>
        </p:grpSpPr>
        <p:sp>
          <p:nvSpPr>
            <p:cNvPr id="14" name="Rechteck 13"/>
            <p:cNvSpPr/>
            <p:nvPr userDrawn="1"/>
          </p:nvSpPr>
          <p:spPr>
            <a:xfrm>
              <a:off x="29992" y="164108"/>
              <a:ext cx="9144000" cy="357986"/>
            </a:xfrm>
            <a:prstGeom prst="rect">
              <a:avLst/>
            </a:prstGeom>
            <a:solidFill>
              <a:srgbClr val="88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itchFamily="34" charset="0"/>
                <a:cs typeface="Arial" pitchFamily="34" charset="0"/>
              </a:endParaRPr>
            </a:p>
          </p:txBody>
        </p:sp>
        <p:sp>
          <p:nvSpPr>
            <p:cNvPr id="15" name="Flussdiagramm: Dokument 1"/>
            <p:cNvSpPr/>
            <p:nvPr userDrawn="1"/>
          </p:nvSpPr>
          <p:spPr>
            <a:xfrm flipV="1">
              <a:off x="1320990" y="116810"/>
              <a:ext cx="1101372" cy="431870"/>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13 w 21813"/>
                <a:gd name="connsiteY0" fmla="*/ 0 h 37423"/>
                <a:gd name="connsiteX1" fmla="*/ 21813 w 21813"/>
                <a:gd name="connsiteY1" fmla="*/ 0 h 37423"/>
                <a:gd name="connsiteX2" fmla="*/ 21813 w 21813"/>
                <a:gd name="connsiteY2" fmla="*/ 17322 h 37423"/>
                <a:gd name="connsiteX3" fmla="*/ 0 w 21813"/>
                <a:gd name="connsiteY3" fmla="*/ 37017 h 37423"/>
                <a:gd name="connsiteX4" fmla="*/ 213 w 21813"/>
                <a:gd name="connsiteY4" fmla="*/ 0 h 37423"/>
                <a:gd name="connsiteX0" fmla="*/ 213 w 21813"/>
                <a:gd name="connsiteY0" fmla="*/ 0 h 37286"/>
                <a:gd name="connsiteX1" fmla="*/ 21813 w 21813"/>
                <a:gd name="connsiteY1" fmla="*/ 0 h 37286"/>
                <a:gd name="connsiteX2" fmla="*/ 21813 w 21813"/>
                <a:gd name="connsiteY2" fmla="*/ 4087 h 37286"/>
                <a:gd name="connsiteX3" fmla="*/ 0 w 21813"/>
                <a:gd name="connsiteY3" fmla="*/ 37017 h 37286"/>
                <a:gd name="connsiteX4" fmla="*/ 213 w 21813"/>
                <a:gd name="connsiteY4" fmla="*/ 0 h 37286"/>
                <a:gd name="connsiteX0" fmla="*/ 213 w 21813"/>
                <a:gd name="connsiteY0" fmla="*/ 0 h 37270"/>
                <a:gd name="connsiteX1" fmla="*/ 21813 w 21813"/>
                <a:gd name="connsiteY1" fmla="*/ 0 h 37270"/>
                <a:gd name="connsiteX2" fmla="*/ 21813 w 21813"/>
                <a:gd name="connsiteY2" fmla="*/ 1681 h 37270"/>
                <a:gd name="connsiteX3" fmla="*/ 0 w 21813"/>
                <a:gd name="connsiteY3" fmla="*/ 37017 h 37270"/>
                <a:gd name="connsiteX4" fmla="*/ 213 w 21813"/>
                <a:gd name="connsiteY4" fmla="*/ 0 h 37270"/>
                <a:gd name="connsiteX0" fmla="*/ 213 w 21813"/>
                <a:gd name="connsiteY0" fmla="*/ 0 h 37264"/>
                <a:gd name="connsiteX1" fmla="*/ 21813 w 21813"/>
                <a:gd name="connsiteY1" fmla="*/ 0 h 37264"/>
                <a:gd name="connsiteX2" fmla="*/ 21600 w 21813"/>
                <a:gd name="connsiteY2" fmla="*/ 727 h 37264"/>
                <a:gd name="connsiteX3" fmla="*/ 0 w 21813"/>
                <a:gd name="connsiteY3" fmla="*/ 37017 h 37264"/>
                <a:gd name="connsiteX4" fmla="*/ 213 w 21813"/>
                <a:gd name="connsiteY4" fmla="*/ 0 h 37264"/>
                <a:gd name="connsiteX0" fmla="*/ 213 w 22025"/>
                <a:gd name="connsiteY0" fmla="*/ 1182 h 38436"/>
                <a:gd name="connsiteX1" fmla="*/ 21813 w 22025"/>
                <a:gd name="connsiteY1" fmla="*/ 1182 h 38436"/>
                <a:gd name="connsiteX2" fmla="*/ 22025 w 22025"/>
                <a:gd name="connsiteY2" fmla="*/ 0 h 38436"/>
                <a:gd name="connsiteX3" fmla="*/ 0 w 22025"/>
                <a:gd name="connsiteY3" fmla="*/ 38199 h 38436"/>
                <a:gd name="connsiteX4" fmla="*/ 213 w 22025"/>
                <a:gd name="connsiteY4" fmla="*/ 1182 h 38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 h="38436">
                  <a:moveTo>
                    <a:pt x="213" y="1182"/>
                  </a:moveTo>
                  <a:lnTo>
                    <a:pt x="21813" y="1182"/>
                  </a:lnTo>
                  <a:cubicBezTo>
                    <a:pt x="21884" y="788"/>
                    <a:pt x="21954" y="394"/>
                    <a:pt x="22025" y="0"/>
                  </a:cubicBezTo>
                  <a:cubicBezTo>
                    <a:pt x="11225" y="0"/>
                    <a:pt x="10800" y="41949"/>
                    <a:pt x="0" y="38199"/>
                  </a:cubicBezTo>
                  <a:lnTo>
                    <a:pt x="213" y="118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descr="Logo.JPG"/>
            <p:cNvPicPr>
              <a:picLocks noChangeAspect="1"/>
            </p:cNvPicPr>
            <p:nvPr userDrawn="1"/>
          </p:nvPicPr>
          <p:blipFill>
            <a:blip r:embed="rId2" cstate="print"/>
            <a:stretch>
              <a:fillRect/>
            </a:stretch>
          </p:blipFill>
          <p:spPr>
            <a:xfrm>
              <a:off x="6020" y="144016"/>
              <a:ext cx="1650352" cy="476672"/>
            </a:xfrm>
            <a:prstGeom prst="rect">
              <a:avLst/>
            </a:prstGeom>
            <a:ln>
              <a:noFill/>
            </a:ln>
            <a:effectLst/>
          </p:spPr>
        </p:pic>
      </p:grpSp>
      <p:sp>
        <p:nvSpPr>
          <p:cNvPr id="18" name="Textfeld 17"/>
          <p:cNvSpPr txBox="1"/>
          <p:nvPr userDrawn="1"/>
        </p:nvSpPr>
        <p:spPr>
          <a:xfrm>
            <a:off x="6020" y="6516465"/>
            <a:ext cx="9137980" cy="215444"/>
          </a:xfrm>
          <a:prstGeom prst="rect">
            <a:avLst/>
          </a:prstGeom>
          <a:noFill/>
        </p:spPr>
        <p:txBody>
          <a:bodyPr wrap="square" rtlCol="0">
            <a:spAutoFit/>
          </a:bodyPr>
          <a:lstStyle/>
          <a:p>
            <a:pPr algn="ctr"/>
            <a:r>
              <a:rPr lang="de-DE" sz="800" dirty="0">
                <a:solidFill>
                  <a:srgbClr val="5F5043"/>
                </a:solidFill>
                <a:latin typeface="Arial" pitchFamily="34" charset="0"/>
                <a:cs typeface="Arial" pitchFamily="34" charset="0"/>
              </a:rPr>
              <a:t>www.eoda.de</a:t>
            </a:r>
            <a:endParaRPr lang="de-DE" sz="800" b="0" dirty="0">
              <a:solidFill>
                <a:srgbClr val="5F5043"/>
              </a:solidFill>
              <a:latin typeface="Arial" pitchFamily="34" charset="0"/>
              <a:cs typeface="Arial" pitchFamily="34" charset="0"/>
            </a:endParaRPr>
          </a:p>
        </p:txBody>
      </p:sp>
      <p:sp>
        <p:nvSpPr>
          <p:cNvPr id="10" name="Textfeld 9"/>
          <p:cNvSpPr txBox="1"/>
          <p:nvPr userDrawn="1"/>
        </p:nvSpPr>
        <p:spPr>
          <a:xfrm>
            <a:off x="3249678" y="183366"/>
            <a:ext cx="7629450"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rgbClr val="C9E090"/>
                </a:solidFill>
                <a:latin typeface="+mn-lt"/>
                <a:ea typeface="+mn-ea"/>
                <a:cs typeface="+mn-cs"/>
              </a:rPr>
              <a:t>Introduction</a:t>
            </a:r>
            <a:r>
              <a:rPr lang="de-DE" sz="1600" kern="1200" baseline="0" dirty="0">
                <a:solidFill>
                  <a:srgbClr val="C9E090"/>
                </a:solidFill>
                <a:latin typeface="+mn-lt"/>
                <a:ea typeface="+mn-ea"/>
                <a:cs typeface="+mn-cs"/>
              </a:rPr>
              <a:t> </a:t>
            </a:r>
            <a:r>
              <a:rPr lang="de-DE" sz="1600" kern="1200" dirty="0">
                <a:solidFill>
                  <a:srgbClr val="C9E090"/>
                </a:solidFill>
                <a:latin typeface="+mn-lt"/>
                <a:ea typeface="+mn-ea"/>
                <a:cs typeface="+mn-cs"/>
              </a:rPr>
              <a:t>| </a:t>
            </a:r>
            <a:r>
              <a:rPr lang="de-DE" sz="1600" kern="1200" dirty="0">
                <a:solidFill>
                  <a:schemeClr val="bg1"/>
                </a:solidFill>
                <a:latin typeface="+mn-lt"/>
                <a:ea typeface="+mn-ea"/>
                <a:cs typeface="+mn-cs"/>
              </a:rPr>
              <a:t>First </a:t>
            </a:r>
            <a:r>
              <a:rPr lang="de-DE" sz="1600" kern="1200" dirty="0" err="1">
                <a:solidFill>
                  <a:schemeClr val="bg1"/>
                </a:solidFill>
                <a:latin typeface="+mn-lt"/>
                <a:ea typeface="+mn-ea"/>
                <a:cs typeface="+mn-cs"/>
              </a:rPr>
              <a:t>contact</a:t>
            </a:r>
            <a:r>
              <a:rPr lang="de-DE" sz="1600" kern="1200" dirty="0">
                <a:solidFill>
                  <a:schemeClr val="bg1"/>
                </a:solidFill>
                <a:latin typeface="+mn-lt"/>
                <a:ea typeface="+mn-ea"/>
                <a:cs typeface="+mn-cs"/>
              </a:rPr>
              <a:t> </a:t>
            </a:r>
            <a:r>
              <a:rPr lang="de-DE" sz="1600" kern="1200" dirty="0">
                <a:solidFill>
                  <a:srgbClr val="C9E090"/>
                </a:solidFill>
                <a:latin typeface="+mn-lt"/>
                <a:ea typeface="+mn-ea"/>
                <a:cs typeface="+mn-cs"/>
              </a:rPr>
              <a:t>| Proof</a:t>
            </a:r>
            <a:r>
              <a:rPr lang="de-DE" sz="1600" kern="1200" baseline="0" dirty="0">
                <a:solidFill>
                  <a:srgbClr val="C9E090"/>
                </a:solidFill>
                <a:latin typeface="+mn-lt"/>
                <a:ea typeface="+mn-ea"/>
                <a:cs typeface="+mn-cs"/>
              </a:rPr>
              <a:t> </a:t>
            </a:r>
            <a:r>
              <a:rPr lang="de-DE" sz="1600" kern="1200" baseline="0" dirty="0" err="1">
                <a:solidFill>
                  <a:srgbClr val="C9E090"/>
                </a:solidFill>
                <a:latin typeface="+mn-lt"/>
                <a:ea typeface="+mn-ea"/>
                <a:cs typeface="+mn-cs"/>
              </a:rPr>
              <a:t>of</a:t>
            </a:r>
            <a:r>
              <a:rPr lang="de-DE" sz="1600" kern="1200" baseline="0" dirty="0">
                <a:solidFill>
                  <a:srgbClr val="C9E090"/>
                </a:solidFill>
                <a:latin typeface="+mn-lt"/>
                <a:ea typeface="+mn-ea"/>
                <a:cs typeface="+mn-cs"/>
              </a:rPr>
              <a:t> </a:t>
            </a:r>
            <a:r>
              <a:rPr lang="de-DE" sz="1600" kern="1200" baseline="0" dirty="0" err="1">
                <a:solidFill>
                  <a:srgbClr val="C9E090"/>
                </a:solidFill>
                <a:latin typeface="+mn-lt"/>
                <a:ea typeface="+mn-ea"/>
                <a:cs typeface="+mn-cs"/>
              </a:rPr>
              <a:t>Concept</a:t>
            </a:r>
            <a:r>
              <a:rPr lang="de-DE" sz="1600" kern="1200" baseline="0" dirty="0">
                <a:solidFill>
                  <a:srgbClr val="C9E090"/>
                </a:solidFill>
                <a:latin typeface="+mn-lt"/>
                <a:ea typeface="+mn-ea"/>
                <a:cs typeface="+mn-cs"/>
              </a:rPr>
              <a:t> | </a:t>
            </a:r>
            <a:r>
              <a:rPr lang="de-DE" sz="1600" kern="1200" baseline="0" dirty="0" err="1">
                <a:solidFill>
                  <a:srgbClr val="C9E090"/>
                </a:solidFill>
                <a:latin typeface="+mn-lt"/>
                <a:ea typeface="+mn-ea"/>
                <a:cs typeface="+mn-cs"/>
              </a:rPr>
              <a:t>Production</a:t>
            </a:r>
            <a:endParaRPr lang="de-DE" sz="1600" kern="1200" dirty="0">
              <a:solidFill>
                <a:srgbClr val="C9E090"/>
              </a:solidFill>
              <a:latin typeface="+mn-lt"/>
              <a:ea typeface="+mn-ea"/>
              <a:cs typeface="+mn-cs"/>
            </a:endParaRPr>
          </a:p>
        </p:txBody>
      </p:sp>
    </p:spTree>
    <p:extLst>
      <p:ext uri="{BB962C8B-B14F-4D97-AF65-F5344CB8AC3E}">
        <p14:creationId xmlns:p14="http://schemas.microsoft.com/office/powerpoint/2010/main" val="348832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8_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0486" y="701482"/>
            <a:ext cx="7886700" cy="989207"/>
          </a:xfrm>
        </p:spPr>
        <p:txBody>
          <a:bodyPr>
            <a:noAutofit/>
          </a:bodyPr>
          <a:lstStyle>
            <a:lvl1pPr algn="ctr">
              <a:defRPr lang="en-US" sz="3000" kern="1200" dirty="0">
                <a:solidFill>
                  <a:srgbClr val="5E4F42"/>
                </a:solidFill>
                <a:latin typeface="+mj-lt"/>
                <a:ea typeface="+mj-ea"/>
                <a:cs typeface="+mj-cs"/>
              </a:defRPr>
            </a:lvl1pPr>
          </a:lstStyle>
          <a:p>
            <a:r>
              <a:rPr lang="de-DE" dirty="0"/>
              <a:t>Titelmasterformat durch Klicken bearbeiten</a:t>
            </a:r>
            <a:endParaRPr lang="en-US" dirty="0"/>
          </a:p>
        </p:txBody>
      </p:sp>
      <p:sp>
        <p:nvSpPr>
          <p:cNvPr id="3" name="Content Placeholder 2"/>
          <p:cNvSpPr>
            <a:spLocks noGrp="1"/>
          </p:cNvSpPr>
          <p:nvPr>
            <p:ph idx="1"/>
          </p:nvPr>
        </p:nvSpPr>
        <p:spPr/>
        <p:txBody>
          <a:bodyPr/>
          <a:lstStyle>
            <a:lvl1pPr>
              <a:defRPr sz="2000" b="0">
                <a:latin typeface="+mj-lt"/>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e-DE" dirty="0"/>
              <a:t>Textmasterformat bearbeiten</a:t>
            </a:r>
          </a:p>
        </p:txBody>
      </p:sp>
      <p:grpSp>
        <p:nvGrpSpPr>
          <p:cNvPr id="17" name="Gruppieren 16"/>
          <p:cNvGrpSpPr/>
          <p:nvPr userDrawn="1"/>
        </p:nvGrpSpPr>
        <p:grpSpPr>
          <a:xfrm>
            <a:off x="6020" y="116810"/>
            <a:ext cx="9167972" cy="503878"/>
            <a:chOff x="6020" y="116810"/>
            <a:chExt cx="9167972" cy="503878"/>
          </a:xfrm>
        </p:grpSpPr>
        <p:sp>
          <p:nvSpPr>
            <p:cNvPr id="14" name="Rechteck 13"/>
            <p:cNvSpPr/>
            <p:nvPr userDrawn="1"/>
          </p:nvSpPr>
          <p:spPr>
            <a:xfrm>
              <a:off x="29992" y="164108"/>
              <a:ext cx="9144000" cy="357986"/>
            </a:xfrm>
            <a:prstGeom prst="rect">
              <a:avLst/>
            </a:prstGeom>
            <a:solidFill>
              <a:srgbClr val="88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itchFamily="34" charset="0"/>
                <a:cs typeface="Arial" pitchFamily="34" charset="0"/>
              </a:endParaRPr>
            </a:p>
          </p:txBody>
        </p:sp>
        <p:sp>
          <p:nvSpPr>
            <p:cNvPr id="15" name="Flussdiagramm: Dokument 1"/>
            <p:cNvSpPr/>
            <p:nvPr userDrawn="1"/>
          </p:nvSpPr>
          <p:spPr>
            <a:xfrm flipV="1">
              <a:off x="1320990" y="116810"/>
              <a:ext cx="1101372" cy="431870"/>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13 w 21813"/>
                <a:gd name="connsiteY0" fmla="*/ 0 h 37423"/>
                <a:gd name="connsiteX1" fmla="*/ 21813 w 21813"/>
                <a:gd name="connsiteY1" fmla="*/ 0 h 37423"/>
                <a:gd name="connsiteX2" fmla="*/ 21813 w 21813"/>
                <a:gd name="connsiteY2" fmla="*/ 17322 h 37423"/>
                <a:gd name="connsiteX3" fmla="*/ 0 w 21813"/>
                <a:gd name="connsiteY3" fmla="*/ 37017 h 37423"/>
                <a:gd name="connsiteX4" fmla="*/ 213 w 21813"/>
                <a:gd name="connsiteY4" fmla="*/ 0 h 37423"/>
                <a:gd name="connsiteX0" fmla="*/ 213 w 21813"/>
                <a:gd name="connsiteY0" fmla="*/ 0 h 37286"/>
                <a:gd name="connsiteX1" fmla="*/ 21813 w 21813"/>
                <a:gd name="connsiteY1" fmla="*/ 0 h 37286"/>
                <a:gd name="connsiteX2" fmla="*/ 21813 w 21813"/>
                <a:gd name="connsiteY2" fmla="*/ 4087 h 37286"/>
                <a:gd name="connsiteX3" fmla="*/ 0 w 21813"/>
                <a:gd name="connsiteY3" fmla="*/ 37017 h 37286"/>
                <a:gd name="connsiteX4" fmla="*/ 213 w 21813"/>
                <a:gd name="connsiteY4" fmla="*/ 0 h 37286"/>
                <a:gd name="connsiteX0" fmla="*/ 213 w 21813"/>
                <a:gd name="connsiteY0" fmla="*/ 0 h 37270"/>
                <a:gd name="connsiteX1" fmla="*/ 21813 w 21813"/>
                <a:gd name="connsiteY1" fmla="*/ 0 h 37270"/>
                <a:gd name="connsiteX2" fmla="*/ 21813 w 21813"/>
                <a:gd name="connsiteY2" fmla="*/ 1681 h 37270"/>
                <a:gd name="connsiteX3" fmla="*/ 0 w 21813"/>
                <a:gd name="connsiteY3" fmla="*/ 37017 h 37270"/>
                <a:gd name="connsiteX4" fmla="*/ 213 w 21813"/>
                <a:gd name="connsiteY4" fmla="*/ 0 h 37270"/>
                <a:gd name="connsiteX0" fmla="*/ 213 w 21813"/>
                <a:gd name="connsiteY0" fmla="*/ 0 h 37264"/>
                <a:gd name="connsiteX1" fmla="*/ 21813 w 21813"/>
                <a:gd name="connsiteY1" fmla="*/ 0 h 37264"/>
                <a:gd name="connsiteX2" fmla="*/ 21600 w 21813"/>
                <a:gd name="connsiteY2" fmla="*/ 727 h 37264"/>
                <a:gd name="connsiteX3" fmla="*/ 0 w 21813"/>
                <a:gd name="connsiteY3" fmla="*/ 37017 h 37264"/>
                <a:gd name="connsiteX4" fmla="*/ 213 w 21813"/>
                <a:gd name="connsiteY4" fmla="*/ 0 h 37264"/>
                <a:gd name="connsiteX0" fmla="*/ 213 w 22025"/>
                <a:gd name="connsiteY0" fmla="*/ 1182 h 38436"/>
                <a:gd name="connsiteX1" fmla="*/ 21813 w 22025"/>
                <a:gd name="connsiteY1" fmla="*/ 1182 h 38436"/>
                <a:gd name="connsiteX2" fmla="*/ 22025 w 22025"/>
                <a:gd name="connsiteY2" fmla="*/ 0 h 38436"/>
                <a:gd name="connsiteX3" fmla="*/ 0 w 22025"/>
                <a:gd name="connsiteY3" fmla="*/ 38199 h 38436"/>
                <a:gd name="connsiteX4" fmla="*/ 213 w 22025"/>
                <a:gd name="connsiteY4" fmla="*/ 1182 h 38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 h="38436">
                  <a:moveTo>
                    <a:pt x="213" y="1182"/>
                  </a:moveTo>
                  <a:lnTo>
                    <a:pt x="21813" y="1182"/>
                  </a:lnTo>
                  <a:cubicBezTo>
                    <a:pt x="21884" y="788"/>
                    <a:pt x="21954" y="394"/>
                    <a:pt x="22025" y="0"/>
                  </a:cubicBezTo>
                  <a:cubicBezTo>
                    <a:pt x="11225" y="0"/>
                    <a:pt x="10800" y="41949"/>
                    <a:pt x="0" y="38199"/>
                  </a:cubicBezTo>
                  <a:lnTo>
                    <a:pt x="213" y="118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descr="Logo.JPG"/>
            <p:cNvPicPr>
              <a:picLocks noChangeAspect="1"/>
            </p:cNvPicPr>
            <p:nvPr userDrawn="1"/>
          </p:nvPicPr>
          <p:blipFill>
            <a:blip r:embed="rId2" cstate="print"/>
            <a:stretch>
              <a:fillRect/>
            </a:stretch>
          </p:blipFill>
          <p:spPr>
            <a:xfrm>
              <a:off x="6020" y="144016"/>
              <a:ext cx="1650352" cy="476672"/>
            </a:xfrm>
            <a:prstGeom prst="rect">
              <a:avLst/>
            </a:prstGeom>
            <a:ln>
              <a:noFill/>
            </a:ln>
            <a:effectLst/>
          </p:spPr>
        </p:pic>
      </p:grpSp>
      <p:sp>
        <p:nvSpPr>
          <p:cNvPr id="18" name="Textfeld 17"/>
          <p:cNvSpPr txBox="1"/>
          <p:nvPr userDrawn="1"/>
        </p:nvSpPr>
        <p:spPr>
          <a:xfrm>
            <a:off x="6020" y="6516465"/>
            <a:ext cx="9137980" cy="215444"/>
          </a:xfrm>
          <a:prstGeom prst="rect">
            <a:avLst/>
          </a:prstGeom>
          <a:noFill/>
        </p:spPr>
        <p:txBody>
          <a:bodyPr wrap="square" rtlCol="0">
            <a:spAutoFit/>
          </a:bodyPr>
          <a:lstStyle/>
          <a:p>
            <a:pPr algn="ctr"/>
            <a:r>
              <a:rPr lang="de-DE" sz="800" dirty="0">
                <a:solidFill>
                  <a:srgbClr val="5F5043"/>
                </a:solidFill>
                <a:latin typeface="Arial" pitchFamily="34" charset="0"/>
                <a:cs typeface="Arial" pitchFamily="34" charset="0"/>
              </a:rPr>
              <a:t>www.eoda.de</a:t>
            </a:r>
            <a:endParaRPr lang="de-DE" sz="800" b="0" dirty="0">
              <a:solidFill>
                <a:srgbClr val="5F5043"/>
              </a:solidFill>
              <a:latin typeface="Arial" pitchFamily="34" charset="0"/>
              <a:cs typeface="Arial" pitchFamily="34" charset="0"/>
            </a:endParaRPr>
          </a:p>
        </p:txBody>
      </p:sp>
      <p:sp>
        <p:nvSpPr>
          <p:cNvPr id="10" name="Textfeld 9"/>
          <p:cNvSpPr txBox="1"/>
          <p:nvPr userDrawn="1"/>
        </p:nvSpPr>
        <p:spPr>
          <a:xfrm>
            <a:off x="3249678" y="183366"/>
            <a:ext cx="7629450"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rgbClr val="C9E090"/>
                </a:solidFill>
                <a:latin typeface="+mn-lt"/>
                <a:ea typeface="+mn-ea"/>
                <a:cs typeface="+mn-cs"/>
              </a:rPr>
              <a:t>Introduction</a:t>
            </a:r>
            <a:r>
              <a:rPr lang="de-DE" sz="1600" kern="1200" baseline="0" dirty="0">
                <a:solidFill>
                  <a:srgbClr val="C9E090"/>
                </a:solidFill>
                <a:latin typeface="+mn-lt"/>
                <a:ea typeface="+mn-ea"/>
                <a:cs typeface="+mn-cs"/>
              </a:rPr>
              <a:t> </a:t>
            </a:r>
            <a:r>
              <a:rPr lang="de-DE" sz="1600" kern="1200" dirty="0">
                <a:solidFill>
                  <a:srgbClr val="C9E090"/>
                </a:solidFill>
                <a:latin typeface="+mn-lt"/>
                <a:ea typeface="+mn-ea"/>
                <a:cs typeface="+mn-cs"/>
              </a:rPr>
              <a:t>| First </a:t>
            </a:r>
            <a:r>
              <a:rPr lang="de-DE" sz="1600" kern="1200" dirty="0" err="1">
                <a:solidFill>
                  <a:srgbClr val="C9E090"/>
                </a:solidFill>
                <a:latin typeface="+mn-lt"/>
                <a:ea typeface="+mn-ea"/>
                <a:cs typeface="+mn-cs"/>
              </a:rPr>
              <a:t>contact</a:t>
            </a:r>
            <a:r>
              <a:rPr lang="de-DE" sz="1600" kern="1200" dirty="0">
                <a:solidFill>
                  <a:schemeClr val="bg1"/>
                </a:solidFill>
                <a:latin typeface="+mn-lt"/>
                <a:ea typeface="+mn-ea"/>
                <a:cs typeface="+mn-cs"/>
              </a:rPr>
              <a:t> </a:t>
            </a:r>
            <a:r>
              <a:rPr lang="de-DE" sz="1600" kern="1200" dirty="0">
                <a:solidFill>
                  <a:srgbClr val="C9E090"/>
                </a:solidFill>
                <a:latin typeface="+mn-lt"/>
                <a:ea typeface="+mn-ea"/>
                <a:cs typeface="+mn-cs"/>
              </a:rPr>
              <a:t>| </a:t>
            </a:r>
            <a:r>
              <a:rPr lang="de-DE" sz="1600" kern="1200" dirty="0">
                <a:solidFill>
                  <a:schemeClr val="bg1"/>
                </a:solidFill>
                <a:latin typeface="+mn-lt"/>
                <a:ea typeface="+mn-ea"/>
                <a:cs typeface="+mn-cs"/>
              </a:rPr>
              <a:t>Proof </a:t>
            </a:r>
            <a:r>
              <a:rPr lang="de-DE" sz="1600" kern="1200" dirty="0" err="1">
                <a:solidFill>
                  <a:schemeClr val="bg1"/>
                </a:solidFill>
                <a:latin typeface="+mn-lt"/>
                <a:ea typeface="+mn-ea"/>
                <a:cs typeface="+mn-cs"/>
              </a:rPr>
              <a:t>of</a:t>
            </a:r>
            <a:r>
              <a:rPr lang="de-DE" sz="1600" kern="1200" dirty="0">
                <a:solidFill>
                  <a:schemeClr val="bg1"/>
                </a:solidFill>
                <a:latin typeface="+mn-lt"/>
                <a:ea typeface="+mn-ea"/>
                <a:cs typeface="+mn-cs"/>
              </a:rPr>
              <a:t> </a:t>
            </a:r>
            <a:r>
              <a:rPr lang="de-DE" sz="1600" kern="1200" dirty="0" err="1">
                <a:solidFill>
                  <a:schemeClr val="bg1"/>
                </a:solidFill>
                <a:latin typeface="+mn-lt"/>
                <a:ea typeface="+mn-ea"/>
                <a:cs typeface="+mn-cs"/>
              </a:rPr>
              <a:t>Concept</a:t>
            </a:r>
            <a:r>
              <a:rPr lang="de-DE" sz="1600" kern="1200" dirty="0">
                <a:solidFill>
                  <a:schemeClr val="bg1"/>
                </a:solidFill>
                <a:latin typeface="+mn-lt"/>
                <a:ea typeface="+mn-ea"/>
                <a:cs typeface="+mn-cs"/>
              </a:rPr>
              <a:t> </a:t>
            </a:r>
            <a:r>
              <a:rPr lang="de-DE" sz="1600" kern="1200" baseline="0" dirty="0">
                <a:solidFill>
                  <a:srgbClr val="C9E090"/>
                </a:solidFill>
                <a:latin typeface="+mn-lt"/>
                <a:ea typeface="+mn-ea"/>
                <a:cs typeface="+mn-cs"/>
              </a:rPr>
              <a:t>| </a:t>
            </a:r>
            <a:r>
              <a:rPr lang="de-DE" sz="1600" kern="1200" baseline="0" dirty="0" err="1">
                <a:solidFill>
                  <a:srgbClr val="C9E090"/>
                </a:solidFill>
                <a:latin typeface="+mn-lt"/>
                <a:ea typeface="+mn-ea"/>
                <a:cs typeface="+mn-cs"/>
              </a:rPr>
              <a:t>Production</a:t>
            </a:r>
            <a:endParaRPr lang="de-DE" sz="1600" kern="1200" dirty="0">
              <a:solidFill>
                <a:srgbClr val="C9E090"/>
              </a:solidFill>
              <a:latin typeface="+mn-lt"/>
              <a:ea typeface="+mn-ea"/>
              <a:cs typeface="+mn-cs"/>
            </a:endParaRPr>
          </a:p>
        </p:txBody>
      </p:sp>
    </p:spTree>
    <p:extLst>
      <p:ext uri="{BB962C8B-B14F-4D97-AF65-F5344CB8AC3E}">
        <p14:creationId xmlns:p14="http://schemas.microsoft.com/office/powerpoint/2010/main" val="243535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9_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620486" y="701482"/>
            <a:ext cx="7886700" cy="989207"/>
          </a:xfrm>
        </p:spPr>
        <p:txBody>
          <a:bodyPr>
            <a:noAutofit/>
          </a:bodyPr>
          <a:lstStyle>
            <a:lvl1pPr algn="ctr">
              <a:defRPr lang="en-US" sz="3000" kern="1200" dirty="0">
                <a:solidFill>
                  <a:srgbClr val="5E4F42"/>
                </a:solidFill>
                <a:latin typeface="+mj-lt"/>
                <a:ea typeface="+mj-ea"/>
                <a:cs typeface="+mj-cs"/>
              </a:defRPr>
            </a:lvl1pPr>
          </a:lstStyle>
          <a:p>
            <a:r>
              <a:rPr lang="de-DE" dirty="0"/>
              <a:t>Titelmasterformat durch Klicken bearbeiten</a:t>
            </a:r>
            <a:endParaRPr lang="en-US" dirty="0"/>
          </a:p>
        </p:txBody>
      </p:sp>
      <p:sp>
        <p:nvSpPr>
          <p:cNvPr id="3" name="Content Placeholder 2"/>
          <p:cNvSpPr>
            <a:spLocks noGrp="1"/>
          </p:cNvSpPr>
          <p:nvPr>
            <p:ph idx="1"/>
          </p:nvPr>
        </p:nvSpPr>
        <p:spPr/>
        <p:txBody>
          <a:bodyPr/>
          <a:lstStyle>
            <a:lvl1pPr>
              <a:defRPr sz="2000" b="0">
                <a:latin typeface="+mj-lt"/>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e-DE" dirty="0"/>
              <a:t>Textmasterformat bearbeiten</a:t>
            </a:r>
          </a:p>
        </p:txBody>
      </p:sp>
      <p:grpSp>
        <p:nvGrpSpPr>
          <p:cNvPr id="17" name="Gruppieren 16"/>
          <p:cNvGrpSpPr/>
          <p:nvPr userDrawn="1"/>
        </p:nvGrpSpPr>
        <p:grpSpPr>
          <a:xfrm>
            <a:off x="6020" y="116810"/>
            <a:ext cx="9167972" cy="503878"/>
            <a:chOff x="6020" y="116810"/>
            <a:chExt cx="9167972" cy="503878"/>
          </a:xfrm>
        </p:grpSpPr>
        <p:sp>
          <p:nvSpPr>
            <p:cNvPr id="14" name="Rechteck 13"/>
            <p:cNvSpPr/>
            <p:nvPr userDrawn="1"/>
          </p:nvSpPr>
          <p:spPr>
            <a:xfrm>
              <a:off x="29992" y="164108"/>
              <a:ext cx="9144000" cy="357986"/>
            </a:xfrm>
            <a:prstGeom prst="rect">
              <a:avLst/>
            </a:prstGeom>
            <a:solidFill>
              <a:srgbClr val="88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itchFamily="34" charset="0"/>
                <a:cs typeface="Arial" pitchFamily="34" charset="0"/>
              </a:endParaRPr>
            </a:p>
          </p:txBody>
        </p:sp>
        <p:sp>
          <p:nvSpPr>
            <p:cNvPr id="15" name="Flussdiagramm: Dokument 1"/>
            <p:cNvSpPr/>
            <p:nvPr userDrawn="1"/>
          </p:nvSpPr>
          <p:spPr>
            <a:xfrm flipV="1">
              <a:off x="1320990" y="116810"/>
              <a:ext cx="1101372" cy="431870"/>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13 w 21813"/>
                <a:gd name="connsiteY0" fmla="*/ 0 h 37423"/>
                <a:gd name="connsiteX1" fmla="*/ 21813 w 21813"/>
                <a:gd name="connsiteY1" fmla="*/ 0 h 37423"/>
                <a:gd name="connsiteX2" fmla="*/ 21813 w 21813"/>
                <a:gd name="connsiteY2" fmla="*/ 17322 h 37423"/>
                <a:gd name="connsiteX3" fmla="*/ 0 w 21813"/>
                <a:gd name="connsiteY3" fmla="*/ 37017 h 37423"/>
                <a:gd name="connsiteX4" fmla="*/ 213 w 21813"/>
                <a:gd name="connsiteY4" fmla="*/ 0 h 37423"/>
                <a:gd name="connsiteX0" fmla="*/ 213 w 21813"/>
                <a:gd name="connsiteY0" fmla="*/ 0 h 37286"/>
                <a:gd name="connsiteX1" fmla="*/ 21813 w 21813"/>
                <a:gd name="connsiteY1" fmla="*/ 0 h 37286"/>
                <a:gd name="connsiteX2" fmla="*/ 21813 w 21813"/>
                <a:gd name="connsiteY2" fmla="*/ 4087 h 37286"/>
                <a:gd name="connsiteX3" fmla="*/ 0 w 21813"/>
                <a:gd name="connsiteY3" fmla="*/ 37017 h 37286"/>
                <a:gd name="connsiteX4" fmla="*/ 213 w 21813"/>
                <a:gd name="connsiteY4" fmla="*/ 0 h 37286"/>
                <a:gd name="connsiteX0" fmla="*/ 213 w 21813"/>
                <a:gd name="connsiteY0" fmla="*/ 0 h 37270"/>
                <a:gd name="connsiteX1" fmla="*/ 21813 w 21813"/>
                <a:gd name="connsiteY1" fmla="*/ 0 h 37270"/>
                <a:gd name="connsiteX2" fmla="*/ 21813 w 21813"/>
                <a:gd name="connsiteY2" fmla="*/ 1681 h 37270"/>
                <a:gd name="connsiteX3" fmla="*/ 0 w 21813"/>
                <a:gd name="connsiteY3" fmla="*/ 37017 h 37270"/>
                <a:gd name="connsiteX4" fmla="*/ 213 w 21813"/>
                <a:gd name="connsiteY4" fmla="*/ 0 h 37270"/>
                <a:gd name="connsiteX0" fmla="*/ 213 w 21813"/>
                <a:gd name="connsiteY0" fmla="*/ 0 h 37264"/>
                <a:gd name="connsiteX1" fmla="*/ 21813 w 21813"/>
                <a:gd name="connsiteY1" fmla="*/ 0 h 37264"/>
                <a:gd name="connsiteX2" fmla="*/ 21600 w 21813"/>
                <a:gd name="connsiteY2" fmla="*/ 727 h 37264"/>
                <a:gd name="connsiteX3" fmla="*/ 0 w 21813"/>
                <a:gd name="connsiteY3" fmla="*/ 37017 h 37264"/>
                <a:gd name="connsiteX4" fmla="*/ 213 w 21813"/>
                <a:gd name="connsiteY4" fmla="*/ 0 h 37264"/>
                <a:gd name="connsiteX0" fmla="*/ 213 w 22025"/>
                <a:gd name="connsiteY0" fmla="*/ 1182 h 38436"/>
                <a:gd name="connsiteX1" fmla="*/ 21813 w 22025"/>
                <a:gd name="connsiteY1" fmla="*/ 1182 h 38436"/>
                <a:gd name="connsiteX2" fmla="*/ 22025 w 22025"/>
                <a:gd name="connsiteY2" fmla="*/ 0 h 38436"/>
                <a:gd name="connsiteX3" fmla="*/ 0 w 22025"/>
                <a:gd name="connsiteY3" fmla="*/ 38199 h 38436"/>
                <a:gd name="connsiteX4" fmla="*/ 213 w 22025"/>
                <a:gd name="connsiteY4" fmla="*/ 1182 h 38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 h="38436">
                  <a:moveTo>
                    <a:pt x="213" y="1182"/>
                  </a:moveTo>
                  <a:lnTo>
                    <a:pt x="21813" y="1182"/>
                  </a:lnTo>
                  <a:cubicBezTo>
                    <a:pt x="21884" y="788"/>
                    <a:pt x="21954" y="394"/>
                    <a:pt x="22025" y="0"/>
                  </a:cubicBezTo>
                  <a:cubicBezTo>
                    <a:pt x="11225" y="0"/>
                    <a:pt x="10800" y="41949"/>
                    <a:pt x="0" y="38199"/>
                  </a:cubicBezTo>
                  <a:lnTo>
                    <a:pt x="213" y="118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descr="Logo.JPG"/>
            <p:cNvPicPr>
              <a:picLocks noChangeAspect="1"/>
            </p:cNvPicPr>
            <p:nvPr userDrawn="1"/>
          </p:nvPicPr>
          <p:blipFill>
            <a:blip r:embed="rId2" cstate="print"/>
            <a:stretch>
              <a:fillRect/>
            </a:stretch>
          </p:blipFill>
          <p:spPr>
            <a:xfrm>
              <a:off x="6020" y="144016"/>
              <a:ext cx="1650352" cy="476672"/>
            </a:xfrm>
            <a:prstGeom prst="rect">
              <a:avLst/>
            </a:prstGeom>
            <a:ln>
              <a:noFill/>
            </a:ln>
            <a:effectLst/>
          </p:spPr>
        </p:pic>
      </p:grpSp>
      <p:sp>
        <p:nvSpPr>
          <p:cNvPr id="18" name="Textfeld 17"/>
          <p:cNvSpPr txBox="1"/>
          <p:nvPr userDrawn="1"/>
        </p:nvSpPr>
        <p:spPr>
          <a:xfrm>
            <a:off x="6020" y="6516465"/>
            <a:ext cx="9137980" cy="215444"/>
          </a:xfrm>
          <a:prstGeom prst="rect">
            <a:avLst/>
          </a:prstGeom>
          <a:noFill/>
        </p:spPr>
        <p:txBody>
          <a:bodyPr wrap="square" rtlCol="0">
            <a:spAutoFit/>
          </a:bodyPr>
          <a:lstStyle/>
          <a:p>
            <a:pPr algn="ctr"/>
            <a:r>
              <a:rPr lang="de-DE" sz="800" dirty="0">
                <a:solidFill>
                  <a:srgbClr val="5F5043"/>
                </a:solidFill>
                <a:latin typeface="Arial" pitchFamily="34" charset="0"/>
                <a:cs typeface="Arial" pitchFamily="34" charset="0"/>
              </a:rPr>
              <a:t>www.eoda.de</a:t>
            </a:r>
            <a:endParaRPr lang="de-DE" sz="800" b="0" dirty="0">
              <a:solidFill>
                <a:srgbClr val="5F5043"/>
              </a:solidFill>
              <a:latin typeface="Arial" pitchFamily="34" charset="0"/>
              <a:cs typeface="Arial" pitchFamily="34" charset="0"/>
            </a:endParaRPr>
          </a:p>
        </p:txBody>
      </p:sp>
      <p:sp>
        <p:nvSpPr>
          <p:cNvPr id="10" name="Textfeld 9"/>
          <p:cNvSpPr txBox="1"/>
          <p:nvPr userDrawn="1"/>
        </p:nvSpPr>
        <p:spPr>
          <a:xfrm>
            <a:off x="3249678" y="183366"/>
            <a:ext cx="7629450"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kern="1200" dirty="0" err="1">
                <a:solidFill>
                  <a:srgbClr val="C9E090"/>
                </a:solidFill>
                <a:latin typeface="+mn-lt"/>
                <a:ea typeface="+mn-ea"/>
                <a:cs typeface="+mn-cs"/>
              </a:rPr>
              <a:t>Introduction</a:t>
            </a:r>
            <a:r>
              <a:rPr lang="de-DE" sz="1600" kern="1200" baseline="0" dirty="0">
                <a:solidFill>
                  <a:srgbClr val="C9E090"/>
                </a:solidFill>
                <a:latin typeface="+mn-lt"/>
                <a:ea typeface="+mn-ea"/>
                <a:cs typeface="+mn-cs"/>
              </a:rPr>
              <a:t> </a:t>
            </a:r>
            <a:r>
              <a:rPr lang="de-DE" sz="1600" kern="1200" dirty="0">
                <a:solidFill>
                  <a:srgbClr val="C9E090"/>
                </a:solidFill>
                <a:latin typeface="+mn-lt"/>
                <a:ea typeface="+mn-ea"/>
                <a:cs typeface="+mn-cs"/>
              </a:rPr>
              <a:t>| First </a:t>
            </a:r>
            <a:r>
              <a:rPr lang="de-DE" sz="1600" kern="1200" dirty="0" err="1">
                <a:solidFill>
                  <a:srgbClr val="C9E090"/>
                </a:solidFill>
                <a:latin typeface="+mn-lt"/>
                <a:ea typeface="+mn-ea"/>
                <a:cs typeface="+mn-cs"/>
              </a:rPr>
              <a:t>contact</a:t>
            </a:r>
            <a:r>
              <a:rPr lang="de-DE" sz="1600" kern="1200" dirty="0">
                <a:solidFill>
                  <a:schemeClr val="bg1"/>
                </a:solidFill>
                <a:latin typeface="+mn-lt"/>
                <a:ea typeface="+mn-ea"/>
                <a:cs typeface="+mn-cs"/>
              </a:rPr>
              <a:t> </a:t>
            </a:r>
            <a:r>
              <a:rPr lang="de-DE" sz="1600" kern="1200" dirty="0">
                <a:solidFill>
                  <a:srgbClr val="C9E090"/>
                </a:solidFill>
                <a:latin typeface="+mn-lt"/>
                <a:ea typeface="+mn-ea"/>
                <a:cs typeface="+mn-cs"/>
              </a:rPr>
              <a:t>| Proof </a:t>
            </a:r>
            <a:r>
              <a:rPr lang="de-DE" sz="1600" kern="1200" dirty="0" err="1">
                <a:solidFill>
                  <a:srgbClr val="C9E090"/>
                </a:solidFill>
                <a:latin typeface="+mn-lt"/>
                <a:ea typeface="+mn-ea"/>
                <a:cs typeface="+mn-cs"/>
              </a:rPr>
              <a:t>of</a:t>
            </a:r>
            <a:r>
              <a:rPr lang="de-DE" sz="1600" kern="1200" dirty="0">
                <a:solidFill>
                  <a:srgbClr val="C9E090"/>
                </a:solidFill>
                <a:latin typeface="+mn-lt"/>
                <a:ea typeface="+mn-ea"/>
                <a:cs typeface="+mn-cs"/>
              </a:rPr>
              <a:t> </a:t>
            </a:r>
            <a:r>
              <a:rPr lang="de-DE" sz="1600" kern="1200" dirty="0" err="1">
                <a:solidFill>
                  <a:srgbClr val="C9E090"/>
                </a:solidFill>
                <a:latin typeface="+mn-lt"/>
                <a:ea typeface="+mn-ea"/>
                <a:cs typeface="+mn-cs"/>
              </a:rPr>
              <a:t>Concept</a:t>
            </a:r>
            <a:r>
              <a:rPr lang="de-DE" sz="1600" kern="1200" dirty="0">
                <a:solidFill>
                  <a:srgbClr val="C9E090"/>
                </a:solidFill>
                <a:latin typeface="+mn-lt"/>
                <a:ea typeface="+mn-ea"/>
                <a:cs typeface="+mn-cs"/>
              </a:rPr>
              <a:t> </a:t>
            </a:r>
            <a:r>
              <a:rPr lang="de-DE" sz="1600" kern="1200" baseline="0" dirty="0">
                <a:solidFill>
                  <a:srgbClr val="C9E090"/>
                </a:solidFill>
                <a:latin typeface="+mn-lt"/>
                <a:ea typeface="+mn-ea"/>
                <a:cs typeface="+mn-cs"/>
              </a:rPr>
              <a:t>| </a:t>
            </a:r>
            <a:r>
              <a:rPr lang="de-DE" sz="1600" kern="1200" dirty="0" err="1">
                <a:solidFill>
                  <a:schemeClr val="bg1"/>
                </a:solidFill>
                <a:latin typeface="+mn-lt"/>
                <a:ea typeface="+mn-ea"/>
                <a:cs typeface="+mn-cs"/>
              </a:rPr>
              <a:t>Production</a:t>
            </a:r>
            <a:endParaRPr lang="de-DE" sz="1600" kern="1200" dirty="0">
              <a:solidFill>
                <a:schemeClr val="bg1"/>
              </a:solidFill>
              <a:latin typeface="+mn-lt"/>
              <a:ea typeface="+mn-ea"/>
              <a:cs typeface="+mn-cs"/>
            </a:endParaRPr>
          </a:p>
        </p:txBody>
      </p:sp>
    </p:spTree>
    <p:extLst>
      <p:ext uri="{BB962C8B-B14F-4D97-AF65-F5344CB8AC3E}">
        <p14:creationId xmlns:p14="http://schemas.microsoft.com/office/powerpoint/2010/main" val="3985796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dirty="0"/>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grpSp>
        <p:nvGrpSpPr>
          <p:cNvPr id="7" name="Gruppieren 6"/>
          <p:cNvGrpSpPr/>
          <p:nvPr userDrawn="1"/>
        </p:nvGrpSpPr>
        <p:grpSpPr>
          <a:xfrm>
            <a:off x="6020" y="116810"/>
            <a:ext cx="9137980" cy="503878"/>
            <a:chOff x="6020" y="116810"/>
            <a:chExt cx="9137980" cy="503878"/>
          </a:xfrm>
        </p:grpSpPr>
        <p:sp>
          <p:nvSpPr>
            <p:cNvPr id="8" name="Rechteck 7"/>
            <p:cNvSpPr/>
            <p:nvPr userDrawn="1"/>
          </p:nvSpPr>
          <p:spPr>
            <a:xfrm>
              <a:off x="29992" y="164108"/>
              <a:ext cx="9114008" cy="357986"/>
            </a:xfrm>
            <a:prstGeom prst="rect">
              <a:avLst/>
            </a:prstGeom>
            <a:solidFill>
              <a:srgbClr val="88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itchFamily="34" charset="0"/>
                <a:cs typeface="Arial" pitchFamily="34" charset="0"/>
              </a:endParaRPr>
            </a:p>
          </p:txBody>
        </p:sp>
        <p:sp>
          <p:nvSpPr>
            <p:cNvPr id="9" name="Flussdiagramm: Dokument 1"/>
            <p:cNvSpPr/>
            <p:nvPr userDrawn="1"/>
          </p:nvSpPr>
          <p:spPr>
            <a:xfrm flipV="1">
              <a:off x="1320990" y="116810"/>
              <a:ext cx="1101372" cy="431870"/>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213 w 21813"/>
                <a:gd name="connsiteY0" fmla="*/ 0 h 37423"/>
                <a:gd name="connsiteX1" fmla="*/ 21813 w 21813"/>
                <a:gd name="connsiteY1" fmla="*/ 0 h 37423"/>
                <a:gd name="connsiteX2" fmla="*/ 21813 w 21813"/>
                <a:gd name="connsiteY2" fmla="*/ 17322 h 37423"/>
                <a:gd name="connsiteX3" fmla="*/ 0 w 21813"/>
                <a:gd name="connsiteY3" fmla="*/ 37017 h 37423"/>
                <a:gd name="connsiteX4" fmla="*/ 213 w 21813"/>
                <a:gd name="connsiteY4" fmla="*/ 0 h 37423"/>
                <a:gd name="connsiteX0" fmla="*/ 213 w 21813"/>
                <a:gd name="connsiteY0" fmla="*/ 0 h 37286"/>
                <a:gd name="connsiteX1" fmla="*/ 21813 w 21813"/>
                <a:gd name="connsiteY1" fmla="*/ 0 h 37286"/>
                <a:gd name="connsiteX2" fmla="*/ 21813 w 21813"/>
                <a:gd name="connsiteY2" fmla="*/ 4087 h 37286"/>
                <a:gd name="connsiteX3" fmla="*/ 0 w 21813"/>
                <a:gd name="connsiteY3" fmla="*/ 37017 h 37286"/>
                <a:gd name="connsiteX4" fmla="*/ 213 w 21813"/>
                <a:gd name="connsiteY4" fmla="*/ 0 h 37286"/>
                <a:gd name="connsiteX0" fmla="*/ 213 w 21813"/>
                <a:gd name="connsiteY0" fmla="*/ 0 h 37270"/>
                <a:gd name="connsiteX1" fmla="*/ 21813 w 21813"/>
                <a:gd name="connsiteY1" fmla="*/ 0 h 37270"/>
                <a:gd name="connsiteX2" fmla="*/ 21813 w 21813"/>
                <a:gd name="connsiteY2" fmla="*/ 1681 h 37270"/>
                <a:gd name="connsiteX3" fmla="*/ 0 w 21813"/>
                <a:gd name="connsiteY3" fmla="*/ 37017 h 37270"/>
                <a:gd name="connsiteX4" fmla="*/ 213 w 21813"/>
                <a:gd name="connsiteY4" fmla="*/ 0 h 37270"/>
                <a:gd name="connsiteX0" fmla="*/ 213 w 21813"/>
                <a:gd name="connsiteY0" fmla="*/ 0 h 37264"/>
                <a:gd name="connsiteX1" fmla="*/ 21813 w 21813"/>
                <a:gd name="connsiteY1" fmla="*/ 0 h 37264"/>
                <a:gd name="connsiteX2" fmla="*/ 21600 w 21813"/>
                <a:gd name="connsiteY2" fmla="*/ 727 h 37264"/>
                <a:gd name="connsiteX3" fmla="*/ 0 w 21813"/>
                <a:gd name="connsiteY3" fmla="*/ 37017 h 37264"/>
                <a:gd name="connsiteX4" fmla="*/ 213 w 21813"/>
                <a:gd name="connsiteY4" fmla="*/ 0 h 37264"/>
                <a:gd name="connsiteX0" fmla="*/ 213 w 22025"/>
                <a:gd name="connsiteY0" fmla="*/ 1182 h 38436"/>
                <a:gd name="connsiteX1" fmla="*/ 21813 w 22025"/>
                <a:gd name="connsiteY1" fmla="*/ 1182 h 38436"/>
                <a:gd name="connsiteX2" fmla="*/ 22025 w 22025"/>
                <a:gd name="connsiteY2" fmla="*/ 0 h 38436"/>
                <a:gd name="connsiteX3" fmla="*/ 0 w 22025"/>
                <a:gd name="connsiteY3" fmla="*/ 38199 h 38436"/>
                <a:gd name="connsiteX4" fmla="*/ 213 w 22025"/>
                <a:gd name="connsiteY4" fmla="*/ 1182 h 38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 h="38436">
                  <a:moveTo>
                    <a:pt x="213" y="1182"/>
                  </a:moveTo>
                  <a:lnTo>
                    <a:pt x="21813" y="1182"/>
                  </a:lnTo>
                  <a:cubicBezTo>
                    <a:pt x="21884" y="788"/>
                    <a:pt x="21954" y="394"/>
                    <a:pt x="22025" y="0"/>
                  </a:cubicBezTo>
                  <a:cubicBezTo>
                    <a:pt x="11225" y="0"/>
                    <a:pt x="10800" y="41949"/>
                    <a:pt x="0" y="38199"/>
                  </a:cubicBezTo>
                  <a:lnTo>
                    <a:pt x="213" y="1182"/>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descr="Logo.JPG"/>
            <p:cNvPicPr>
              <a:picLocks noChangeAspect="1"/>
            </p:cNvPicPr>
            <p:nvPr userDrawn="1"/>
          </p:nvPicPr>
          <p:blipFill>
            <a:blip r:embed="rId13" cstate="print"/>
            <a:stretch>
              <a:fillRect/>
            </a:stretch>
          </p:blipFill>
          <p:spPr>
            <a:xfrm>
              <a:off x="6020" y="144016"/>
              <a:ext cx="1650352" cy="476672"/>
            </a:xfrm>
            <a:prstGeom prst="rect">
              <a:avLst/>
            </a:prstGeom>
            <a:ln>
              <a:noFill/>
            </a:ln>
            <a:effectLst/>
          </p:spPr>
        </p:pic>
      </p:grpSp>
      <p:sp>
        <p:nvSpPr>
          <p:cNvPr id="11" name="Textfeld 10"/>
          <p:cNvSpPr txBox="1"/>
          <p:nvPr userDrawn="1"/>
        </p:nvSpPr>
        <p:spPr>
          <a:xfrm>
            <a:off x="1259632" y="6506159"/>
            <a:ext cx="7643866" cy="215444"/>
          </a:xfrm>
          <a:prstGeom prst="rect">
            <a:avLst/>
          </a:prstGeom>
          <a:noFill/>
        </p:spPr>
        <p:txBody>
          <a:bodyPr wrap="square" rtlCol="0">
            <a:spAutoFit/>
          </a:bodyPr>
          <a:lstStyle/>
          <a:p>
            <a:pPr algn="r"/>
            <a:r>
              <a:rPr lang="de-DE" sz="600" dirty="0">
                <a:solidFill>
                  <a:srgbClr val="5F5043"/>
                </a:solidFill>
                <a:latin typeface="Arial" pitchFamily="34" charset="0"/>
                <a:cs typeface="Arial" pitchFamily="34" charset="0"/>
              </a:rPr>
              <a:t>© </a:t>
            </a:r>
            <a:r>
              <a:rPr lang="de-DE" sz="800" b="0" dirty="0">
                <a:solidFill>
                  <a:srgbClr val="5F5043"/>
                </a:solidFill>
                <a:latin typeface="Arial" pitchFamily="34" charset="0"/>
                <a:cs typeface="Arial" pitchFamily="34" charset="0"/>
              </a:rPr>
              <a:t>2010 </a:t>
            </a:r>
            <a:r>
              <a:rPr lang="de-DE" sz="800" b="0">
                <a:solidFill>
                  <a:srgbClr val="5F5043"/>
                </a:solidFill>
                <a:latin typeface="Arial" pitchFamily="34" charset="0"/>
                <a:cs typeface="Arial" pitchFamily="34" charset="0"/>
              </a:rPr>
              <a:t>– 2016 </a:t>
            </a:r>
            <a:r>
              <a:rPr lang="de-DE" sz="800" b="0" dirty="0">
                <a:solidFill>
                  <a:srgbClr val="5F5043"/>
                </a:solidFill>
                <a:latin typeface="Arial" pitchFamily="34" charset="0"/>
                <a:cs typeface="Arial" pitchFamily="34" charset="0"/>
              </a:rPr>
              <a:t>eoda GmbH</a:t>
            </a:r>
          </a:p>
        </p:txBody>
      </p:sp>
      <p:sp>
        <p:nvSpPr>
          <p:cNvPr id="13" name="Textfeld 12"/>
          <p:cNvSpPr txBox="1"/>
          <p:nvPr userDrawn="1"/>
        </p:nvSpPr>
        <p:spPr>
          <a:xfrm>
            <a:off x="83890" y="6354606"/>
            <a:ext cx="2390862" cy="400110"/>
          </a:xfrm>
          <a:prstGeom prst="rect">
            <a:avLst/>
          </a:prstGeom>
          <a:noFill/>
        </p:spPr>
        <p:txBody>
          <a:bodyPr wrap="square" rtlCol="0">
            <a:spAutoFit/>
          </a:bodyPr>
          <a:lstStyle/>
          <a:p>
            <a:r>
              <a:rPr lang="de-DE" sz="2000" b="1" dirty="0"/>
              <a:t>Oliver Bracht</a:t>
            </a:r>
          </a:p>
        </p:txBody>
      </p:sp>
    </p:spTree>
    <p:extLst>
      <p:ext uri="{BB962C8B-B14F-4D97-AF65-F5344CB8AC3E}">
        <p14:creationId xmlns:p14="http://schemas.microsoft.com/office/powerpoint/2010/main" val="3634135554"/>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 id="2147483662" r:id="rId4"/>
    <p:sldLayoutId id="2147483665" r:id="rId5"/>
    <p:sldLayoutId id="2147483728" r:id="rId6"/>
    <p:sldLayoutId id="2147483729" r:id="rId7"/>
    <p:sldLayoutId id="2147483730" r:id="rId8"/>
    <p:sldLayoutId id="2147483731" r:id="rId9"/>
    <p:sldLayoutId id="2147483732" r:id="rId10"/>
    <p:sldLayoutId id="214748373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6.jp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6.jp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chart" Target="../charts/char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6.xml"/><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Logo.JPG"/>
          <p:cNvPicPr>
            <a:picLocks noChangeAspect="1"/>
          </p:cNvPicPr>
          <p:nvPr/>
        </p:nvPicPr>
        <p:blipFill>
          <a:blip r:embed="rId3" cstate="print"/>
          <a:stretch>
            <a:fillRect/>
          </a:stretch>
        </p:blipFill>
        <p:spPr>
          <a:xfrm>
            <a:off x="2946455" y="1072091"/>
            <a:ext cx="2839206" cy="793462"/>
          </a:xfrm>
          <a:prstGeom prst="rect">
            <a:avLst/>
          </a:prstGeom>
          <a:ln>
            <a:noFill/>
          </a:ln>
          <a:effectLst/>
        </p:spPr>
      </p:pic>
      <p:sp>
        <p:nvSpPr>
          <p:cNvPr id="4" name="Textfeld 3"/>
          <p:cNvSpPr txBox="1"/>
          <p:nvPr/>
        </p:nvSpPr>
        <p:spPr>
          <a:xfrm>
            <a:off x="83890" y="6080286"/>
            <a:ext cx="2390862" cy="707886"/>
          </a:xfrm>
          <a:prstGeom prst="rect">
            <a:avLst/>
          </a:prstGeom>
          <a:solidFill>
            <a:schemeClr val="bg1"/>
          </a:solidFill>
        </p:spPr>
        <p:txBody>
          <a:bodyPr wrap="square" rtlCol="0">
            <a:spAutoFit/>
          </a:bodyPr>
          <a:lstStyle/>
          <a:p>
            <a:r>
              <a:rPr lang="de-DE" sz="2000" b="1" dirty="0"/>
              <a:t>Oliver Bracht</a:t>
            </a:r>
          </a:p>
          <a:p>
            <a:r>
              <a:rPr lang="de-DE" sz="2000" dirty="0"/>
              <a:t>Chief Data Scientist</a:t>
            </a:r>
          </a:p>
        </p:txBody>
      </p:sp>
      <p:sp>
        <p:nvSpPr>
          <p:cNvPr id="2" name="Textfeld 1"/>
          <p:cNvSpPr txBox="1"/>
          <p:nvPr/>
        </p:nvSpPr>
        <p:spPr>
          <a:xfrm>
            <a:off x="623087" y="2112021"/>
            <a:ext cx="8019207" cy="1261884"/>
          </a:xfrm>
          <a:prstGeom prst="rect">
            <a:avLst/>
          </a:prstGeom>
          <a:solidFill>
            <a:schemeClr val="bg1"/>
          </a:solidFill>
        </p:spPr>
        <p:txBody>
          <a:bodyPr wrap="square" rtlCol="0">
            <a:spAutoFit/>
          </a:bodyPr>
          <a:lstStyle/>
          <a:p>
            <a:pPr algn="ctr"/>
            <a:r>
              <a:rPr lang="en-US" sz="4000" b="1" dirty="0"/>
              <a:t>Implementing R in the </a:t>
            </a:r>
            <a:r>
              <a:rPr lang="en-US" sz="4000" b="1" dirty="0" err="1"/>
              <a:t>Mittelstand</a:t>
            </a:r>
            <a:endParaRPr lang="en-US" sz="4000" b="1" dirty="0"/>
          </a:p>
          <a:p>
            <a:pPr algn="ctr"/>
            <a:r>
              <a:rPr lang="en-US" dirty="0"/>
              <a:t>Bringing data science to small and medium-sized companies</a:t>
            </a:r>
          </a:p>
          <a:p>
            <a:pPr algn="ctr"/>
            <a:endParaRPr lang="de-DE" dirty="0"/>
          </a:p>
        </p:txBody>
      </p:sp>
    </p:spTree>
    <p:extLst>
      <p:ext uri="{BB962C8B-B14F-4D97-AF65-F5344CB8AC3E}">
        <p14:creationId xmlns:p14="http://schemas.microsoft.com/office/powerpoint/2010/main" val="683576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1172" y="4147069"/>
            <a:ext cx="2480900" cy="2480900"/>
          </a:xfrm>
          <a:prstGeom prst="rect">
            <a:avLst/>
          </a:prstGeom>
        </p:spPr>
      </p:pic>
      <p:sp>
        <p:nvSpPr>
          <p:cNvPr id="4" name="Textfeld 3"/>
          <p:cNvSpPr txBox="1"/>
          <p:nvPr/>
        </p:nvSpPr>
        <p:spPr>
          <a:xfrm>
            <a:off x="544638" y="1567173"/>
            <a:ext cx="7973434" cy="3277820"/>
          </a:xfrm>
          <a:prstGeom prst="rect">
            <a:avLst/>
          </a:prstGeom>
          <a:noFill/>
        </p:spPr>
        <p:txBody>
          <a:bodyPr wrap="square" rtlCol="0">
            <a:spAutoFit/>
          </a:bodyPr>
          <a:lstStyle/>
          <a:p>
            <a:pPr>
              <a:lnSpc>
                <a:spcPct val="150000"/>
              </a:lnSpc>
            </a:pPr>
            <a:r>
              <a:rPr lang="en-US" sz="2800" b="1" dirty="0"/>
              <a:t>Success factors</a:t>
            </a:r>
          </a:p>
          <a:p>
            <a:pPr marL="285750" indent="-285750">
              <a:lnSpc>
                <a:spcPct val="150000"/>
              </a:lnSpc>
              <a:buFont typeface="Arial" panose="020B0604020202020204" pitchFamily="34" charset="0"/>
              <a:buChar char="•"/>
            </a:pPr>
            <a:r>
              <a:rPr lang="en-US" sz="2200" dirty="0"/>
              <a:t>Involve IT department as early as possible</a:t>
            </a:r>
          </a:p>
          <a:p>
            <a:pPr marL="285750" indent="-285750">
              <a:lnSpc>
                <a:spcPct val="150000"/>
              </a:lnSpc>
              <a:buFont typeface="Arial" panose="020B0604020202020204" pitchFamily="34" charset="0"/>
              <a:buChar char="•"/>
            </a:pPr>
            <a:r>
              <a:rPr lang="en-US" sz="2200" dirty="0"/>
              <a:t>Try to enlarge the internal Data Science Team</a:t>
            </a:r>
          </a:p>
          <a:p>
            <a:pPr marL="742950" lvl="1" indent="-285750">
              <a:lnSpc>
                <a:spcPct val="150000"/>
              </a:lnSpc>
              <a:buFont typeface="Arial" panose="020B0604020202020204" pitchFamily="34" charset="0"/>
              <a:buChar char="•"/>
            </a:pPr>
            <a:r>
              <a:rPr lang="en-US" sz="2200" dirty="0"/>
              <a:t>by training (internal, on-site, online)</a:t>
            </a:r>
          </a:p>
          <a:p>
            <a:pPr marL="742950" lvl="1" indent="-285750">
              <a:lnSpc>
                <a:spcPct val="150000"/>
              </a:lnSpc>
              <a:buFont typeface="Arial" panose="020B0604020202020204" pitchFamily="34" charset="0"/>
              <a:buChar char="•"/>
            </a:pPr>
            <a:r>
              <a:rPr lang="en-US" sz="2200" dirty="0"/>
              <a:t>by hiring </a:t>
            </a:r>
          </a:p>
          <a:p>
            <a:pPr marL="285750" indent="-285750">
              <a:lnSpc>
                <a:spcPct val="150000"/>
              </a:lnSpc>
              <a:buFont typeface="Arial" panose="020B0604020202020204" pitchFamily="34" charset="0"/>
              <a:buChar char="•"/>
            </a:pPr>
            <a:r>
              <a:rPr lang="en-US" sz="2200" dirty="0"/>
              <a:t>Get as soon as possible to the next level</a:t>
            </a:r>
          </a:p>
        </p:txBody>
      </p:sp>
      <p:sp>
        <p:nvSpPr>
          <p:cNvPr id="6" name="Titel 1"/>
          <p:cNvSpPr txBox="1">
            <a:spLocks/>
          </p:cNvSpPr>
          <p:nvPr/>
        </p:nvSpPr>
        <p:spPr>
          <a:xfrm>
            <a:off x="620485" y="690600"/>
            <a:ext cx="7886700" cy="98920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3000" kern="1200" dirty="0">
                <a:solidFill>
                  <a:srgbClr val="5E4F42"/>
                </a:solidFill>
                <a:latin typeface="+mj-lt"/>
                <a:ea typeface="+mj-ea"/>
                <a:cs typeface="+mj-cs"/>
              </a:defRPr>
            </a:lvl1pPr>
          </a:lstStyle>
          <a:p>
            <a:r>
              <a:rPr lang="de-AT" b="1" dirty="0"/>
              <a:t>Level 1: First </a:t>
            </a:r>
            <a:r>
              <a:rPr lang="de-AT" b="1" dirty="0" err="1"/>
              <a:t>contact</a:t>
            </a:r>
            <a:endParaRPr lang="de-AT" dirty="0"/>
          </a:p>
        </p:txBody>
      </p:sp>
    </p:spTree>
    <p:extLst>
      <p:ext uri="{BB962C8B-B14F-4D97-AF65-F5344CB8AC3E}">
        <p14:creationId xmlns:p14="http://schemas.microsoft.com/office/powerpoint/2010/main" val="202904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659296" y="1608532"/>
            <a:ext cx="7973434" cy="2262158"/>
          </a:xfrm>
          <a:prstGeom prst="rect">
            <a:avLst/>
          </a:prstGeom>
          <a:noFill/>
        </p:spPr>
        <p:txBody>
          <a:bodyPr wrap="square" rtlCol="0">
            <a:spAutoFit/>
          </a:bodyPr>
          <a:lstStyle/>
          <a:p>
            <a:pPr>
              <a:lnSpc>
                <a:spcPct val="150000"/>
              </a:lnSpc>
            </a:pPr>
            <a:r>
              <a:rPr lang="en-US" sz="2800" b="1" dirty="0"/>
              <a:t>Risks</a:t>
            </a:r>
          </a:p>
          <a:p>
            <a:pPr marL="285750" indent="-285750">
              <a:lnSpc>
                <a:spcPct val="150000"/>
              </a:lnSpc>
              <a:buFont typeface="Arial" panose="020B0604020202020204" pitchFamily="34" charset="0"/>
              <a:buChar char="•"/>
            </a:pPr>
            <a:r>
              <a:rPr lang="en-US" sz="2200" dirty="0"/>
              <a:t>IT department raises difficulties</a:t>
            </a:r>
          </a:p>
          <a:p>
            <a:pPr marL="285750" indent="-285750">
              <a:lnSpc>
                <a:spcPct val="150000"/>
              </a:lnSpc>
              <a:buFont typeface="Arial" panose="020B0604020202020204" pitchFamily="34" charset="0"/>
              <a:buChar char="•"/>
            </a:pPr>
            <a:r>
              <a:rPr lang="en-US" sz="2200" dirty="0"/>
              <a:t>Getting lost in ad-hoc requests </a:t>
            </a:r>
          </a:p>
          <a:p>
            <a:pPr marL="285750" indent="-285750">
              <a:lnSpc>
                <a:spcPct val="150000"/>
              </a:lnSpc>
              <a:buFont typeface="Arial" panose="020B0604020202020204" pitchFamily="34" charset="0"/>
              <a:buChar char="•"/>
            </a:pPr>
            <a:r>
              <a:rPr lang="en-US" sz="2200" dirty="0"/>
              <a:t>Becoming everybody's problem solver</a:t>
            </a:r>
          </a:p>
        </p:txBody>
      </p:sp>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6550659" y="4011112"/>
            <a:ext cx="2480900" cy="2398240"/>
          </a:xfrm>
          <a:prstGeom prst="rect">
            <a:avLst/>
          </a:prstGeom>
        </p:spPr>
      </p:pic>
      <p:sp>
        <p:nvSpPr>
          <p:cNvPr id="5" name="Titel 1"/>
          <p:cNvSpPr txBox="1">
            <a:spLocks/>
          </p:cNvSpPr>
          <p:nvPr/>
        </p:nvSpPr>
        <p:spPr>
          <a:xfrm>
            <a:off x="620485" y="690600"/>
            <a:ext cx="7886700" cy="98920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3000" kern="1200" dirty="0">
                <a:solidFill>
                  <a:srgbClr val="5E4F42"/>
                </a:solidFill>
                <a:latin typeface="+mj-lt"/>
                <a:ea typeface="+mj-ea"/>
                <a:cs typeface="+mj-cs"/>
              </a:defRPr>
            </a:lvl1pPr>
          </a:lstStyle>
          <a:p>
            <a:r>
              <a:rPr lang="de-AT" b="1" dirty="0"/>
              <a:t>Level 1: First </a:t>
            </a:r>
            <a:r>
              <a:rPr lang="de-AT" b="1" dirty="0" err="1"/>
              <a:t>contact</a:t>
            </a:r>
            <a:endParaRPr lang="de-AT" dirty="0"/>
          </a:p>
        </p:txBody>
      </p:sp>
    </p:spTree>
    <p:extLst>
      <p:ext uri="{BB962C8B-B14F-4D97-AF65-F5344CB8AC3E}">
        <p14:creationId xmlns:p14="http://schemas.microsoft.com/office/powerpoint/2010/main" val="52654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2230" y="1393372"/>
            <a:ext cx="4895610" cy="3459878"/>
          </a:xfrm>
          <a:prstGeom prst="rect">
            <a:avLst/>
          </a:prstGeom>
        </p:spPr>
      </p:pic>
      <p:sp>
        <p:nvSpPr>
          <p:cNvPr id="4" name="Textfeld 3"/>
          <p:cNvSpPr txBox="1"/>
          <p:nvPr/>
        </p:nvSpPr>
        <p:spPr>
          <a:xfrm>
            <a:off x="556688" y="1945109"/>
            <a:ext cx="7973434" cy="410253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200" dirty="0"/>
              <a:t>Use Case Evaluation</a:t>
            </a:r>
          </a:p>
          <a:p>
            <a:pPr marL="742950" lvl="1" indent="-285750">
              <a:lnSpc>
                <a:spcPct val="150000"/>
              </a:lnSpc>
              <a:buFont typeface="Arial" panose="020B0604020202020204" pitchFamily="34" charset="0"/>
              <a:buChar char="•"/>
            </a:pPr>
            <a:r>
              <a:rPr lang="en-US" sz="2200" dirty="0"/>
              <a:t>Data Availability </a:t>
            </a:r>
          </a:p>
          <a:p>
            <a:pPr marL="742950" lvl="1" indent="-285750">
              <a:lnSpc>
                <a:spcPct val="150000"/>
              </a:lnSpc>
              <a:buFont typeface="Arial" panose="020B0604020202020204" pitchFamily="34" charset="0"/>
              <a:buChar char="•"/>
            </a:pPr>
            <a:r>
              <a:rPr lang="en-US" sz="2200" dirty="0"/>
              <a:t>Analytical Complexity </a:t>
            </a:r>
          </a:p>
          <a:p>
            <a:pPr marL="742950" lvl="1" indent="-285750">
              <a:lnSpc>
                <a:spcPct val="150000"/>
              </a:lnSpc>
              <a:buFont typeface="Arial" panose="020B0604020202020204" pitchFamily="34" charset="0"/>
              <a:buChar char="•"/>
            </a:pPr>
            <a:r>
              <a:rPr lang="en-US" sz="2200" dirty="0"/>
              <a:t>Business Value</a:t>
            </a:r>
          </a:p>
          <a:p>
            <a:pPr marL="285750" indent="-285750">
              <a:lnSpc>
                <a:spcPct val="150000"/>
              </a:lnSpc>
              <a:buFont typeface="Arial" panose="020B0604020202020204" pitchFamily="34" charset="0"/>
              <a:buChar char="•"/>
            </a:pPr>
            <a:r>
              <a:rPr lang="en-US" sz="2200" dirty="0"/>
              <a:t>Select the most promising use cases for </a:t>
            </a:r>
            <a:br>
              <a:rPr lang="en-US" sz="2200" dirty="0"/>
            </a:br>
            <a:r>
              <a:rPr lang="en-US" sz="2200" dirty="0"/>
              <a:t>implementation </a:t>
            </a:r>
          </a:p>
          <a:p>
            <a:pPr marL="285750" indent="-285750">
              <a:lnSpc>
                <a:spcPct val="150000"/>
              </a:lnSpc>
              <a:buFont typeface="Arial" panose="020B0604020202020204" pitchFamily="34" charset="0"/>
              <a:buChar char="•"/>
            </a:pPr>
            <a:r>
              <a:rPr lang="en-US" sz="2200" dirty="0"/>
              <a:t>Plan to accomplish more than one use case</a:t>
            </a:r>
          </a:p>
          <a:p>
            <a:pPr marL="285750" indent="-285750">
              <a:lnSpc>
                <a:spcPct val="150000"/>
              </a:lnSpc>
              <a:buFont typeface="Arial" panose="020B0604020202020204" pitchFamily="34" charset="0"/>
              <a:buChar char="•"/>
            </a:pPr>
            <a:endParaRPr lang="en-US" sz="2200" b="1" dirty="0">
              <a:latin typeface="+mj-lt"/>
            </a:endParaRPr>
          </a:p>
        </p:txBody>
      </p:sp>
      <p:sp>
        <p:nvSpPr>
          <p:cNvPr id="6" name="Titel 1"/>
          <p:cNvSpPr txBox="1">
            <a:spLocks/>
          </p:cNvSpPr>
          <p:nvPr/>
        </p:nvSpPr>
        <p:spPr>
          <a:xfrm>
            <a:off x="620485" y="690600"/>
            <a:ext cx="7886700" cy="98920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3000" kern="1200" dirty="0">
                <a:solidFill>
                  <a:srgbClr val="5E4F42"/>
                </a:solidFill>
                <a:latin typeface="+mj-lt"/>
                <a:ea typeface="+mj-ea"/>
                <a:cs typeface="+mj-cs"/>
              </a:defRPr>
            </a:lvl1pPr>
          </a:lstStyle>
          <a:p>
            <a:r>
              <a:rPr lang="de-AT" b="1" dirty="0"/>
              <a:t>Level 2: Proof </a:t>
            </a:r>
            <a:r>
              <a:rPr lang="de-AT" b="1" dirty="0" err="1"/>
              <a:t>of</a:t>
            </a:r>
            <a:r>
              <a:rPr lang="de-AT" b="1" dirty="0"/>
              <a:t> </a:t>
            </a:r>
            <a:r>
              <a:rPr lang="de-AT" b="1" dirty="0" err="1"/>
              <a:t>Concept</a:t>
            </a:r>
            <a:r>
              <a:rPr lang="de-AT" b="1" dirty="0"/>
              <a:t> </a:t>
            </a:r>
            <a:endParaRPr lang="de-AT" dirty="0"/>
          </a:p>
        </p:txBody>
      </p:sp>
    </p:spTree>
    <p:extLst>
      <p:ext uri="{BB962C8B-B14F-4D97-AF65-F5344CB8AC3E}">
        <p14:creationId xmlns:p14="http://schemas.microsoft.com/office/powerpoint/2010/main" val="150439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7299" y="3521005"/>
            <a:ext cx="2480900" cy="2480900"/>
          </a:xfrm>
          <a:prstGeom prst="rect">
            <a:avLst/>
          </a:prstGeom>
        </p:spPr>
      </p:pic>
      <p:sp>
        <p:nvSpPr>
          <p:cNvPr id="2" name="Titel 1"/>
          <p:cNvSpPr>
            <a:spLocks noGrp="1"/>
          </p:cNvSpPr>
          <p:nvPr>
            <p:ph type="title"/>
          </p:nvPr>
        </p:nvSpPr>
        <p:spPr/>
        <p:txBody>
          <a:bodyPr>
            <a:noAutofit/>
          </a:bodyPr>
          <a:lstStyle/>
          <a:p>
            <a:r>
              <a:rPr lang="de-AT" b="1" dirty="0"/>
              <a:t>Level</a:t>
            </a:r>
            <a:r>
              <a:rPr lang="de-AT" sz="3000" b="1" dirty="0">
                <a:solidFill>
                  <a:srgbClr val="5E4F42"/>
                </a:solidFill>
              </a:rPr>
              <a:t> 2: Proof </a:t>
            </a:r>
            <a:r>
              <a:rPr lang="de-AT" sz="3000" b="1" dirty="0" err="1">
                <a:solidFill>
                  <a:srgbClr val="5E4F42"/>
                </a:solidFill>
              </a:rPr>
              <a:t>of</a:t>
            </a:r>
            <a:r>
              <a:rPr lang="de-AT" sz="3000" b="1" dirty="0">
                <a:solidFill>
                  <a:srgbClr val="5E4F42"/>
                </a:solidFill>
              </a:rPr>
              <a:t> </a:t>
            </a:r>
            <a:r>
              <a:rPr lang="de-AT" sz="3000" b="1" dirty="0" err="1">
                <a:solidFill>
                  <a:srgbClr val="5E4F42"/>
                </a:solidFill>
              </a:rPr>
              <a:t>Concept</a:t>
            </a:r>
            <a:endParaRPr lang="de-AT" sz="3000" dirty="0">
              <a:solidFill>
                <a:srgbClr val="5E4F42"/>
              </a:solidFill>
            </a:endParaRPr>
          </a:p>
        </p:txBody>
      </p:sp>
      <p:sp>
        <p:nvSpPr>
          <p:cNvPr id="4" name="Textfeld 3"/>
          <p:cNvSpPr txBox="1"/>
          <p:nvPr/>
        </p:nvSpPr>
        <p:spPr>
          <a:xfrm>
            <a:off x="539551" y="1543224"/>
            <a:ext cx="8186437" cy="3785652"/>
          </a:xfrm>
          <a:prstGeom prst="rect">
            <a:avLst/>
          </a:prstGeom>
          <a:noFill/>
        </p:spPr>
        <p:txBody>
          <a:bodyPr wrap="square" rtlCol="0">
            <a:spAutoFit/>
          </a:bodyPr>
          <a:lstStyle/>
          <a:p>
            <a:pPr>
              <a:lnSpc>
                <a:spcPct val="150000"/>
              </a:lnSpc>
            </a:pPr>
            <a:r>
              <a:rPr lang="en-US" sz="2800" b="1" dirty="0"/>
              <a:t>Success Factors</a:t>
            </a:r>
          </a:p>
          <a:p>
            <a:pPr marL="285750" indent="-285750">
              <a:lnSpc>
                <a:spcPct val="150000"/>
              </a:lnSpc>
              <a:buFont typeface="Arial" panose="020B0604020202020204" pitchFamily="34" charset="0"/>
              <a:buChar char="•"/>
            </a:pPr>
            <a:r>
              <a:rPr lang="en-US" sz="2200" dirty="0"/>
              <a:t>Make sure that implementation is principally possible</a:t>
            </a:r>
          </a:p>
          <a:p>
            <a:pPr marL="285750" indent="-285750">
              <a:lnSpc>
                <a:spcPct val="150000"/>
              </a:lnSpc>
              <a:buFont typeface="Arial" panose="020B0604020202020204" pitchFamily="34" charset="0"/>
              <a:buChar char="•"/>
            </a:pPr>
            <a:r>
              <a:rPr lang="en-US" sz="2200" dirty="0"/>
              <a:t>Have your target in mind, don't get lost in details</a:t>
            </a:r>
          </a:p>
          <a:p>
            <a:pPr marL="285750" indent="-285750">
              <a:lnSpc>
                <a:spcPct val="150000"/>
              </a:lnSpc>
              <a:buFont typeface="Arial" panose="020B0604020202020204" pitchFamily="34" charset="0"/>
              <a:buChar char="•"/>
            </a:pPr>
            <a:r>
              <a:rPr lang="en-US" sz="2200" dirty="0"/>
              <a:t>Involve business as much as possible</a:t>
            </a:r>
          </a:p>
          <a:p>
            <a:pPr marL="285750" indent="-285750">
              <a:lnSpc>
                <a:spcPct val="150000"/>
              </a:lnSpc>
              <a:buFont typeface="Arial" panose="020B0604020202020204" pitchFamily="34" charset="0"/>
              <a:buChar char="•"/>
            </a:pPr>
            <a:r>
              <a:rPr lang="en-US" sz="2200" dirty="0"/>
              <a:t>Don‘t scare business with statistical terms</a:t>
            </a:r>
          </a:p>
          <a:p>
            <a:pPr marL="285750" indent="-285750">
              <a:lnSpc>
                <a:spcPct val="150000"/>
              </a:lnSpc>
              <a:buFont typeface="Arial" panose="020B0604020202020204" pitchFamily="34" charset="0"/>
              <a:buChar char="•"/>
            </a:pPr>
            <a:r>
              <a:rPr lang="en-US" sz="2200" dirty="0"/>
              <a:t>Keep analytic approach and business demand</a:t>
            </a:r>
            <a:br>
              <a:rPr lang="en-US" sz="2200" dirty="0"/>
            </a:br>
            <a:r>
              <a:rPr lang="en-US" sz="2200" dirty="0"/>
              <a:t>in line </a:t>
            </a:r>
          </a:p>
        </p:txBody>
      </p:sp>
    </p:spTree>
    <p:extLst>
      <p:ext uri="{BB962C8B-B14F-4D97-AF65-F5344CB8AC3E}">
        <p14:creationId xmlns:p14="http://schemas.microsoft.com/office/powerpoint/2010/main" val="250472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6637743" y="4158686"/>
            <a:ext cx="2480900" cy="2398240"/>
          </a:xfrm>
          <a:prstGeom prst="rect">
            <a:avLst/>
          </a:prstGeom>
        </p:spPr>
      </p:pic>
      <p:sp>
        <p:nvSpPr>
          <p:cNvPr id="2" name="Titel 1"/>
          <p:cNvSpPr>
            <a:spLocks noGrp="1"/>
          </p:cNvSpPr>
          <p:nvPr>
            <p:ph type="title"/>
          </p:nvPr>
        </p:nvSpPr>
        <p:spPr/>
        <p:txBody>
          <a:bodyPr>
            <a:noAutofit/>
          </a:bodyPr>
          <a:lstStyle/>
          <a:p>
            <a:r>
              <a:rPr lang="de-AT" b="1" dirty="0"/>
              <a:t>Level</a:t>
            </a:r>
            <a:r>
              <a:rPr lang="de-AT" sz="3000" b="1" dirty="0">
                <a:solidFill>
                  <a:srgbClr val="5E4F42"/>
                </a:solidFill>
              </a:rPr>
              <a:t> 2: Proof </a:t>
            </a:r>
            <a:r>
              <a:rPr lang="de-AT" sz="3000" b="1" dirty="0" err="1">
                <a:solidFill>
                  <a:srgbClr val="5E4F42"/>
                </a:solidFill>
              </a:rPr>
              <a:t>of</a:t>
            </a:r>
            <a:r>
              <a:rPr lang="de-AT" sz="3000" b="1" dirty="0">
                <a:solidFill>
                  <a:srgbClr val="5E4F42"/>
                </a:solidFill>
              </a:rPr>
              <a:t> </a:t>
            </a:r>
            <a:r>
              <a:rPr lang="de-AT" sz="3000" b="1" dirty="0" err="1">
                <a:solidFill>
                  <a:srgbClr val="5E4F42"/>
                </a:solidFill>
              </a:rPr>
              <a:t>Concept</a:t>
            </a:r>
            <a:endParaRPr lang="de-AT" sz="3000" dirty="0">
              <a:solidFill>
                <a:srgbClr val="5E4F42"/>
              </a:solidFill>
            </a:endParaRPr>
          </a:p>
        </p:txBody>
      </p:sp>
      <p:sp>
        <p:nvSpPr>
          <p:cNvPr id="4" name="Textfeld 3"/>
          <p:cNvSpPr txBox="1"/>
          <p:nvPr/>
        </p:nvSpPr>
        <p:spPr>
          <a:xfrm>
            <a:off x="533752" y="1575876"/>
            <a:ext cx="7973434" cy="4847481"/>
          </a:xfrm>
          <a:prstGeom prst="rect">
            <a:avLst/>
          </a:prstGeom>
          <a:noFill/>
        </p:spPr>
        <p:txBody>
          <a:bodyPr wrap="square" rtlCol="0">
            <a:spAutoFit/>
          </a:bodyPr>
          <a:lstStyle/>
          <a:p>
            <a:pPr>
              <a:lnSpc>
                <a:spcPct val="150000"/>
              </a:lnSpc>
            </a:pPr>
            <a:r>
              <a:rPr lang="en-US" sz="2800" b="1" dirty="0"/>
              <a:t>Risks</a:t>
            </a:r>
            <a:endParaRPr lang="en-US" sz="2200" dirty="0"/>
          </a:p>
          <a:p>
            <a:pPr marL="285750" indent="-285750">
              <a:lnSpc>
                <a:spcPct val="150000"/>
              </a:lnSpc>
              <a:buFont typeface="Arial" panose="020B0604020202020204" pitchFamily="34" charset="0"/>
              <a:buChar char="•"/>
            </a:pPr>
            <a:r>
              <a:rPr lang="en-US" sz="2200" dirty="0"/>
              <a:t>Promising particular success</a:t>
            </a:r>
          </a:p>
          <a:p>
            <a:pPr marL="285750" indent="-285750">
              <a:lnSpc>
                <a:spcPct val="150000"/>
              </a:lnSpc>
              <a:buFont typeface="Arial" panose="020B0604020202020204" pitchFamily="34" charset="0"/>
              <a:buChar char="•"/>
            </a:pPr>
            <a:r>
              <a:rPr lang="en-US" sz="2200" dirty="0"/>
              <a:t>Sticking to your original ideas if they don‘t fit anymore</a:t>
            </a:r>
          </a:p>
          <a:p>
            <a:pPr marL="285750" indent="-285750">
              <a:lnSpc>
                <a:spcPct val="150000"/>
              </a:lnSpc>
              <a:buFont typeface="Arial" panose="020B0604020202020204" pitchFamily="34" charset="0"/>
              <a:buChar char="•"/>
            </a:pPr>
            <a:r>
              <a:rPr lang="en-US" sz="2200" dirty="0"/>
              <a:t>Showing preliminary results to business people</a:t>
            </a:r>
          </a:p>
          <a:p>
            <a:pPr marL="285750" indent="-285750">
              <a:lnSpc>
                <a:spcPct val="150000"/>
              </a:lnSpc>
              <a:buFont typeface="Arial" panose="020B0604020202020204" pitchFamily="34" charset="0"/>
              <a:buChar char="•"/>
            </a:pPr>
            <a:r>
              <a:rPr lang="en-US" sz="2200" dirty="0"/>
              <a:t>Investing too much energy in optimization and performance</a:t>
            </a:r>
          </a:p>
          <a:p>
            <a:pPr marL="285750" indent="-285750">
              <a:lnSpc>
                <a:spcPct val="150000"/>
              </a:lnSpc>
              <a:buFont typeface="Arial" panose="020B0604020202020204" pitchFamily="34" charset="0"/>
              <a:buChar char="•"/>
            </a:pPr>
            <a:r>
              <a:rPr lang="en-US" sz="2200" dirty="0"/>
              <a:t>Communication between Data Science and Business</a:t>
            </a:r>
          </a:p>
          <a:p>
            <a:pPr>
              <a:lnSpc>
                <a:spcPct val="150000"/>
              </a:lnSpc>
            </a:pPr>
            <a:endParaRPr lang="de-DE" sz="2200" dirty="0"/>
          </a:p>
          <a:p>
            <a:pPr>
              <a:lnSpc>
                <a:spcPct val="150000"/>
              </a:lnSpc>
            </a:pPr>
            <a:endParaRPr lang="de-DE" sz="2200" dirty="0"/>
          </a:p>
          <a:p>
            <a:pPr marL="285750" indent="-285750">
              <a:lnSpc>
                <a:spcPct val="150000"/>
              </a:lnSpc>
              <a:buFont typeface="Arial" panose="020B0604020202020204" pitchFamily="34" charset="0"/>
              <a:buChar char="•"/>
            </a:pPr>
            <a:endParaRPr lang="de-DE" sz="2400" b="1" dirty="0">
              <a:latin typeface="+mj-lt"/>
            </a:endParaRPr>
          </a:p>
        </p:txBody>
      </p:sp>
    </p:spTree>
    <p:extLst>
      <p:ext uri="{BB962C8B-B14F-4D97-AF65-F5344CB8AC3E}">
        <p14:creationId xmlns:p14="http://schemas.microsoft.com/office/powerpoint/2010/main" val="352604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p>
            <a:r>
              <a:rPr lang="en-US" sz="3000" b="1" dirty="0">
                <a:solidFill>
                  <a:srgbClr val="5E4F42"/>
                </a:solidFill>
              </a:rPr>
              <a:t>Level </a:t>
            </a:r>
            <a:r>
              <a:rPr lang="en-US" b="1" dirty="0"/>
              <a:t>3</a:t>
            </a:r>
            <a:r>
              <a:rPr lang="en-US" sz="3000" b="1" dirty="0">
                <a:solidFill>
                  <a:srgbClr val="5E4F42"/>
                </a:solidFill>
              </a:rPr>
              <a:t>: Production</a:t>
            </a:r>
            <a:endParaRPr lang="en-US" sz="3000" dirty="0">
              <a:solidFill>
                <a:srgbClr val="5E4F42"/>
              </a:solidFill>
            </a:endParaRPr>
          </a:p>
        </p:txBody>
      </p:sp>
      <p:sp>
        <p:nvSpPr>
          <p:cNvPr id="4" name="Textfeld 3"/>
          <p:cNvSpPr txBox="1"/>
          <p:nvPr/>
        </p:nvSpPr>
        <p:spPr>
          <a:xfrm>
            <a:off x="539552" y="2015553"/>
            <a:ext cx="8691534" cy="16158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200" dirty="0"/>
              <a:t>Implementing Proof-of-Concept approaches into Production </a:t>
            </a:r>
          </a:p>
          <a:p>
            <a:pPr marL="285750" indent="-285750">
              <a:lnSpc>
                <a:spcPct val="150000"/>
              </a:lnSpc>
              <a:buFont typeface="Arial" panose="020B0604020202020204" pitchFamily="34" charset="0"/>
              <a:buChar char="•"/>
            </a:pPr>
            <a:r>
              <a:rPr lang="en-US" sz="2200" dirty="0"/>
              <a:t>Shift from laboratory to automation</a:t>
            </a:r>
          </a:p>
          <a:p>
            <a:pPr marL="285750" indent="-285750">
              <a:lnSpc>
                <a:spcPct val="150000"/>
              </a:lnSpc>
              <a:buFont typeface="Arial" panose="020B0604020202020204" pitchFamily="34" charset="0"/>
              <a:buChar char="•"/>
            </a:pPr>
            <a:r>
              <a:rPr lang="en-US" sz="2200" dirty="0"/>
              <a:t>Shift from hacking to programming</a:t>
            </a:r>
          </a:p>
        </p:txBody>
      </p:sp>
    </p:spTree>
    <p:extLst>
      <p:ext uri="{BB962C8B-B14F-4D97-AF65-F5344CB8AC3E}">
        <p14:creationId xmlns:p14="http://schemas.microsoft.com/office/powerpoint/2010/main" val="401259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Flussdiagramm: Magnetplattenspeicher 26"/>
          <p:cNvSpPr/>
          <p:nvPr/>
        </p:nvSpPr>
        <p:spPr>
          <a:xfrm>
            <a:off x="1721027" y="3815918"/>
            <a:ext cx="773257" cy="418898"/>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Abgerundetes Rechteck 3"/>
          <p:cNvSpPr/>
          <p:nvPr/>
        </p:nvSpPr>
        <p:spPr>
          <a:xfrm>
            <a:off x="620486" y="1951929"/>
            <a:ext cx="7791994" cy="1897260"/>
          </a:xfrm>
          <a:prstGeom prst="roundRect">
            <a:avLst>
              <a:gd name="adj" fmla="val 5459"/>
            </a:avLst>
          </a:prstGeom>
          <a:solidFill>
            <a:srgbClr val="8AA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Pfeil nach rechts 2"/>
          <p:cNvSpPr/>
          <p:nvPr/>
        </p:nvSpPr>
        <p:spPr>
          <a:xfrm>
            <a:off x="1382634" y="2409092"/>
            <a:ext cx="1556239" cy="67700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AAE1B"/>
                </a:solidFill>
              </a:rPr>
              <a:t>Input</a:t>
            </a:r>
          </a:p>
        </p:txBody>
      </p:sp>
      <p:sp>
        <p:nvSpPr>
          <p:cNvPr id="2" name="Titel 1"/>
          <p:cNvSpPr>
            <a:spLocks noGrp="1"/>
          </p:cNvSpPr>
          <p:nvPr>
            <p:ph type="title"/>
          </p:nvPr>
        </p:nvSpPr>
        <p:spPr/>
        <p:txBody>
          <a:bodyPr>
            <a:noAutofit/>
          </a:bodyPr>
          <a:lstStyle/>
          <a:p>
            <a:r>
              <a:rPr lang="en-US" sz="3000" b="1" dirty="0">
                <a:solidFill>
                  <a:srgbClr val="5E4F42"/>
                </a:solidFill>
              </a:rPr>
              <a:t>Level </a:t>
            </a:r>
            <a:r>
              <a:rPr lang="en-US" b="1" dirty="0"/>
              <a:t>3</a:t>
            </a:r>
            <a:r>
              <a:rPr lang="en-US" sz="3000" b="1" dirty="0">
                <a:solidFill>
                  <a:srgbClr val="5E4F42"/>
                </a:solidFill>
              </a:rPr>
              <a:t>: Production</a:t>
            </a:r>
            <a:endParaRPr lang="en-US" sz="3000" dirty="0">
              <a:solidFill>
                <a:srgbClr val="5E4F42"/>
              </a:solidFill>
            </a:endParaRPr>
          </a:p>
        </p:txBody>
      </p:sp>
      <p:sp>
        <p:nvSpPr>
          <p:cNvPr id="11" name="Textfeld 10"/>
          <p:cNvSpPr txBox="1"/>
          <p:nvPr/>
        </p:nvSpPr>
        <p:spPr>
          <a:xfrm>
            <a:off x="620486" y="1565180"/>
            <a:ext cx="2906485" cy="400110"/>
          </a:xfrm>
          <a:prstGeom prst="rect">
            <a:avLst/>
          </a:prstGeom>
          <a:noFill/>
        </p:spPr>
        <p:txBody>
          <a:bodyPr wrap="square" rtlCol="0">
            <a:spAutoFit/>
          </a:bodyPr>
          <a:lstStyle/>
          <a:p>
            <a:r>
              <a:rPr lang="de-DE" sz="2000" b="1" dirty="0"/>
              <a:t>Business</a:t>
            </a:r>
            <a:r>
              <a:rPr lang="de-DE" sz="2000" dirty="0"/>
              <a:t> Implementation</a:t>
            </a:r>
            <a:endParaRPr lang="en-US" sz="2000" dirty="0"/>
          </a:p>
        </p:txBody>
      </p:sp>
      <p:sp>
        <p:nvSpPr>
          <p:cNvPr id="5" name="Pfeil nach rechts 4"/>
          <p:cNvSpPr/>
          <p:nvPr/>
        </p:nvSpPr>
        <p:spPr>
          <a:xfrm>
            <a:off x="3842715" y="2409092"/>
            <a:ext cx="1556239" cy="67700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AAE1B"/>
                </a:solidFill>
              </a:rPr>
              <a:t>Analytic</a:t>
            </a:r>
          </a:p>
        </p:txBody>
      </p:sp>
      <p:sp>
        <p:nvSpPr>
          <p:cNvPr id="23" name="Rechteck 22"/>
          <p:cNvSpPr/>
          <p:nvPr/>
        </p:nvSpPr>
        <p:spPr>
          <a:xfrm>
            <a:off x="6562681" y="3332174"/>
            <a:ext cx="887340" cy="75001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p:cNvSpPr/>
          <p:nvPr/>
        </p:nvSpPr>
        <p:spPr>
          <a:xfrm>
            <a:off x="6980934" y="4105082"/>
            <a:ext cx="129454" cy="14786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 name="Gerader Verbinder 24"/>
          <p:cNvCxnSpPr/>
          <p:nvPr/>
        </p:nvCxnSpPr>
        <p:spPr>
          <a:xfrm>
            <a:off x="6833386" y="4252943"/>
            <a:ext cx="42597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Diagramm 21"/>
          <p:cNvGraphicFramePr/>
          <p:nvPr>
            <p:extLst>
              <p:ext uri="{D42A27DB-BD31-4B8C-83A1-F6EECF244321}">
                <p14:modId xmlns:p14="http://schemas.microsoft.com/office/powerpoint/2010/main" val="2002412558"/>
              </p:ext>
            </p:extLst>
          </p:nvPr>
        </p:nvGraphicFramePr>
        <p:xfrm>
          <a:off x="6392143" y="3018042"/>
          <a:ext cx="1228415" cy="1290722"/>
        </p:xfrm>
        <a:graphic>
          <a:graphicData uri="http://schemas.openxmlformats.org/drawingml/2006/chart">
            <c:chart xmlns:c="http://schemas.openxmlformats.org/drawingml/2006/chart" xmlns:r="http://schemas.openxmlformats.org/officeDocument/2006/relationships" r:id="rId3"/>
          </a:graphicData>
        </a:graphic>
      </p:graphicFrame>
      <p:pic>
        <p:nvPicPr>
          <p:cNvPr id="31" name="Grafik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4915" y="3218615"/>
            <a:ext cx="1582846" cy="1148224"/>
          </a:xfrm>
          <a:prstGeom prst="rect">
            <a:avLst/>
          </a:prstGeom>
        </p:spPr>
      </p:pic>
      <p:pic>
        <p:nvPicPr>
          <p:cNvPr id="32" name="Grafik 31"/>
          <p:cNvPicPr>
            <a:picLocks noChangeAspect="1"/>
          </p:cNvPicPr>
          <p:nvPr/>
        </p:nvPicPr>
        <p:blipFill rotWithShape="1">
          <a:blip r:embed="rId5" cstate="print">
            <a:extLst>
              <a:ext uri="{28A0092B-C50C-407E-A947-70E740481C1C}">
                <a14:useLocalDpi xmlns:a14="http://schemas.microsoft.com/office/drawing/2010/main" val="0"/>
              </a:ext>
            </a:extLst>
          </a:blip>
          <a:srcRect b="34916"/>
          <a:stretch/>
        </p:blipFill>
        <p:spPr>
          <a:xfrm>
            <a:off x="3911227" y="3275077"/>
            <a:ext cx="1426319" cy="829090"/>
          </a:xfrm>
          <a:prstGeom prst="rect">
            <a:avLst/>
          </a:prstGeom>
        </p:spPr>
      </p:pic>
      <p:sp>
        <p:nvSpPr>
          <p:cNvPr id="26" name="Flussdiagramm: Magnetplattenspeicher 25"/>
          <p:cNvSpPr/>
          <p:nvPr/>
        </p:nvSpPr>
        <p:spPr>
          <a:xfrm>
            <a:off x="1721027" y="3603888"/>
            <a:ext cx="773257" cy="347363"/>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Magnetplattenspeicher 6"/>
          <p:cNvSpPr/>
          <p:nvPr/>
        </p:nvSpPr>
        <p:spPr>
          <a:xfrm>
            <a:off x="1721027" y="3330956"/>
            <a:ext cx="773257" cy="389580"/>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Pfeil nach rechts 19"/>
          <p:cNvSpPr/>
          <p:nvPr/>
        </p:nvSpPr>
        <p:spPr>
          <a:xfrm>
            <a:off x="6262929" y="2420817"/>
            <a:ext cx="1556239" cy="67700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AAE1B"/>
                </a:solidFill>
              </a:rPr>
              <a:t>Output</a:t>
            </a:r>
          </a:p>
        </p:txBody>
      </p:sp>
    </p:spTree>
    <p:extLst>
      <p:ext uri="{BB962C8B-B14F-4D97-AF65-F5344CB8AC3E}">
        <p14:creationId xmlns:p14="http://schemas.microsoft.com/office/powerpoint/2010/main" val="794280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Flussdiagramm: Magnetplattenspeicher 26"/>
          <p:cNvSpPr/>
          <p:nvPr/>
        </p:nvSpPr>
        <p:spPr>
          <a:xfrm>
            <a:off x="1721027" y="3815918"/>
            <a:ext cx="773257" cy="418898"/>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Abgerundetes Rechteck 3"/>
          <p:cNvSpPr/>
          <p:nvPr/>
        </p:nvSpPr>
        <p:spPr>
          <a:xfrm>
            <a:off x="620486" y="1941769"/>
            <a:ext cx="7791994" cy="1897260"/>
          </a:xfrm>
          <a:prstGeom prst="roundRect">
            <a:avLst>
              <a:gd name="adj" fmla="val 5459"/>
            </a:avLst>
          </a:prstGeom>
          <a:solidFill>
            <a:srgbClr val="8AA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Pfeil nach rechts 2"/>
          <p:cNvSpPr/>
          <p:nvPr/>
        </p:nvSpPr>
        <p:spPr>
          <a:xfrm>
            <a:off x="1382634" y="2409092"/>
            <a:ext cx="1556239" cy="67700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AAE1B"/>
                </a:solidFill>
              </a:rPr>
              <a:t>Input</a:t>
            </a:r>
          </a:p>
        </p:txBody>
      </p:sp>
      <p:sp>
        <p:nvSpPr>
          <p:cNvPr id="2" name="Titel 1"/>
          <p:cNvSpPr>
            <a:spLocks noGrp="1"/>
          </p:cNvSpPr>
          <p:nvPr>
            <p:ph type="title"/>
          </p:nvPr>
        </p:nvSpPr>
        <p:spPr/>
        <p:txBody>
          <a:bodyPr>
            <a:noAutofit/>
          </a:bodyPr>
          <a:lstStyle/>
          <a:p>
            <a:r>
              <a:rPr lang="en-US" sz="3000" b="1" dirty="0">
                <a:solidFill>
                  <a:srgbClr val="5E4F42"/>
                </a:solidFill>
              </a:rPr>
              <a:t>Level </a:t>
            </a:r>
            <a:r>
              <a:rPr lang="en-US" b="1" dirty="0"/>
              <a:t>3</a:t>
            </a:r>
            <a:r>
              <a:rPr lang="en-US" sz="3000" b="1" dirty="0">
                <a:solidFill>
                  <a:srgbClr val="5E4F42"/>
                </a:solidFill>
              </a:rPr>
              <a:t>: Production</a:t>
            </a:r>
            <a:endParaRPr lang="en-US" sz="3000" dirty="0">
              <a:solidFill>
                <a:srgbClr val="5E4F42"/>
              </a:solidFill>
            </a:endParaRPr>
          </a:p>
        </p:txBody>
      </p:sp>
      <p:sp>
        <p:nvSpPr>
          <p:cNvPr id="11" name="Textfeld 10"/>
          <p:cNvSpPr txBox="1"/>
          <p:nvPr/>
        </p:nvSpPr>
        <p:spPr>
          <a:xfrm>
            <a:off x="620486" y="1565180"/>
            <a:ext cx="2970127" cy="400110"/>
          </a:xfrm>
          <a:prstGeom prst="rect">
            <a:avLst/>
          </a:prstGeom>
          <a:noFill/>
        </p:spPr>
        <p:txBody>
          <a:bodyPr wrap="square" rtlCol="0">
            <a:spAutoFit/>
          </a:bodyPr>
          <a:lstStyle/>
          <a:p>
            <a:r>
              <a:rPr lang="de-DE" sz="2000" b="1" dirty="0"/>
              <a:t>Business</a:t>
            </a:r>
            <a:r>
              <a:rPr lang="de-DE" sz="2000" dirty="0"/>
              <a:t> Implementation</a:t>
            </a:r>
            <a:endParaRPr lang="en-US" sz="2000" dirty="0"/>
          </a:p>
        </p:txBody>
      </p:sp>
      <p:sp>
        <p:nvSpPr>
          <p:cNvPr id="23" name="Rechteck 22"/>
          <p:cNvSpPr/>
          <p:nvPr/>
        </p:nvSpPr>
        <p:spPr>
          <a:xfrm>
            <a:off x="6562681" y="3332174"/>
            <a:ext cx="887340" cy="75001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p:cNvSpPr/>
          <p:nvPr/>
        </p:nvSpPr>
        <p:spPr>
          <a:xfrm>
            <a:off x="6980934" y="4105082"/>
            <a:ext cx="129454" cy="14786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 name="Gerader Verbinder 24"/>
          <p:cNvCxnSpPr/>
          <p:nvPr/>
        </p:nvCxnSpPr>
        <p:spPr>
          <a:xfrm>
            <a:off x="6833386" y="4252943"/>
            <a:ext cx="42597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Diagramm 21"/>
          <p:cNvGraphicFramePr/>
          <p:nvPr>
            <p:extLst>
              <p:ext uri="{D42A27DB-BD31-4B8C-83A1-F6EECF244321}">
                <p14:modId xmlns:p14="http://schemas.microsoft.com/office/powerpoint/2010/main" val="2002412558"/>
              </p:ext>
            </p:extLst>
          </p:nvPr>
        </p:nvGraphicFramePr>
        <p:xfrm>
          <a:off x="6392143" y="3018042"/>
          <a:ext cx="1228415" cy="1290722"/>
        </p:xfrm>
        <a:graphic>
          <a:graphicData uri="http://schemas.openxmlformats.org/drawingml/2006/chart">
            <c:chart xmlns:c="http://schemas.openxmlformats.org/drawingml/2006/chart" xmlns:r="http://schemas.openxmlformats.org/officeDocument/2006/relationships" r:id="rId3"/>
          </a:graphicData>
        </a:graphic>
      </p:graphicFrame>
      <p:sp>
        <p:nvSpPr>
          <p:cNvPr id="26" name="Flussdiagramm: Magnetplattenspeicher 25"/>
          <p:cNvSpPr/>
          <p:nvPr/>
        </p:nvSpPr>
        <p:spPr>
          <a:xfrm>
            <a:off x="1721027" y="3603888"/>
            <a:ext cx="773257" cy="347363"/>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Flussdiagramm: Magnetplattenspeicher 6"/>
          <p:cNvSpPr/>
          <p:nvPr/>
        </p:nvSpPr>
        <p:spPr>
          <a:xfrm>
            <a:off x="1721027" y="3330956"/>
            <a:ext cx="773257" cy="389580"/>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Pfeil nach rechts 19"/>
          <p:cNvSpPr/>
          <p:nvPr/>
        </p:nvSpPr>
        <p:spPr>
          <a:xfrm>
            <a:off x="6262929" y="2420817"/>
            <a:ext cx="1556239" cy="67700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AAE1B"/>
                </a:solidFill>
              </a:rPr>
              <a:t>Output</a:t>
            </a:r>
          </a:p>
        </p:txBody>
      </p:sp>
      <p:sp>
        <p:nvSpPr>
          <p:cNvPr id="17" name="Textfeld 16"/>
          <p:cNvSpPr txBox="1"/>
          <p:nvPr/>
        </p:nvSpPr>
        <p:spPr>
          <a:xfrm>
            <a:off x="5647981" y="5307527"/>
            <a:ext cx="3789924" cy="400110"/>
          </a:xfrm>
          <a:prstGeom prst="rect">
            <a:avLst/>
          </a:prstGeom>
          <a:noFill/>
        </p:spPr>
        <p:txBody>
          <a:bodyPr wrap="square" rtlCol="0">
            <a:spAutoFit/>
          </a:bodyPr>
          <a:lstStyle/>
          <a:p>
            <a:r>
              <a:rPr lang="de-DE" sz="2000" b="1" dirty="0"/>
              <a:t>Technical</a:t>
            </a:r>
            <a:r>
              <a:rPr lang="de-DE" sz="2000" dirty="0"/>
              <a:t> Implementation</a:t>
            </a:r>
            <a:endParaRPr lang="en-US" sz="2000" dirty="0"/>
          </a:p>
        </p:txBody>
      </p:sp>
      <p:sp>
        <p:nvSpPr>
          <p:cNvPr id="18" name="Abgerundetes Rechteck 17"/>
          <p:cNvSpPr/>
          <p:nvPr/>
        </p:nvSpPr>
        <p:spPr>
          <a:xfrm>
            <a:off x="3590613" y="1701912"/>
            <a:ext cx="2025605" cy="4210102"/>
          </a:xfrm>
          <a:prstGeom prst="roundRect">
            <a:avLst/>
          </a:prstGeom>
          <a:solidFill>
            <a:schemeClr val="accent1">
              <a:alpha val="22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9" name="Grafik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1956" y="4555816"/>
            <a:ext cx="1228084" cy="951766"/>
          </a:xfrm>
          <a:prstGeom prst="rect">
            <a:avLst/>
          </a:prstGeom>
        </p:spPr>
      </p:pic>
      <p:sp>
        <p:nvSpPr>
          <p:cNvPr id="5" name="Pfeil nach rechts 4"/>
          <p:cNvSpPr/>
          <p:nvPr/>
        </p:nvSpPr>
        <p:spPr>
          <a:xfrm>
            <a:off x="3842715" y="2409092"/>
            <a:ext cx="1556239" cy="67700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AAE1B"/>
                </a:solidFill>
              </a:rPr>
              <a:t>Analytic</a:t>
            </a:r>
          </a:p>
        </p:txBody>
      </p:sp>
      <p:pic>
        <p:nvPicPr>
          <p:cNvPr id="31" name="Grafik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24915" y="3218615"/>
            <a:ext cx="1582846" cy="1148224"/>
          </a:xfrm>
          <a:prstGeom prst="rect">
            <a:avLst/>
          </a:prstGeom>
        </p:spPr>
      </p:pic>
      <p:pic>
        <p:nvPicPr>
          <p:cNvPr id="32" name="Grafik 31"/>
          <p:cNvPicPr>
            <a:picLocks noChangeAspect="1"/>
          </p:cNvPicPr>
          <p:nvPr/>
        </p:nvPicPr>
        <p:blipFill rotWithShape="1">
          <a:blip r:embed="rId6" cstate="print">
            <a:extLst>
              <a:ext uri="{28A0092B-C50C-407E-A947-70E740481C1C}">
                <a14:useLocalDpi xmlns:a14="http://schemas.microsoft.com/office/drawing/2010/main" val="0"/>
              </a:ext>
            </a:extLst>
          </a:blip>
          <a:srcRect b="34916"/>
          <a:stretch/>
        </p:blipFill>
        <p:spPr>
          <a:xfrm>
            <a:off x="3911227" y="3275077"/>
            <a:ext cx="1426319" cy="829090"/>
          </a:xfrm>
          <a:prstGeom prst="rect">
            <a:avLst/>
          </a:prstGeom>
        </p:spPr>
      </p:pic>
    </p:spTree>
    <p:extLst>
      <p:ext uri="{BB962C8B-B14F-4D97-AF65-F5344CB8AC3E}">
        <p14:creationId xmlns:p14="http://schemas.microsoft.com/office/powerpoint/2010/main" val="2185455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Abgerundetes Rechteck 3"/>
          <p:cNvSpPr/>
          <p:nvPr/>
        </p:nvSpPr>
        <p:spPr>
          <a:xfrm>
            <a:off x="620486" y="1941769"/>
            <a:ext cx="7791994" cy="1897260"/>
          </a:xfrm>
          <a:prstGeom prst="roundRect">
            <a:avLst>
              <a:gd name="adj" fmla="val 5459"/>
            </a:avLst>
          </a:prstGeom>
          <a:solidFill>
            <a:srgbClr val="8AA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p:cNvSpPr>
            <a:spLocks noGrp="1"/>
          </p:cNvSpPr>
          <p:nvPr>
            <p:ph type="title"/>
          </p:nvPr>
        </p:nvSpPr>
        <p:spPr/>
        <p:txBody>
          <a:bodyPr>
            <a:noAutofit/>
          </a:bodyPr>
          <a:lstStyle/>
          <a:p>
            <a:r>
              <a:rPr lang="en-US" sz="3000" b="1" dirty="0">
                <a:solidFill>
                  <a:srgbClr val="5E4F42"/>
                </a:solidFill>
              </a:rPr>
              <a:t>Level </a:t>
            </a:r>
            <a:r>
              <a:rPr lang="en-US" b="1" dirty="0"/>
              <a:t>3</a:t>
            </a:r>
            <a:r>
              <a:rPr lang="en-US" sz="3000" b="1" dirty="0">
                <a:solidFill>
                  <a:srgbClr val="5E4F42"/>
                </a:solidFill>
              </a:rPr>
              <a:t>: Production</a:t>
            </a:r>
            <a:endParaRPr lang="en-US" sz="3000" dirty="0">
              <a:solidFill>
                <a:srgbClr val="5E4F42"/>
              </a:solidFill>
            </a:endParaRPr>
          </a:p>
        </p:txBody>
      </p:sp>
      <p:sp>
        <p:nvSpPr>
          <p:cNvPr id="11" name="Textfeld 10"/>
          <p:cNvSpPr txBox="1"/>
          <p:nvPr/>
        </p:nvSpPr>
        <p:spPr>
          <a:xfrm>
            <a:off x="620486" y="1565180"/>
            <a:ext cx="2970127" cy="400110"/>
          </a:xfrm>
          <a:prstGeom prst="rect">
            <a:avLst/>
          </a:prstGeom>
          <a:noFill/>
        </p:spPr>
        <p:txBody>
          <a:bodyPr wrap="square" rtlCol="0">
            <a:spAutoFit/>
          </a:bodyPr>
          <a:lstStyle/>
          <a:p>
            <a:r>
              <a:rPr lang="de-DE" sz="2000" b="1" dirty="0"/>
              <a:t>Business</a:t>
            </a:r>
            <a:r>
              <a:rPr lang="de-DE" sz="2000" dirty="0"/>
              <a:t> Implementation</a:t>
            </a:r>
            <a:endParaRPr lang="en-US" sz="2000" dirty="0"/>
          </a:p>
        </p:txBody>
      </p:sp>
      <p:sp>
        <p:nvSpPr>
          <p:cNvPr id="23" name="Rechteck 22"/>
          <p:cNvSpPr/>
          <p:nvPr/>
        </p:nvSpPr>
        <p:spPr>
          <a:xfrm>
            <a:off x="6562681" y="3332174"/>
            <a:ext cx="887340" cy="75001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p:cNvSpPr/>
          <p:nvPr/>
        </p:nvSpPr>
        <p:spPr>
          <a:xfrm>
            <a:off x="6980934" y="4105082"/>
            <a:ext cx="129454" cy="14786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 name="Gerader Verbinder 24"/>
          <p:cNvCxnSpPr/>
          <p:nvPr/>
        </p:nvCxnSpPr>
        <p:spPr>
          <a:xfrm>
            <a:off x="6833386" y="4252943"/>
            <a:ext cx="42597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Diagramm 21"/>
          <p:cNvGraphicFramePr/>
          <p:nvPr>
            <p:extLst/>
          </p:nvPr>
        </p:nvGraphicFramePr>
        <p:xfrm>
          <a:off x="6392143" y="3018042"/>
          <a:ext cx="1228415" cy="1290722"/>
        </p:xfrm>
        <a:graphic>
          <a:graphicData uri="http://schemas.openxmlformats.org/drawingml/2006/chart">
            <c:chart xmlns:c="http://schemas.openxmlformats.org/drawingml/2006/chart" xmlns:r="http://schemas.openxmlformats.org/officeDocument/2006/relationships" r:id="rId3"/>
          </a:graphicData>
        </a:graphic>
      </p:graphicFrame>
      <p:sp>
        <p:nvSpPr>
          <p:cNvPr id="20" name="Pfeil nach rechts 19"/>
          <p:cNvSpPr/>
          <p:nvPr/>
        </p:nvSpPr>
        <p:spPr>
          <a:xfrm>
            <a:off x="6262929" y="2420817"/>
            <a:ext cx="1556239" cy="67700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AAE1B"/>
                </a:solidFill>
              </a:rPr>
              <a:t>Output</a:t>
            </a:r>
          </a:p>
        </p:txBody>
      </p:sp>
      <p:sp>
        <p:nvSpPr>
          <p:cNvPr id="17" name="Textfeld 16"/>
          <p:cNvSpPr txBox="1"/>
          <p:nvPr/>
        </p:nvSpPr>
        <p:spPr>
          <a:xfrm>
            <a:off x="5647981" y="5307527"/>
            <a:ext cx="3789924" cy="400110"/>
          </a:xfrm>
          <a:prstGeom prst="rect">
            <a:avLst/>
          </a:prstGeom>
          <a:noFill/>
        </p:spPr>
        <p:txBody>
          <a:bodyPr wrap="square" rtlCol="0">
            <a:spAutoFit/>
          </a:bodyPr>
          <a:lstStyle/>
          <a:p>
            <a:r>
              <a:rPr lang="de-DE" sz="2000" b="1" dirty="0"/>
              <a:t>Technical</a:t>
            </a:r>
            <a:r>
              <a:rPr lang="de-DE" sz="2000" dirty="0"/>
              <a:t> Implementation</a:t>
            </a:r>
            <a:endParaRPr lang="en-US" sz="2000" dirty="0"/>
          </a:p>
        </p:txBody>
      </p:sp>
      <p:sp>
        <p:nvSpPr>
          <p:cNvPr id="18" name="Abgerundetes Rechteck 17"/>
          <p:cNvSpPr/>
          <p:nvPr/>
        </p:nvSpPr>
        <p:spPr>
          <a:xfrm>
            <a:off x="3590613" y="1701912"/>
            <a:ext cx="2025605" cy="4210102"/>
          </a:xfrm>
          <a:prstGeom prst="roundRect">
            <a:avLst/>
          </a:prstGeom>
          <a:solidFill>
            <a:schemeClr val="accent1">
              <a:alpha val="22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9" name="Grafik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71956" y="4555816"/>
            <a:ext cx="1228084" cy="951766"/>
          </a:xfrm>
          <a:prstGeom prst="rect">
            <a:avLst/>
          </a:prstGeom>
        </p:spPr>
      </p:pic>
      <p:sp>
        <p:nvSpPr>
          <p:cNvPr id="5" name="Pfeil nach rechts 4"/>
          <p:cNvSpPr/>
          <p:nvPr/>
        </p:nvSpPr>
        <p:spPr>
          <a:xfrm>
            <a:off x="3842715" y="2409092"/>
            <a:ext cx="1556239" cy="67700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AAE1B"/>
                </a:solidFill>
              </a:rPr>
              <a:t>Analytic</a:t>
            </a:r>
          </a:p>
        </p:txBody>
      </p:sp>
      <p:pic>
        <p:nvPicPr>
          <p:cNvPr id="31" name="Grafik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24915" y="3218615"/>
            <a:ext cx="1582846" cy="1148224"/>
          </a:xfrm>
          <a:prstGeom prst="rect">
            <a:avLst/>
          </a:prstGeom>
        </p:spPr>
      </p:pic>
      <p:pic>
        <p:nvPicPr>
          <p:cNvPr id="32" name="Grafik 31"/>
          <p:cNvPicPr>
            <a:picLocks noChangeAspect="1"/>
          </p:cNvPicPr>
          <p:nvPr/>
        </p:nvPicPr>
        <p:blipFill rotWithShape="1">
          <a:blip r:embed="rId6" cstate="print">
            <a:extLst>
              <a:ext uri="{28A0092B-C50C-407E-A947-70E740481C1C}">
                <a14:useLocalDpi xmlns:a14="http://schemas.microsoft.com/office/drawing/2010/main" val="0"/>
              </a:ext>
            </a:extLst>
          </a:blip>
          <a:srcRect b="34916"/>
          <a:stretch/>
        </p:blipFill>
        <p:spPr>
          <a:xfrm>
            <a:off x="3911227" y="3275077"/>
            <a:ext cx="1426319" cy="829090"/>
          </a:xfrm>
          <a:prstGeom prst="rect">
            <a:avLst/>
          </a:prstGeom>
        </p:spPr>
      </p:pic>
      <p:sp>
        <p:nvSpPr>
          <p:cNvPr id="21" name="Pfeil nach rechts 20"/>
          <p:cNvSpPr/>
          <p:nvPr/>
        </p:nvSpPr>
        <p:spPr>
          <a:xfrm>
            <a:off x="799387" y="2005750"/>
            <a:ext cx="2455052" cy="17891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AAE1B"/>
                </a:solidFill>
              </a:rPr>
              <a:t>Human / Machine</a:t>
            </a:r>
          </a:p>
        </p:txBody>
      </p:sp>
    </p:spTree>
    <p:extLst>
      <p:ext uri="{BB962C8B-B14F-4D97-AF65-F5344CB8AC3E}">
        <p14:creationId xmlns:p14="http://schemas.microsoft.com/office/powerpoint/2010/main" val="1000782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Abgerundetes Rechteck 3"/>
          <p:cNvSpPr/>
          <p:nvPr/>
        </p:nvSpPr>
        <p:spPr>
          <a:xfrm>
            <a:off x="620486" y="1941769"/>
            <a:ext cx="7791994" cy="1897260"/>
          </a:xfrm>
          <a:prstGeom prst="roundRect">
            <a:avLst>
              <a:gd name="adj" fmla="val 5459"/>
            </a:avLst>
          </a:prstGeom>
          <a:solidFill>
            <a:srgbClr val="8AAE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Pfeil nach rechts 2"/>
          <p:cNvSpPr/>
          <p:nvPr/>
        </p:nvSpPr>
        <p:spPr>
          <a:xfrm>
            <a:off x="794352" y="2006319"/>
            <a:ext cx="2455052" cy="17891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AAE1B"/>
                </a:solidFill>
              </a:rPr>
              <a:t>Human / Machine</a:t>
            </a:r>
          </a:p>
        </p:txBody>
      </p:sp>
      <p:sp>
        <p:nvSpPr>
          <p:cNvPr id="2" name="Titel 1"/>
          <p:cNvSpPr>
            <a:spLocks noGrp="1"/>
          </p:cNvSpPr>
          <p:nvPr>
            <p:ph type="title"/>
          </p:nvPr>
        </p:nvSpPr>
        <p:spPr/>
        <p:txBody>
          <a:bodyPr>
            <a:noAutofit/>
          </a:bodyPr>
          <a:lstStyle/>
          <a:p>
            <a:r>
              <a:rPr lang="de-AT" sz="3000" b="1" dirty="0">
                <a:solidFill>
                  <a:srgbClr val="5E4F42"/>
                </a:solidFill>
              </a:rPr>
              <a:t>Level </a:t>
            </a:r>
            <a:r>
              <a:rPr lang="de-AT" b="1" dirty="0"/>
              <a:t>3</a:t>
            </a:r>
            <a:r>
              <a:rPr lang="de-AT" sz="3000" b="1" dirty="0">
                <a:solidFill>
                  <a:srgbClr val="5E4F42"/>
                </a:solidFill>
              </a:rPr>
              <a:t>: </a:t>
            </a:r>
            <a:r>
              <a:rPr lang="de-AT" sz="3000" b="1" dirty="0" err="1">
                <a:solidFill>
                  <a:srgbClr val="5E4F42"/>
                </a:solidFill>
              </a:rPr>
              <a:t>Production</a:t>
            </a:r>
            <a:endParaRPr lang="de-AT" sz="3000" dirty="0">
              <a:solidFill>
                <a:srgbClr val="5E4F42"/>
              </a:solidFill>
            </a:endParaRPr>
          </a:p>
        </p:txBody>
      </p:sp>
      <p:sp>
        <p:nvSpPr>
          <p:cNvPr id="11" name="Textfeld 10"/>
          <p:cNvSpPr txBox="1"/>
          <p:nvPr/>
        </p:nvSpPr>
        <p:spPr>
          <a:xfrm>
            <a:off x="620486" y="1565180"/>
            <a:ext cx="2970127" cy="400110"/>
          </a:xfrm>
          <a:prstGeom prst="rect">
            <a:avLst/>
          </a:prstGeom>
          <a:noFill/>
        </p:spPr>
        <p:txBody>
          <a:bodyPr wrap="square" rtlCol="0">
            <a:spAutoFit/>
          </a:bodyPr>
          <a:lstStyle/>
          <a:p>
            <a:r>
              <a:rPr lang="de-DE" sz="2000" b="1" dirty="0"/>
              <a:t>Business</a:t>
            </a:r>
            <a:r>
              <a:rPr lang="de-DE" sz="2000" dirty="0"/>
              <a:t> Implementation</a:t>
            </a:r>
            <a:endParaRPr lang="en-US" sz="2000" dirty="0"/>
          </a:p>
        </p:txBody>
      </p:sp>
      <p:sp>
        <p:nvSpPr>
          <p:cNvPr id="17" name="Textfeld 16"/>
          <p:cNvSpPr txBox="1"/>
          <p:nvPr/>
        </p:nvSpPr>
        <p:spPr>
          <a:xfrm>
            <a:off x="5647981" y="5307527"/>
            <a:ext cx="3789924" cy="400110"/>
          </a:xfrm>
          <a:prstGeom prst="rect">
            <a:avLst/>
          </a:prstGeom>
          <a:noFill/>
        </p:spPr>
        <p:txBody>
          <a:bodyPr wrap="square" rtlCol="0">
            <a:spAutoFit/>
          </a:bodyPr>
          <a:lstStyle/>
          <a:p>
            <a:r>
              <a:rPr lang="de-DE" sz="2000" b="1" dirty="0"/>
              <a:t>Technical</a:t>
            </a:r>
            <a:r>
              <a:rPr lang="de-DE" sz="2000" dirty="0"/>
              <a:t> Implementation</a:t>
            </a:r>
            <a:endParaRPr lang="en-US" sz="2000" dirty="0"/>
          </a:p>
        </p:txBody>
      </p:sp>
      <p:sp>
        <p:nvSpPr>
          <p:cNvPr id="18" name="Abgerundetes Rechteck 17"/>
          <p:cNvSpPr/>
          <p:nvPr/>
        </p:nvSpPr>
        <p:spPr>
          <a:xfrm>
            <a:off x="3590613" y="1701912"/>
            <a:ext cx="2025605" cy="4210102"/>
          </a:xfrm>
          <a:prstGeom prst="roundRect">
            <a:avLst/>
          </a:prstGeom>
          <a:solidFill>
            <a:schemeClr val="accent1">
              <a:alpha val="22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9" name="Grafik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1956" y="4555816"/>
            <a:ext cx="1228084" cy="951766"/>
          </a:xfrm>
          <a:prstGeom prst="rect">
            <a:avLst/>
          </a:prstGeom>
        </p:spPr>
      </p:pic>
      <p:sp>
        <p:nvSpPr>
          <p:cNvPr id="5" name="Pfeil nach rechts 4"/>
          <p:cNvSpPr/>
          <p:nvPr/>
        </p:nvSpPr>
        <p:spPr>
          <a:xfrm>
            <a:off x="3842715" y="2409092"/>
            <a:ext cx="1556239" cy="67700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AAE1B"/>
                </a:solidFill>
              </a:rPr>
              <a:t>Analytic</a:t>
            </a:r>
          </a:p>
        </p:txBody>
      </p:sp>
      <p:pic>
        <p:nvPicPr>
          <p:cNvPr id="31" name="Grafik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4915" y="3218615"/>
            <a:ext cx="1582846" cy="1148224"/>
          </a:xfrm>
          <a:prstGeom prst="rect">
            <a:avLst/>
          </a:prstGeom>
        </p:spPr>
      </p:pic>
      <p:pic>
        <p:nvPicPr>
          <p:cNvPr id="32" name="Grafik 31"/>
          <p:cNvPicPr>
            <a:picLocks noChangeAspect="1"/>
          </p:cNvPicPr>
          <p:nvPr/>
        </p:nvPicPr>
        <p:blipFill rotWithShape="1">
          <a:blip r:embed="rId5" cstate="print">
            <a:extLst>
              <a:ext uri="{28A0092B-C50C-407E-A947-70E740481C1C}">
                <a14:useLocalDpi xmlns:a14="http://schemas.microsoft.com/office/drawing/2010/main" val="0"/>
              </a:ext>
            </a:extLst>
          </a:blip>
          <a:srcRect b="34916"/>
          <a:stretch/>
        </p:blipFill>
        <p:spPr>
          <a:xfrm>
            <a:off x="3911227" y="3275077"/>
            <a:ext cx="1426319" cy="829090"/>
          </a:xfrm>
          <a:prstGeom prst="rect">
            <a:avLst/>
          </a:prstGeom>
        </p:spPr>
      </p:pic>
      <p:sp>
        <p:nvSpPr>
          <p:cNvPr id="21" name="Pfeil nach rechts 20"/>
          <p:cNvSpPr/>
          <p:nvPr/>
        </p:nvSpPr>
        <p:spPr>
          <a:xfrm>
            <a:off x="5868320" y="2017797"/>
            <a:ext cx="2455052" cy="178916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AAE1B"/>
                </a:solidFill>
              </a:rPr>
              <a:t>Human / Machine</a:t>
            </a:r>
          </a:p>
        </p:txBody>
      </p:sp>
    </p:spTree>
    <p:extLst>
      <p:ext uri="{BB962C8B-B14F-4D97-AF65-F5344CB8AC3E}">
        <p14:creationId xmlns:p14="http://schemas.microsoft.com/office/powerpoint/2010/main" val="190059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rotWithShape="1">
          <a:blip r:embed="rId2" cstate="print">
            <a:extLst>
              <a:ext uri="{28A0092B-C50C-407E-A947-70E740481C1C}">
                <a14:useLocalDpi xmlns:a14="http://schemas.microsoft.com/office/drawing/2010/main" val="0"/>
              </a:ext>
            </a:extLst>
          </a:blip>
          <a:srcRect l="3024" t="1885" r="17384" b="2623"/>
          <a:stretch/>
        </p:blipFill>
        <p:spPr>
          <a:xfrm>
            <a:off x="6152811" y="2679308"/>
            <a:ext cx="1644475" cy="1643026"/>
          </a:xfrm>
          <a:prstGeom prst="rect">
            <a:avLst/>
          </a:prstGeom>
          <a:effectLst>
            <a:softEdge rad="50800"/>
          </a:effectLst>
        </p:spPr>
      </p:pic>
      <p:pic>
        <p:nvPicPr>
          <p:cNvPr id="16" name="Grafik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4658" y="5166188"/>
            <a:ext cx="1025186" cy="794519"/>
          </a:xfrm>
          <a:prstGeom prst="rect">
            <a:avLst/>
          </a:prstGeom>
        </p:spPr>
      </p:pic>
      <p:sp>
        <p:nvSpPr>
          <p:cNvPr id="4" name="Titel 1"/>
          <p:cNvSpPr>
            <a:spLocks noGrp="1"/>
          </p:cNvSpPr>
          <p:nvPr>
            <p:ph type="title"/>
          </p:nvPr>
        </p:nvSpPr>
        <p:spPr>
          <a:xfrm>
            <a:off x="620486" y="701482"/>
            <a:ext cx="7886700" cy="989207"/>
          </a:xfrm>
        </p:spPr>
        <p:txBody>
          <a:bodyPr>
            <a:noAutofit/>
          </a:bodyPr>
          <a:lstStyle/>
          <a:p>
            <a:r>
              <a:rPr lang="de-AT" dirty="0" err="1">
                <a:latin typeface="+mn-lt"/>
              </a:rPr>
              <a:t>About</a:t>
            </a:r>
            <a:r>
              <a:rPr lang="de-AT" dirty="0">
                <a:latin typeface="+mn-lt"/>
              </a:rPr>
              <a:t> eoda</a:t>
            </a:r>
          </a:p>
        </p:txBody>
      </p:sp>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1525" y="1461308"/>
            <a:ext cx="1864941" cy="1864941"/>
          </a:xfrm>
          <a:prstGeom prst="rect">
            <a:avLst/>
          </a:prstGeom>
        </p:spPr>
      </p:pic>
      <p:sp>
        <p:nvSpPr>
          <p:cNvPr id="8" name="Textfeld 7"/>
          <p:cNvSpPr txBox="1"/>
          <p:nvPr/>
        </p:nvSpPr>
        <p:spPr>
          <a:xfrm>
            <a:off x="2806466" y="1938753"/>
            <a:ext cx="5416732" cy="646331"/>
          </a:xfrm>
          <a:prstGeom prst="rect">
            <a:avLst/>
          </a:prstGeom>
          <a:noFill/>
        </p:spPr>
        <p:txBody>
          <a:bodyPr wrap="square" rtlCol="0">
            <a:spAutoFit/>
          </a:bodyPr>
          <a:lstStyle/>
          <a:p>
            <a:r>
              <a:rPr lang="en-US" sz="2000" dirty="0"/>
              <a:t>Interdisciplinary Team </a:t>
            </a:r>
          </a:p>
          <a:p>
            <a:r>
              <a:rPr lang="en-US" sz="1600" dirty="0"/>
              <a:t>Statisticians | Engineers | Economists | Sociologist | …</a:t>
            </a:r>
          </a:p>
        </p:txBody>
      </p:sp>
      <p:pic>
        <p:nvPicPr>
          <p:cNvPr id="6" name="Grafik 5"/>
          <p:cNvPicPr>
            <a:picLocks noChangeAspect="1"/>
          </p:cNvPicPr>
          <p:nvPr/>
        </p:nvPicPr>
        <p:blipFill>
          <a:blip r:embed="rId5"/>
          <a:stretch>
            <a:fillRect/>
          </a:stretch>
        </p:blipFill>
        <p:spPr>
          <a:xfrm>
            <a:off x="6699776" y="2701977"/>
            <a:ext cx="303848" cy="288398"/>
          </a:xfrm>
          <a:prstGeom prst="rect">
            <a:avLst/>
          </a:prstGeom>
        </p:spPr>
      </p:pic>
      <p:sp>
        <p:nvSpPr>
          <p:cNvPr id="3" name="Gleichschenkliges Dreieck 2"/>
          <p:cNvSpPr/>
          <p:nvPr/>
        </p:nvSpPr>
        <p:spPr>
          <a:xfrm flipV="1">
            <a:off x="6835224" y="3006768"/>
            <a:ext cx="45719" cy="609600"/>
          </a:xfrm>
          <a:prstGeom prst="triangle">
            <a:avLst/>
          </a:prstGeom>
          <a:solidFill>
            <a:srgbClr val="88AB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3159625" y="3111228"/>
            <a:ext cx="3369283" cy="400110"/>
          </a:xfrm>
          <a:prstGeom prst="rect">
            <a:avLst/>
          </a:prstGeom>
          <a:noFill/>
        </p:spPr>
        <p:txBody>
          <a:bodyPr wrap="square" rtlCol="0">
            <a:spAutoFit/>
          </a:bodyPr>
          <a:lstStyle/>
          <a:p>
            <a:r>
              <a:rPr lang="en-US" sz="2000" dirty="0"/>
              <a:t>Based in Kassel - Germany</a:t>
            </a:r>
            <a:endParaRPr lang="en-US" sz="1600" dirty="0"/>
          </a:p>
        </p:txBody>
      </p:sp>
      <p:sp>
        <p:nvSpPr>
          <p:cNvPr id="15" name="Rechteck 14"/>
          <p:cNvSpPr/>
          <p:nvPr/>
        </p:nvSpPr>
        <p:spPr>
          <a:xfrm>
            <a:off x="3051317" y="4552515"/>
            <a:ext cx="4927029" cy="646331"/>
          </a:xfrm>
          <a:prstGeom prst="rect">
            <a:avLst/>
          </a:prstGeom>
        </p:spPr>
        <p:txBody>
          <a:bodyPr wrap="square">
            <a:spAutoFit/>
          </a:bodyPr>
          <a:lstStyle/>
          <a:p>
            <a:r>
              <a:rPr lang="en-US" dirty="0"/>
              <a:t>Data Science Consulting, Training, Support, Software and Analytic Services with a focus </a:t>
            </a:r>
            <a:r>
              <a:rPr lang="de-DE" dirty="0"/>
              <a:t>on R</a:t>
            </a:r>
          </a:p>
        </p:txBody>
      </p:sp>
      <p:pic>
        <p:nvPicPr>
          <p:cNvPr id="20" name="Grafik 19"/>
          <p:cNvPicPr>
            <a:picLocks noChangeAspect="1"/>
          </p:cNvPicPr>
          <p:nvPr/>
        </p:nvPicPr>
        <p:blipFill rotWithShape="1">
          <a:blip r:embed="rId6" cstate="print">
            <a:extLst>
              <a:ext uri="{28A0092B-C50C-407E-A947-70E740481C1C}">
                <a14:useLocalDpi xmlns:a14="http://schemas.microsoft.com/office/drawing/2010/main" val="0"/>
              </a:ext>
            </a:extLst>
          </a:blip>
          <a:srcRect r="43111"/>
          <a:stretch/>
        </p:blipFill>
        <p:spPr>
          <a:xfrm>
            <a:off x="1359581" y="3488739"/>
            <a:ext cx="1133279" cy="1590990"/>
          </a:xfrm>
          <a:prstGeom prst="rect">
            <a:avLst/>
          </a:prstGeom>
        </p:spPr>
      </p:pic>
    </p:spTree>
    <p:extLst>
      <p:ext uri="{BB962C8B-B14F-4D97-AF65-F5344CB8AC3E}">
        <p14:creationId xmlns:p14="http://schemas.microsoft.com/office/powerpoint/2010/main" val="2804271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013" y="4097948"/>
            <a:ext cx="2480900" cy="2480900"/>
          </a:xfrm>
          <a:prstGeom prst="rect">
            <a:avLst/>
          </a:prstGeom>
        </p:spPr>
      </p:pic>
      <p:sp>
        <p:nvSpPr>
          <p:cNvPr id="2" name="Titel 1"/>
          <p:cNvSpPr>
            <a:spLocks noGrp="1"/>
          </p:cNvSpPr>
          <p:nvPr>
            <p:ph type="title"/>
          </p:nvPr>
        </p:nvSpPr>
        <p:spPr/>
        <p:txBody>
          <a:bodyPr>
            <a:noAutofit/>
          </a:bodyPr>
          <a:lstStyle/>
          <a:p>
            <a:r>
              <a:rPr lang="de-AT" sz="3000" b="1" dirty="0">
                <a:solidFill>
                  <a:srgbClr val="5E4F42"/>
                </a:solidFill>
              </a:rPr>
              <a:t>Level </a:t>
            </a:r>
            <a:r>
              <a:rPr lang="de-AT" b="1" dirty="0"/>
              <a:t>3</a:t>
            </a:r>
            <a:r>
              <a:rPr lang="de-AT" sz="3000" b="1" dirty="0">
                <a:solidFill>
                  <a:srgbClr val="5E4F42"/>
                </a:solidFill>
              </a:rPr>
              <a:t>: </a:t>
            </a:r>
            <a:r>
              <a:rPr lang="de-AT" sz="3000" b="1" dirty="0" err="1">
                <a:solidFill>
                  <a:srgbClr val="5E4F42"/>
                </a:solidFill>
              </a:rPr>
              <a:t>Production</a:t>
            </a:r>
            <a:endParaRPr lang="de-AT" sz="3000" dirty="0">
              <a:solidFill>
                <a:srgbClr val="5E4F42"/>
              </a:solidFill>
            </a:endParaRPr>
          </a:p>
        </p:txBody>
      </p:sp>
      <p:sp>
        <p:nvSpPr>
          <p:cNvPr id="4" name="Textfeld 3"/>
          <p:cNvSpPr txBox="1"/>
          <p:nvPr/>
        </p:nvSpPr>
        <p:spPr>
          <a:xfrm>
            <a:off x="539552" y="1510560"/>
            <a:ext cx="8680648" cy="3231654"/>
          </a:xfrm>
          <a:prstGeom prst="rect">
            <a:avLst/>
          </a:prstGeom>
          <a:noFill/>
        </p:spPr>
        <p:txBody>
          <a:bodyPr wrap="square" rtlCol="0">
            <a:spAutoFit/>
          </a:bodyPr>
          <a:lstStyle/>
          <a:p>
            <a:pPr>
              <a:lnSpc>
                <a:spcPct val="150000"/>
              </a:lnSpc>
            </a:pPr>
            <a:r>
              <a:rPr lang="en-US" sz="2400" b="1" dirty="0"/>
              <a:t>Success Factors</a:t>
            </a:r>
          </a:p>
          <a:p>
            <a:pPr marL="285750" indent="-285750">
              <a:lnSpc>
                <a:spcPct val="150000"/>
              </a:lnSpc>
              <a:buFont typeface="Arial" panose="020B0604020202020204" pitchFamily="34" charset="0"/>
              <a:buChar char="•"/>
            </a:pPr>
            <a:r>
              <a:rPr lang="en-US" sz="2200" dirty="0"/>
              <a:t>Focus on software developers skills</a:t>
            </a:r>
          </a:p>
          <a:p>
            <a:pPr marL="285750" indent="-285750">
              <a:lnSpc>
                <a:spcPct val="150000"/>
              </a:lnSpc>
              <a:buFont typeface="Arial" panose="020B0604020202020204" pitchFamily="34" charset="0"/>
              <a:buChar char="•"/>
            </a:pPr>
            <a:r>
              <a:rPr lang="en-US" sz="2200" dirty="0"/>
              <a:t>Care much about performance</a:t>
            </a:r>
          </a:p>
          <a:p>
            <a:pPr marL="285750" indent="-285750">
              <a:lnSpc>
                <a:spcPct val="150000"/>
              </a:lnSpc>
              <a:buFont typeface="Arial" panose="020B0604020202020204" pitchFamily="34" charset="0"/>
              <a:buChar char="•"/>
            </a:pPr>
            <a:r>
              <a:rPr lang="en-US" sz="2200" dirty="0"/>
              <a:t>Put a first stable version on the live system before adding new features</a:t>
            </a:r>
            <a:endParaRPr lang="en-US" sz="2400" b="1" dirty="0"/>
          </a:p>
          <a:p>
            <a:pPr marL="285750" indent="-285750">
              <a:lnSpc>
                <a:spcPct val="150000"/>
              </a:lnSpc>
              <a:buFont typeface="Arial" panose="020B0604020202020204" pitchFamily="34" charset="0"/>
              <a:buChar char="•"/>
            </a:pPr>
            <a:r>
              <a:rPr lang="en-US" sz="2200" dirty="0"/>
              <a:t>Open a backlog for future improvements</a:t>
            </a:r>
          </a:p>
          <a:p>
            <a:pPr marL="285750" indent="-285750">
              <a:lnSpc>
                <a:spcPct val="150000"/>
              </a:lnSpc>
              <a:buFont typeface="Arial" panose="020B0604020202020204" pitchFamily="34" charset="0"/>
              <a:buChar char="•"/>
            </a:pPr>
            <a:endParaRPr lang="de-DE" sz="2400" b="1" dirty="0">
              <a:latin typeface="+mj-lt"/>
            </a:endParaRPr>
          </a:p>
        </p:txBody>
      </p:sp>
    </p:spTree>
    <p:extLst>
      <p:ext uri="{BB962C8B-B14F-4D97-AF65-F5344CB8AC3E}">
        <p14:creationId xmlns:p14="http://schemas.microsoft.com/office/powerpoint/2010/main" val="89404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fik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5476" y="4385096"/>
            <a:ext cx="2172889" cy="2172889"/>
          </a:xfrm>
          <a:prstGeom prst="rect">
            <a:avLst/>
          </a:prstGeom>
        </p:spPr>
      </p:pic>
      <p:sp>
        <p:nvSpPr>
          <p:cNvPr id="4" name="Textfeld 3"/>
          <p:cNvSpPr txBox="1"/>
          <p:nvPr/>
        </p:nvSpPr>
        <p:spPr>
          <a:xfrm>
            <a:off x="803148" y="2066171"/>
            <a:ext cx="8490148" cy="3985706"/>
          </a:xfrm>
          <a:prstGeom prst="rect">
            <a:avLst/>
          </a:prstGeom>
          <a:noFill/>
        </p:spPr>
        <p:txBody>
          <a:bodyPr wrap="square" rtlCol="0">
            <a:spAutoFit/>
          </a:bodyPr>
          <a:lstStyle/>
          <a:p>
            <a:pPr lvl="1">
              <a:lnSpc>
                <a:spcPct val="200000"/>
              </a:lnSpc>
            </a:pPr>
            <a:r>
              <a:rPr lang="en-US" sz="2200" dirty="0"/>
              <a:t>Versioning</a:t>
            </a:r>
            <a:r>
              <a:rPr lang="de-DE" sz="2200" dirty="0"/>
              <a:t>	                        		   </a:t>
            </a:r>
            <a:r>
              <a:rPr lang="de-DE" sz="2200" dirty="0" err="1"/>
              <a:t>Failure</a:t>
            </a:r>
            <a:r>
              <a:rPr lang="de-DE" sz="2200" dirty="0"/>
              <a:t> </a:t>
            </a:r>
            <a:r>
              <a:rPr lang="de-DE" sz="2200" dirty="0" err="1"/>
              <a:t>controll</a:t>
            </a:r>
            <a:r>
              <a:rPr lang="de-DE" sz="2200" dirty="0"/>
              <a:t> 	</a:t>
            </a:r>
            <a:endParaRPr lang="de-DE" sz="2200" dirty="0">
              <a:sym typeface="Wingdings" panose="05000000000000000000" pitchFamily="2" charset="2"/>
            </a:endParaRPr>
          </a:p>
          <a:p>
            <a:pPr lvl="1">
              <a:lnSpc>
                <a:spcPct val="200000"/>
              </a:lnSpc>
            </a:pPr>
            <a:r>
              <a:rPr lang="de-DE" sz="2200" dirty="0" err="1">
                <a:sym typeface="Wingdings" panose="05000000000000000000" pitchFamily="2" charset="2"/>
              </a:rPr>
              <a:t>Dependency</a:t>
            </a:r>
            <a:r>
              <a:rPr lang="de-DE" sz="2200" dirty="0">
                <a:sym typeface="Wingdings" panose="05000000000000000000" pitchFamily="2" charset="2"/>
              </a:rPr>
              <a:t> Management	 	   Documentation</a:t>
            </a:r>
            <a:endParaRPr lang="de-DE" sz="2200" dirty="0"/>
          </a:p>
          <a:p>
            <a:pPr lvl="1">
              <a:lnSpc>
                <a:spcPct val="200000"/>
              </a:lnSpc>
            </a:pPr>
            <a:r>
              <a:rPr lang="de-DE" sz="2200" dirty="0"/>
              <a:t>Package Building	 		   Staging 	</a:t>
            </a:r>
            <a:r>
              <a:rPr lang="de-DE" sz="2200" dirty="0">
                <a:sym typeface="Wingdings" panose="05000000000000000000" pitchFamily="2" charset="2"/>
              </a:rPr>
              <a:t>	</a:t>
            </a:r>
            <a:endParaRPr lang="de-DE" sz="2200" dirty="0"/>
          </a:p>
          <a:p>
            <a:pPr lvl="1">
              <a:lnSpc>
                <a:spcPct val="200000"/>
              </a:lnSpc>
            </a:pPr>
            <a:r>
              <a:rPr lang="de-DE" sz="2200" dirty="0" err="1"/>
              <a:t>Testing</a:t>
            </a:r>
            <a:r>
              <a:rPr lang="de-DE" sz="2200" dirty="0">
                <a:sym typeface="Wingdings" panose="05000000000000000000" pitchFamily="2" charset="2"/>
              </a:rPr>
              <a:t> 				   Deployment </a:t>
            </a:r>
            <a:r>
              <a:rPr lang="de-DE" sz="2200" dirty="0"/>
              <a:t>			</a:t>
            </a:r>
            <a:endParaRPr lang="de-DE" sz="2200" dirty="0">
              <a:sym typeface="Wingdings" panose="05000000000000000000" pitchFamily="2" charset="2"/>
            </a:endParaRPr>
          </a:p>
          <a:p>
            <a:pPr lvl="1">
              <a:lnSpc>
                <a:spcPct val="200000"/>
              </a:lnSpc>
            </a:pPr>
            <a:r>
              <a:rPr lang="de-DE" sz="2200" dirty="0" err="1">
                <a:sym typeface="Wingdings" panose="05000000000000000000" pitchFamily="2" charset="2"/>
              </a:rPr>
              <a:t>Profiling</a:t>
            </a:r>
            <a:r>
              <a:rPr lang="de-DE" sz="2200" dirty="0">
                <a:sym typeface="Wingdings" panose="05000000000000000000" pitchFamily="2" charset="2"/>
              </a:rPr>
              <a:t>			</a:t>
            </a:r>
          </a:p>
          <a:p>
            <a:pPr lvl="1">
              <a:lnSpc>
                <a:spcPct val="150000"/>
              </a:lnSpc>
            </a:pPr>
            <a:r>
              <a:rPr lang="de-DE" sz="2200" dirty="0"/>
              <a:t>	</a:t>
            </a:r>
            <a:r>
              <a:rPr lang="de-DE" sz="2200" dirty="0">
                <a:sym typeface="Wingdings" panose="05000000000000000000" pitchFamily="2" charset="2"/>
              </a:rPr>
              <a:t>		</a:t>
            </a:r>
            <a:endParaRPr lang="de-DE" sz="2200" dirty="0"/>
          </a:p>
        </p:txBody>
      </p:sp>
      <p:pic>
        <p:nvPicPr>
          <p:cNvPr id="3" name="Grafik 2"/>
          <p:cNvPicPr>
            <a:picLocks noChangeAspect="1"/>
          </p:cNvPicPr>
          <p:nvPr/>
        </p:nvPicPr>
        <p:blipFill>
          <a:blip r:embed="rId4"/>
          <a:stretch>
            <a:fillRect/>
          </a:stretch>
        </p:blipFill>
        <p:spPr>
          <a:xfrm>
            <a:off x="579954" y="2311547"/>
            <a:ext cx="635411" cy="509587"/>
          </a:xfrm>
          <a:prstGeom prst="rect">
            <a:avLst/>
          </a:prstGeom>
        </p:spPr>
      </p:pic>
      <p:pic>
        <p:nvPicPr>
          <p:cNvPr id="5" name="Grafik 4"/>
          <p:cNvPicPr>
            <a:picLocks noChangeAspect="1"/>
          </p:cNvPicPr>
          <p:nvPr/>
        </p:nvPicPr>
        <p:blipFill>
          <a:blip r:embed="rId5"/>
          <a:stretch>
            <a:fillRect/>
          </a:stretch>
        </p:blipFill>
        <p:spPr>
          <a:xfrm>
            <a:off x="636338" y="4262222"/>
            <a:ext cx="579027" cy="473749"/>
          </a:xfrm>
          <a:prstGeom prst="rect">
            <a:avLst/>
          </a:prstGeom>
        </p:spPr>
      </p:pic>
      <p:pic>
        <p:nvPicPr>
          <p:cNvPr id="6" name="Grafik 5"/>
          <p:cNvPicPr>
            <a:picLocks noChangeAspect="1"/>
          </p:cNvPicPr>
          <p:nvPr/>
        </p:nvPicPr>
        <p:blipFill>
          <a:blip r:embed="rId6"/>
          <a:stretch>
            <a:fillRect/>
          </a:stretch>
        </p:blipFill>
        <p:spPr>
          <a:xfrm>
            <a:off x="5016323" y="2918766"/>
            <a:ext cx="492224" cy="559905"/>
          </a:xfrm>
          <a:prstGeom prst="rect">
            <a:avLst/>
          </a:prstGeom>
        </p:spPr>
      </p:pic>
      <p:pic>
        <p:nvPicPr>
          <p:cNvPr id="7" name="Grafik 6"/>
          <p:cNvPicPr>
            <a:picLocks noChangeAspect="1"/>
          </p:cNvPicPr>
          <p:nvPr/>
        </p:nvPicPr>
        <p:blipFill>
          <a:blip r:embed="rId7"/>
          <a:stretch>
            <a:fillRect/>
          </a:stretch>
        </p:blipFill>
        <p:spPr>
          <a:xfrm>
            <a:off x="4919683" y="3705754"/>
            <a:ext cx="588864" cy="420617"/>
          </a:xfrm>
          <a:prstGeom prst="rect">
            <a:avLst/>
          </a:prstGeom>
        </p:spPr>
      </p:pic>
      <p:pic>
        <p:nvPicPr>
          <p:cNvPr id="8" name="Grafik 7"/>
          <p:cNvPicPr>
            <a:picLocks noChangeAspect="1"/>
          </p:cNvPicPr>
          <p:nvPr/>
        </p:nvPicPr>
        <p:blipFill>
          <a:blip r:embed="rId8"/>
          <a:stretch>
            <a:fillRect/>
          </a:stretch>
        </p:blipFill>
        <p:spPr>
          <a:xfrm>
            <a:off x="613447" y="2923875"/>
            <a:ext cx="568424" cy="549685"/>
          </a:xfrm>
          <a:prstGeom prst="rect">
            <a:avLst/>
          </a:prstGeom>
        </p:spPr>
      </p:pic>
      <p:pic>
        <p:nvPicPr>
          <p:cNvPr id="9" name="Grafik 8"/>
          <p:cNvPicPr>
            <a:picLocks noChangeAspect="1"/>
          </p:cNvPicPr>
          <p:nvPr/>
        </p:nvPicPr>
        <p:blipFill>
          <a:blip r:embed="rId9"/>
          <a:stretch>
            <a:fillRect/>
          </a:stretch>
        </p:blipFill>
        <p:spPr>
          <a:xfrm>
            <a:off x="636338" y="4895634"/>
            <a:ext cx="609600" cy="600075"/>
          </a:xfrm>
          <a:prstGeom prst="rect">
            <a:avLst/>
          </a:prstGeom>
        </p:spPr>
      </p:pic>
      <p:pic>
        <p:nvPicPr>
          <p:cNvPr id="10" name="Grafik 9"/>
          <p:cNvPicPr>
            <a:picLocks noChangeAspect="1"/>
          </p:cNvPicPr>
          <p:nvPr/>
        </p:nvPicPr>
        <p:blipFill>
          <a:blip r:embed="rId10"/>
          <a:stretch>
            <a:fillRect/>
          </a:stretch>
        </p:blipFill>
        <p:spPr>
          <a:xfrm>
            <a:off x="664913" y="3601191"/>
            <a:ext cx="581025" cy="533400"/>
          </a:xfrm>
          <a:prstGeom prst="rect">
            <a:avLst/>
          </a:prstGeom>
        </p:spPr>
      </p:pic>
      <p:pic>
        <p:nvPicPr>
          <p:cNvPr id="11" name="Grafik 10"/>
          <p:cNvPicPr>
            <a:picLocks noChangeAspect="1"/>
          </p:cNvPicPr>
          <p:nvPr/>
        </p:nvPicPr>
        <p:blipFill>
          <a:blip r:embed="rId11"/>
          <a:stretch>
            <a:fillRect/>
          </a:stretch>
        </p:blipFill>
        <p:spPr>
          <a:xfrm>
            <a:off x="4919683" y="2182660"/>
            <a:ext cx="571500" cy="657225"/>
          </a:xfrm>
          <a:prstGeom prst="rect">
            <a:avLst/>
          </a:prstGeom>
        </p:spPr>
      </p:pic>
      <p:pic>
        <p:nvPicPr>
          <p:cNvPr id="12" name="Grafik 11"/>
          <p:cNvPicPr>
            <a:picLocks noChangeAspect="1"/>
          </p:cNvPicPr>
          <p:nvPr/>
        </p:nvPicPr>
        <p:blipFill>
          <a:blip r:embed="rId12"/>
          <a:stretch>
            <a:fillRect/>
          </a:stretch>
        </p:blipFill>
        <p:spPr>
          <a:xfrm>
            <a:off x="4919683" y="4184771"/>
            <a:ext cx="619125" cy="628650"/>
          </a:xfrm>
          <a:prstGeom prst="rect">
            <a:avLst/>
          </a:prstGeom>
        </p:spPr>
      </p:pic>
      <p:sp>
        <p:nvSpPr>
          <p:cNvPr id="13" name="Rechteck 12"/>
          <p:cNvSpPr/>
          <p:nvPr/>
        </p:nvSpPr>
        <p:spPr>
          <a:xfrm>
            <a:off x="628023" y="2918766"/>
            <a:ext cx="4146698" cy="68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486816" y="3518425"/>
            <a:ext cx="4146698" cy="68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457200" y="4118331"/>
            <a:ext cx="4146698" cy="68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457200" y="4834262"/>
            <a:ext cx="4146698" cy="68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p:cNvSpPr/>
          <p:nvPr/>
        </p:nvSpPr>
        <p:spPr>
          <a:xfrm>
            <a:off x="4809460" y="2136971"/>
            <a:ext cx="4146698" cy="68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4947695" y="2791135"/>
            <a:ext cx="4146698" cy="68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4875248" y="3545985"/>
            <a:ext cx="4146698" cy="68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4875248" y="4118331"/>
            <a:ext cx="4146698" cy="6824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itel 1"/>
          <p:cNvSpPr>
            <a:spLocks noGrp="1"/>
          </p:cNvSpPr>
          <p:nvPr>
            <p:ph type="title"/>
          </p:nvPr>
        </p:nvSpPr>
        <p:spPr>
          <a:xfrm>
            <a:off x="620486" y="832114"/>
            <a:ext cx="7886700" cy="989207"/>
          </a:xfrm>
        </p:spPr>
        <p:txBody>
          <a:bodyPr>
            <a:noAutofit/>
          </a:bodyPr>
          <a:lstStyle/>
          <a:p>
            <a:r>
              <a:rPr lang="de-AT" sz="3000" b="1" dirty="0">
                <a:solidFill>
                  <a:srgbClr val="5E4F42"/>
                </a:solidFill>
              </a:rPr>
              <a:t>Level </a:t>
            </a:r>
            <a:r>
              <a:rPr lang="de-AT" b="1" dirty="0"/>
              <a:t>3</a:t>
            </a:r>
            <a:r>
              <a:rPr lang="de-AT" sz="3000" b="1" dirty="0">
                <a:solidFill>
                  <a:srgbClr val="5E4F42"/>
                </a:solidFill>
              </a:rPr>
              <a:t>: </a:t>
            </a:r>
            <a:r>
              <a:rPr lang="de-AT" sz="3000" b="1" dirty="0" err="1">
                <a:solidFill>
                  <a:srgbClr val="5E4F42"/>
                </a:solidFill>
              </a:rPr>
              <a:t>Production</a:t>
            </a:r>
            <a:endParaRPr lang="de-AT" sz="3000" dirty="0">
              <a:solidFill>
                <a:srgbClr val="5E4F42"/>
              </a:solidFill>
            </a:endParaRPr>
          </a:p>
        </p:txBody>
      </p:sp>
      <p:sp>
        <p:nvSpPr>
          <p:cNvPr id="24" name="Textfeld 23"/>
          <p:cNvSpPr txBox="1"/>
          <p:nvPr/>
        </p:nvSpPr>
        <p:spPr>
          <a:xfrm>
            <a:off x="528666" y="1630306"/>
            <a:ext cx="7973434" cy="589072"/>
          </a:xfrm>
          <a:prstGeom prst="rect">
            <a:avLst/>
          </a:prstGeom>
          <a:noFill/>
        </p:spPr>
        <p:txBody>
          <a:bodyPr wrap="square" rtlCol="0">
            <a:spAutoFit/>
          </a:bodyPr>
          <a:lstStyle/>
          <a:p>
            <a:pPr>
              <a:lnSpc>
                <a:spcPct val="150000"/>
              </a:lnSpc>
            </a:pPr>
            <a:r>
              <a:rPr lang="de-DE" sz="2400" b="1" dirty="0" err="1"/>
              <a:t>Sucess</a:t>
            </a:r>
            <a:r>
              <a:rPr lang="de-DE" sz="2400" b="1" dirty="0"/>
              <a:t> </a:t>
            </a:r>
            <a:r>
              <a:rPr lang="de-DE" sz="2400" b="1" dirty="0" err="1"/>
              <a:t>Factors</a:t>
            </a:r>
            <a:endParaRPr lang="de-DE" sz="2400" b="1" dirty="0"/>
          </a:p>
        </p:txBody>
      </p:sp>
    </p:spTree>
    <p:extLst>
      <p:ext uri="{BB962C8B-B14F-4D97-AF65-F5344CB8AC3E}">
        <p14:creationId xmlns:p14="http://schemas.microsoft.com/office/powerpoint/2010/main" val="396938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animBg="1"/>
      <p:bldP spid="14" grpId="0" animBg="1"/>
      <p:bldP spid="15" grpId="0" animBg="1"/>
      <p:bldP spid="16" grpId="0" animBg="1"/>
      <p:bldP spid="17" grpId="0" animBg="1"/>
      <p:bldP spid="18" grpId="0" animBg="1"/>
      <p:bldP spid="19"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feil nach rechts 5"/>
          <p:cNvSpPr/>
          <p:nvPr/>
        </p:nvSpPr>
        <p:spPr>
          <a:xfrm>
            <a:off x="5986704" y="2420817"/>
            <a:ext cx="1556239" cy="67700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AAE1B"/>
                </a:solidFill>
              </a:rPr>
              <a:t>Output</a:t>
            </a:r>
          </a:p>
        </p:txBody>
      </p:sp>
      <p:sp>
        <p:nvSpPr>
          <p:cNvPr id="15" name="Textfeld 14"/>
          <p:cNvSpPr txBox="1"/>
          <p:nvPr/>
        </p:nvSpPr>
        <p:spPr>
          <a:xfrm>
            <a:off x="5647981" y="5307527"/>
            <a:ext cx="3789924" cy="400110"/>
          </a:xfrm>
          <a:prstGeom prst="rect">
            <a:avLst/>
          </a:prstGeom>
          <a:noFill/>
        </p:spPr>
        <p:txBody>
          <a:bodyPr wrap="square" rtlCol="0">
            <a:spAutoFit/>
          </a:bodyPr>
          <a:lstStyle/>
          <a:p>
            <a:r>
              <a:rPr lang="de-DE" sz="2000" dirty="0"/>
              <a:t>Technical Implementation</a:t>
            </a:r>
            <a:endParaRPr lang="en-US" sz="2000" dirty="0"/>
          </a:p>
        </p:txBody>
      </p:sp>
      <p:sp>
        <p:nvSpPr>
          <p:cNvPr id="13" name="Abgerundetes Rechteck 12"/>
          <p:cNvSpPr/>
          <p:nvPr/>
        </p:nvSpPr>
        <p:spPr>
          <a:xfrm>
            <a:off x="3590613" y="1701912"/>
            <a:ext cx="2025605" cy="4210102"/>
          </a:xfrm>
          <a:prstGeom prst="roundRect">
            <a:avLst/>
          </a:prstGeom>
          <a:solidFill>
            <a:schemeClr val="accent1">
              <a:alpha val="22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feil nach rechts 4"/>
          <p:cNvSpPr/>
          <p:nvPr/>
        </p:nvSpPr>
        <p:spPr>
          <a:xfrm>
            <a:off x="3842715" y="2409092"/>
            <a:ext cx="1556239" cy="67700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8AAE1B"/>
                </a:solidFill>
              </a:rPr>
              <a:t>Analytic</a:t>
            </a:r>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1956" y="4555816"/>
            <a:ext cx="1228084" cy="951766"/>
          </a:xfrm>
          <a:prstGeom prst="rect">
            <a:avLst/>
          </a:prstGeom>
        </p:spPr>
      </p:pic>
      <p:sp>
        <p:nvSpPr>
          <p:cNvPr id="23" name="Rechteck 22"/>
          <p:cNvSpPr/>
          <p:nvPr/>
        </p:nvSpPr>
        <p:spPr>
          <a:xfrm>
            <a:off x="6318132" y="3332174"/>
            <a:ext cx="887340" cy="75001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p:cNvSpPr/>
          <p:nvPr/>
        </p:nvSpPr>
        <p:spPr>
          <a:xfrm>
            <a:off x="6736385" y="4105082"/>
            <a:ext cx="129454" cy="14786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 name="Gerader Verbinder 24"/>
          <p:cNvCxnSpPr/>
          <p:nvPr/>
        </p:nvCxnSpPr>
        <p:spPr>
          <a:xfrm>
            <a:off x="6588837" y="4252943"/>
            <a:ext cx="42597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Diagramm 21"/>
          <p:cNvGraphicFramePr/>
          <p:nvPr>
            <p:extLst/>
          </p:nvPr>
        </p:nvGraphicFramePr>
        <p:xfrm>
          <a:off x="6122177" y="3027355"/>
          <a:ext cx="1228415" cy="1290722"/>
        </p:xfrm>
        <a:graphic>
          <a:graphicData uri="http://schemas.openxmlformats.org/drawingml/2006/chart">
            <c:chart xmlns:c="http://schemas.openxmlformats.org/drawingml/2006/chart" xmlns:r="http://schemas.openxmlformats.org/officeDocument/2006/relationships" r:id="rId4"/>
          </a:graphicData>
        </a:graphic>
      </p:graphicFrame>
      <p:pic>
        <p:nvPicPr>
          <p:cNvPr id="31" name="Grafik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24915" y="3218615"/>
            <a:ext cx="1582846" cy="1148224"/>
          </a:xfrm>
          <a:prstGeom prst="rect">
            <a:avLst/>
          </a:prstGeom>
        </p:spPr>
      </p:pic>
      <p:pic>
        <p:nvPicPr>
          <p:cNvPr id="32" name="Grafik 31"/>
          <p:cNvPicPr>
            <a:picLocks noChangeAspect="1"/>
          </p:cNvPicPr>
          <p:nvPr/>
        </p:nvPicPr>
        <p:blipFill rotWithShape="1">
          <a:blip r:embed="rId6" cstate="print">
            <a:extLst>
              <a:ext uri="{28A0092B-C50C-407E-A947-70E740481C1C}">
                <a14:useLocalDpi xmlns:a14="http://schemas.microsoft.com/office/drawing/2010/main" val="0"/>
              </a:ext>
            </a:extLst>
          </a:blip>
          <a:srcRect b="34916"/>
          <a:stretch/>
        </p:blipFill>
        <p:spPr>
          <a:xfrm>
            <a:off x="3911227" y="3275077"/>
            <a:ext cx="1426319" cy="829090"/>
          </a:xfrm>
          <a:prstGeom prst="rect">
            <a:avLst/>
          </a:prstGeom>
        </p:spPr>
      </p:pic>
      <p:sp>
        <p:nvSpPr>
          <p:cNvPr id="8" name="Rechteck 7"/>
          <p:cNvSpPr/>
          <p:nvPr/>
        </p:nvSpPr>
        <p:spPr>
          <a:xfrm>
            <a:off x="3579980" y="1565180"/>
            <a:ext cx="5096187" cy="46761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itel 1"/>
          <p:cNvSpPr>
            <a:spLocks noGrp="1"/>
          </p:cNvSpPr>
          <p:nvPr>
            <p:ph type="title"/>
          </p:nvPr>
        </p:nvSpPr>
        <p:spPr>
          <a:xfrm>
            <a:off x="629278" y="701482"/>
            <a:ext cx="7886700" cy="989207"/>
          </a:xfrm>
        </p:spPr>
        <p:txBody>
          <a:bodyPr>
            <a:noAutofit/>
          </a:bodyPr>
          <a:lstStyle/>
          <a:p>
            <a:r>
              <a:rPr lang="de-AT" b="1" dirty="0"/>
              <a:t>Level</a:t>
            </a:r>
            <a:r>
              <a:rPr lang="de-AT" sz="3000" b="1" dirty="0">
                <a:solidFill>
                  <a:srgbClr val="5E4F42"/>
                </a:solidFill>
              </a:rPr>
              <a:t> </a:t>
            </a:r>
            <a:r>
              <a:rPr lang="de-AT" b="1" dirty="0"/>
              <a:t>3</a:t>
            </a:r>
            <a:r>
              <a:rPr lang="de-AT" sz="3000" b="1" dirty="0">
                <a:solidFill>
                  <a:srgbClr val="5E4F42"/>
                </a:solidFill>
              </a:rPr>
              <a:t>: </a:t>
            </a:r>
            <a:r>
              <a:rPr lang="de-AT" sz="3000" b="1" dirty="0" err="1">
                <a:solidFill>
                  <a:srgbClr val="5E4F42"/>
                </a:solidFill>
              </a:rPr>
              <a:t>Production</a:t>
            </a:r>
            <a:endParaRPr lang="de-AT" sz="3000" dirty="0">
              <a:solidFill>
                <a:srgbClr val="5E4F42"/>
              </a:solidFill>
            </a:endParaRPr>
          </a:p>
        </p:txBody>
      </p:sp>
      <p:sp>
        <p:nvSpPr>
          <p:cNvPr id="18" name="Textfeld 17"/>
          <p:cNvSpPr txBox="1"/>
          <p:nvPr/>
        </p:nvSpPr>
        <p:spPr>
          <a:xfrm>
            <a:off x="550438" y="1597643"/>
            <a:ext cx="7973434" cy="3231654"/>
          </a:xfrm>
          <a:prstGeom prst="rect">
            <a:avLst/>
          </a:prstGeom>
          <a:noFill/>
        </p:spPr>
        <p:txBody>
          <a:bodyPr wrap="square" rtlCol="0">
            <a:spAutoFit/>
          </a:bodyPr>
          <a:lstStyle/>
          <a:p>
            <a:pPr>
              <a:lnSpc>
                <a:spcPct val="150000"/>
              </a:lnSpc>
            </a:pPr>
            <a:r>
              <a:rPr lang="en-US" sz="2400" b="1" dirty="0"/>
              <a:t>Risks</a:t>
            </a:r>
          </a:p>
          <a:p>
            <a:pPr marL="342900" indent="-342900">
              <a:lnSpc>
                <a:spcPct val="150000"/>
              </a:lnSpc>
              <a:buFont typeface="Arial" panose="020B0604020202020204" pitchFamily="34" charset="0"/>
              <a:buChar char="•"/>
            </a:pPr>
            <a:r>
              <a:rPr lang="en-US" sz="2200" dirty="0"/>
              <a:t>Underestimation of effort for maintenance and bug fixing</a:t>
            </a:r>
          </a:p>
          <a:p>
            <a:pPr marL="342900" indent="-342900">
              <a:lnSpc>
                <a:spcPct val="150000"/>
              </a:lnSpc>
              <a:buFont typeface="Arial" panose="020B0604020202020204" pitchFamily="34" charset="0"/>
              <a:buChar char="•"/>
            </a:pPr>
            <a:r>
              <a:rPr lang="de-DE" sz="2200" dirty="0"/>
              <a:t>Debugging </a:t>
            </a:r>
            <a:r>
              <a:rPr lang="en-US" sz="2200" dirty="0"/>
              <a:t>is harder on Production systems</a:t>
            </a:r>
          </a:p>
          <a:p>
            <a:pPr marL="342900" indent="-342900">
              <a:lnSpc>
                <a:spcPct val="150000"/>
              </a:lnSpc>
              <a:buFont typeface="Arial" panose="020B0604020202020204" pitchFamily="34" charset="0"/>
              <a:buChar char="•"/>
            </a:pPr>
            <a:r>
              <a:rPr lang="en-US" sz="2200" dirty="0"/>
              <a:t>Appling code changes without tests on staging systems</a:t>
            </a:r>
          </a:p>
          <a:p>
            <a:pPr marL="342900" indent="-342900">
              <a:lnSpc>
                <a:spcPct val="150000"/>
              </a:lnSpc>
              <a:buFont typeface="Arial" panose="020B0604020202020204" pitchFamily="34" charset="0"/>
              <a:buChar char="•"/>
            </a:pPr>
            <a:r>
              <a:rPr lang="en-US" sz="2200" dirty="0"/>
              <a:t>„Unknown“ input</a:t>
            </a:r>
          </a:p>
          <a:p>
            <a:pPr marL="285750" indent="-285750">
              <a:lnSpc>
                <a:spcPct val="150000"/>
              </a:lnSpc>
              <a:buFont typeface="Arial" panose="020B0604020202020204" pitchFamily="34" charset="0"/>
              <a:buChar char="•"/>
            </a:pPr>
            <a:endParaRPr lang="de-DE" sz="2400" b="1" dirty="0">
              <a:latin typeface="+mj-lt"/>
            </a:endParaRPr>
          </a:p>
        </p:txBody>
      </p:sp>
      <p:pic>
        <p:nvPicPr>
          <p:cNvPr id="19" name="Grafik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V="1">
            <a:off x="6354715" y="3834293"/>
            <a:ext cx="2480900" cy="2398240"/>
          </a:xfrm>
          <a:prstGeom prst="rect">
            <a:avLst/>
          </a:prstGeom>
        </p:spPr>
      </p:pic>
    </p:spTree>
    <p:extLst>
      <p:ext uri="{BB962C8B-B14F-4D97-AF65-F5344CB8AC3E}">
        <p14:creationId xmlns:p14="http://schemas.microsoft.com/office/powerpoint/2010/main" val="378377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427515" y="2590800"/>
            <a:ext cx="4974771" cy="1323439"/>
          </a:xfrm>
          <a:prstGeom prst="rect">
            <a:avLst/>
          </a:prstGeom>
          <a:noFill/>
        </p:spPr>
        <p:txBody>
          <a:bodyPr wrap="square" rtlCol="0">
            <a:spAutoFit/>
          </a:bodyPr>
          <a:lstStyle/>
          <a:p>
            <a:r>
              <a:rPr lang="en-US" sz="8000" dirty="0"/>
              <a:t>Conclusion</a:t>
            </a:r>
          </a:p>
        </p:txBody>
      </p:sp>
    </p:spTree>
    <p:extLst>
      <p:ext uri="{BB962C8B-B14F-4D97-AF65-F5344CB8AC3E}">
        <p14:creationId xmlns:p14="http://schemas.microsoft.com/office/powerpoint/2010/main" val="3779000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uppieren 19"/>
          <p:cNvGrpSpPr>
            <a:grpSpLocks noChangeAspect="1"/>
          </p:cNvGrpSpPr>
          <p:nvPr/>
        </p:nvGrpSpPr>
        <p:grpSpPr>
          <a:xfrm>
            <a:off x="3300706" y="1556792"/>
            <a:ext cx="2520000" cy="2520000"/>
            <a:chOff x="1936913" y="57803"/>
            <a:chExt cx="2774572" cy="2774572"/>
          </a:xfrm>
        </p:grpSpPr>
        <p:sp>
          <p:nvSpPr>
            <p:cNvPr id="27" name="Ellipse 26"/>
            <p:cNvSpPr/>
            <p:nvPr/>
          </p:nvSpPr>
          <p:spPr>
            <a:xfrm>
              <a:off x="1936913" y="57803"/>
              <a:ext cx="2774572" cy="2774572"/>
            </a:xfrm>
            <a:prstGeom prst="ellipse">
              <a:avLst/>
            </a:prstGeom>
            <a:solidFill>
              <a:schemeClr val="accent2">
                <a:lumMod val="60000"/>
                <a:lumOff val="40000"/>
                <a:alpha val="50000"/>
              </a:schemeClr>
            </a:solidFill>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28" name="Ellipse 4"/>
            <p:cNvSpPr/>
            <p:nvPr/>
          </p:nvSpPr>
          <p:spPr>
            <a:xfrm>
              <a:off x="2306856" y="634923"/>
              <a:ext cx="2034686" cy="1248557"/>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de-DE" sz="2000" kern="1200" dirty="0" err="1">
                  <a:latin typeface="Arial" panose="020B0604020202020204" pitchFamily="34" charset="0"/>
                  <a:cs typeface="Arial" panose="020B0604020202020204" pitchFamily="34" charset="0"/>
                </a:rPr>
                <a:t>Statistics</a:t>
              </a:r>
              <a:r>
                <a:rPr lang="de-DE" sz="2000" kern="1200" dirty="0">
                  <a:latin typeface="Arial" panose="020B0604020202020204" pitchFamily="34" charset="0"/>
                  <a:cs typeface="Arial" panose="020B0604020202020204" pitchFamily="34" charset="0"/>
                </a:rPr>
                <a:t>,</a:t>
              </a:r>
              <a:br>
                <a:rPr lang="de-DE" sz="2000" kern="1200" dirty="0">
                  <a:latin typeface="Arial" panose="020B0604020202020204" pitchFamily="34" charset="0"/>
                  <a:cs typeface="Arial" panose="020B0604020202020204" pitchFamily="34" charset="0"/>
                </a:rPr>
              </a:br>
              <a:r>
                <a:rPr lang="de-DE" sz="2000" kern="1200" dirty="0" err="1">
                  <a:latin typeface="Arial" panose="020B0604020202020204" pitchFamily="34" charset="0"/>
                  <a:cs typeface="Arial" panose="020B0604020202020204" pitchFamily="34" charset="0"/>
                </a:rPr>
                <a:t>Methods</a:t>
              </a:r>
              <a:endParaRPr lang="de-DE" sz="2000" kern="1200" dirty="0">
                <a:latin typeface="Arial" panose="020B0604020202020204" pitchFamily="34" charset="0"/>
                <a:cs typeface="Arial" panose="020B0604020202020204" pitchFamily="34" charset="0"/>
              </a:endParaRPr>
            </a:p>
          </p:txBody>
        </p:sp>
      </p:grpSp>
      <p:grpSp>
        <p:nvGrpSpPr>
          <p:cNvPr id="21" name="Gruppieren 20"/>
          <p:cNvGrpSpPr>
            <a:grpSpLocks noChangeAspect="1"/>
          </p:cNvGrpSpPr>
          <p:nvPr/>
        </p:nvGrpSpPr>
        <p:grpSpPr>
          <a:xfrm>
            <a:off x="4328232" y="3196520"/>
            <a:ext cx="2520000" cy="2520000"/>
            <a:chOff x="2938071" y="1791911"/>
            <a:chExt cx="2774572" cy="2774572"/>
          </a:xfrm>
        </p:grpSpPr>
        <p:sp>
          <p:nvSpPr>
            <p:cNvPr id="25" name="Ellipse 24"/>
            <p:cNvSpPr/>
            <p:nvPr/>
          </p:nvSpPr>
          <p:spPr>
            <a:xfrm>
              <a:off x="2938071" y="1791911"/>
              <a:ext cx="2774572" cy="2774572"/>
            </a:xfrm>
            <a:prstGeom prst="ellipse">
              <a:avLst/>
            </a:prstGeom>
            <a:solidFill>
              <a:schemeClr val="accent4">
                <a:lumMod val="60000"/>
                <a:lumOff val="40000"/>
                <a:alpha val="50000"/>
              </a:schemeClr>
            </a:solidFill>
          </p:spPr>
          <p:style>
            <a:lnRef idx="2">
              <a:schemeClr val="lt1">
                <a:hueOff val="0"/>
                <a:satOff val="0"/>
                <a:lumOff val="0"/>
                <a:alphaOff val="0"/>
              </a:schemeClr>
            </a:lnRef>
            <a:fillRef idx="1">
              <a:schemeClr val="accent2">
                <a:alpha val="50000"/>
                <a:hueOff val="2340759"/>
                <a:satOff val="-2919"/>
                <a:lumOff val="686"/>
                <a:alphaOff val="0"/>
              </a:schemeClr>
            </a:fillRef>
            <a:effectRef idx="0">
              <a:schemeClr val="accent2">
                <a:alpha val="50000"/>
                <a:hueOff val="2340759"/>
                <a:satOff val="-2919"/>
                <a:lumOff val="686"/>
                <a:alphaOff val="0"/>
              </a:schemeClr>
            </a:effectRef>
            <a:fontRef idx="minor">
              <a:schemeClr val="tx1"/>
            </a:fontRef>
          </p:style>
        </p:sp>
        <p:sp>
          <p:nvSpPr>
            <p:cNvPr id="26" name="Ellipse 6"/>
            <p:cNvSpPr/>
            <p:nvPr/>
          </p:nvSpPr>
          <p:spPr>
            <a:xfrm>
              <a:off x="3508052" y="2399714"/>
              <a:ext cx="1664743" cy="152601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de-DE" sz="2000" kern="1200" dirty="0">
                  <a:latin typeface="Arial" panose="020B0604020202020204" pitchFamily="34" charset="0"/>
                  <a:cs typeface="Arial" panose="020B0604020202020204" pitchFamily="34" charset="0"/>
                </a:rPr>
                <a:t>Domain- </a:t>
              </a:r>
              <a:r>
                <a:rPr lang="de-DE" sz="2000" dirty="0" err="1">
                  <a:latin typeface="Arial" panose="020B0604020202020204" pitchFamily="34" charset="0"/>
                  <a:cs typeface="Arial" panose="020B0604020202020204" pitchFamily="34" charset="0"/>
                </a:rPr>
                <a:t>knowledge</a:t>
              </a:r>
              <a:endParaRPr lang="de-DE" sz="2000" kern="1200" dirty="0">
                <a:latin typeface="Arial" panose="020B0604020202020204" pitchFamily="34" charset="0"/>
                <a:cs typeface="Arial" panose="020B0604020202020204" pitchFamily="34" charset="0"/>
              </a:endParaRPr>
            </a:p>
          </p:txBody>
        </p:sp>
      </p:grpSp>
      <p:sp>
        <p:nvSpPr>
          <p:cNvPr id="23" name="Ellipse 22"/>
          <p:cNvSpPr/>
          <p:nvPr/>
        </p:nvSpPr>
        <p:spPr>
          <a:xfrm>
            <a:off x="2299548" y="3196520"/>
            <a:ext cx="2520000" cy="2520000"/>
          </a:xfrm>
          <a:prstGeom prst="ellipse">
            <a:avLst/>
          </a:prstGeom>
          <a:solidFill>
            <a:schemeClr val="bg2">
              <a:lumMod val="75000"/>
              <a:alpha val="50000"/>
            </a:schemeClr>
          </a:solidFill>
        </p:spPr>
        <p:style>
          <a:lnRef idx="2">
            <a:schemeClr val="lt1">
              <a:hueOff val="0"/>
              <a:satOff val="0"/>
              <a:lumOff val="0"/>
              <a:alphaOff val="0"/>
            </a:schemeClr>
          </a:lnRef>
          <a:fillRef idx="1">
            <a:schemeClr val="accent2">
              <a:alpha val="50000"/>
              <a:hueOff val="4681519"/>
              <a:satOff val="-5839"/>
              <a:lumOff val="1373"/>
              <a:alphaOff val="0"/>
            </a:schemeClr>
          </a:fillRef>
          <a:effectRef idx="0">
            <a:schemeClr val="accent2">
              <a:alpha val="50000"/>
              <a:hueOff val="4681519"/>
              <a:satOff val="-5839"/>
              <a:lumOff val="1373"/>
              <a:alphaOff val="0"/>
            </a:schemeClr>
          </a:effectRef>
          <a:fontRef idx="minor">
            <a:schemeClr val="tx1"/>
          </a:fontRef>
        </p:style>
      </p:sp>
      <p:sp>
        <p:nvSpPr>
          <p:cNvPr id="30" name="Titel 1"/>
          <p:cNvSpPr txBox="1">
            <a:spLocks/>
          </p:cNvSpPr>
          <p:nvPr/>
        </p:nvSpPr>
        <p:spPr>
          <a:xfrm>
            <a:off x="553408" y="894319"/>
            <a:ext cx="3492280" cy="5187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de-DE" sz="3200" b="1" dirty="0">
                <a:solidFill>
                  <a:srgbClr val="88AB31"/>
                </a:solidFill>
                <a:latin typeface="+mn-lt"/>
                <a:cs typeface="Arial" panose="020B0604020202020204" pitchFamily="34" charset="0"/>
              </a:rPr>
              <a:t>Data Science</a:t>
            </a:r>
          </a:p>
        </p:txBody>
      </p:sp>
      <p:cxnSp>
        <p:nvCxnSpPr>
          <p:cNvPr id="31" name="Gerade Verbindung mit Pfeil 30"/>
          <p:cNvCxnSpPr/>
          <p:nvPr/>
        </p:nvCxnSpPr>
        <p:spPr>
          <a:xfrm>
            <a:off x="2912729" y="2029808"/>
            <a:ext cx="1647980" cy="190324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Ellipse 8"/>
          <p:cNvSpPr/>
          <p:nvPr/>
        </p:nvSpPr>
        <p:spPr>
          <a:xfrm>
            <a:off x="2711164" y="3926803"/>
            <a:ext cx="1512000" cy="138600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de-DE" sz="2000" kern="1200" dirty="0">
                <a:latin typeface="Arial" panose="020B0604020202020204" pitchFamily="34" charset="0"/>
                <a:cs typeface="Arial" panose="020B0604020202020204" pitchFamily="34" charset="0"/>
              </a:rPr>
              <a:t>Software</a:t>
            </a:r>
            <a:br>
              <a:rPr lang="de-DE" sz="2000" kern="1200" dirty="0">
                <a:latin typeface="Arial" panose="020B0604020202020204" pitchFamily="34" charset="0"/>
                <a:cs typeface="Arial" panose="020B0604020202020204" pitchFamily="34" charset="0"/>
              </a:rPr>
            </a:br>
            <a:r>
              <a:rPr lang="de-DE" sz="2000" kern="1200" dirty="0">
                <a:latin typeface="Arial" panose="020B0604020202020204" pitchFamily="34" charset="0"/>
                <a:cs typeface="Arial" panose="020B0604020202020204" pitchFamily="34" charset="0"/>
              </a:rPr>
              <a:t>Development</a:t>
            </a:r>
            <a:br>
              <a:rPr lang="de-DE" sz="2000" kern="1200" dirty="0">
                <a:latin typeface="Arial" panose="020B0604020202020204" pitchFamily="34" charset="0"/>
                <a:cs typeface="Arial" panose="020B0604020202020204" pitchFamily="34" charset="0"/>
              </a:rPr>
            </a:br>
            <a:endParaRPr lang="de-DE" sz="2000" kern="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8521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el 1"/>
          <p:cNvSpPr>
            <a:spLocks noGrp="1"/>
          </p:cNvSpPr>
          <p:nvPr>
            <p:ph type="title"/>
          </p:nvPr>
        </p:nvSpPr>
        <p:spPr>
          <a:xfrm>
            <a:off x="854943" y="525637"/>
            <a:ext cx="7902191" cy="989207"/>
          </a:xfrm>
        </p:spPr>
        <p:txBody>
          <a:bodyPr>
            <a:noAutofit/>
          </a:bodyPr>
          <a:lstStyle/>
          <a:p>
            <a:r>
              <a:rPr lang="en-US" sz="3000" dirty="0">
                <a:solidFill>
                  <a:srgbClr val="5E4F42"/>
                </a:solidFill>
                <a:latin typeface="+mn-lt"/>
              </a:rPr>
              <a:t>Guerilla &amp; Proof-of</a:t>
            </a:r>
            <a:r>
              <a:rPr lang="en-US" dirty="0">
                <a:latin typeface="+mn-lt"/>
              </a:rPr>
              <a:t>-Concept</a:t>
            </a:r>
            <a:endParaRPr lang="en-US" sz="3000" dirty="0">
              <a:solidFill>
                <a:srgbClr val="5E4F42"/>
              </a:solidFill>
              <a:latin typeface="+mn-lt"/>
            </a:endParaRPr>
          </a:p>
        </p:txBody>
      </p:sp>
      <p:grpSp>
        <p:nvGrpSpPr>
          <p:cNvPr id="20" name="Gruppieren 19"/>
          <p:cNvGrpSpPr>
            <a:grpSpLocks noChangeAspect="1"/>
          </p:cNvGrpSpPr>
          <p:nvPr/>
        </p:nvGrpSpPr>
        <p:grpSpPr>
          <a:xfrm>
            <a:off x="3300706" y="1556792"/>
            <a:ext cx="2520000" cy="2520000"/>
            <a:chOff x="1936913" y="57803"/>
            <a:chExt cx="2774572" cy="2774572"/>
          </a:xfrm>
        </p:grpSpPr>
        <p:sp>
          <p:nvSpPr>
            <p:cNvPr id="27" name="Ellipse 26"/>
            <p:cNvSpPr/>
            <p:nvPr/>
          </p:nvSpPr>
          <p:spPr>
            <a:xfrm>
              <a:off x="1936913" y="57803"/>
              <a:ext cx="2774572" cy="2774572"/>
            </a:xfrm>
            <a:prstGeom prst="ellipse">
              <a:avLst/>
            </a:prstGeom>
            <a:solidFill>
              <a:schemeClr val="accent2">
                <a:lumMod val="60000"/>
                <a:lumOff val="40000"/>
                <a:alpha val="50000"/>
              </a:schemeClr>
            </a:solidFill>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28" name="Ellipse 4"/>
            <p:cNvSpPr/>
            <p:nvPr/>
          </p:nvSpPr>
          <p:spPr>
            <a:xfrm>
              <a:off x="2306856" y="633754"/>
              <a:ext cx="2034686" cy="1248557"/>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en-US" sz="2000" kern="1200" dirty="0">
                  <a:latin typeface="Arial" panose="020B0604020202020204" pitchFamily="34" charset="0"/>
                  <a:cs typeface="Arial" panose="020B0604020202020204" pitchFamily="34" charset="0"/>
                </a:rPr>
                <a:t>Statistics,</a:t>
              </a:r>
              <a:br>
                <a:rPr lang="en-US" sz="2000" kern="1200" dirty="0">
                  <a:latin typeface="Arial" panose="020B0604020202020204" pitchFamily="34" charset="0"/>
                  <a:cs typeface="Arial" panose="020B0604020202020204" pitchFamily="34" charset="0"/>
                </a:rPr>
              </a:br>
              <a:r>
                <a:rPr lang="en-US" sz="2000" kern="1200" dirty="0">
                  <a:latin typeface="Arial" panose="020B0604020202020204" pitchFamily="34" charset="0"/>
                  <a:cs typeface="Arial" panose="020B0604020202020204" pitchFamily="34" charset="0"/>
                </a:rPr>
                <a:t>Methods</a:t>
              </a:r>
            </a:p>
          </p:txBody>
        </p:sp>
      </p:grpSp>
      <p:grpSp>
        <p:nvGrpSpPr>
          <p:cNvPr id="21" name="Gruppieren 20"/>
          <p:cNvGrpSpPr>
            <a:grpSpLocks noChangeAspect="1"/>
          </p:cNvGrpSpPr>
          <p:nvPr/>
        </p:nvGrpSpPr>
        <p:grpSpPr>
          <a:xfrm>
            <a:off x="4328232" y="3196520"/>
            <a:ext cx="2520000" cy="2520000"/>
            <a:chOff x="2938071" y="1791911"/>
            <a:chExt cx="2774572" cy="2774572"/>
          </a:xfrm>
        </p:grpSpPr>
        <p:sp>
          <p:nvSpPr>
            <p:cNvPr id="25" name="Ellipse 24"/>
            <p:cNvSpPr/>
            <p:nvPr/>
          </p:nvSpPr>
          <p:spPr>
            <a:xfrm>
              <a:off x="2938071" y="1791911"/>
              <a:ext cx="2774572" cy="2774572"/>
            </a:xfrm>
            <a:prstGeom prst="ellipse">
              <a:avLst/>
            </a:prstGeom>
            <a:solidFill>
              <a:schemeClr val="accent4">
                <a:lumMod val="60000"/>
                <a:lumOff val="40000"/>
                <a:alpha val="50000"/>
              </a:schemeClr>
            </a:solidFill>
          </p:spPr>
          <p:style>
            <a:lnRef idx="2">
              <a:schemeClr val="lt1">
                <a:hueOff val="0"/>
                <a:satOff val="0"/>
                <a:lumOff val="0"/>
                <a:alphaOff val="0"/>
              </a:schemeClr>
            </a:lnRef>
            <a:fillRef idx="1">
              <a:schemeClr val="accent2">
                <a:alpha val="50000"/>
                <a:hueOff val="2340759"/>
                <a:satOff val="-2919"/>
                <a:lumOff val="686"/>
                <a:alphaOff val="0"/>
              </a:schemeClr>
            </a:fillRef>
            <a:effectRef idx="0">
              <a:schemeClr val="accent2">
                <a:alpha val="50000"/>
                <a:hueOff val="2340759"/>
                <a:satOff val="-2919"/>
                <a:lumOff val="686"/>
                <a:alphaOff val="0"/>
              </a:schemeClr>
            </a:effectRef>
            <a:fontRef idx="minor">
              <a:schemeClr val="tx1"/>
            </a:fontRef>
          </p:style>
        </p:sp>
        <p:sp>
          <p:nvSpPr>
            <p:cNvPr id="26" name="Ellipse 6"/>
            <p:cNvSpPr/>
            <p:nvPr/>
          </p:nvSpPr>
          <p:spPr>
            <a:xfrm>
              <a:off x="3508052" y="2399714"/>
              <a:ext cx="1664743" cy="152601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de-DE" sz="2000" kern="1200" dirty="0">
                  <a:latin typeface="Arial" panose="020B0604020202020204" pitchFamily="34" charset="0"/>
                  <a:cs typeface="Arial" panose="020B0604020202020204" pitchFamily="34" charset="0"/>
                </a:rPr>
                <a:t>Domain- </a:t>
              </a:r>
              <a:r>
                <a:rPr lang="de-DE" sz="2000" dirty="0" err="1">
                  <a:latin typeface="Arial" panose="020B0604020202020204" pitchFamily="34" charset="0"/>
                  <a:cs typeface="Arial" panose="020B0604020202020204" pitchFamily="34" charset="0"/>
                </a:rPr>
                <a:t>knowledge</a:t>
              </a:r>
              <a:endParaRPr lang="de-DE" sz="2000" kern="1200" dirty="0">
                <a:latin typeface="Arial" panose="020B0604020202020204" pitchFamily="34" charset="0"/>
                <a:cs typeface="Arial" panose="020B0604020202020204" pitchFamily="34" charset="0"/>
              </a:endParaRPr>
            </a:p>
          </p:txBody>
        </p:sp>
      </p:grpSp>
      <p:grpSp>
        <p:nvGrpSpPr>
          <p:cNvPr id="22" name="Gruppieren 21"/>
          <p:cNvGrpSpPr>
            <a:grpSpLocks noChangeAspect="1"/>
          </p:cNvGrpSpPr>
          <p:nvPr/>
        </p:nvGrpSpPr>
        <p:grpSpPr>
          <a:xfrm>
            <a:off x="2299548" y="3196520"/>
            <a:ext cx="2520000" cy="2520000"/>
            <a:chOff x="935755" y="1791911"/>
            <a:chExt cx="2774572" cy="2774572"/>
          </a:xfrm>
        </p:grpSpPr>
        <p:sp>
          <p:nvSpPr>
            <p:cNvPr id="23" name="Ellipse 22"/>
            <p:cNvSpPr/>
            <p:nvPr/>
          </p:nvSpPr>
          <p:spPr>
            <a:xfrm>
              <a:off x="935755" y="1791911"/>
              <a:ext cx="2774572" cy="2774572"/>
            </a:xfrm>
            <a:prstGeom prst="ellipse">
              <a:avLst/>
            </a:prstGeom>
            <a:solidFill>
              <a:schemeClr val="bg2">
                <a:lumMod val="75000"/>
                <a:alpha val="50000"/>
              </a:schemeClr>
            </a:solidFill>
          </p:spPr>
          <p:style>
            <a:lnRef idx="2">
              <a:schemeClr val="lt1">
                <a:hueOff val="0"/>
                <a:satOff val="0"/>
                <a:lumOff val="0"/>
                <a:alphaOff val="0"/>
              </a:schemeClr>
            </a:lnRef>
            <a:fillRef idx="1">
              <a:schemeClr val="accent2">
                <a:alpha val="50000"/>
                <a:hueOff val="4681519"/>
                <a:satOff val="-5839"/>
                <a:lumOff val="1373"/>
                <a:alphaOff val="0"/>
              </a:schemeClr>
            </a:fillRef>
            <a:effectRef idx="0">
              <a:schemeClr val="accent2">
                <a:alpha val="50000"/>
                <a:hueOff val="4681519"/>
                <a:satOff val="-5839"/>
                <a:lumOff val="1373"/>
                <a:alphaOff val="0"/>
              </a:schemeClr>
            </a:effectRef>
            <a:fontRef idx="minor">
              <a:schemeClr val="tx1"/>
            </a:fontRef>
          </p:style>
        </p:sp>
        <p:sp>
          <p:nvSpPr>
            <p:cNvPr id="24" name="Ellipse 8"/>
            <p:cNvSpPr/>
            <p:nvPr/>
          </p:nvSpPr>
          <p:spPr>
            <a:xfrm>
              <a:off x="1492652" y="2416190"/>
              <a:ext cx="1664743" cy="152601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de-DE" sz="2000" kern="1200" dirty="0">
                <a:latin typeface="Arial" panose="020B0604020202020204" pitchFamily="34" charset="0"/>
                <a:cs typeface="Arial" panose="020B0604020202020204" pitchFamily="34" charset="0"/>
              </a:endParaRPr>
            </a:p>
          </p:txBody>
        </p:sp>
      </p:grpSp>
      <p:sp>
        <p:nvSpPr>
          <p:cNvPr id="13" name="Ellipse 8"/>
          <p:cNvSpPr/>
          <p:nvPr/>
        </p:nvSpPr>
        <p:spPr>
          <a:xfrm>
            <a:off x="2711164" y="3926806"/>
            <a:ext cx="1512000" cy="137103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de-DE" sz="2000" kern="1200" dirty="0">
                <a:latin typeface="Arial" panose="020B0604020202020204" pitchFamily="34" charset="0"/>
                <a:cs typeface="Arial" panose="020B0604020202020204" pitchFamily="34" charset="0"/>
              </a:rPr>
              <a:t>Software</a:t>
            </a:r>
            <a:br>
              <a:rPr lang="de-DE" sz="2000" kern="1200" dirty="0">
                <a:latin typeface="Arial" panose="020B0604020202020204" pitchFamily="34" charset="0"/>
                <a:cs typeface="Arial" panose="020B0604020202020204" pitchFamily="34" charset="0"/>
              </a:rPr>
            </a:br>
            <a:r>
              <a:rPr lang="de-DE" sz="2000" kern="1200" dirty="0">
                <a:latin typeface="Arial" panose="020B0604020202020204" pitchFamily="34" charset="0"/>
                <a:cs typeface="Arial" panose="020B0604020202020204" pitchFamily="34" charset="0"/>
              </a:rPr>
              <a:t>Development</a:t>
            </a:r>
            <a:br>
              <a:rPr lang="de-DE" sz="2000" kern="1200" dirty="0">
                <a:latin typeface="Arial" panose="020B0604020202020204" pitchFamily="34" charset="0"/>
                <a:cs typeface="Arial" panose="020B0604020202020204" pitchFamily="34" charset="0"/>
              </a:rPr>
            </a:br>
            <a:endParaRPr lang="de-DE" sz="2000" kern="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677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2"/>
                                        </p:tgtEl>
                                      </p:cBhvr>
                                      <p:by x="50000" y="50000"/>
                                    </p:animScale>
                                  </p:childTnLst>
                                </p:cTn>
                              </p:par>
                              <p:par>
                                <p:cTn id="7" presetID="6" presetClass="emph" presetSubtype="0" fill="hold" nodeType="withEffect">
                                  <p:stCondLst>
                                    <p:cond delay="0"/>
                                  </p:stCondLst>
                                  <p:childTnLst>
                                    <p:animScale>
                                      <p:cBhvr>
                                        <p:cTn id="8" dur="2000" fill="hold"/>
                                        <p:tgtEl>
                                          <p:spTgt spid="21"/>
                                        </p:tgtEl>
                                      </p:cBhvr>
                                      <p:by x="120000" y="120000"/>
                                    </p:animScale>
                                  </p:childTnLst>
                                </p:cTn>
                              </p:par>
                              <p:par>
                                <p:cTn id="9" presetID="6" presetClass="emph" presetSubtype="0" fill="hold" nodeType="withEffect">
                                  <p:stCondLst>
                                    <p:cond delay="0"/>
                                  </p:stCondLst>
                                  <p:childTnLst>
                                    <p:animScale>
                                      <p:cBhvr>
                                        <p:cTn id="10" dur="2000" fill="hold"/>
                                        <p:tgtEl>
                                          <p:spTgt spid="20"/>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uppieren 19"/>
          <p:cNvGrpSpPr>
            <a:grpSpLocks noChangeAspect="1"/>
          </p:cNvGrpSpPr>
          <p:nvPr/>
        </p:nvGrpSpPr>
        <p:grpSpPr>
          <a:xfrm>
            <a:off x="3037670" y="1327578"/>
            <a:ext cx="3043141" cy="2968197"/>
            <a:chOff x="1936913" y="57803"/>
            <a:chExt cx="2774572" cy="2774572"/>
          </a:xfrm>
        </p:grpSpPr>
        <p:sp>
          <p:nvSpPr>
            <p:cNvPr id="27" name="Ellipse 26"/>
            <p:cNvSpPr/>
            <p:nvPr/>
          </p:nvSpPr>
          <p:spPr>
            <a:xfrm>
              <a:off x="1936913" y="57803"/>
              <a:ext cx="2774572" cy="2774572"/>
            </a:xfrm>
            <a:prstGeom prst="ellipse">
              <a:avLst/>
            </a:prstGeom>
            <a:solidFill>
              <a:schemeClr val="accent2">
                <a:lumMod val="60000"/>
                <a:lumOff val="40000"/>
                <a:alpha val="50000"/>
              </a:schemeClr>
            </a:solidFill>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sp>
        <p:sp>
          <p:nvSpPr>
            <p:cNvPr id="28" name="Ellipse 4"/>
            <p:cNvSpPr/>
            <p:nvPr/>
          </p:nvSpPr>
          <p:spPr>
            <a:xfrm>
              <a:off x="2306856" y="590417"/>
              <a:ext cx="2034686" cy="1248557"/>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de-DE" sz="2400" kern="1200" dirty="0" err="1">
                  <a:latin typeface="Arial" panose="020B0604020202020204" pitchFamily="34" charset="0"/>
                  <a:cs typeface="Arial" panose="020B0604020202020204" pitchFamily="34" charset="0"/>
                </a:rPr>
                <a:t>Statistics</a:t>
              </a:r>
              <a:r>
                <a:rPr lang="de-DE" sz="2400" kern="1200" dirty="0">
                  <a:latin typeface="Arial" panose="020B0604020202020204" pitchFamily="34" charset="0"/>
                  <a:cs typeface="Arial" panose="020B0604020202020204" pitchFamily="34" charset="0"/>
                </a:rPr>
                <a:t>,</a:t>
              </a:r>
              <a:br>
                <a:rPr lang="de-DE" sz="2400" kern="1200" dirty="0">
                  <a:latin typeface="Arial" panose="020B0604020202020204" pitchFamily="34" charset="0"/>
                  <a:cs typeface="Arial" panose="020B0604020202020204" pitchFamily="34" charset="0"/>
                </a:rPr>
              </a:br>
              <a:r>
                <a:rPr lang="de-DE" sz="2400" kern="1200" dirty="0" err="1">
                  <a:latin typeface="Arial" panose="020B0604020202020204" pitchFamily="34" charset="0"/>
                  <a:cs typeface="Arial" panose="020B0604020202020204" pitchFamily="34" charset="0"/>
                </a:rPr>
                <a:t>Methods</a:t>
              </a:r>
              <a:endParaRPr lang="de-DE" sz="2400" kern="1200" dirty="0">
                <a:latin typeface="Arial" panose="020B0604020202020204" pitchFamily="34" charset="0"/>
                <a:cs typeface="Arial" panose="020B0604020202020204" pitchFamily="34" charset="0"/>
              </a:endParaRPr>
            </a:p>
          </p:txBody>
        </p:sp>
      </p:grpSp>
      <p:grpSp>
        <p:nvGrpSpPr>
          <p:cNvPr id="21" name="Gruppieren 20"/>
          <p:cNvGrpSpPr>
            <a:grpSpLocks noChangeAspect="1"/>
          </p:cNvGrpSpPr>
          <p:nvPr/>
        </p:nvGrpSpPr>
        <p:grpSpPr>
          <a:xfrm>
            <a:off x="4074137" y="2910299"/>
            <a:ext cx="3020377" cy="3125150"/>
            <a:chOff x="2938071" y="1791911"/>
            <a:chExt cx="2774572" cy="2774572"/>
          </a:xfrm>
        </p:grpSpPr>
        <p:sp>
          <p:nvSpPr>
            <p:cNvPr id="25" name="Ellipse 24"/>
            <p:cNvSpPr/>
            <p:nvPr/>
          </p:nvSpPr>
          <p:spPr>
            <a:xfrm>
              <a:off x="2938071" y="1791911"/>
              <a:ext cx="2774572" cy="2774572"/>
            </a:xfrm>
            <a:prstGeom prst="ellipse">
              <a:avLst/>
            </a:prstGeom>
            <a:solidFill>
              <a:schemeClr val="accent4">
                <a:lumMod val="60000"/>
                <a:lumOff val="40000"/>
                <a:alpha val="50000"/>
              </a:schemeClr>
            </a:solidFill>
          </p:spPr>
          <p:style>
            <a:lnRef idx="2">
              <a:schemeClr val="lt1">
                <a:hueOff val="0"/>
                <a:satOff val="0"/>
                <a:lumOff val="0"/>
                <a:alphaOff val="0"/>
              </a:schemeClr>
            </a:lnRef>
            <a:fillRef idx="1">
              <a:schemeClr val="accent2">
                <a:alpha val="50000"/>
                <a:hueOff val="2340759"/>
                <a:satOff val="-2919"/>
                <a:lumOff val="686"/>
                <a:alphaOff val="0"/>
              </a:schemeClr>
            </a:fillRef>
            <a:effectRef idx="0">
              <a:schemeClr val="accent2">
                <a:alpha val="50000"/>
                <a:hueOff val="2340759"/>
                <a:satOff val="-2919"/>
                <a:lumOff val="686"/>
                <a:alphaOff val="0"/>
              </a:schemeClr>
            </a:effectRef>
            <a:fontRef idx="minor">
              <a:schemeClr val="tx1"/>
            </a:fontRef>
          </p:style>
        </p:sp>
        <p:sp>
          <p:nvSpPr>
            <p:cNvPr id="26" name="Ellipse 6"/>
            <p:cNvSpPr/>
            <p:nvPr/>
          </p:nvSpPr>
          <p:spPr>
            <a:xfrm>
              <a:off x="3457533" y="2350665"/>
              <a:ext cx="1664743" cy="152601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de-DE" sz="2400" kern="1200" dirty="0">
                  <a:latin typeface="Arial" panose="020B0604020202020204" pitchFamily="34" charset="0"/>
                  <a:cs typeface="Arial" panose="020B0604020202020204" pitchFamily="34" charset="0"/>
                </a:rPr>
                <a:t>Domain- </a:t>
              </a:r>
              <a:r>
                <a:rPr lang="de-DE" sz="2400" dirty="0" err="1">
                  <a:latin typeface="Arial" panose="020B0604020202020204" pitchFamily="34" charset="0"/>
                  <a:cs typeface="Arial" panose="020B0604020202020204" pitchFamily="34" charset="0"/>
                </a:rPr>
                <a:t>knowledge</a:t>
              </a:r>
              <a:endParaRPr lang="de-DE" sz="2400" kern="1200" dirty="0">
                <a:latin typeface="Arial" panose="020B0604020202020204" pitchFamily="34" charset="0"/>
                <a:cs typeface="Arial" panose="020B0604020202020204" pitchFamily="34" charset="0"/>
              </a:endParaRPr>
            </a:p>
          </p:txBody>
        </p:sp>
      </p:grpSp>
      <p:grpSp>
        <p:nvGrpSpPr>
          <p:cNvPr id="22" name="Gruppieren 21"/>
          <p:cNvGrpSpPr>
            <a:grpSpLocks noChangeAspect="1"/>
          </p:cNvGrpSpPr>
          <p:nvPr/>
        </p:nvGrpSpPr>
        <p:grpSpPr>
          <a:xfrm>
            <a:off x="2892837" y="3846158"/>
            <a:ext cx="1308774" cy="1250505"/>
            <a:chOff x="935755" y="1791911"/>
            <a:chExt cx="2774572" cy="2774572"/>
          </a:xfrm>
        </p:grpSpPr>
        <p:sp>
          <p:nvSpPr>
            <p:cNvPr id="23" name="Ellipse 22"/>
            <p:cNvSpPr/>
            <p:nvPr/>
          </p:nvSpPr>
          <p:spPr>
            <a:xfrm>
              <a:off x="935755" y="1791911"/>
              <a:ext cx="2774572" cy="2774572"/>
            </a:xfrm>
            <a:prstGeom prst="ellipse">
              <a:avLst/>
            </a:prstGeom>
            <a:solidFill>
              <a:schemeClr val="bg2">
                <a:lumMod val="75000"/>
                <a:alpha val="50000"/>
              </a:schemeClr>
            </a:solidFill>
          </p:spPr>
          <p:style>
            <a:lnRef idx="2">
              <a:schemeClr val="lt1">
                <a:hueOff val="0"/>
                <a:satOff val="0"/>
                <a:lumOff val="0"/>
                <a:alphaOff val="0"/>
              </a:schemeClr>
            </a:lnRef>
            <a:fillRef idx="1">
              <a:schemeClr val="accent2">
                <a:alpha val="50000"/>
                <a:hueOff val="4681519"/>
                <a:satOff val="-5839"/>
                <a:lumOff val="1373"/>
                <a:alphaOff val="0"/>
              </a:schemeClr>
            </a:fillRef>
            <a:effectRef idx="0">
              <a:schemeClr val="accent2">
                <a:alpha val="50000"/>
                <a:hueOff val="4681519"/>
                <a:satOff val="-5839"/>
                <a:lumOff val="1373"/>
                <a:alphaOff val="0"/>
              </a:schemeClr>
            </a:effectRef>
            <a:fontRef idx="minor">
              <a:schemeClr val="tx1"/>
            </a:fontRef>
          </p:style>
        </p:sp>
        <p:sp>
          <p:nvSpPr>
            <p:cNvPr id="24" name="Ellipse 8"/>
            <p:cNvSpPr/>
            <p:nvPr/>
          </p:nvSpPr>
          <p:spPr>
            <a:xfrm>
              <a:off x="1492652" y="2416191"/>
              <a:ext cx="1697580" cy="152601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de-DE" sz="2000" kern="1200" dirty="0">
                <a:latin typeface="Arial" panose="020B0604020202020204" pitchFamily="34" charset="0"/>
                <a:cs typeface="Arial" panose="020B0604020202020204" pitchFamily="34" charset="0"/>
              </a:endParaRPr>
            </a:p>
          </p:txBody>
        </p:sp>
      </p:grpSp>
      <p:sp>
        <p:nvSpPr>
          <p:cNvPr id="15" name="Titel 1"/>
          <p:cNvSpPr>
            <a:spLocks noGrp="1"/>
          </p:cNvSpPr>
          <p:nvPr>
            <p:ph type="title"/>
          </p:nvPr>
        </p:nvSpPr>
        <p:spPr>
          <a:xfrm>
            <a:off x="620486" y="516424"/>
            <a:ext cx="7886700" cy="989207"/>
          </a:xfrm>
        </p:spPr>
        <p:txBody>
          <a:bodyPr>
            <a:noAutofit/>
          </a:bodyPr>
          <a:lstStyle/>
          <a:p>
            <a:r>
              <a:rPr lang="en-US" dirty="0">
                <a:latin typeface="+mn-lt"/>
              </a:rPr>
              <a:t>Production</a:t>
            </a:r>
          </a:p>
        </p:txBody>
      </p:sp>
      <p:sp>
        <p:nvSpPr>
          <p:cNvPr id="16" name="Ellipse 8"/>
          <p:cNvSpPr/>
          <p:nvPr/>
        </p:nvSpPr>
        <p:spPr>
          <a:xfrm>
            <a:off x="2754708" y="3948580"/>
            <a:ext cx="1512000" cy="138600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r>
              <a:rPr lang="de-DE" sz="2000" kern="1200" dirty="0">
                <a:latin typeface="Arial" panose="020B0604020202020204" pitchFamily="34" charset="0"/>
                <a:cs typeface="Arial" panose="020B0604020202020204" pitchFamily="34" charset="0"/>
              </a:rPr>
              <a:t>Software</a:t>
            </a:r>
            <a:br>
              <a:rPr lang="de-DE" sz="2000" kern="1200" dirty="0">
                <a:latin typeface="Arial" panose="020B0604020202020204" pitchFamily="34" charset="0"/>
                <a:cs typeface="Arial" panose="020B0604020202020204" pitchFamily="34" charset="0"/>
              </a:rPr>
            </a:br>
            <a:r>
              <a:rPr lang="de-DE" sz="2000" kern="1200" dirty="0">
                <a:latin typeface="Arial" panose="020B0604020202020204" pitchFamily="34" charset="0"/>
                <a:cs typeface="Arial" panose="020B0604020202020204" pitchFamily="34" charset="0"/>
              </a:rPr>
              <a:t>Development</a:t>
            </a:r>
            <a:br>
              <a:rPr lang="de-DE" sz="2000" kern="1200" dirty="0">
                <a:latin typeface="Arial" panose="020B0604020202020204" pitchFamily="34" charset="0"/>
                <a:cs typeface="Arial" panose="020B0604020202020204" pitchFamily="34" charset="0"/>
              </a:rPr>
            </a:br>
            <a:endParaRPr lang="de-DE" sz="2000" kern="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4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2"/>
                                        </p:tgtEl>
                                      </p:cBhvr>
                                      <p:by x="300000" y="300000"/>
                                    </p:animScale>
                                  </p:childTnLst>
                                </p:cTn>
                              </p:par>
                              <p:par>
                                <p:cTn id="7" presetID="63" presetClass="path" presetSubtype="0" accel="50000" decel="50000" fill="hold" nodeType="withEffect">
                                  <p:stCondLst>
                                    <p:cond delay="0"/>
                                  </p:stCondLst>
                                  <p:childTnLst>
                                    <p:animMotion origin="layout" path="M 4.72222E-6 3.33333E-6 L 0.10017 0.04885 " pathEditMode="relative" rAng="0" ptsTypes="AA">
                                      <p:cBhvr>
                                        <p:cTn id="8" dur="2000" fill="hold"/>
                                        <p:tgtEl>
                                          <p:spTgt spid="20"/>
                                        </p:tgtEl>
                                        <p:attrNameLst>
                                          <p:attrName>ppt_x</p:attrName>
                                          <p:attrName>ppt_y</p:attrName>
                                        </p:attrNameLst>
                                      </p:cBhvr>
                                      <p:rCtr x="4549" y="3356"/>
                                    </p:animMotion>
                                  </p:childTnLst>
                                </p:cTn>
                              </p:par>
                              <p:par>
                                <p:cTn id="9" presetID="6" presetClass="emph" presetSubtype="0" fill="hold" nodeType="withEffect">
                                  <p:stCondLst>
                                    <p:cond delay="0"/>
                                  </p:stCondLst>
                                  <p:childTnLst>
                                    <p:animScale>
                                      <p:cBhvr>
                                        <p:cTn id="10" dur="2000" fill="hold"/>
                                        <p:tgtEl>
                                          <p:spTgt spid="20"/>
                                        </p:tgtEl>
                                      </p:cBhvr>
                                      <p:by x="50000" y="50000"/>
                                    </p:animScale>
                                  </p:childTnLst>
                                </p:cTn>
                              </p:par>
                              <p:par>
                                <p:cTn id="11" presetID="6" presetClass="emph" presetSubtype="0" fill="hold" nodeType="withEffect">
                                  <p:stCondLst>
                                    <p:cond delay="0"/>
                                  </p:stCondLst>
                                  <p:childTnLst>
                                    <p:animScale>
                                      <p:cBhvr>
                                        <p:cTn id="12" dur="2000" fill="hold"/>
                                        <p:tgtEl>
                                          <p:spTgt spid="21"/>
                                        </p:tgtEl>
                                      </p:cBhvr>
                                      <p:by x="50000" y="50000"/>
                                    </p:animScale>
                                  </p:childTnLst>
                                </p:cTn>
                              </p:par>
                              <p:par>
                                <p:cTn id="13" presetID="35" presetClass="path" presetSubtype="0" accel="50000" decel="50000" fill="hold" nodeType="withEffect">
                                  <p:stCondLst>
                                    <p:cond delay="0"/>
                                  </p:stCondLst>
                                  <p:childTnLst>
                                    <p:animMotion origin="layout" path="M 2.77778E-7 1.18395E-16 L 0.03767 -0.00833 " pathEditMode="relative" rAng="0" ptsTypes="AA">
                                      <p:cBhvr>
                                        <p:cTn id="14" dur="2000" fill="hold"/>
                                        <p:tgtEl>
                                          <p:spTgt spid="21"/>
                                        </p:tgtEl>
                                        <p:attrNameLst>
                                          <p:attrName>ppt_x</p:attrName>
                                          <p:attrName>ppt_y</p:attrName>
                                        </p:attrNameLst>
                                      </p:cBhvr>
                                      <p:rCtr x="1372"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65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Gerader Verbinder 9"/>
          <p:cNvCxnSpPr/>
          <p:nvPr/>
        </p:nvCxnSpPr>
        <p:spPr>
          <a:xfrm>
            <a:off x="740147" y="3706508"/>
            <a:ext cx="753291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a:off x="4532379" y="1516302"/>
            <a:ext cx="39609" cy="4553572"/>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9" name="Grafik 18"/>
          <p:cNvPicPr>
            <a:picLocks noChangeAspect="1"/>
          </p:cNvPicPr>
          <p:nvPr/>
        </p:nvPicPr>
        <p:blipFill rotWithShape="1">
          <a:blip r:embed="rId2">
            <a:extLst>
              <a:ext uri="{28A0092B-C50C-407E-A947-70E740481C1C}">
                <a14:useLocalDpi xmlns:a14="http://schemas.microsoft.com/office/drawing/2010/main" val="0"/>
              </a:ext>
            </a:extLst>
          </a:blip>
          <a:srcRect l="12949"/>
          <a:stretch/>
        </p:blipFill>
        <p:spPr>
          <a:xfrm>
            <a:off x="1300732" y="1586211"/>
            <a:ext cx="3122810" cy="2018842"/>
          </a:xfrm>
          <a:prstGeom prst="rect">
            <a:avLst/>
          </a:prstGeom>
        </p:spPr>
      </p:pic>
      <p:sp>
        <p:nvSpPr>
          <p:cNvPr id="14" name="Rechteck 13"/>
          <p:cNvSpPr/>
          <p:nvPr/>
        </p:nvSpPr>
        <p:spPr>
          <a:xfrm>
            <a:off x="1239242" y="1537741"/>
            <a:ext cx="3184300" cy="209425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00" b="1" dirty="0">
              <a:solidFill>
                <a:srgbClr val="88AB31"/>
              </a:solidFill>
            </a:endParaRPr>
          </a:p>
        </p:txBody>
      </p:sp>
      <p:pic>
        <p:nvPicPr>
          <p:cNvPr id="2" name="Grafik 1"/>
          <p:cNvPicPr>
            <a:picLocks noChangeAspect="1"/>
          </p:cNvPicPr>
          <p:nvPr/>
        </p:nvPicPr>
        <p:blipFill rotWithShape="1">
          <a:blip r:embed="rId3" cstate="print">
            <a:extLst>
              <a:ext uri="{28A0092B-C50C-407E-A947-70E740481C1C}">
                <a14:useLocalDpi xmlns:a14="http://schemas.microsoft.com/office/drawing/2010/main" val="0"/>
              </a:ext>
            </a:extLst>
          </a:blip>
          <a:srcRect t="1465" b="10836"/>
          <a:stretch/>
        </p:blipFill>
        <p:spPr>
          <a:xfrm>
            <a:off x="1268621" y="3798962"/>
            <a:ext cx="3125541" cy="2074617"/>
          </a:xfrm>
          <a:prstGeom prst="rect">
            <a:avLst/>
          </a:prstGeom>
        </p:spPr>
      </p:pic>
      <p:sp>
        <p:nvSpPr>
          <p:cNvPr id="16" name="Rechteck 15"/>
          <p:cNvSpPr/>
          <p:nvPr/>
        </p:nvSpPr>
        <p:spPr>
          <a:xfrm>
            <a:off x="1185451" y="3768485"/>
            <a:ext cx="3271071" cy="2177297"/>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00" b="1" dirty="0">
              <a:solidFill>
                <a:srgbClr val="88AB31"/>
              </a:solidFill>
            </a:endParaRPr>
          </a:p>
        </p:txBody>
      </p:sp>
      <p:pic>
        <p:nvPicPr>
          <p:cNvPr id="13" name="Grafik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66287" y="3781024"/>
            <a:ext cx="2508951" cy="2065615"/>
          </a:xfrm>
          <a:prstGeom prst="rect">
            <a:avLst/>
          </a:prstGeom>
        </p:spPr>
      </p:pic>
      <p:sp>
        <p:nvSpPr>
          <p:cNvPr id="17" name="Rechteck 16"/>
          <p:cNvSpPr/>
          <p:nvPr/>
        </p:nvSpPr>
        <p:spPr>
          <a:xfrm>
            <a:off x="4659029" y="3781024"/>
            <a:ext cx="3184300" cy="209425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00" b="1" dirty="0">
              <a:solidFill>
                <a:srgbClr val="88AB31"/>
              </a:solidFill>
            </a:endParaRPr>
          </a:p>
        </p:txBody>
      </p:sp>
      <p:pic>
        <p:nvPicPr>
          <p:cNvPr id="20" name="Grafik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24189" y="1586211"/>
            <a:ext cx="3119140" cy="1989708"/>
          </a:xfrm>
          <a:prstGeom prst="rect">
            <a:avLst/>
          </a:prstGeom>
        </p:spPr>
      </p:pic>
      <p:sp>
        <p:nvSpPr>
          <p:cNvPr id="15" name="Rechteck 14"/>
          <p:cNvSpPr/>
          <p:nvPr/>
        </p:nvSpPr>
        <p:spPr>
          <a:xfrm>
            <a:off x="4666895" y="1516302"/>
            <a:ext cx="3184300" cy="209425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00" b="1" dirty="0">
              <a:solidFill>
                <a:srgbClr val="88AB31"/>
              </a:solidFill>
            </a:endParaRPr>
          </a:p>
        </p:txBody>
      </p:sp>
      <p:sp>
        <p:nvSpPr>
          <p:cNvPr id="21" name="Rechteck 20"/>
          <p:cNvSpPr/>
          <p:nvPr/>
        </p:nvSpPr>
        <p:spPr>
          <a:xfrm>
            <a:off x="1280965" y="1528065"/>
            <a:ext cx="873124" cy="523220"/>
          </a:xfrm>
          <a:prstGeom prst="rect">
            <a:avLst/>
          </a:prstGeom>
        </p:spPr>
        <p:txBody>
          <a:bodyPr wrap="none">
            <a:spAutoFit/>
          </a:bodyPr>
          <a:lstStyle/>
          <a:p>
            <a:pPr algn="ctr"/>
            <a:r>
              <a:rPr lang="de-DE" sz="2800" b="1" dirty="0">
                <a:solidFill>
                  <a:srgbClr val="88AB31"/>
                </a:solidFill>
              </a:rPr>
              <a:t>Core</a:t>
            </a:r>
          </a:p>
        </p:txBody>
      </p:sp>
      <p:sp>
        <p:nvSpPr>
          <p:cNvPr id="22" name="Rechteck 21"/>
          <p:cNvSpPr/>
          <p:nvPr/>
        </p:nvSpPr>
        <p:spPr>
          <a:xfrm>
            <a:off x="5204852" y="1517524"/>
            <a:ext cx="2684901" cy="523220"/>
          </a:xfrm>
          <a:prstGeom prst="rect">
            <a:avLst/>
          </a:prstGeom>
        </p:spPr>
        <p:txBody>
          <a:bodyPr wrap="none">
            <a:spAutoFit/>
          </a:bodyPr>
          <a:lstStyle/>
          <a:p>
            <a:pPr algn="ctr"/>
            <a:r>
              <a:rPr lang="de-DE" sz="2800" b="1" dirty="0">
                <a:solidFill>
                  <a:srgbClr val="88AB31"/>
                </a:solidFill>
              </a:rPr>
              <a:t>Data Science Lab</a:t>
            </a:r>
          </a:p>
        </p:txBody>
      </p:sp>
      <p:sp>
        <p:nvSpPr>
          <p:cNvPr id="23" name="Rechteck 22"/>
          <p:cNvSpPr/>
          <p:nvPr/>
        </p:nvSpPr>
        <p:spPr>
          <a:xfrm>
            <a:off x="1252071" y="5409487"/>
            <a:ext cx="1338828" cy="523220"/>
          </a:xfrm>
          <a:prstGeom prst="rect">
            <a:avLst/>
          </a:prstGeom>
        </p:spPr>
        <p:txBody>
          <a:bodyPr wrap="none">
            <a:spAutoFit/>
          </a:bodyPr>
          <a:lstStyle/>
          <a:p>
            <a:pPr algn="ctr"/>
            <a:r>
              <a:rPr lang="en-US" sz="2800" b="1" dirty="0">
                <a:solidFill>
                  <a:srgbClr val="88AB31"/>
                </a:solidFill>
              </a:rPr>
              <a:t>Pioneer</a:t>
            </a:r>
          </a:p>
        </p:txBody>
      </p:sp>
      <p:sp>
        <p:nvSpPr>
          <p:cNvPr id="24" name="Rechteck 23"/>
          <p:cNvSpPr/>
          <p:nvPr/>
        </p:nvSpPr>
        <p:spPr>
          <a:xfrm>
            <a:off x="5840458" y="5386609"/>
            <a:ext cx="2127698" cy="523220"/>
          </a:xfrm>
          <a:prstGeom prst="rect">
            <a:avLst/>
          </a:prstGeom>
        </p:spPr>
        <p:txBody>
          <a:bodyPr wrap="none">
            <a:spAutoFit/>
          </a:bodyPr>
          <a:lstStyle/>
          <a:p>
            <a:pPr algn="ctr"/>
            <a:r>
              <a:rPr lang="en-US" sz="2800" b="1" dirty="0">
                <a:solidFill>
                  <a:srgbClr val="88AB31"/>
                </a:solidFill>
              </a:rPr>
              <a:t>Requirement</a:t>
            </a:r>
          </a:p>
        </p:txBody>
      </p:sp>
      <p:sp>
        <p:nvSpPr>
          <p:cNvPr id="25" name="Ellipse 20"/>
          <p:cNvSpPr/>
          <p:nvPr/>
        </p:nvSpPr>
        <p:spPr>
          <a:xfrm>
            <a:off x="5502491" y="2170216"/>
            <a:ext cx="2179934" cy="3264838"/>
          </a:xfrm>
          <a:custGeom>
            <a:avLst/>
            <a:gdLst>
              <a:gd name="connsiteX0" fmla="*/ 0 w 2243729"/>
              <a:gd name="connsiteY0" fmla="*/ 1632419 h 3264838"/>
              <a:gd name="connsiteX1" fmla="*/ 1121865 w 2243729"/>
              <a:gd name="connsiteY1" fmla="*/ 0 h 3264838"/>
              <a:gd name="connsiteX2" fmla="*/ 2243730 w 2243729"/>
              <a:gd name="connsiteY2" fmla="*/ 1632419 h 3264838"/>
              <a:gd name="connsiteX3" fmla="*/ 1121865 w 2243729"/>
              <a:gd name="connsiteY3" fmla="*/ 3264838 h 3264838"/>
              <a:gd name="connsiteX4" fmla="*/ 0 w 2243729"/>
              <a:gd name="connsiteY4" fmla="*/ 1632419 h 3264838"/>
              <a:gd name="connsiteX0" fmla="*/ 0 w 2179934"/>
              <a:gd name="connsiteY0" fmla="*/ 1632419 h 3264838"/>
              <a:gd name="connsiteX1" fmla="*/ 1121865 w 2179934"/>
              <a:gd name="connsiteY1" fmla="*/ 0 h 3264838"/>
              <a:gd name="connsiteX2" fmla="*/ 2179934 w 2179934"/>
              <a:gd name="connsiteY2" fmla="*/ 1632419 h 3264838"/>
              <a:gd name="connsiteX3" fmla="*/ 1121865 w 2179934"/>
              <a:gd name="connsiteY3" fmla="*/ 3264838 h 3264838"/>
              <a:gd name="connsiteX4" fmla="*/ 0 w 2179934"/>
              <a:gd name="connsiteY4" fmla="*/ 1632419 h 3264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9934" h="3264838">
                <a:moveTo>
                  <a:pt x="0" y="1632419"/>
                </a:moveTo>
                <a:cubicBezTo>
                  <a:pt x="0" y="730859"/>
                  <a:pt x="758543" y="0"/>
                  <a:pt x="1121865" y="0"/>
                </a:cubicBezTo>
                <a:cubicBezTo>
                  <a:pt x="1485187" y="0"/>
                  <a:pt x="2179934" y="730859"/>
                  <a:pt x="2179934" y="1632419"/>
                </a:cubicBezTo>
                <a:cubicBezTo>
                  <a:pt x="2179934" y="2533979"/>
                  <a:pt x="1485187" y="3264838"/>
                  <a:pt x="1121865" y="3264838"/>
                </a:cubicBezTo>
                <a:cubicBezTo>
                  <a:pt x="758543" y="3264838"/>
                  <a:pt x="0" y="2533979"/>
                  <a:pt x="0" y="1632419"/>
                </a:cubicBezTo>
                <a:close/>
              </a:path>
            </a:pathLst>
          </a:custGeom>
          <a:solidFill>
            <a:schemeClr val="accent4">
              <a:lumMod val="75000"/>
              <a:alpha val="46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00" b="1" dirty="0"/>
          </a:p>
        </p:txBody>
      </p:sp>
      <p:sp>
        <p:nvSpPr>
          <p:cNvPr id="26" name="Ellipse 21"/>
          <p:cNvSpPr/>
          <p:nvPr/>
        </p:nvSpPr>
        <p:spPr>
          <a:xfrm>
            <a:off x="1294786" y="3043021"/>
            <a:ext cx="4798988" cy="2417719"/>
          </a:xfrm>
          <a:custGeom>
            <a:avLst/>
            <a:gdLst>
              <a:gd name="connsiteX0" fmla="*/ 0 w 6427683"/>
              <a:gd name="connsiteY0" fmla="*/ 674097 h 1348194"/>
              <a:gd name="connsiteX1" fmla="*/ 3213842 w 6427683"/>
              <a:gd name="connsiteY1" fmla="*/ 0 h 1348194"/>
              <a:gd name="connsiteX2" fmla="*/ 6427684 w 6427683"/>
              <a:gd name="connsiteY2" fmla="*/ 674097 h 1348194"/>
              <a:gd name="connsiteX3" fmla="*/ 3213842 w 6427683"/>
              <a:gd name="connsiteY3" fmla="*/ 1348194 h 1348194"/>
              <a:gd name="connsiteX4" fmla="*/ 0 w 6427683"/>
              <a:gd name="connsiteY4" fmla="*/ 674097 h 1348194"/>
              <a:gd name="connsiteX0" fmla="*/ 0 w 6521541"/>
              <a:gd name="connsiteY0" fmla="*/ 1698735 h 2372832"/>
              <a:gd name="connsiteX1" fmla="*/ 3213842 w 6521541"/>
              <a:gd name="connsiteY1" fmla="*/ 1024638 h 2372832"/>
              <a:gd name="connsiteX2" fmla="*/ 4785978 w 6521541"/>
              <a:gd name="connsiteY2" fmla="*/ 10215 h 2372832"/>
              <a:gd name="connsiteX3" fmla="*/ 6427684 w 6521541"/>
              <a:gd name="connsiteY3" fmla="*/ 1698735 h 2372832"/>
              <a:gd name="connsiteX4" fmla="*/ 3213842 w 6521541"/>
              <a:gd name="connsiteY4" fmla="*/ 2372832 h 2372832"/>
              <a:gd name="connsiteX5" fmla="*/ 0 w 6521541"/>
              <a:gd name="connsiteY5" fmla="*/ 1698735 h 2372832"/>
              <a:gd name="connsiteX0" fmla="*/ 0 w 5893361"/>
              <a:gd name="connsiteY0" fmla="*/ 1698735 h 2379765"/>
              <a:gd name="connsiteX1" fmla="*/ 3213842 w 5893361"/>
              <a:gd name="connsiteY1" fmla="*/ 1024638 h 2379765"/>
              <a:gd name="connsiteX2" fmla="*/ 4785978 w 5893361"/>
              <a:gd name="connsiteY2" fmla="*/ 10215 h 2379765"/>
              <a:gd name="connsiteX3" fmla="*/ 5752181 w 5893361"/>
              <a:gd name="connsiteY3" fmla="*/ 2011773 h 2379765"/>
              <a:gd name="connsiteX4" fmla="*/ 3213842 w 5893361"/>
              <a:gd name="connsiteY4" fmla="*/ 2372832 h 2379765"/>
              <a:gd name="connsiteX5" fmla="*/ 0 w 5893361"/>
              <a:gd name="connsiteY5" fmla="*/ 1698735 h 2379765"/>
              <a:gd name="connsiteX0" fmla="*/ 1149 w 5894510"/>
              <a:gd name="connsiteY0" fmla="*/ 1699723 h 2380753"/>
              <a:gd name="connsiteX1" fmla="*/ 2869002 w 5894510"/>
              <a:gd name="connsiteY1" fmla="*/ 943247 h 2380753"/>
              <a:gd name="connsiteX2" fmla="*/ 4787127 w 5894510"/>
              <a:gd name="connsiteY2" fmla="*/ 11203 h 2380753"/>
              <a:gd name="connsiteX3" fmla="*/ 5753330 w 5894510"/>
              <a:gd name="connsiteY3" fmla="*/ 2012761 h 2380753"/>
              <a:gd name="connsiteX4" fmla="*/ 3214991 w 5894510"/>
              <a:gd name="connsiteY4" fmla="*/ 2373820 h 2380753"/>
              <a:gd name="connsiteX5" fmla="*/ 1149 w 5894510"/>
              <a:gd name="connsiteY5" fmla="*/ 1699723 h 2380753"/>
              <a:gd name="connsiteX0" fmla="*/ 1284 w 5622797"/>
              <a:gd name="connsiteY0" fmla="*/ 1716233 h 2380181"/>
              <a:gd name="connsiteX1" fmla="*/ 2597289 w 5622797"/>
              <a:gd name="connsiteY1" fmla="*/ 943282 h 2380181"/>
              <a:gd name="connsiteX2" fmla="*/ 4515414 w 5622797"/>
              <a:gd name="connsiteY2" fmla="*/ 11238 h 2380181"/>
              <a:gd name="connsiteX3" fmla="*/ 5481617 w 5622797"/>
              <a:gd name="connsiteY3" fmla="*/ 2012796 h 2380181"/>
              <a:gd name="connsiteX4" fmla="*/ 2943278 w 5622797"/>
              <a:gd name="connsiteY4" fmla="*/ 2373855 h 2380181"/>
              <a:gd name="connsiteX5" fmla="*/ 1284 w 5622797"/>
              <a:gd name="connsiteY5" fmla="*/ 1716233 h 2380181"/>
              <a:gd name="connsiteX0" fmla="*/ 162940 w 5784453"/>
              <a:gd name="connsiteY0" fmla="*/ 1715216 h 2379164"/>
              <a:gd name="connsiteX1" fmla="*/ 632291 w 5784453"/>
              <a:gd name="connsiteY1" fmla="*/ 1196470 h 2379164"/>
              <a:gd name="connsiteX2" fmla="*/ 2758945 w 5784453"/>
              <a:gd name="connsiteY2" fmla="*/ 942265 h 2379164"/>
              <a:gd name="connsiteX3" fmla="*/ 4677070 w 5784453"/>
              <a:gd name="connsiteY3" fmla="*/ 10221 h 2379164"/>
              <a:gd name="connsiteX4" fmla="*/ 5643273 w 5784453"/>
              <a:gd name="connsiteY4" fmla="*/ 2011779 h 2379164"/>
              <a:gd name="connsiteX5" fmla="*/ 3104934 w 5784453"/>
              <a:gd name="connsiteY5" fmla="*/ 2372838 h 2379164"/>
              <a:gd name="connsiteX6" fmla="*/ 162940 w 5784453"/>
              <a:gd name="connsiteY6" fmla="*/ 1715216 h 2379164"/>
              <a:gd name="connsiteX0" fmla="*/ 155279 w 5826219"/>
              <a:gd name="connsiteY0" fmla="*/ 2250675 h 2403506"/>
              <a:gd name="connsiteX1" fmla="*/ 674057 w 5826219"/>
              <a:gd name="connsiteY1" fmla="*/ 1196470 h 2403506"/>
              <a:gd name="connsiteX2" fmla="*/ 2800711 w 5826219"/>
              <a:gd name="connsiteY2" fmla="*/ 942265 h 2403506"/>
              <a:gd name="connsiteX3" fmla="*/ 4718836 w 5826219"/>
              <a:gd name="connsiteY3" fmla="*/ 10221 h 2403506"/>
              <a:gd name="connsiteX4" fmla="*/ 5685039 w 5826219"/>
              <a:gd name="connsiteY4" fmla="*/ 2011779 h 2403506"/>
              <a:gd name="connsiteX5" fmla="*/ 3146700 w 5826219"/>
              <a:gd name="connsiteY5" fmla="*/ 2372838 h 2403506"/>
              <a:gd name="connsiteX6" fmla="*/ 155279 w 5826219"/>
              <a:gd name="connsiteY6" fmla="*/ 2250675 h 2403506"/>
              <a:gd name="connsiteX0" fmla="*/ 155279 w 4939166"/>
              <a:gd name="connsiteY0" fmla="*/ 2263400 h 2416231"/>
              <a:gd name="connsiteX1" fmla="*/ 674057 w 4939166"/>
              <a:gd name="connsiteY1" fmla="*/ 1209195 h 2416231"/>
              <a:gd name="connsiteX2" fmla="*/ 2800711 w 4939166"/>
              <a:gd name="connsiteY2" fmla="*/ 954990 h 2416231"/>
              <a:gd name="connsiteX3" fmla="*/ 4718836 w 4939166"/>
              <a:gd name="connsiteY3" fmla="*/ 22946 h 2416231"/>
              <a:gd name="connsiteX4" fmla="*/ 4564694 w 4939166"/>
              <a:gd name="connsiteY4" fmla="*/ 2024504 h 2416231"/>
              <a:gd name="connsiteX5" fmla="*/ 3146700 w 4939166"/>
              <a:gd name="connsiteY5" fmla="*/ 2385563 h 2416231"/>
              <a:gd name="connsiteX6" fmla="*/ 155279 w 4939166"/>
              <a:gd name="connsiteY6" fmla="*/ 2263400 h 2416231"/>
              <a:gd name="connsiteX0" fmla="*/ 155279 w 4798988"/>
              <a:gd name="connsiteY0" fmla="*/ 2261909 h 2417719"/>
              <a:gd name="connsiteX1" fmla="*/ 674057 w 4798988"/>
              <a:gd name="connsiteY1" fmla="*/ 1207704 h 2417719"/>
              <a:gd name="connsiteX2" fmla="*/ 2800711 w 4798988"/>
              <a:gd name="connsiteY2" fmla="*/ 953499 h 2417719"/>
              <a:gd name="connsiteX3" fmla="*/ 4718836 w 4798988"/>
              <a:gd name="connsiteY3" fmla="*/ 21455 h 2417719"/>
              <a:gd name="connsiteX4" fmla="*/ 4169278 w 4798988"/>
              <a:gd name="connsiteY4" fmla="*/ 1981824 h 2417719"/>
              <a:gd name="connsiteX5" fmla="*/ 3146700 w 4798988"/>
              <a:gd name="connsiteY5" fmla="*/ 2384072 h 2417719"/>
              <a:gd name="connsiteX6" fmla="*/ 155279 w 4798988"/>
              <a:gd name="connsiteY6" fmla="*/ 2261909 h 24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98988" h="2417719">
                <a:moveTo>
                  <a:pt x="155279" y="2261909"/>
                </a:moveTo>
                <a:cubicBezTo>
                  <a:pt x="-256828" y="2065848"/>
                  <a:pt x="233152" y="1425772"/>
                  <a:pt x="674057" y="1207704"/>
                </a:cubicBezTo>
                <a:cubicBezTo>
                  <a:pt x="1114962" y="989636"/>
                  <a:pt x="2126581" y="1151207"/>
                  <a:pt x="2800711" y="953499"/>
                </a:cubicBezTo>
                <a:cubicBezTo>
                  <a:pt x="3474841" y="755791"/>
                  <a:pt x="4490742" y="-149932"/>
                  <a:pt x="4718836" y="21455"/>
                </a:cubicBezTo>
                <a:cubicBezTo>
                  <a:pt x="4946930" y="192842"/>
                  <a:pt x="4664706" y="1822833"/>
                  <a:pt x="4169278" y="1981824"/>
                </a:cubicBezTo>
                <a:cubicBezTo>
                  <a:pt x="3673850" y="2140815"/>
                  <a:pt x="3815700" y="2337391"/>
                  <a:pt x="3146700" y="2384072"/>
                </a:cubicBezTo>
                <a:cubicBezTo>
                  <a:pt x="2477700" y="2430753"/>
                  <a:pt x="567386" y="2457970"/>
                  <a:pt x="155279" y="2261909"/>
                </a:cubicBezTo>
                <a:close/>
              </a:path>
            </a:pathLst>
          </a:custGeom>
          <a:solidFill>
            <a:srgbClr val="C00000">
              <a:alpha val="46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200" b="1" dirty="0"/>
          </a:p>
        </p:txBody>
      </p:sp>
      <p:sp>
        <p:nvSpPr>
          <p:cNvPr id="27" name="Ellipse 1"/>
          <p:cNvSpPr/>
          <p:nvPr/>
        </p:nvSpPr>
        <p:spPr>
          <a:xfrm>
            <a:off x="1382554" y="1965790"/>
            <a:ext cx="6208759" cy="1532239"/>
          </a:xfrm>
          <a:custGeom>
            <a:avLst/>
            <a:gdLst>
              <a:gd name="connsiteX0" fmla="*/ 0 w 6130961"/>
              <a:gd name="connsiteY0" fmla="*/ 729049 h 1458097"/>
              <a:gd name="connsiteX1" fmla="*/ 3065481 w 6130961"/>
              <a:gd name="connsiteY1" fmla="*/ 0 h 1458097"/>
              <a:gd name="connsiteX2" fmla="*/ 6130962 w 6130961"/>
              <a:gd name="connsiteY2" fmla="*/ 729049 h 1458097"/>
              <a:gd name="connsiteX3" fmla="*/ 3065481 w 6130961"/>
              <a:gd name="connsiteY3" fmla="*/ 1458098 h 1458097"/>
              <a:gd name="connsiteX4" fmla="*/ 0 w 6130961"/>
              <a:gd name="connsiteY4" fmla="*/ 729049 h 1458097"/>
              <a:gd name="connsiteX0" fmla="*/ 77797 w 6208759"/>
              <a:gd name="connsiteY0" fmla="*/ 803190 h 1532239"/>
              <a:gd name="connsiteX1" fmla="*/ 1751083 w 6208759"/>
              <a:gd name="connsiteY1" fmla="*/ 0 h 1532239"/>
              <a:gd name="connsiteX2" fmla="*/ 6208759 w 6208759"/>
              <a:gd name="connsiteY2" fmla="*/ 803190 h 1532239"/>
              <a:gd name="connsiteX3" fmla="*/ 3143278 w 6208759"/>
              <a:gd name="connsiteY3" fmla="*/ 1532239 h 1532239"/>
              <a:gd name="connsiteX4" fmla="*/ 77797 w 6208759"/>
              <a:gd name="connsiteY4" fmla="*/ 803190 h 1532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59" h="1532239">
                <a:moveTo>
                  <a:pt x="77797" y="803190"/>
                </a:moveTo>
                <a:cubicBezTo>
                  <a:pt x="-154235" y="547817"/>
                  <a:pt x="58065" y="0"/>
                  <a:pt x="1751083" y="0"/>
                </a:cubicBezTo>
                <a:cubicBezTo>
                  <a:pt x="3444101" y="0"/>
                  <a:pt x="6208759" y="400547"/>
                  <a:pt x="6208759" y="803190"/>
                </a:cubicBezTo>
                <a:cubicBezTo>
                  <a:pt x="6208759" y="1205833"/>
                  <a:pt x="4836296" y="1532239"/>
                  <a:pt x="3143278" y="1532239"/>
                </a:cubicBezTo>
                <a:cubicBezTo>
                  <a:pt x="1450260" y="1532239"/>
                  <a:pt x="309829" y="1058563"/>
                  <a:pt x="77797" y="803190"/>
                </a:cubicBezTo>
                <a:close/>
              </a:path>
            </a:pathLst>
          </a:custGeom>
          <a:solidFill>
            <a:schemeClr val="accent5">
              <a:lumMod val="75000"/>
              <a:alpha val="46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3200" b="1" dirty="0"/>
              <a:t>New Economy</a:t>
            </a:r>
          </a:p>
        </p:txBody>
      </p:sp>
      <p:sp>
        <p:nvSpPr>
          <p:cNvPr id="28" name="Rechteck 27"/>
          <p:cNvSpPr/>
          <p:nvPr/>
        </p:nvSpPr>
        <p:spPr>
          <a:xfrm>
            <a:off x="5595590" y="3661686"/>
            <a:ext cx="2091471" cy="584775"/>
          </a:xfrm>
          <a:prstGeom prst="rect">
            <a:avLst/>
          </a:prstGeom>
        </p:spPr>
        <p:txBody>
          <a:bodyPr wrap="none">
            <a:spAutoFit/>
          </a:bodyPr>
          <a:lstStyle/>
          <a:p>
            <a:pPr algn="ctr"/>
            <a:r>
              <a:rPr lang="de-DE" sz="3200" b="1" dirty="0">
                <a:solidFill>
                  <a:schemeClr val="bg1"/>
                </a:solidFill>
              </a:rPr>
              <a:t>Enterprises</a:t>
            </a:r>
          </a:p>
        </p:txBody>
      </p:sp>
      <p:sp>
        <p:nvSpPr>
          <p:cNvPr id="29" name="Rechteck 28"/>
          <p:cNvSpPr/>
          <p:nvPr/>
        </p:nvSpPr>
        <p:spPr>
          <a:xfrm>
            <a:off x="1959991" y="4385833"/>
            <a:ext cx="2166747" cy="584775"/>
          </a:xfrm>
          <a:prstGeom prst="rect">
            <a:avLst/>
          </a:prstGeom>
        </p:spPr>
        <p:txBody>
          <a:bodyPr wrap="none">
            <a:spAutoFit/>
          </a:bodyPr>
          <a:lstStyle/>
          <a:p>
            <a:pPr algn="ctr"/>
            <a:r>
              <a:rPr lang="de-DE" sz="3200" b="1" dirty="0">
                <a:solidFill>
                  <a:schemeClr val="bg1"/>
                </a:solidFill>
              </a:rPr>
              <a:t>Mittelstand</a:t>
            </a:r>
          </a:p>
        </p:txBody>
      </p:sp>
      <p:sp>
        <p:nvSpPr>
          <p:cNvPr id="30" name="Titel 1"/>
          <p:cNvSpPr>
            <a:spLocks noGrp="1"/>
          </p:cNvSpPr>
          <p:nvPr>
            <p:ph type="title"/>
          </p:nvPr>
        </p:nvSpPr>
        <p:spPr>
          <a:xfrm>
            <a:off x="620486" y="701482"/>
            <a:ext cx="7886700" cy="989207"/>
          </a:xfrm>
        </p:spPr>
        <p:txBody>
          <a:bodyPr>
            <a:noAutofit/>
          </a:bodyPr>
          <a:lstStyle/>
          <a:p>
            <a:r>
              <a:rPr lang="de-AT" dirty="0" err="1">
                <a:latin typeface="+mn-lt"/>
              </a:rPr>
              <a:t>Introduction</a:t>
            </a:r>
            <a:r>
              <a:rPr lang="de-AT" dirty="0">
                <a:latin typeface="+mn-lt"/>
              </a:rPr>
              <a:t> </a:t>
            </a:r>
            <a:r>
              <a:rPr lang="de-AT" dirty="0" err="1">
                <a:latin typeface="+mn-lt"/>
              </a:rPr>
              <a:t>of</a:t>
            </a:r>
            <a:r>
              <a:rPr lang="de-AT" dirty="0">
                <a:latin typeface="+mn-lt"/>
              </a:rPr>
              <a:t> R</a:t>
            </a:r>
          </a:p>
        </p:txBody>
      </p:sp>
      <p:sp>
        <p:nvSpPr>
          <p:cNvPr id="4" name="Rechteck 3"/>
          <p:cNvSpPr/>
          <p:nvPr/>
        </p:nvSpPr>
        <p:spPr>
          <a:xfrm>
            <a:off x="787692" y="1516302"/>
            <a:ext cx="7485370" cy="2202350"/>
          </a:xfrm>
          <a:prstGeom prst="rect">
            <a:avLst/>
          </a:prstGeom>
          <a:noFill/>
          <a:ln w="698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hteck 30"/>
          <p:cNvSpPr/>
          <p:nvPr/>
        </p:nvSpPr>
        <p:spPr>
          <a:xfrm>
            <a:off x="4532379" y="3720844"/>
            <a:ext cx="3740683" cy="2349030"/>
          </a:xfrm>
          <a:prstGeom prst="rect">
            <a:avLst/>
          </a:prstGeom>
          <a:noFill/>
          <a:ln w="698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hteck 31"/>
          <p:cNvSpPr/>
          <p:nvPr/>
        </p:nvSpPr>
        <p:spPr>
          <a:xfrm>
            <a:off x="787692" y="3731727"/>
            <a:ext cx="3740683" cy="2349030"/>
          </a:xfrm>
          <a:prstGeom prst="rect">
            <a:avLst/>
          </a:prstGeom>
          <a:noFill/>
          <a:ln w="698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742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4"/>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31"/>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p:bldP spid="29" grpId="0"/>
      <p:bldP spid="4" grpId="0" animBg="1"/>
      <p:bldP spid="4" grpId="1" animBg="1"/>
      <p:bldP spid="31" grpId="0" animBg="1"/>
      <p:bldP spid="31" grpId="1" animBg="1"/>
      <p:bldP spid="3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2338388" y="895350"/>
            <a:ext cx="4467224" cy="861774"/>
          </a:xfrm>
          <a:prstGeom prst="rect">
            <a:avLst/>
          </a:prstGeom>
          <a:noFill/>
        </p:spPr>
        <p:txBody>
          <a:bodyPr wrap="square" rtlCol="0">
            <a:spAutoFit/>
          </a:bodyPr>
          <a:lstStyle/>
          <a:p>
            <a:pPr algn="ctr"/>
            <a:r>
              <a:rPr lang="de-DE" sz="3000" dirty="0"/>
              <a:t>Mittelstand  </a:t>
            </a:r>
            <a:endParaRPr lang="de-DE" sz="2000" dirty="0"/>
          </a:p>
          <a:p>
            <a:pPr algn="ctr"/>
            <a:r>
              <a:rPr lang="de-DE" sz="2000" dirty="0"/>
              <a:t>Statistical Definition </a:t>
            </a:r>
            <a:endParaRPr lang="de-DE" sz="2400" dirty="0"/>
          </a:p>
        </p:txBody>
      </p:sp>
      <p:pic>
        <p:nvPicPr>
          <p:cNvPr id="1026" name="Picture 2" descr="Bildergebnis für german mittelstand"/>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956" r="11312" b="3285"/>
          <a:stretch/>
        </p:blipFill>
        <p:spPr bwMode="auto">
          <a:xfrm>
            <a:off x="7419975" y="5699105"/>
            <a:ext cx="1400174" cy="511195"/>
          </a:xfrm>
          <a:prstGeom prst="rect">
            <a:avLst/>
          </a:prstGeom>
          <a:noFill/>
          <a:extLst>
            <a:ext uri="{909E8E84-426E-40DD-AFC4-6F175D3DCCD1}">
              <a14:hiddenFill xmlns:a14="http://schemas.microsoft.com/office/drawing/2010/main">
                <a:solidFill>
                  <a:srgbClr val="FFFFFF"/>
                </a:solidFill>
              </a14:hiddenFill>
            </a:ext>
          </a:extLst>
        </p:spPr>
      </p:pic>
      <p:pic>
        <p:nvPicPr>
          <p:cNvPr id="11" name="Grafik 10"/>
          <p:cNvPicPr>
            <a:picLocks noChangeAspect="1"/>
          </p:cNvPicPr>
          <p:nvPr/>
        </p:nvPicPr>
        <p:blipFill>
          <a:blip r:embed="rId4"/>
          <a:stretch>
            <a:fillRect/>
          </a:stretch>
        </p:blipFill>
        <p:spPr>
          <a:xfrm>
            <a:off x="1455522" y="4238736"/>
            <a:ext cx="657853" cy="657853"/>
          </a:xfrm>
          <a:prstGeom prst="rect">
            <a:avLst/>
          </a:prstGeom>
        </p:spPr>
      </p:pic>
      <p:pic>
        <p:nvPicPr>
          <p:cNvPr id="12" name="Grafik 11"/>
          <p:cNvPicPr>
            <a:picLocks noChangeAspect="1"/>
          </p:cNvPicPr>
          <p:nvPr/>
        </p:nvPicPr>
        <p:blipFill>
          <a:blip r:embed="rId5"/>
          <a:stretch>
            <a:fillRect/>
          </a:stretch>
        </p:blipFill>
        <p:spPr>
          <a:xfrm>
            <a:off x="1564505" y="2362497"/>
            <a:ext cx="420641" cy="637432"/>
          </a:xfrm>
          <a:prstGeom prst="rect">
            <a:avLst/>
          </a:prstGeom>
        </p:spPr>
      </p:pic>
      <p:pic>
        <p:nvPicPr>
          <p:cNvPr id="1030" name="Picture 6" descr="Bildergebnis für money icon"/>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5706" t="18430" r="26006" b="16827"/>
          <a:stretch/>
        </p:blipFill>
        <p:spPr bwMode="auto">
          <a:xfrm>
            <a:off x="1426947" y="3257757"/>
            <a:ext cx="699227" cy="527030"/>
          </a:xfrm>
          <a:prstGeom prst="rect">
            <a:avLst/>
          </a:prstGeom>
          <a:noFill/>
          <a:extLst>
            <a:ext uri="{909E8E84-426E-40DD-AFC4-6F175D3DCCD1}">
              <a14:hiddenFill xmlns:a14="http://schemas.microsoft.com/office/drawing/2010/main">
                <a:solidFill>
                  <a:srgbClr val="FFFFFF"/>
                </a:solidFill>
              </a14:hiddenFill>
            </a:ext>
          </a:extLst>
        </p:spPr>
      </p:pic>
      <p:sp>
        <p:nvSpPr>
          <p:cNvPr id="25" name="Rechteck 24"/>
          <p:cNvSpPr/>
          <p:nvPr/>
        </p:nvSpPr>
        <p:spPr>
          <a:xfrm>
            <a:off x="2441486" y="2505372"/>
            <a:ext cx="4693849" cy="400110"/>
          </a:xfrm>
          <a:prstGeom prst="rect">
            <a:avLst/>
          </a:prstGeom>
        </p:spPr>
        <p:txBody>
          <a:bodyPr wrap="none">
            <a:spAutoFit/>
          </a:bodyPr>
          <a:lstStyle/>
          <a:p>
            <a:r>
              <a:rPr lang="en-US" sz="2000" dirty="0"/>
              <a:t>Number of employees between 10 and 500</a:t>
            </a:r>
          </a:p>
        </p:txBody>
      </p:sp>
      <p:sp>
        <p:nvSpPr>
          <p:cNvPr id="27" name="Rechteck 26"/>
          <p:cNvSpPr/>
          <p:nvPr/>
        </p:nvSpPr>
        <p:spPr>
          <a:xfrm>
            <a:off x="2441486" y="3309704"/>
            <a:ext cx="4826090" cy="400110"/>
          </a:xfrm>
          <a:prstGeom prst="rect">
            <a:avLst/>
          </a:prstGeom>
        </p:spPr>
        <p:txBody>
          <a:bodyPr wrap="square">
            <a:spAutoFit/>
          </a:bodyPr>
          <a:lstStyle/>
          <a:p>
            <a:r>
              <a:rPr lang="en-US" sz="2000" dirty="0"/>
              <a:t>Turnover between €2 million and €50 million</a:t>
            </a:r>
          </a:p>
        </p:txBody>
      </p:sp>
      <p:sp>
        <p:nvSpPr>
          <p:cNvPr id="28" name="Rechteck 27"/>
          <p:cNvSpPr/>
          <p:nvPr/>
        </p:nvSpPr>
        <p:spPr>
          <a:xfrm>
            <a:off x="2441486" y="4367608"/>
            <a:ext cx="5324475" cy="400110"/>
          </a:xfrm>
          <a:prstGeom prst="rect">
            <a:avLst/>
          </a:prstGeom>
        </p:spPr>
        <p:txBody>
          <a:bodyPr wrap="square">
            <a:spAutoFit/>
          </a:bodyPr>
          <a:lstStyle/>
          <a:p>
            <a:r>
              <a:rPr lang="en-US" sz="2000" dirty="0"/>
              <a:t>About 99% of all companies in Germany are SMEs</a:t>
            </a:r>
          </a:p>
        </p:txBody>
      </p:sp>
    </p:spTree>
    <p:extLst>
      <p:ext uri="{BB962C8B-B14F-4D97-AF65-F5344CB8AC3E}">
        <p14:creationId xmlns:p14="http://schemas.microsoft.com/office/powerpoint/2010/main" val="133467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353863" y="1721201"/>
            <a:ext cx="6508256"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Mostly family-owned</a:t>
            </a:r>
          </a:p>
          <a:p>
            <a:pPr marL="342900" indent="-342900">
              <a:lnSpc>
                <a:spcPct val="150000"/>
              </a:lnSpc>
              <a:buFont typeface="Arial" panose="020B0604020202020204" pitchFamily="34" charset="0"/>
              <a:buChar char="•"/>
            </a:pPr>
            <a:r>
              <a:rPr lang="en-US" sz="2400" dirty="0"/>
              <a:t>CEO is often a member of the owner family</a:t>
            </a:r>
          </a:p>
          <a:p>
            <a:pPr marL="342900" indent="-342900">
              <a:lnSpc>
                <a:spcPct val="150000"/>
              </a:lnSpc>
              <a:buFont typeface="Arial" panose="020B0604020202020204" pitchFamily="34" charset="0"/>
              <a:buChar char="•"/>
            </a:pPr>
            <a:r>
              <a:rPr lang="en-US" sz="2400" dirty="0"/>
              <a:t>Successful and profitable ever since</a:t>
            </a:r>
          </a:p>
          <a:p>
            <a:pPr marL="342900" indent="-342900">
              <a:lnSpc>
                <a:spcPct val="150000"/>
              </a:lnSpc>
              <a:buFont typeface="Arial" panose="020B0604020202020204" pitchFamily="34" charset="0"/>
              <a:buChar char="•"/>
            </a:pPr>
            <a:r>
              <a:rPr lang="en-US" sz="2400" dirty="0"/>
              <a:t>Often located on the landside, in small towns </a:t>
            </a:r>
          </a:p>
          <a:p>
            <a:pPr marL="342900" indent="-342900">
              <a:lnSpc>
                <a:spcPct val="150000"/>
              </a:lnSpc>
              <a:buFont typeface="Arial" panose="020B0604020202020204" pitchFamily="34" charset="0"/>
              <a:buChar char="•"/>
            </a:pPr>
            <a:r>
              <a:rPr lang="en-US" sz="2400" dirty="0"/>
              <a:t>Many global leaders in niche markets</a:t>
            </a:r>
          </a:p>
          <a:p>
            <a:pPr marL="342900" indent="-342900">
              <a:lnSpc>
                <a:spcPct val="150000"/>
              </a:lnSpc>
              <a:buFont typeface="Arial" panose="020B0604020202020204" pitchFamily="34" charset="0"/>
              <a:buChar char="•"/>
            </a:pPr>
            <a:r>
              <a:rPr lang="en-US" sz="2400" dirty="0"/>
              <a:t>Mainly </a:t>
            </a:r>
            <a:r>
              <a:rPr lang="en-US" sz="2400" dirty="0" err="1"/>
              <a:t>industrie</a:t>
            </a:r>
            <a:r>
              <a:rPr lang="en-US" sz="2400" dirty="0"/>
              <a:t> and commerce</a:t>
            </a:r>
          </a:p>
          <a:p>
            <a:pPr marL="342900" indent="-342900">
              <a:lnSpc>
                <a:spcPct val="150000"/>
              </a:lnSpc>
              <a:buFont typeface="Arial" panose="020B0604020202020204" pitchFamily="34" charset="0"/>
              <a:buChar char="•"/>
            </a:pPr>
            <a:r>
              <a:rPr lang="en-US" sz="2400" dirty="0"/>
              <a:t>Strong engineering culture</a:t>
            </a:r>
          </a:p>
        </p:txBody>
      </p:sp>
      <p:pic>
        <p:nvPicPr>
          <p:cNvPr id="4098" name="Picture 2" descr="Bildergebnis für german mittelst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5611" y="3188379"/>
            <a:ext cx="1799435" cy="1205262"/>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pic>
        <p:nvPicPr>
          <p:cNvPr id="4100" name="Picture 4" descr="Bildergebnis für global leade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526" r="18257"/>
          <a:stretch/>
        </p:blipFill>
        <p:spPr bwMode="auto">
          <a:xfrm>
            <a:off x="6805612" y="1767358"/>
            <a:ext cx="1799435" cy="1194158"/>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2338388" y="895350"/>
            <a:ext cx="4467224" cy="861774"/>
          </a:xfrm>
          <a:prstGeom prst="rect">
            <a:avLst/>
          </a:prstGeom>
          <a:noFill/>
        </p:spPr>
        <p:txBody>
          <a:bodyPr wrap="square" rtlCol="0">
            <a:spAutoFit/>
          </a:bodyPr>
          <a:lstStyle/>
          <a:p>
            <a:pPr algn="ctr"/>
            <a:r>
              <a:rPr lang="de-DE" sz="3000" dirty="0"/>
              <a:t>The German Mittelstand  </a:t>
            </a:r>
          </a:p>
          <a:p>
            <a:pPr algn="ctr"/>
            <a:r>
              <a:rPr lang="en-US" sz="2000" dirty="0"/>
              <a:t>Characteristics</a:t>
            </a:r>
            <a:endParaRPr lang="en-US" sz="2400" dirty="0"/>
          </a:p>
        </p:txBody>
      </p:sp>
      <p:pic>
        <p:nvPicPr>
          <p:cNvPr id="9" name="Grafik 8"/>
          <p:cNvPicPr>
            <a:picLocks noChangeAspect="1"/>
          </p:cNvPicPr>
          <p:nvPr/>
        </p:nvPicPr>
        <p:blipFill>
          <a:blip r:embed="rId5"/>
          <a:stretch>
            <a:fillRect/>
          </a:stretch>
        </p:blipFill>
        <p:spPr>
          <a:xfrm>
            <a:off x="6805611" y="4531657"/>
            <a:ext cx="1799435" cy="1205262"/>
          </a:xfrm>
          <a:prstGeom prst="rect">
            <a:avLst/>
          </a:prstGeom>
          <a:ln>
            <a:solidFill>
              <a:schemeClr val="tx1"/>
            </a:solidFill>
          </a:ln>
        </p:spPr>
      </p:pic>
    </p:spTree>
    <p:extLst>
      <p:ext uri="{BB962C8B-B14F-4D97-AF65-F5344CB8AC3E}">
        <p14:creationId xmlns:p14="http://schemas.microsoft.com/office/powerpoint/2010/main" val="141310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ildergebnis für german mittelstan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05611" y="3188379"/>
            <a:ext cx="1799435" cy="1205262"/>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pic>
        <p:nvPicPr>
          <p:cNvPr id="4100" name="Picture 4" descr="Bildergebnis für global leade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526" r="18257"/>
          <a:stretch/>
        </p:blipFill>
        <p:spPr bwMode="auto">
          <a:xfrm>
            <a:off x="6805612" y="1767358"/>
            <a:ext cx="1799435" cy="1194158"/>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2338388" y="895350"/>
            <a:ext cx="4467224" cy="861774"/>
          </a:xfrm>
          <a:prstGeom prst="rect">
            <a:avLst/>
          </a:prstGeom>
          <a:noFill/>
        </p:spPr>
        <p:txBody>
          <a:bodyPr wrap="square" rtlCol="0">
            <a:spAutoFit/>
          </a:bodyPr>
          <a:lstStyle/>
          <a:p>
            <a:pPr algn="ctr"/>
            <a:r>
              <a:rPr lang="de-DE" sz="3000" dirty="0"/>
              <a:t>The German Mittelstand  </a:t>
            </a:r>
          </a:p>
          <a:p>
            <a:pPr algn="ctr"/>
            <a:r>
              <a:rPr lang="en-US" sz="2000" dirty="0"/>
              <a:t>Characteristics</a:t>
            </a:r>
            <a:endParaRPr lang="en-US" sz="2400" dirty="0"/>
          </a:p>
        </p:txBody>
      </p:sp>
      <p:pic>
        <p:nvPicPr>
          <p:cNvPr id="9" name="Grafik 8"/>
          <p:cNvPicPr>
            <a:picLocks noChangeAspect="1"/>
          </p:cNvPicPr>
          <p:nvPr/>
        </p:nvPicPr>
        <p:blipFill>
          <a:blip r:embed="rId5"/>
          <a:stretch>
            <a:fillRect/>
          </a:stretch>
        </p:blipFill>
        <p:spPr>
          <a:xfrm>
            <a:off x="6805611" y="4531657"/>
            <a:ext cx="1799435" cy="1205262"/>
          </a:xfrm>
          <a:prstGeom prst="rect">
            <a:avLst/>
          </a:prstGeom>
          <a:ln>
            <a:solidFill>
              <a:schemeClr val="tx1"/>
            </a:solidFill>
          </a:ln>
        </p:spPr>
      </p:pic>
      <p:sp>
        <p:nvSpPr>
          <p:cNvPr id="7" name="Textfeld 6"/>
          <p:cNvSpPr txBox="1"/>
          <p:nvPr/>
        </p:nvSpPr>
        <p:spPr>
          <a:xfrm>
            <a:off x="364442" y="1950486"/>
            <a:ext cx="8779558" cy="2862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Often conservative with regard to IT</a:t>
            </a:r>
          </a:p>
          <a:p>
            <a:pPr marL="342900" indent="-342900">
              <a:lnSpc>
                <a:spcPct val="150000"/>
              </a:lnSpc>
              <a:buFont typeface="Arial" panose="020B0604020202020204" pitchFamily="34" charset="0"/>
              <a:buChar char="•"/>
            </a:pPr>
            <a:r>
              <a:rPr lang="en-US" sz="2400" dirty="0"/>
              <a:t>Low notion of employer targeting </a:t>
            </a:r>
          </a:p>
          <a:p>
            <a:pPr marL="342900" indent="-342900">
              <a:lnSpc>
                <a:spcPct val="150000"/>
              </a:lnSpc>
              <a:buFont typeface="Arial" panose="020B0604020202020204" pitchFamily="34" charset="0"/>
              <a:buChar char="•"/>
            </a:pPr>
            <a:r>
              <a:rPr lang="en-US" sz="2400" dirty="0"/>
              <a:t>Long term employee relationship</a:t>
            </a:r>
          </a:p>
          <a:p>
            <a:pPr marL="342900" indent="-342900">
              <a:lnSpc>
                <a:spcPct val="150000"/>
              </a:lnSpc>
              <a:buFont typeface="Arial" panose="020B0604020202020204" pitchFamily="34" charset="0"/>
              <a:buChar char="•"/>
            </a:pPr>
            <a:r>
              <a:rPr lang="en-US" sz="2400" dirty="0"/>
              <a:t>Low software development skills</a:t>
            </a:r>
          </a:p>
          <a:p>
            <a:pPr marL="342900" indent="-342900">
              <a:lnSpc>
                <a:spcPct val="150000"/>
              </a:lnSpc>
              <a:buFont typeface="Arial" panose="020B0604020202020204" pitchFamily="34" charset="0"/>
              <a:buChar char="•"/>
            </a:pPr>
            <a:r>
              <a:rPr lang="en-US" sz="2400" dirty="0"/>
              <a:t>Low analytical maturity level</a:t>
            </a:r>
          </a:p>
        </p:txBody>
      </p:sp>
    </p:spTree>
    <p:extLst>
      <p:ext uri="{BB962C8B-B14F-4D97-AF65-F5344CB8AC3E}">
        <p14:creationId xmlns:p14="http://schemas.microsoft.com/office/powerpoint/2010/main" val="229380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3"/>
          <a:stretch>
            <a:fillRect/>
          </a:stretch>
        </p:blipFill>
        <p:spPr>
          <a:xfrm>
            <a:off x="1114425" y="2578718"/>
            <a:ext cx="3457823" cy="1078881"/>
          </a:xfrm>
          <a:prstGeom prst="rect">
            <a:avLst/>
          </a:prstGeom>
        </p:spPr>
      </p:pic>
      <p:pic>
        <p:nvPicPr>
          <p:cNvPr id="8" name="Grafik 7"/>
          <p:cNvPicPr>
            <a:picLocks noChangeAspect="1"/>
          </p:cNvPicPr>
          <p:nvPr/>
        </p:nvPicPr>
        <p:blipFill>
          <a:blip r:embed="rId4"/>
          <a:stretch>
            <a:fillRect/>
          </a:stretch>
        </p:blipFill>
        <p:spPr>
          <a:xfrm>
            <a:off x="5388445" y="2037842"/>
            <a:ext cx="2229573" cy="2162518"/>
          </a:xfrm>
          <a:prstGeom prst="rect">
            <a:avLst/>
          </a:prstGeom>
        </p:spPr>
      </p:pic>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2449" y="4803123"/>
            <a:ext cx="5883832" cy="610447"/>
          </a:xfrm>
          <a:prstGeom prst="rect">
            <a:avLst/>
          </a:prstGeom>
        </p:spPr>
      </p:pic>
      <p:sp>
        <p:nvSpPr>
          <p:cNvPr id="11" name="Textfeld 10"/>
          <p:cNvSpPr txBox="1"/>
          <p:nvPr/>
        </p:nvSpPr>
        <p:spPr>
          <a:xfrm>
            <a:off x="2338388" y="895350"/>
            <a:ext cx="4467224" cy="861774"/>
          </a:xfrm>
          <a:prstGeom prst="rect">
            <a:avLst/>
          </a:prstGeom>
          <a:noFill/>
        </p:spPr>
        <p:txBody>
          <a:bodyPr wrap="square" rtlCol="0">
            <a:spAutoFit/>
          </a:bodyPr>
          <a:lstStyle/>
          <a:p>
            <a:pPr algn="ctr"/>
            <a:r>
              <a:rPr lang="de-DE" sz="3000" dirty="0"/>
              <a:t>The German Mittelstand  </a:t>
            </a:r>
            <a:endParaRPr lang="de-DE" sz="2000" dirty="0"/>
          </a:p>
          <a:p>
            <a:pPr algn="ctr"/>
            <a:r>
              <a:rPr lang="en-US" sz="2000" dirty="0"/>
              <a:t>Examples</a:t>
            </a:r>
            <a:r>
              <a:rPr lang="de-DE" sz="2000" dirty="0"/>
              <a:t> </a:t>
            </a:r>
            <a:endParaRPr lang="de-DE" sz="2400" dirty="0"/>
          </a:p>
        </p:txBody>
      </p:sp>
    </p:spTree>
    <p:extLst>
      <p:ext uri="{BB962C8B-B14F-4D97-AF65-F5344CB8AC3E}">
        <p14:creationId xmlns:p14="http://schemas.microsoft.com/office/powerpoint/2010/main" val="936136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feld 30"/>
          <p:cNvSpPr txBox="1"/>
          <p:nvPr/>
        </p:nvSpPr>
        <p:spPr>
          <a:xfrm>
            <a:off x="401936" y="1065212"/>
            <a:ext cx="7704096" cy="615553"/>
          </a:xfrm>
          <a:prstGeom prst="rect">
            <a:avLst/>
          </a:prstGeom>
          <a:noFill/>
        </p:spPr>
        <p:txBody>
          <a:bodyPr wrap="square" rtlCol="0">
            <a:spAutoFit/>
          </a:bodyPr>
          <a:lstStyle/>
          <a:p>
            <a:r>
              <a:rPr lang="en-US" sz="3400" dirty="0"/>
              <a:t>The </a:t>
            </a:r>
            <a:r>
              <a:rPr lang="en-US" sz="3400" dirty="0" err="1"/>
              <a:t>Mittelstand’s</a:t>
            </a:r>
            <a:r>
              <a:rPr lang="en-US" sz="3400" dirty="0"/>
              <a:t> road of implementing R</a:t>
            </a:r>
          </a:p>
        </p:txBody>
      </p:sp>
      <p:sp>
        <p:nvSpPr>
          <p:cNvPr id="32" name="Textfeld 31"/>
          <p:cNvSpPr txBox="1"/>
          <p:nvPr/>
        </p:nvSpPr>
        <p:spPr>
          <a:xfrm>
            <a:off x="566410" y="2046144"/>
            <a:ext cx="7973434" cy="2677656"/>
          </a:xfrm>
          <a:prstGeom prst="rect">
            <a:avLst/>
          </a:prstGeom>
          <a:noFill/>
        </p:spPr>
        <p:txBody>
          <a:bodyPr wrap="square" rtlCol="0">
            <a:spAutoFit/>
          </a:bodyPr>
          <a:lstStyle/>
          <a:p>
            <a:r>
              <a:rPr lang="en-US" sz="2800" dirty="0"/>
              <a:t>Level 1: First contact</a:t>
            </a:r>
          </a:p>
          <a:p>
            <a:pPr>
              <a:lnSpc>
                <a:spcPct val="150000"/>
              </a:lnSpc>
            </a:pPr>
            <a:endParaRPr lang="de-DE" sz="1000" dirty="0"/>
          </a:p>
          <a:p>
            <a:pPr>
              <a:lnSpc>
                <a:spcPct val="150000"/>
              </a:lnSpc>
            </a:pPr>
            <a:endParaRPr lang="en-US" sz="1000" dirty="0"/>
          </a:p>
          <a:p>
            <a:r>
              <a:rPr lang="en-US" sz="2800" dirty="0"/>
              <a:t>Level 2: Proof of Concept</a:t>
            </a:r>
          </a:p>
          <a:p>
            <a:pPr>
              <a:lnSpc>
                <a:spcPct val="150000"/>
              </a:lnSpc>
            </a:pPr>
            <a:endParaRPr lang="de-DE" sz="1000" dirty="0"/>
          </a:p>
          <a:p>
            <a:pPr>
              <a:lnSpc>
                <a:spcPct val="150000"/>
              </a:lnSpc>
            </a:pPr>
            <a:endParaRPr lang="de-DE" sz="1000" dirty="0"/>
          </a:p>
          <a:p>
            <a:r>
              <a:rPr lang="en-US" sz="2800" dirty="0"/>
              <a:t>Level 3: Production</a:t>
            </a:r>
          </a:p>
          <a:p>
            <a:endParaRPr lang="en-US" sz="2400" dirty="0"/>
          </a:p>
        </p:txBody>
      </p:sp>
    </p:spTree>
    <p:extLst>
      <p:ext uri="{BB962C8B-B14F-4D97-AF65-F5344CB8AC3E}">
        <p14:creationId xmlns:p14="http://schemas.microsoft.com/office/powerpoint/2010/main" val="415840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544638" y="1882859"/>
            <a:ext cx="7973434" cy="31393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200" dirty="0"/>
              <a:t>Company is not using any Data Science Tools so far - beside Excel</a:t>
            </a:r>
          </a:p>
          <a:p>
            <a:pPr marL="285750" indent="-285750">
              <a:lnSpc>
                <a:spcPct val="150000"/>
              </a:lnSpc>
              <a:buFont typeface="Arial" panose="020B0604020202020204" pitchFamily="34" charset="0"/>
              <a:buChar char="•"/>
            </a:pPr>
            <a:r>
              <a:rPr lang="en-US" sz="2200" dirty="0"/>
              <a:t>A single person or small group starts using R for certain tasks</a:t>
            </a:r>
          </a:p>
          <a:p>
            <a:pPr marL="285750" indent="-285750">
              <a:lnSpc>
                <a:spcPct val="150000"/>
              </a:lnSpc>
              <a:buFont typeface="Arial" panose="020B0604020202020204" pitchFamily="34" charset="0"/>
              <a:buChar char="•"/>
            </a:pPr>
            <a:r>
              <a:rPr lang="en-US" sz="2200" dirty="0"/>
              <a:t>Often interns or entrants</a:t>
            </a:r>
          </a:p>
          <a:p>
            <a:pPr marL="285750" indent="-285750">
              <a:lnSpc>
                <a:spcPct val="150000"/>
              </a:lnSpc>
              <a:buFont typeface="Arial" panose="020B0604020202020204" pitchFamily="34" charset="0"/>
              <a:buChar char="•"/>
            </a:pPr>
            <a:r>
              <a:rPr lang="en-US" sz="2200" dirty="0"/>
              <a:t>Software decision independent from the IT-department </a:t>
            </a:r>
          </a:p>
          <a:p>
            <a:pPr marL="285750" indent="-285750">
              <a:lnSpc>
                <a:spcPct val="150000"/>
              </a:lnSpc>
              <a:buFont typeface="Arial" panose="020B0604020202020204" pitchFamily="34" charset="0"/>
              <a:buChar char="•"/>
            </a:pPr>
            <a:r>
              <a:rPr lang="en-US" sz="2200" dirty="0"/>
              <a:t>Non strategic</a:t>
            </a:r>
            <a:r>
              <a:rPr lang="de-DE" sz="2200" dirty="0"/>
              <a:t> </a:t>
            </a:r>
            <a:r>
              <a:rPr lang="en-US" sz="2200" dirty="0"/>
              <a:t>decision</a:t>
            </a:r>
          </a:p>
          <a:p>
            <a:pPr marL="285750" indent="-285750">
              <a:lnSpc>
                <a:spcPct val="150000"/>
              </a:lnSpc>
              <a:buFont typeface="Arial" panose="020B0604020202020204" pitchFamily="34" charset="0"/>
              <a:buChar char="•"/>
            </a:pPr>
            <a:r>
              <a:rPr lang="en-US" sz="2200" dirty="0"/>
              <a:t>Colleagues, supervisors and management are excited</a:t>
            </a:r>
          </a:p>
        </p:txBody>
      </p:sp>
      <p:sp>
        <p:nvSpPr>
          <p:cNvPr id="7" name="Titel 1"/>
          <p:cNvSpPr txBox="1">
            <a:spLocks/>
          </p:cNvSpPr>
          <p:nvPr/>
        </p:nvSpPr>
        <p:spPr>
          <a:xfrm>
            <a:off x="620485" y="690600"/>
            <a:ext cx="7886700" cy="98920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3000" kern="1200" dirty="0">
                <a:solidFill>
                  <a:srgbClr val="5E4F42"/>
                </a:solidFill>
                <a:latin typeface="+mj-lt"/>
                <a:ea typeface="+mj-ea"/>
                <a:cs typeface="+mj-cs"/>
              </a:defRPr>
            </a:lvl1pPr>
          </a:lstStyle>
          <a:p>
            <a:r>
              <a:rPr lang="de-AT" b="1" dirty="0"/>
              <a:t>Level 1: First </a:t>
            </a:r>
            <a:r>
              <a:rPr lang="de-AT" b="1" dirty="0" err="1"/>
              <a:t>contact</a:t>
            </a:r>
            <a:endParaRPr lang="de-AT" dirty="0"/>
          </a:p>
        </p:txBody>
      </p:sp>
    </p:spTree>
    <p:extLst>
      <p:ext uri="{BB962C8B-B14F-4D97-AF65-F5344CB8AC3E}">
        <p14:creationId xmlns:p14="http://schemas.microsoft.com/office/powerpoint/2010/main" val="102293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eoda_R Kenntnis-Tage">
      <a:dk1>
        <a:srgbClr val="6A5648"/>
      </a:dk1>
      <a:lt1>
        <a:srgbClr val="FFFFFF"/>
      </a:lt1>
      <a:dk2>
        <a:srgbClr val="538135"/>
      </a:dk2>
      <a:lt2>
        <a:srgbClr val="E2EFD9"/>
      </a:lt2>
      <a:accent1>
        <a:srgbClr val="8AAE1B"/>
      </a:accent1>
      <a:accent2>
        <a:srgbClr val="ED7D31"/>
      </a:accent2>
      <a:accent3>
        <a:srgbClr val="A5A5A5"/>
      </a:accent3>
      <a:accent4>
        <a:srgbClr val="FFC000"/>
      </a:accent4>
      <a:accent5>
        <a:srgbClr val="4472C4"/>
      </a:accent5>
      <a:accent6>
        <a:srgbClr val="70AD47"/>
      </a:accent6>
      <a:hlink>
        <a:srgbClr val="0563C1"/>
      </a:hlink>
      <a:folHlink>
        <a:srgbClr val="70AD47"/>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2451369262CE34298A827600DD0FE78" ma:contentTypeVersion="2" ma:contentTypeDescription="Ein neues Dokument erstellen." ma:contentTypeScope="" ma:versionID="b65221b8f6900e7cf7476f0b0dff434b">
  <xsd:schema xmlns:xsd="http://www.w3.org/2001/XMLSchema" xmlns:xs="http://www.w3.org/2001/XMLSchema" xmlns:p="http://schemas.microsoft.com/office/2006/metadata/properties" xmlns:ns2="ab5221c9-feb3-44a8-8358-2042a8b6082f" targetNamespace="http://schemas.microsoft.com/office/2006/metadata/properties" ma:root="true" ma:fieldsID="b6b3b240b92f484497c5e072c4c294cb" ns2:_="">
    <xsd:import namespace="ab5221c9-feb3-44a8-8358-2042a8b6082f"/>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5221c9-feb3-44a8-8358-2042a8b6082f" elementFormDefault="qualified">
    <xsd:import namespace="http://schemas.microsoft.com/office/2006/documentManagement/types"/>
    <xsd:import namespace="http://schemas.microsoft.com/office/infopath/2007/PartnerControls"/>
    <xsd:element name="SharedWithUsers" ma:index="8" nillable="true" ma:displayName="Freigegeben für"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8B9214-EF8D-46C9-973B-47D86A919A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5221c9-feb3-44a8-8358-2042a8b608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1CB618-E0D8-4875-A4B0-0D6F14E84126}">
  <ds:schemaRefs>
    <ds:schemaRef ds:uri="http://purl.org/dc/terms/"/>
    <ds:schemaRef ds:uri="http://schemas.openxmlformats.org/package/2006/metadata/core-properties"/>
    <ds:schemaRef ds:uri="ab5221c9-feb3-44a8-8358-2042a8b6082f"/>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104C9CF3-25BA-4DFF-86AD-C63E39787E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1103</Words>
  <Application>Microsoft Office PowerPoint</Application>
  <PresentationFormat>Bildschirmpräsentation (4:3)</PresentationFormat>
  <Paragraphs>206</Paragraphs>
  <Slides>27</Slides>
  <Notes>19</Notes>
  <HiddenSlides>4</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27</vt:i4>
      </vt:variant>
    </vt:vector>
  </HeadingPairs>
  <TitlesOfParts>
    <vt:vector size="33" baseType="lpstr">
      <vt:lpstr>Agency FB</vt:lpstr>
      <vt:lpstr>Arial</vt:lpstr>
      <vt:lpstr>Calibri</vt:lpstr>
      <vt:lpstr>Calibri Light</vt:lpstr>
      <vt:lpstr>Wingdings</vt:lpstr>
      <vt:lpstr>Office Theme</vt:lpstr>
      <vt:lpstr>PowerPoint-Präsentation</vt:lpstr>
      <vt:lpstr>About eoda</vt:lpstr>
      <vt:lpstr>Introduction of 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Level 2: Proof of Concept</vt:lpstr>
      <vt:lpstr>Level 2: Proof of Concept</vt:lpstr>
      <vt:lpstr>Level 3: Production</vt:lpstr>
      <vt:lpstr>Level 3: Production</vt:lpstr>
      <vt:lpstr>Level 3: Production</vt:lpstr>
      <vt:lpstr>Level 3: Production</vt:lpstr>
      <vt:lpstr>Level 3: Production</vt:lpstr>
      <vt:lpstr>Level 3: Production</vt:lpstr>
      <vt:lpstr>Level 3: Production</vt:lpstr>
      <vt:lpstr>Level 3: Production</vt:lpstr>
      <vt:lpstr>PowerPoint-Präsentation</vt:lpstr>
      <vt:lpstr>PowerPoint-Präsentation</vt:lpstr>
      <vt:lpstr>Guerilla &amp; Proof-of-Concept</vt:lpstr>
      <vt:lpstr>Production</vt:lpstr>
      <vt:lpstr>PowerPoint-Präsentation</vt:lpstr>
    </vt:vector>
  </TitlesOfParts>
  <Company>eoda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eoda Unternehmenspräsentation</dc:title>
  <dc:creator>katharina.gerhold@eoda.de</dc:creator>
  <cp:lastModifiedBy>Oliver Bracht</cp:lastModifiedBy>
  <cp:revision>582</cp:revision>
  <dcterms:created xsi:type="dcterms:W3CDTF">2015-05-03T13:19:07Z</dcterms:created>
  <dcterms:modified xsi:type="dcterms:W3CDTF">2016-10-13T12:47:51Z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0x010100B2451369262CE34298A827600DD0FE78</vt:lpwstr>
  </property>
</Properties>
</file>