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charts/chart1.xml" ContentType="application/vnd.openxmlformats-officedocument.drawingml.chart+xml"/>
  <Override PartName="/ppt/notesSlides/notesSlide20.xml" ContentType="application/vnd.openxmlformats-officedocument.presentationml.notesSlide+xml"/>
  <Override PartName="/ppt/slides/slide20.xml" ContentType="application/vnd.openxmlformats-officedocument.presentationml.slide+xml"/>
  <Override PartName="/ppt/charts/chart2.xml" ContentType="application/vnd.openxmlformats-officedocument.drawingml.chart+xml"/>
  <Override PartName="/ppt/notesSlides/notesSlide21.xml" ContentType="application/vnd.openxmlformats-officedocument.presentationml.notesSlide+xml"/>
  <Override PartName="/ppt/slides/slide21.xml" ContentType="application/vnd.openxmlformats-officedocument.presentationml.slide+xml"/>
  <Override PartName="/ppt/notesSlides/notesSlide22.xml" ContentType="application/vnd.openxmlformats-officedocument.presentationml.notesSlide+xml"/>
  <Override PartName="/ppt/slides/slide2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4"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ableStyles" Target="tableStyles.xml"/><Relationship Id="rId2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060361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393549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970488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567388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372894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00407754"/>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9" name="对象"/>
          <p:cNvSpPr>
            <a:spLocks noGrp="1"/>
          </p:cNvSpPr>
          <p:nvPr>
            <p:ph type="sldImg"/>
          </p:nvPr>
        </p:nvSpPr>
        <p:spPr>
          <a:xfrm rot="0">
            <a:off x="4038600" y="857250"/>
            <a:ext cx="4114800" cy="2314575"/>
          </a:xfrm>
          <a:prstGeom prst="rect"/>
          <a:noFill/>
          <a:ln w="12700" cmpd="sng" cap="flat">
            <a:noFill/>
            <a:prstDash val="solid"/>
            <a:miter/>
          </a:ln>
        </p:spPr>
      </p:sp>
      <p:sp>
        <p:nvSpPr>
          <p:cNvPr id="20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9322652"/>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19" name="对象"/>
          <p:cNvSpPr>
            <a:spLocks noGrp="1"/>
          </p:cNvSpPr>
          <p:nvPr>
            <p:ph type="sldImg"/>
          </p:nvPr>
        </p:nvSpPr>
        <p:spPr>
          <a:xfrm rot="0">
            <a:off x="4038600" y="857250"/>
            <a:ext cx="4114800" cy="2314575"/>
          </a:xfrm>
          <a:prstGeom prst="rect"/>
          <a:noFill/>
          <a:ln w="12700" cmpd="sng" cap="flat">
            <a:noFill/>
            <a:prstDash val="solid"/>
            <a:miter/>
          </a:ln>
        </p:spPr>
      </p:sp>
      <p:sp>
        <p:nvSpPr>
          <p:cNvPr id="2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7954180"/>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26" name="对象"/>
          <p:cNvSpPr>
            <a:spLocks noGrp="1"/>
          </p:cNvSpPr>
          <p:nvPr>
            <p:ph type="sldImg"/>
          </p:nvPr>
        </p:nvSpPr>
        <p:spPr>
          <a:xfrm rot="0">
            <a:off x="4038600" y="857250"/>
            <a:ext cx="4114800" cy="2314575"/>
          </a:xfrm>
          <a:prstGeom prst="rect"/>
          <a:noFill/>
          <a:ln w="12700" cmpd="sng" cap="flat">
            <a:noFill/>
            <a:prstDash val="solid"/>
            <a:miter/>
          </a:ln>
        </p:spPr>
      </p:sp>
      <p:sp>
        <p:nvSpPr>
          <p:cNvPr id="22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123607"/>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32" name="对象"/>
          <p:cNvSpPr>
            <a:spLocks noGrp="1"/>
          </p:cNvSpPr>
          <p:nvPr>
            <p:ph type="sldImg"/>
          </p:nvPr>
        </p:nvSpPr>
        <p:spPr>
          <a:xfrm rot="0">
            <a:off x="4038600" y="857250"/>
            <a:ext cx="4114800" cy="2314575"/>
          </a:xfrm>
          <a:prstGeom prst="rect"/>
          <a:noFill/>
          <a:ln w="12700" cmpd="sng" cap="flat">
            <a:noFill/>
            <a:prstDash val="solid"/>
            <a:miter/>
          </a:ln>
        </p:spPr>
      </p:sp>
      <p:sp>
        <p:nvSpPr>
          <p:cNvPr id="2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0456340"/>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
        <p:nvSpPr>
          <p:cNvPr id="23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4967809"/>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
        <p:nvSpPr>
          <p:cNvPr id="242" name="对象"/>
          <p:cNvSpPr>
            <a:spLocks noGrp="1"/>
          </p:cNvSpPr>
          <p:nvPr>
            <p:ph type="sldImg"/>
          </p:nvPr>
        </p:nvSpPr>
        <p:spPr>
          <a:xfrm rot="0">
            <a:off x="4038600" y="857250"/>
            <a:ext cx="4114800" cy="2314575"/>
          </a:xfrm>
          <a:prstGeom prst="rect"/>
          <a:noFill/>
          <a:ln w="12700" cmpd="sng" cap="flat">
            <a:noFill/>
            <a:prstDash val="solid"/>
            <a:miter/>
          </a:ln>
        </p:spPr>
      </p:sp>
      <p:sp>
        <p:nvSpPr>
          <p:cNvPr id="2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798226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4038600" y="857250"/>
            <a:ext cx="4114800" cy="2314575"/>
          </a:xfrm>
          <a:prstGeom prst="rect"/>
          <a:noFill/>
          <a:ln w="12700" cmpd="sng" cap="flat">
            <a:noFill/>
            <a:prstDash val="solid"/>
            <a:miter/>
          </a:ln>
        </p:spPr>
      </p:sp>
      <p:sp>
        <p:nvSpPr>
          <p:cNvPr id="5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3317807"/>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20</a:t>
            </a:fld>
            <a:endParaRPr lang="zh-CN" altLang="en-US" sz="1200">
              <a:latin typeface="Calibri" pitchFamily="0" charset="0"/>
              <a:ea typeface="等线" pitchFamily="0" charset="0"/>
              <a:cs typeface="Calibri" pitchFamily="0" charset="0"/>
            </a:endParaRPr>
          </a:p>
        </p:txBody>
      </p:sp>
      <p:sp>
        <p:nvSpPr>
          <p:cNvPr id="251" name="对象"/>
          <p:cNvSpPr>
            <a:spLocks noGrp="1"/>
          </p:cNvSpPr>
          <p:nvPr>
            <p:ph type="sldImg"/>
          </p:nvPr>
        </p:nvSpPr>
        <p:spPr>
          <a:xfrm rot="0">
            <a:off x="4038600" y="857250"/>
            <a:ext cx="4114800" cy="2314575"/>
          </a:xfrm>
          <a:prstGeom prst="rect"/>
          <a:noFill/>
          <a:ln w="12700" cmpd="sng" cap="flat">
            <a:noFill/>
            <a:prstDash val="solid"/>
            <a:miter/>
          </a:ln>
        </p:spPr>
      </p:sp>
      <p:sp>
        <p:nvSpPr>
          <p:cNvPr id="2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00142388"/>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21</a:t>
            </a:fld>
            <a:endParaRPr lang="zh-CN" altLang="en-US" sz="1200">
              <a:latin typeface="Calibri" pitchFamily="0" charset="0"/>
              <a:ea typeface="等线" pitchFamily="0" charset="0"/>
              <a:cs typeface="Calibri" pitchFamily="0" charset="0"/>
            </a:endParaRPr>
          </a:p>
        </p:txBody>
      </p:sp>
      <p:sp>
        <p:nvSpPr>
          <p:cNvPr id="267" name="对象"/>
          <p:cNvSpPr>
            <a:spLocks noGrp="1"/>
          </p:cNvSpPr>
          <p:nvPr>
            <p:ph type="sldImg"/>
          </p:nvPr>
        </p:nvSpPr>
        <p:spPr>
          <a:xfrm rot="0">
            <a:off x="4038600" y="857250"/>
            <a:ext cx="4114800" cy="2314575"/>
          </a:xfrm>
          <a:prstGeom prst="rect"/>
          <a:noFill/>
          <a:ln w="12700" cmpd="sng" cap="flat">
            <a:noFill/>
            <a:prstDash val="solid"/>
            <a:miter/>
          </a:ln>
        </p:spPr>
      </p:sp>
      <p:sp>
        <p:nvSpPr>
          <p:cNvPr id="2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4004059"/>
      </p:ext>
    </p:extLst>
  </p:cSld>
  <p:clrMapOvr>
    <a:masterClrMapping/>
  </p:clrMapOvr>
</p:notes>
</file>

<file path=ppt/notesSlides/notesSlide2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22</a:t>
            </a:fld>
            <a:endParaRPr lang="zh-CN" altLang="en-US" sz="1200">
              <a:latin typeface="Calibri" pitchFamily="0" charset="0"/>
              <a:ea typeface="等线" pitchFamily="0" charset="0"/>
              <a:cs typeface="Calibri" pitchFamily="0" charset="0"/>
            </a:endParaRPr>
          </a:p>
        </p:txBody>
      </p:sp>
      <p:sp>
        <p:nvSpPr>
          <p:cNvPr id="271" name="对象"/>
          <p:cNvSpPr>
            <a:spLocks noGrp="1"/>
          </p:cNvSpPr>
          <p:nvPr>
            <p:ph type="sldImg"/>
          </p:nvPr>
        </p:nvSpPr>
        <p:spPr>
          <a:xfrm rot="0">
            <a:off x="4038600" y="857250"/>
            <a:ext cx="4114800" cy="2314575"/>
          </a:xfrm>
          <a:prstGeom prst="rect"/>
          <a:noFill/>
          <a:ln w="12700" cmpd="sng" cap="flat">
            <a:noFill/>
            <a:prstDash val="solid"/>
            <a:miter/>
          </a:ln>
        </p:spPr>
      </p:sp>
      <p:sp>
        <p:nvSpPr>
          <p:cNvPr id="2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499262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4038600" y="857250"/>
            <a:ext cx="4114800" cy="2314575"/>
          </a:xfrm>
          <a:prstGeom prst="rect"/>
          <a:noFill/>
          <a:ln w="12700" cmpd="sng" cap="flat">
            <a:noFill/>
            <a:prstDash val="solid"/>
            <a:miter/>
          </a:ln>
        </p:spPr>
      </p:sp>
      <p:sp>
        <p:nvSpPr>
          <p:cNvPr id="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916741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3" name="对象"/>
          <p:cNvSpPr>
            <a:spLocks noGrp="1"/>
          </p:cNvSpPr>
          <p:nvPr>
            <p:ph type="sldImg"/>
          </p:nvPr>
        </p:nvSpPr>
        <p:spPr>
          <a:xfrm rot="0">
            <a:off x="4038600" y="857250"/>
            <a:ext cx="4114800" cy="2314575"/>
          </a:xfrm>
          <a:prstGeom prst="rect"/>
          <a:noFill/>
          <a:ln w="12700" cmpd="sng" cap="flat">
            <a:noFill/>
            <a:prstDash val="solid"/>
            <a:miter/>
          </a:ln>
        </p:spPr>
      </p:sp>
      <p:sp>
        <p:nvSpPr>
          <p:cNvPr id="11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048744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5" name="对象"/>
          <p:cNvSpPr>
            <a:spLocks noGrp="1"/>
          </p:cNvSpPr>
          <p:nvPr>
            <p:ph type="sldImg"/>
          </p:nvPr>
        </p:nvSpPr>
        <p:spPr>
          <a:xfrm rot="0">
            <a:off x="4038600" y="857250"/>
            <a:ext cx="4114800" cy="2314575"/>
          </a:xfrm>
          <a:prstGeom prst="rect"/>
          <a:noFill/>
          <a:ln w="12700" cmpd="sng" cap="flat">
            <a:noFill/>
            <a:prstDash val="solid"/>
            <a:miter/>
          </a:ln>
        </p:spPr>
      </p:sp>
      <p:sp>
        <p:nvSpPr>
          <p:cNvPr id="12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88996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664593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277244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168099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898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6470592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032828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68205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4190026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4"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6"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4"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333666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01"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0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03"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04"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05"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06"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0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08"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0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10"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11"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212" name="文本框"/>
          <p:cNvSpPr>
            <a:spLocks xmlns:a="http://schemas.openxmlformats.org/drawingml/2006/main" noGrp="1"/>
          </p:cNvSpPr>
          <p:nvPr>
            <p:ph type="body" idx="1"/>
          </p:nvPr>
        </p:nvSpPr>
        <p:spPr>
          <a:xfrm xmlns:a="http://schemas.openxmlformats.org/drawingml/2006/main" rot="0">
            <a:off x="609600" y="1577340"/>
            <a:ext cx="1097280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213"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1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4669824"/>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5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6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63"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6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1518212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771735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942633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770619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459886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042356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358336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64481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37370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425025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Diwakar 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CM01</a:t>
            </a:r>
            <a:r>
              <a:rPr lang="en-US" altLang="zh-CN" sz="2400" b="0" i="0" u="none" strike="noStrike" kern="1200" cap="none" spc="0" baseline="0">
                <a:solidFill>
                  <a:schemeClr val="tx1"/>
                </a:solidFill>
                <a:latin typeface="Calibri" pitchFamily="0" charset="0"/>
                <a:ea typeface="宋体" pitchFamily="0" charset="0"/>
                <a:cs typeface="Calibri" pitchFamily="0" charset="0"/>
              </a:rPr>
              <a:t>8</a:t>
            </a:r>
            <a:endParaRPr lang="en-US" altLang="zh-CN" sz="2400" b="0" i="0" u="none" strike="noStrike" kern="1200" cap="none" spc="0" baseline="0">
              <a:solidFill>
                <a:srgbClr val="000000"/>
              </a:solidFill>
              <a:latin typeface="Plus Jakarta Display"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t>
            </a:r>
            <a:r>
              <a:rPr lang="en-US" altLang="zh-CN" sz="2400" b="0" i="0" u="none" strike="noStrike" kern="1200" cap="none" spc="0" baseline="0">
                <a:solidFill>
                  <a:schemeClr val="tx1"/>
                </a:solidFill>
                <a:latin typeface="Calibri" pitchFamily="0" charset="0"/>
                <a:ea typeface="宋体" pitchFamily="0" charset="0"/>
                <a:cs typeface="Calibri" pitchFamily="0" charset="0"/>
              </a:rPr>
              <a:t>al</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P</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IAN </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108387" y="4435861"/>
            <a:ext cx="7546091" cy="358140"/>
          </a:xfrm>
          <a:prstGeom prst="rect"/>
          <a:noFill/>
          <a:ln w="12700" cmpd="sng" cap="flat">
            <a:noFill/>
            <a:prstDash val="solid"/>
            <a:miter/>
          </a:ln>
        </p:spPr>
      </p:sp>
    </p:spTree>
    <p:extLst>
      <p:ext uri="{BB962C8B-B14F-4D97-AF65-F5344CB8AC3E}">
        <p14:creationId xmlns:p14="http://schemas.microsoft.com/office/powerpoint/2010/main" val="210773062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矩形"/>
          <p:cNvSpPr>
            <a:spLocks/>
          </p:cNvSpPr>
          <p:nvPr/>
        </p:nvSpPr>
        <p:spPr>
          <a:xfrm rot="0">
            <a:off x="1361634" y="1611906"/>
            <a:ext cx="8749734" cy="1477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3" name="矩形"/>
          <p:cNvSpPr>
            <a:spLocks/>
          </p:cNvSpPr>
          <p:nvPr/>
        </p:nvSpPr>
        <p:spPr>
          <a:xfrm rot="0">
            <a:off x="1029762" y="3089235"/>
            <a:ext cx="6435376"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Pivot table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64" name="矩形"/>
          <p:cNvSpPr>
            <a:spLocks/>
          </p:cNvSpPr>
          <p:nvPr/>
        </p:nvSpPr>
        <p:spPr>
          <a:xfrm rot="0">
            <a:off x="1269121" y="3977530"/>
            <a:ext cx="8842248" cy="258775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5" name="矩形"/>
          <p:cNvSpPr>
            <a:spLocks/>
          </p:cNvSpPr>
          <p:nvPr/>
        </p:nvSpPr>
        <p:spPr>
          <a:xfrm rot="0">
            <a:off x="1029762" y="922158"/>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Formula = checking for performance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625110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矩形"/>
          <p:cNvSpPr>
            <a:spLocks/>
          </p:cNvSpPr>
          <p:nvPr/>
        </p:nvSpPr>
        <p:spPr>
          <a:xfrm rot="0">
            <a:off x="1163522" y="387062"/>
            <a:ext cx="6101487"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Graph</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69" name="矩形"/>
          <p:cNvSpPr>
            <a:spLocks/>
          </p:cNvSpPr>
          <p:nvPr/>
        </p:nvSpPr>
        <p:spPr>
          <a:xfrm rot="0">
            <a:off x="1163522" y="1097683"/>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70" name="矩形"/>
          <p:cNvSpPr>
            <a:spLocks/>
          </p:cNvSpPr>
          <p:nvPr/>
        </p:nvSpPr>
        <p:spPr>
          <a:xfrm rot="0">
            <a:off x="1163522" y="1869859"/>
            <a:ext cx="8842249" cy="92333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71" name="矩形"/>
          <p:cNvSpPr>
            <a:spLocks/>
          </p:cNvSpPr>
          <p:nvPr/>
        </p:nvSpPr>
        <p:spPr>
          <a:xfrm rot="0">
            <a:off x="1163522" y="2642035"/>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72" name="矩形"/>
          <p:cNvSpPr>
            <a:spLocks/>
          </p:cNvSpPr>
          <p:nvPr/>
        </p:nvSpPr>
        <p:spPr>
          <a:xfrm rot="0">
            <a:off x="1163522" y="3477990"/>
            <a:ext cx="8842249" cy="92332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73" name="矩形"/>
          <p:cNvSpPr>
            <a:spLocks/>
          </p:cNvSpPr>
          <p:nvPr/>
        </p:nvSpPr>
        <p:spPr>
          <a:xfrm rot="0">
            <a:off x="1163522" y="4250166"/>
            <a:ext cx="8842249" cy="369332"/>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5: Finalize- Review and adjust your graph as needed.- Save your workbook.</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485033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rgbClr val="00B050"/>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rgbClr val="00B050"/>
              </a:solidFill>
              <a:latin typeface="Trebuchet MS" pitchFamily="0" charset="0"/>
              <a:ea typeface="宋体" pitchFamily="0" charset="0"/>
              <a:cs typeface="Trebuchet MS" pitchFamily="0" charset="0"/>
            </a:endParaRPr>
          </a:p>
        </p:txBody>
      </p:sp>
      <p:sp>
        <p:nvSpPr>
          <p:cNvPr id="177" name="矩形"/>
          <p:cNvSpPr>
            <a:spLocks/>
          </p:cNvSpPr>
          <p:nvPr/>
        </p:nvSpPr>
        <p:spPr>
          <a:xfrm rot="0">
            <a:off x="910190" y="1399032"/>
            <a:ext cx="8365535" cy="267765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 (unique identifier)</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Name( First name ,last name)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Job Title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5.  Hire Date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6.  Performance Ratings (e.g., 1-5 scale, low to very high)</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7.  Gender</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971465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85" name="文本框"/>
          <p:cNvSpPr>
            <a:spLocks noGrp="1"/>
          </p:cNvSpPr>
          <p:nvPr>
            <p:ph type="title"/>
          </p:nvPr>
        </p:nvSpPr>
        <p:spPr>
          <a:xfrm rot="0">
            <a:off x="580330" y="293051"/>
            <a:ext cx="8480425" cy="67069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7" name="矩形"/>
          <p:cNvSpPr>
            <a:spLocks/>
          </p:cNvSpPr>
          <p:nvPr/>
        </p:nvSpPr>
        <p:spPr>
          <a:xfrm rot="0">
            <a:off x="1495642" y="1433839"/>
            <a:ext cx="6101487" cy="523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0000"/>
                </a:solidFill>
                <a:latin typeface="Calibri" pitchFamily="0" charset="0"/>
                <a:ea typeface="宋体" pitchFamily="0" charset="0"/>
                <a:cs typeface="Calibri" pitchFamily="0" charset="0"/>
              </a:rPr>
              <a:t>Performance analysis formula</a:t>
            </a:r>
            <a:endParaRPr lang="zh-CN" altLang="en-US" sz="2800" b="1" i="0" u="none" strike="noStrike" kern="1200" cap="none" spc="0" baseline="0">
              <a:solidFill>
                <a:srgbClr val="FF0000"/>
              </a:solidFill>
              <a:latin typeface="Calibri" pitchFamily="0" charset="0"/>
              <a:ea typeface="宋体" pitchFamily="0" charset="0"/>
              <a:cs typeface="Calibri" pitchFamily="0" charset="0"/>
            </a:endParaRPr>
          </a:p>
        </p:txBody>
      </p:sp>
      <p:sp>
        <p:nvSpPr>
          <p:cNvPr id="188" name="矩形"/>
          <p:cNvSpPr>
            <a:spLocks/>
          </p:cNvSpPr>
          <p:nvPr/>
        </p:nvSpPr>
        <p:spPr>
          <a:xfrm rot="0">
            <a:off x="3045256" y="2280910"/>
            <a:ext cx="6101487" cy="13849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=IFS(G5&gt;=5,"VERY HIGH",G5&gt;=4,"HEIGH",G5&gt;=3,"MED",TRUE,"LOW")</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073348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6" name="矩形"/>
          <p:cNvSpPr>
            <a:spLocks/>
          </p:cNvSpPr>
          <p:nvPr/>
        </p:nvSpPr>
        <p:spPr>
          <a:xfrm rot="0">
            <a:off x="1445330" y="1136544"/>
            <a:ext cx="6096914"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Data collection *</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97" name="矩形"/>
          <p:cNvSpPr>
            <a:spLocks/>
          </p:cNvSpPr>
          <p:nvPr/>
        </p:nvSpPr>
        <p:spPr>
          <a:xfrm rot="0">
            <a:off x="2831973" y="1701195"/>
            <a:ext cx="6978776" cy="2246769"/>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S</a:t>
            </a: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lang="zh-CN" altLang="en-US" sz="2800" b="1"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198" name="矩形"/>
          <p:cNvSpPr>
            <a:spLocks/>
          </p:cNvSpPr>
          <p:nvPr/>
        </p:nvSpPr>
        <p:spPr>
          <a:xfrm rot="0">
            <a:off x="2831973" y="4039165"/>
            <a:ext cx="6976872" cy="2246768"/>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Step 2: Choose a Dataset- Search for relevant employee datasets on </a:t>
            </a:r>
            <a:r>
              <a:rPr lang="en-US" altLang="zh-CN" sz="2800" b="1" i="0" u="none" strike="noStrike" kern="1200" cap="none" spc="0" baseline="0">
                <a:solidFill>
                  <a:schemeClr val="tx1"/>
                </a:solidFill>
                <a:latin typeface="Calibri" pitchFamily="0" charset="0"/>
                <a:ea typeface="宋体" pitchFamily="0" charset="0"/>
                <a:cs typeface="Calibri" pitchFamily="0" charset="0"/>
              </a:rPr>
              <a:t>Kaggle</a:t>
            </a:r>
            <a:r>
              <a:rPr lang="en-US" altLang="zh-CN" sz="2800" b="1" i="0" u="none" strike="noStrike" kern="1200" cap="none" spc="0" baseline="0">
                <a:solidFill>
                  <a:schemeClr val="tx1"/>
                </a:solidFill>
                <a:latin typeface="Calibri" pitchFamily="0" charset="0"/>
                <a:ea typeface="宋体" pitchFamily="0" charset="0"/>
                <a:cs typeface="Calibri" pitchFamily="0" charset="0"/>
              </a:rPr>
              <a:t> (e.g., HR Analytics, Employee Attrition)- Select a dataset that aligns with your objectives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5822896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6"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Calibri" pitchFamily="0" charset="0"/>
                <a:ea typeface="宋体" pitchFamily="0" charset="0"/>
                <a:cs typeface="Calibri" pitchFamily="0" charset="0"/>
              </a:rPr>
              <a:t>Step 3: Import and Explore the Data- Import the dataset into a </a:t>
            </a:r>
            <a:r>
              <a:rPr lang="en-US" altLang="zh-CN" sz="2800" b="1" i="0" u="none" strike="noStrike" kern="0" cap="none" spc="0" baseline="0">
                <a:solidFill>
                  <a:schemeClr val="tx1"/>
                </a:solidFill>
                <a:latin typeface="Calibri" pitchFamily="0" charset="0"/>
                <a:ea typeface="宋体" pitchFamily="0" charset="0"/>
                <a:cs typeface="Calibri" pitchFamily="0" charset="0"/>
              </a:rPr>
              <a:t>Kaggle</a:t>
            </a:r>
            <a:r>
              <a:rPr lang="en-US" altLang="zh-CN" sz="2800" b="1" i="0" u="none" strike="noStrike" kern="0" cap="none" spc="0" baseline="0">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lang="zh-CN" altLang="en-US" sz="2800" b="1" i="0" u="none" strike="noStrike" kern="0" cap="none" spc="0" baseline="0">
              <a:solidFill>
                <a:schemeClr val="tx1"/>
              </a:solidFill>
              <a:latin typeface="Calibri" pitchFamily="0" charset="0"/>
              <a:ea typeface="宋体" pitchFamily="0" charset="0"/>
              <a:cs typeface="Calibri" pitchFamily="0" charset="0"/>
            </a:endParaRPr>
          </a:p>
        </p:txBody>
      </p:sp>
      <p:sp>
        <p:nvSpPr>
          <p:cNvPr id="217" name="矩形"/>
          <p:cNvSpPr>
            <a:spLocks/>
          </p:cNvSpPr>
          <p:nvPr/>
        </p:nvSpPr>
        <p:spPr>
          <a:xfrm rot="0">
            <a:off x="554715" y="2302174"/>
            <a:ext cx="569441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Feature collection</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218" name="矩形"/>
          <p:cNvSpPr>
            <a:spLocks/>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mpd="sng" cap="flat">
            <a:solidFill>
              <a:srgbClr val="BF4B48"/>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HR systems (e.g., Workday, </a:t>
            </a:r>
            <a:r>
              <a:rPr lang="en-US" altLang="zh-CN" sz="2800" b="1" i="0" u="none" strike="noStrike" kern="1200" cap="none" spc="0" baseline="0">
                <a:solidFill>
                  <a:schemeClr val="tx1"/>
                </a:solidFill>
                <a:latin typeface="Calibri" pitchFamily="0" charset="0"/>
                <a:ea typeface="宋体" pitchFamily="0" charset="0"/>
                <a:cs typeface="Calibri" pitchFamily="0" charset="0"/>
              </a:rPr>
              <a:t>BambooHR</a:t>
            </a:r>
            <a:r>
              <a:rPr lang="en-US" altLang="zh-CN" sz="2800" b="1" i="0" u="none" strike="noStrike" kern="1200" cap="none" spc="0" baseline="0">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lang="en-US" altLang="zh-CN" sz="2800" b="1" i="0" u="none" strike="noStrike" kern="1200" cap="none" spc="0" baseline="0">
                <a:solidFill>
                  <a:schemeClr val="tx1"/>
                </a:solidFill>
                <a:latin typeface="Calibri" pitchFamily="0" charset="0"/>
                <a:ea typeface="宋体" pitchFamily="0" charset="0"/>
                <a:cs typeface="Calibri" pitchFamily="0" charset="0"/>
              </a:rPr>
              <a:t>SurveyMonkey</a:t>
            </a:r>
            <a:r>
              <a:rPr lang="en-US" altLang="zh-CN" sz="2800" b="1" i="0" u="none" strike="noStrike" kern="1200" cap="none" spc="0" baseline="0">
                <a:solidFill>
                  <a:schemeClr val="tx1"/>
                </a:solidFill>
                <a:latin typeface="Calibri" pitchFamily="0" charset="0"/>
                <a:ea typeface="宋体" pitchFamily="0" charset="0"/>
                <a:cs typeface="Calibri" pitchFamily="0" charset="0"/>
              </a:rPr>
              <a:t>)- Time-off and attendance systems (e.g., ADP, Namely)- Training and development platforms (e.g., </a:t>
            </a:r>
            <a:r>
              <a:rPr lang="en-US" altLang="zh-CN" sz="2800" b="1" i="0" u="none" strike="noStrike" kern="1200" cap="none" spc="0" baseline="0">
                <a:solidFill>
                  <a:schemeClr val="tx1"/>
                </a:solidFill>
                <a:latin typeface="Calibri" pitchFamily="0" charset="0"/>
                <a:ea typeface="宋体" pitchFamily="0" charset="0"/>
                <a:cs typeface="Calibri" pitchFamily="0" charset="0"/>
              </a:rPr>
              <a:t>Udemy</a:t>
            </a:r>
            <a:r>
              <a:rPr lang="en-US" altLang="zh-CN" sz="2800" b="1" i="0" u="none" strike="noStrike" kern="1200" cap="none" spc="0" baseline="0">
                <a:solidFill>
                  <a:schemeClr val="tx1"/>
                </a:solidFill>
                <a:latin typeface="Calibri" pitchFamily="0" charset="0"/>
                <a:ea typeface="宋体" pitchFamily="0" charset="0"/>
                <a:cs typeface="Calibri" pitchFamily="0" charset="0"/>
              </a:rPr>
              <a:t>, LinkedIn Learning)</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1056436"/>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1" name="文本框"/>
          <p:cNvSpPr>
            <a:spLocks noGrp="1"/>
          </p:cNvSpPr>
          <p:nvPr>
            <p:ph type="body" idx="1"/>
          </p:nvPr>
        </p:nvSpPr>
        <p:spPr>
          <a:xfrm rot="0">
            <a:off x="335170" y="260077"/>
            <a:ext cx="10972800" cy="9144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B050"/>
                </a:solidFill>
                <a:latin typeface="Calibri" pitchFamily="0" charset="0"/>
                <a:ea typeface="宋体" pitchFamily="0" charset="0"/>
                <a:cs typeface="Calibri" pitchFamily="0" charset="0"/>
              </a:rPr>
              <a:t>Data cleaning</a:t>
            </a:r>
            <a:endParaRPr lang="zh-CN" altLang="en-US" sz="2400" b="1" i="0" u="none" strike="noStrike" kern="0" cap="none" spc="0" baseline="0">
              <a:solidFill>
                <a:srgbClr val="00B050"/>
              </a:solidFill>
              <a:latin typeface="Calibri" pitchFamily="0" charset="0"/>
              <a:ea typeface="宋体" pitchFamily="0" charset="0"/>
              <a:cs typeface="Calibri" pitchFamily="0" charset="0"/>
            </a:endParaRPr>
          </a:p>
        </p:txBody>
      </p:sp>
      <p:sp>
        <p:nvSpPr>
          <p:cNvPr id="222" name="矩形"/>
          <p:cNvSpPr>
            <a:spLocks/>
          </p:cNvSpPr>
          <p:nvPr/>
        </p:nvSpPr>
        <p:spPr>
          <a:xfrm rot="0">
            <a:off x="2245750" y="1059416"/>
            <a:ext cx="6101487" cy="52322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Remove irrelevant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23" name="矩形"/>
          <p:cNvSpPr>
            <a:spLocks/>
          </p:cNvSpPr>
          <p:nvPr/>
        </p:nvSpPr>
        <p:spPr>
          <a:xfrm rot="0">
            <a:off x="2245750" y="1582636"/>
            <a:ext cx="6101487" cy="95410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Eliminate columns or rows unrelated to performance analysis.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24" name="矩形"/>
          <p:cNvSpPr>
            <a:spLocks/>
          </p:cNvSpPr>
          <p:nvPr/>
        </p:nvSpPr>
        <p:spPr>
          <a:xfrm rot="0">
            <a:off x="2245750" y="2536742"/>
            <a:ext cx="6101487" cy="523219"/>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Handle missing values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25" name="矩形"/>
          <p:cNvSpPr>
            <a:spLocks/>
          </p:cNvSpPr>
          <p:nvPr/>
        </p:nvSpPr>
        <p:spPr>
          <a:xfrm rot="0">
            <a:off x="2245750" y="3105540"/>
            <a:ext cx="6101487" cy="1384993"/>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Decide on a strategy for missing performance ratings, feedback, or other 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2602421"/>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8" name="矩形"/>
          <p:cNvSpPr>
            <a:spLocks/>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9" name="矩形"/>
          <p:cNvSpPr>
            <a:spLocks/>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0" name="矩形"/>
          <p:cNvSpPr>
            <a:spLocks/>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1" name="矩形"/>
          <p:cNvSpPr>
            <a:spLocks/>
          </p:cNvSpPr>
          <p:nvPr/>
        </p:nvSpPr>
        <p:spPr>
          <a:xfrm rot="0">
            <a:off x="1385872" y="138352"/>
            <a:ext cx="610148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Performance level</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0558257"/>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4" name="矩形"/>
          <p:cNvSpPr>
            <a:spLocks/>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5" name="矩形"/>
          <p:cNvSpPr>
            <a:spLocks/>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1. Data Aggregation: Summarize data by sum, average, count, or other functions.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6" name="矩形"/>
          <p:cNvSpPr>
            <a:spLocks/>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7" name="矩形"/>
          <p:cNvSpPr>
            <a:spLocks/>
          </p:cNvSpPr>
          <p:nvPr/>
        </p:nvSpPr>
        <p:spPr>
          <a:xfrm rot="0">
            <a:off x="965076" y="2494024"/>
            <a:ext cx="6101487"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Pivot summary</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1657158"/>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0" name="矩形"/>
          <p:cNvSpPr>
            <a:spLocks/>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4. Drill-Down Capability: Double-click to view detailed data behind summary values.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41" name="矩形"/>
          <p:cNvSpPr>
            <a:spLocks/>
          </p:cNvSpPr>
          <p:nvPr/>
        </p:nvSpPr>
        <p:spPr>
          <a:xfrm flipV="1" rot="10800000">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120355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3195573" y="2067305"/>
            <a:ext cx="5800851" cy="358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51" name="文本框"/>
          <p:cNvSpPr>
            <a:spLocks noGrp="1"/>
          </p:cNvSpPr>
          <p:nvPr>
            <p:ph type="body" idx="1"/>
          </p:nvPr>
        </p:nvSpPr>
        <p:spPr>
          <a:xfrm rot="0">
            <a:off x="1828800" y="3840480"/>
            <a:ext cx="8534401" cy="358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743346314"/>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4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48"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4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50" name="图表"/>
          <p:cNvGraphicFramePr/>
          <p:nvPr/>
        </p:nvGraphicFramePr>
        <p:xfrm>
          <a:off x="1666874" y="1549110"/>
          <a:ext cx="4835236" cy="3546762"/>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81958699"/>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266" name="图表"/>
          <p:cNvGraphicFramePr/>
          <p:nvPr/>
        </p:nvGraphicFramePr>
        <p:xfrm>
          <a:off x="2054802" y="1355148"/>
          <a:ext cx="5652654" cy="459970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60764197"/>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70" name="矩形"/>
          <p:cNvSpPr>
            <a:spLocks/>
          </p:cNvSpPr>
          <p:nvPr/>
        </p:nvSpPr>
        <p:spPr>
          <a:xfrm rot="0">
            <a:off x="2538475" y="1323413"/>
            <a:ext cx="6101487" cy="181588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9602534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8"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8" name="组合"/>
          <p:cNvGrpSpPr>
            <a:grpSpLocks/>
          </p:cNvGrpSpPr>
          <p:nvPr/>
        </p:nvGrpSpPr>
        <p:grpSpPr>
          <a:xfrm>
            <a:off x="7448612" y="0"/>
            <a:ext cx="4743793" cy="6858466"/>
            <a:chOff x="7448612" y="0"/>
            <a:chExt cx="4743793" cy="6858466"/>
          </a:xfrm>
        </p:grpSpPr>
        <p:sp>
          <p:nvSpPr>
            <p:cNvPr id="69"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7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1"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2"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4"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6"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3"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6" name="组合"/>
          <p:cNvGrpSpPr>
            <a:grpSpLocks/>
          </p:cNvGrpSpPr>
          <p:nvPr/>
        </p:nvGrpSpPr>
        <p:grpSpPr>
          <a:xfrm>
            <a:off x="466725" y="6410325"/>
            <a:ext cx="3705224" cy="295275"/>
            <a:chOff x="466725" y="6410325"/>
            <a:chExt cx="3705224" cy="295275"/>
          </a:xfrm>
        </p:grpSpPr>
        <p:pic>
          <p:nvPicPr>
            <p:cNvPr id="8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5"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8"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1580141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1"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101" name="组合"/>
          <p:cNvGrpSpPr>
            <a:grpSpLocks/>
          </p:cNvGrpSpPr>
          <p:nvPr/>
        </p:nvGrpSpPr>
        <p:grpSpPr>
          <a:xfrm>
            <a:off x="7448612" y="0"/>
            <a:ext cx="4743793" cy="6858466"/>
            <a:chOff x="7448612" y="0"/>
            <a:chExt cx="4743793" cy="6858466"/>
          </a:xfrm>
        </p:grpSpPr>
        <p:sp>
          <p:nvSpPr>
            <p:cNvPr id="9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9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4"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5"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6"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9" name="组合"/>
          <p:cNvGrpSpPr>
            <a:grpSpLocks/>
          </p:cNvGrpSpPr>
          <p:nvPr/>
        </p:nvGrpSpPr>
        <p:grpSpPr>
          <a:xfrm>
            <a:off x="47625" y="3819523"/>
            <a:ext cx="4124324" cy="3009896"/>
            <a:chOff x="47625" y="3819523"/>
            <a:chExt cx="4124324" cy="3009896"/>
          </a:xfrm>
        </p:grpSpPr>
        <p:pic>
          <p:nvPicPr>
            <p:cNvPr id="107"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8"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10" name="文本框"/>
          <p:cNvSpPr>
            <a:spLocks noGrp="1"/>
          </p:cNvSpPr>
          <p:nvPr>
            <p:ph type="title"/>
          </p:nvPr>
        </p:nvSpPr>
        <p:spPr>
          <a:xfrm rot="0">
            <a:off x="739774" y="445387"/>
            <a:ext cx="2357120"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2"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4329572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7991475" y="2933700"/>
            <a:ext cx="2762249" cy="3257550"/>
            <a:chOff x="7991475" y="2933700"/>
            <a:chExt cx="2762249" cy="325755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459105" y="-70007"/>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5187088" y="2525119"/>
            <a:ext cx="1828800" cy="1828800"/>
          </a:xfrm>
          <a:prstGeom prst="rect"/>
          <a:noFill/>
          <a:ln w="12700" cmpd="sng" cap="flat">
            <a:noFill/>
            <a:prstDash val="solid"/>
            <a:miter/>
          </a:ln>
        </p:spPr>
      </p:sp>
      <p:sp>
        <p:nvSpPr>
          <p:cNvPr id="124" name="矩形"/>
          <p:cNvSpPr>
            <a:spLocks/>
          </p:cNvSpPr>
          <p:nvPr/>
        </p:nvSpPr>
        <p:spPr>
          <a:xfrm rot="0">
            <a:off x="1023722" y="930334"/>
            <a:ext cx="6369833" cy="4815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0583036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0" name="组合"/>
          <p:cNvGrpSpPr>
            <a:grpSpLocks/>
          </p:cNvGrpSpPr>
          <p:nvPr/>
        </p:nvGrpSpPr>
        <p:grpSpPr>
          <a:xfrm>
            <a:off x="8658225" y="2647950"/>
            <a:ext cx="3533775" cy="3810000"/>
            <a:chOff x="8658225" y="2647950"/>
            <a:chExt cx="3533775" cy="381000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9"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文本框"/>
          <p:cNvSpPr>
            <a:spLocks noGrp="1"/>
          </p:cNvSpPr>
          <p:nvPr>
            <p:ph type="title"/>
          </p:nvPr>
        </p:nvSpPr>
        <p:spPr>
          <a:xfrm rot="0">
            <a:off x="739774" y="829626"/>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5"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6" name="矩形"/>
          <p:cNvSpPr>
            <a:spLocks/>
          </p:cNvSpPr>
          <p:nvPr/>
        </p:nvSpPr>
        <p:spPr>
          <a:xfrm rot="0">
            <a:off x="1312688" y="2134760"/>
            <a:ext cx="8842248"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5184268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flipV="1" rot="10800000">
            <a:off x="555617" y="-29112"/>
            <a:ext cx="3910967"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5" name="矩形"/>
          <p:cNvSpPr>
            <a:spLocks/>
          </p:cNvSpPr>
          <p:nvPr/>
        </p:nvSpPr>
        <p:spPr>
          <a:xfrm rot="0">
            <a:off x="2246494" y="505777"/>
            <a:ext cx="5279115"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Decision-Making: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Targeted Training and Development: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Enhanced Employee Engagement: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Optimized Compensation and Rewards: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 Organizational Improvement and Growth:</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194165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8" name="图片"/>
          <p:cNvPicPr>
            <a:picLocks noChangeAspect="1"/>
          </p:cNvPicPr>
          <p:nvPr/>
        </p:nvPicPr>
        <p:blipFill>
          <a:blip r:embed="rId1" cstate="print"/>
          <a:stretch>
            <a:fillRect/>
          </a:stretch>
        </p:blipFill>
        <p:spPr>
          <a:xfrm rot="0">
            <a:off x="-450392" y="245614"/>
            <a:ext cx="9949320" cy="6366771"/>
          </a:xfrm>
          <a:prstGeom prst="rect"/>
          <a:noFill/>
          <a:ln w="12700" cmpd="sng" cap="flat">
            <a:noFill/>
            <a:prstDash val="solid"/>
            <a:miter/>
          </a:ln>
        </p:spPr>
      </p:pic>
    </p:spTree>
    <p:extLst>
      <p:ext uri="{BB962C8B-B14F-4D97-AF65-F5344CB8AC3E}">
        <p14:creationId xmlns:p14="http://schemas.microsoft.com/office/powerpoint/2010/main" val="199577338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7"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8" name="矩形"/>
          <p:cNvSpPr>
            <a:spLocks/>
          </p:cNvSpPr>
          <p:nvPr/>
        </p:nvSpPr>
        <p:spPr>
          <a:xfrm rot="0">
            <a:off x="3050743" y="3254854"/>
            <a:ext cx="6101487" cy="369332"/>
          </a:xfrm>
          <a:prstGeom prst="rect"/>
          <a:noFill/>
          <a:ln w="12700" cmpd="sng" cap="flat">
            <a:noFill/>
            <a:prstDash val="solid"/>
            <a:miter/>
          </a:ln>
        </p:spPr>
      </p:sp>
      <p:sp>
        <p:nvSpPr>
          <p:cNvPr id="159" name="矩形"/>
          <p:cNvSpPr>
            <a:spLocks/>
          </p:cNvSpPr>
          <p:nvPr/>
        </p:nvSpPr>
        <p:spPr>
          <a:xfrm rot="0">
            <a:off x="3041073" y="1673840"/>
            <a:ext cx="5877371"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Conditional formatting =  missing the values</a:t>
            </a:r>
            <a:endParaRPr lang="en-US" altLang="zh-CN" sz="2000" b="1" i="0" u="none" strike="noStrike" kern="1200" cap="none" spc="0" baseline="0">
              <a:solidFill>
                <a:srgbClr val="00B05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Filter = remove the missing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Formula of perform analysis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6496605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2024-10-09T04:40:18Z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b1cdf5a82c86406399f33e310ea69e26</vt:lpwstr>
  </property>
</Properties>
</file>