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00dceb0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00dceb0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00dceb09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00dceb09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00dceb09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00dceb09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00dceb09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00dceb09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00dceb09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00dceb09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00dceb09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00dceb09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045000"/>
            <a:ext cx="85206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</a:t>
            </a:r>
            <a:r>
              <a:rPr lang="en" sz="3100"/>
              <a:t>     SQL</a:t>
            </a:r>
            <a:endParaRPr sz="3100"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(Structured Query Language)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359425"/>
            <a:ext cx="8520600" cy="4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SQL</a:t>
            </a:r>
            <a:r>
              <a:rPr lang="en" sz="2400"/>
              <a:t> : </a:t>
            </a:r>
            <a:r>
              <a:rPr lang="en" sz="2000"/>
              <a:t>It helps to communicate with the database. sql statements are used to perform some task like update data on a database and retrieve data on a database.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Data</a:t>
            </a:r>
            <a:r>
              <a:rPr lang="en" sz="2000"/>
              <a:t> : It is an attribute of an entity.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/>
              <a:t>Database</a:t>
            </a:r>
            <a:r>
              <a:rPr lang="en" sz="2000"/>
              <a:t> :  It stores the data in a systematic and organized manner in the database.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12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Keywords</a:t>
            </a:r>
            <a:endParaRPr sz="4000"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028700"/>
            <a:ext cx="8520600" cy="40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u="sng">
                <a:solidFill>
                  <a:schemeClr val="dk1"/>
                </a:solidFill>
              </a:rPr>
              <a:t>Create db</a:t>
            </a:r>
            <a:endParaRPr sz="1700" u="sng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Syntax</a:t>
            </a:r>
            <a:r>
              <a:rPr lang="en" sz="1700">
                <a:solidFill>
                  <a:schemeClr val="dk1"/>
                </a:solidFill>
              </a:rPr>
              <a:t>: 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CREATE DATABASE </a:t>
            </a:r>
            <a:r>
              <a:rPr i="1" lang="en" sz="1350">
                <a:solidFill>
                  <a:schemeClr val="dk1"/>
                </a:solidFill>
                <a:highlight>
                  <a:srgbClr val="FFFFFF"/>
                </a:highlight>
              </a:rPr>
              <a:t>databasename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u="sng">
                <a:solidFill>
                  <a:schemeClr val="dk1"/>
                </a:solidFill>
              </a:rPr>
              <a:t>Insert into </a:t>
            </a:r>
            <a:endParaRPr sz="1700" u="sng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Syntax</a:t>
            </a:r>
            <a:r>
              <a:rPr lang="en" sz="1700">
                <a:solidFill>
                  <a:schemeClr val="dk1"/>
                </a:solidFill>
              </a:rPr>
              <a:t>:</a:t>
            </a:r>
            <a:r>
              <a:rPr lang="en" sz="1946">
                <a:solidFill>
                  <a:schemeClr val="dk1"/>
                </a:solidFill>
              </a:rPr>
              <a:t> </a:t>
            </a:r>
            <a:r>
              <a:rPr lang="en" sz="1396">
                <a:solidFill>
                  <a:schemeClr val="dk1"/>
                </a:solidFill>
                <a:highlight>
                  <a:srgbClr val="FFFFFF"/>
                </a:highlight>
              </a:rPr>
              <a:t>INSERT INTO </a:t>
            </a:r>
            <a:r>
              <a:rPr i="1" lang="en" sz="1396">
                <a:solidFill>
                  <a:schemeClr val="dk1"/>
                </a:solidFill>
                <a:highlight>
                  <a:srgbClr val="FFFFFF"/>
                </a:highlight>
              </a:rPr>
              <a:t>table_name</a:t>
            </a:r>
            <a:r>
              <a:rPr lang="en" sz="1396">
                <a:solidFill>
                  <a:schemeClr val="dk1"/>
                </a:solidFill>
                <a:highlight>
                  <a:srgbClr val="FFFFFF"/>
                </a:highlight>
              </a:rPr>
              <a:t> (</a:t>
            </a:r>
            <a:r>
              <a:rPr i="1" lang="en" sz="1396">
                <a:solidFill>
                  <a:schemeClr val="dk1"/>
                </a:solidFill>
                <a:highlight>
                  <a:srgbClr val="FFFFFF"/>
                </a:highlight>
              </a:rPr>
              <a:t>column1</a:t>
            </a:r>
            <a:r>
              <a:rPr lang="en" sz="1396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i="1" lang="en" sz="1396">
                <a:solidFill>
                  <a:schemeClr val="dk1"/>
                </a:solidFill>
                <a:highlight>
                  <a:srgbClr val="FFFFFF"/>
                </a:highlight>
              </a:rPr>
              <a:t> column2</a:t>
            </a:r>
            <a:r>
              <a:rPr lang="en" sz="1396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i="1" lang="en" sz="1396">
                <a:solidFill>
                  <a:schemeClr val="dk1"/>
                </a:solidFill>
                <a:highlight>
                  <a:srgbClr val="FFFFFF"/>
                </a:highlight>
              </a:rPr>
              <a:t> column3</a:t>
            </a:r>
            <a:r>
              <a:rPr lang="en" sz="1396">
                <a:solidFill>
                  <a:schemeClr val="dk1"/>
                </a:solidFill>
                <a:highlight>
                  <a:srgbClr val="FFFFFF"/>
                </a:highlight>
              </a:rPr>
              <a:t>, ...)</a:t>
            </a:r>
            <a:endParaRPr sz="1396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96">
                <a:solidFill>
                  <a:schemeClr val="dk1"/>
                </a:solidFill>
                <a:highlight>
                  <a:srgbClr val="FFFFFF"/>
                </a:highlight>
              </a:rPr>
              <a:t>     VALUES (</a:t>
            </a:r>
            <a:r>
              <a:rPr i="1" lang="en" sz="1396">
                <a:solidFill>
                  <a:schemeClr val="dk1"/>
                </a:solidFill>
                <a:highlight>
                  <a:srgbClr val="FFFFFF"/>
                </a:highlight>
              </a:rPr>
              <a:t>value1</a:t>
            </a:r>
            <a:r>
              <a:rPr lang="en" sz="1396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i="1" lang="en" sz="1396">
                <a:solidFill>
                  <a:schemeClr val="dk1"/>
                </a:solidFill>
                <a:highlight>
                  <a:srgbClr val="FFFFFF"/>
                </a:highlight>
              </a:rPr>
              <a:t> value2</a:t>
            </a:r>
            <a:r>
              <a:rPr lang="en" sz="1396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i="1" lang="en" sz="1396">
                <a:solidFill>
                  <a:schemeClr val="dk1"/>
                </a:solidFill>
                <a:highlight>
                  <a:srgbClr val="FFFFFF"/>
                </a:highlight>
              </a:rPr>
              <a:t> value3</a:t>
            </a:r>
            <a:r>
              <a:rPr lang="en" sz="1396">
                <a:solidFill>
                  <a:schemeClr val="dk1"/>
                </a:solidFill>
                <a:highlight>
                  <a:srgbClr val="FFFFFF"/>
                </a:highlight>
              </a:rPr>
              <a:t>, ...);</a:t>
            </a:r>
            <a:endParaRPr sz="1396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6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u="sng">
                <a:solidFill>
                  <a:schemeClr val="dk1"/>
                </a:solidFill>
              </a:rPr>
              <a:t>Select *</a:t>
            </a:r>
            <a:endParaRPr sz="1700" u="sng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Syntax</a:t>
            </a:r>
            <a:r>
              <a:rPr lang="en" sz="1700">
                <a:solidFill>
                  <a:schemeClr val="dk1"/>
                </a:solidFill>
              </a:rPr>
              <a:t>: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SELECT </a:t>
            </a:r>
            <a:r>
              <a:rPr i="1" lang="en" sz="1350">
                <a:solidFill>
                  <a:schemeClr val="dk1"/>
                </a:solidFill>
                <a:highlight>
                  <a:srgbClr val="FFFFFF"/>
                </a:highlight>
              </a:rPr>
              <a:t>*</a:t>
            </a:r>
            <a:endParaRPr i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      FROM </a:t>
            </a:r>
            <a:r>
              <a:rPr i="1" lang="en" sz="1350">
                <a:solidFill>
                  <a:schemeClr val="dk1"/>
                </a:solidFill>
                <a:highlight>
                  <a:srgbClr val="FFFFFF"/>
                </a:highlight>
              </a:rPr>
              <a:t>table_name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u="sng">
                <a:solidFill>
                  <a:schemeClr val="dk1"/>
                </a:solidFill>
              </a:rPr>
              <a:t>Select distinct</a:t>
            </a:r>
            <a:endParaRPr sz="1700" u="sng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Syntax</a:t>
            </a:r>
            <a:r>
              <a:rPr lang="en" sz="1700">
                <a:solidFill>
                  <a:schemeClr val="dk1"/>
                </a:solidFill>
              </a:rPr>
              <a:t>:</a:t>
            </a:r>
            <a:r>
              <a:rPr lang="en" sz="190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SELECT DISTINCT </a:t>
            </a:r>
            <a:r>
              <a:rPr i="1" lang="en" sz="1350">
                <a:solidFill>
                  <a:schemeClr val="dk1"/>
                </a:solidFill>
                <a:highlight>
                  <a:srgbClr val="FFFFFF"/>
                </a:highlight>
              </a:rPr>
              <a:t>column1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i="1" lang="en" sz="1350">
                <a:solidFill>
                  <a:schemeClr val="dk1"/>
                </a:solidFill>
                <a:highlight>
                  <a:srgbClr val="FFFFFF"/>
                </a:highlight>
              </a:rPr>
              <a:t> column2, …</a:t>
            </a:r>
            <a:endParaRPr i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      FROM </a:t>
            </a:r>
            <a:r>
              <a:rPr i="1" lang="en" sz="1350">
                <a:solidFill>
                  <a:schemeClr val="dk1"/>
                </a:solidFill>
                <a:highlight>
                  <a:srgbClr val="FFFFFF"/>
                </a:highlight>
              </a:rPr>
              <a:t>table_name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148725"/>
            <a:ext cx="8520600" cy="48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700" u="sng"/>
              <a:t>Alter table</a:t>
            </a:r>
            <a:endParaRPr sz="1700" u="sng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Syntax</a:t>
            </a:r>
            <a:r>
              <a:rPr lang="en" sz="1700"/>
              <a:t>: </a:t>
            </a:r>
            <a:r>
              <a:rPr lang="en" sz="1361">
                <a:highlight>
                  <a:srgbClr val="FFFFFF"/>
                </a:highlight>
              </a:rPr>
              <a:t>ALTER TABLE </a:t>
            </a:r>
            <a:r>
              <a:rPr i="1" lang="en" sz="1361">
                <a:highlight>
                  <a:srgbClr val="FFFFFF"/>
                </a:highlight>
              </a:rPr>
              <a:t>table_name</a:t>
            </a:r>
            <a:endParaRPr i="1" sz="1361"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61">
                <a:highlight>
                  <a:srgbClr val="FFFFFF"/>
                </a:highlight>
              </a:rPr>
              <a:t>    ADD </a:t>
            </a:r>
            <a:r>
              <a:rPr i="1" lang="en" sz="1361">
                <a:highlight>
                  <a:srgbClr val="FFFFFF"/>
                </a:highlight>
              </a:rPr>
              <a:t>column_name datatype</a:t>
            </a:r>
            <a:r>
              <a:rPr lang="en" sz="1361">
                <a:highlight>
                  <a:srgbClr val="FFFFFF"/>
                </a:highlight>
              </a:rPr>
              <a:t>;</a:t>
            </a:r>
            <a:endParaRPr sz="1361"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highlight>
                <a:srgbClr val="FFFFFF"/>
              </a:highlight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700" u="sng"/>
              <a:t>Where clause</a:t>
            </a:r>
            <a:endParaRPr sz="1700" u="sng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Syntax</a:t>
            </a:r>
            <a:r>
              <a:rPr lang="en" sz="1611"/>
              <a:t>: </a:t>
            </a:r>
            <a:r>
              <a:rPr lang="en" sz="1572">
                <a:highlight>
                  <a:srgbClr val="FFFFFF"/>
                </a:highlight>
              </a:rPr>
              <a:t>SELECT </a:t>
            </a:r>
            <a:r>
              <a:rPr i="1" lang="en" sz="1572">
                <a:highlight>
                  <a:srgbClr val="FFFFFF"/>
                </a:highlight>
              </a:rPr>
              <a:t>column1</a:t>
            </a:r>
            <a:r>
              <a:rPr lang="en" sz="1572">
                <a:highlight>
                  <a:srgbClr val="FFFFFF"/>
                </a:highlight>
              </a:rPr>
              <a:t>,</a:t>
            </a:r>
            <a:r>
              <a:rPr i="1" lang="en" sz="1572">
                <a:highlight>
                  <a:srgbClr val="FFFFFF"/>
                </a:highlight>
              </a:rPr>
              <a:t> column2, …</a:t>
            </a:r>
            <a:endParaRPr i="1" sz="1572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72">
                <a:highlight>
                  <a:srgbClr val="FFFFFF"/>
                </a:highlight>
              </a:rPr>
              <a:t>    FROM </a:t>
            </a:r>
            <a:r>
              <a:rPr i="1" lang="en" sz="1572">
                <a:highlight>
                  <a:srgbClr val="FFFFFF"/>
                </a:highlight>
              </a:rPr>
              <a:t>table_name</a:t>
            </a:r>
            <a:endParaRPr i="1" sz="1572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72">
                <a:highlight>
                  <a:srgbClr val="FFFFFF"/>
                </a:highlight>
              </a:rPr>
              <a:t>             WHERE </a:t>
            </a:r>
            <a:r>
              <a:rPr i="1" lang="en" sz="1572">
                <a:highlight>
                  <a:srgbClr val="FFFFFF"/>
                </a:highlight>
              </a:rPr>
              <a:t>condition</a:t>
            </a:r>
            <a:r>
              <a:rPr lang="en" sz="1572">
                <a:highlight>
                  <a:srgbClr val="FFFFFF"/>
                </a:highlight>
              </a:rPr>
              <a:t>;</a:t>
            </a:r>
            <a:endParaRPr sz="1572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2">
              <a:highlight>
                <a:srgbClr val="FFFFFF"/>
              </a:highlight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700" u="sng"/>
              <a:t>Concat</a:t>
            </a:r>
            <a:endParaRPr sz="1700" u="sng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Syntax:</a:t>
            </a:r>
            <a:r>
              <a:rPr lang="en" sz="1811">
                <a:solidFill>
                  <a:schemeClr val="accent2"/>
                </a:solidFill>
              </a:rPr>
              <a:t> </a:t>
            </a:r>
            <a:r>
              <a:rPr lang="en" sz="1483">
                <a:highlight>
                  <a:srgbClr val="FFFFFF"/>
                </a:highlight>
              </a:rPr>
              <a:t>CONCAT(</a:t>
            </a:r>
            <a:r>
              <a:rPr i="1" lang="en" sz="1483"/>
              <a:t>string1</a:t>
            </a:r>
            <a:r>
              <a:rPr lang="en" sz="1483">
                <a:highlight>
                  <a:srgbClr val="FFFFFF"/>
                </a:highlight>
              </a:rPr>
              <a:t>, </a:t>
            </a:r>
            <a:r>
              <a:rPr i="1" lang="en" sz="1483"/>
              <a:t>string2</a:t>
            </a:r>
            <a:r>
              <a:rPr lang="en" sz="1483">
                <a:highlight>
                  <a:srgbClr val="FFFFFF"/>
                </a:highlight>
              </a:rPr>
              <a:t>, </a:t>
            </a:r>
            <a:r>
              <a:rPr i="1" lang="en" sz="1483"/>
              <a:t>....</a:t>
            </a:r>
            <a:r>
              <a:rPr lang="en" sz="1483">
                <a:highlight>
                  <a:srgbClr val="FFFFFF"/>
                </a:highlight>
              </a:rPr>
              <a:t>, </a:t>
            </a:r>
            <a:r>
              <a:rPr i="1" lang="en" sz="1483"/>
              <a:t>string_n</a:t>
            </a:r>
            <a:r>
              <a:rPr lang="en" sz="1483">
                <a:highlight>
                  <a:srgbClr val="FFFFFF"/>
                </a:highlight>
              </a:rPr>
              <a:t>)</a:t>
            </a:r>
            <a:endParaRPr sz="1905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700" u="sng"/>
              <a:t>Update </a:t>
            </a:r>
            <a:endParaRPr sz="1700" u="sng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Syntax:</a:t>
            </a:r>
            <a:r>
              <a:rPr lang="en" sz="1611"/>
              <a:t> </a:t>
            </a:r>
            <a:r>
              <a:rPr lang="en" sz="1594">
                <a:highlight>
                  <a:srgbClr val="FFFFFF"/>
                </a:highlight>
              </a:rPr>
              <a:t>UPDATE </a:t>
            </a:r>
            <a:r>
              <a:rPr i="1" lang="en" sz="1594">
                <a:highlight>
                  <a:srgbClr val="FFFFFF"/>
                </a:highlight>
              </a:rPr>
              <a:t>table_name</a:t>
            </a:r>
            <a:endParaRPr i="1" sz="1594"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94">
                <a:highlight>
                  <a:srgbClr val="FFFFFF"/>
                </a:highlight>
              </a:rPr>
              <a:t>   SET </a:t>
            </a:r>
            <a:r>
              <a:rPr i="1" lang="en" sz="1594">
                <a:highlight>
                  <a:srgbClr val="FFFFFF"/>
                </a:highlight>
              </a:rPr>
              <a:t>column1 </a:t>
            </a:r>
            <a:r>
              <a:rPr lang="en" sz="1594">
                <a:highlight>
                  <a:srgbClr val="FFFFFF"/>
                </a:highlight>
              </a:rPr>
              <a:t>=</a:t>
            </a:r>
            <a:r>
              <a:rPr i="1" lang="en" sz="1594">
                <a:highlight>
                  <a:srgbClr val="FFFFFF"/>
                </a:highlight>
              </a:rPr>
              <a:t> value1</a:t>
            </a:r>
            <a:r>
              <a:rPr lang="en" sz="1594">
                <a:highlight>
                  <a:srgbClr val="FFFFFF"/>
                </a:highlight>
              </a:rPr>
              <a:t>,</a:t>
            </a:r>
            <a:r>
              <a:rPr i="1" lang="en" sz="1594">
                <a:highlight>
                  <a:srgbClr val="FFFFFF"/>
                </a:highlight>
              </a:rPr>
              <a:t> column2 </a:t>
            </a:r>
            <a:r>
              <a:rPr lang="en" sz="1594">
                <a:highlight>
                  <a:srgbClr val="FFFFFF"/>
                </a:highlight>
              </a:rPr>
              <a:t>=</a:t>
            </a:r>
            <a:r>
              <a:rPr i="1" lang="en" sz="1594">
                <a:highlight>
                  <a:srgbClr val="FFFFFF"/>
                </a:highlight>
              </a:rPr>
              <a:t> value2</a:t>
            </a:r>
            <a:r>
              <a:rPr lang="en" sz="1594">
                <a:highlight>
                  <a:srgbClr val="FFFFFF"/>
                </a:highlight>
              </a:rPr>
              <a:t>, ...</a:t>
            </a:r>
            <a:endParaRPr sz="1594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94">
                <a:highlight>
                  <a:srgbClr val="FFFFFF"/>
                </a:highlight>
              </a:rPr>
              <a:t>             WHERE </a:t>
            </a:r>
            <a:r>
              <a:rPr i="1" lang="en" sz="1594">
                <a:highlight>
                  <a:srgbClr val="FFFFFF"/>
                </a:highlight>
              </a:rPr>
              <a:t>condition</a:t>
            </a:r>
            <a:r>
              <a:rPr lang="en" sz="1594">
                <a:highlight>
                  <a:srgbClr val="FFFFFF"/>
                </a:highlight>
              </a:rPr>
              <a:t>;</a:t>
            </a:r>
            <a:endParaRPr sz="1944"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700" u="sng"/>
              <a:t>Delete</a:t>
            </a:r>
            <a:endParaRPr sz="1700" u="sng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Syntax: </a:t>
            </a:r>
            <a:r>
              <a:rPr lang="en" sz="1594">
                <a:highlight>
                  <a:srgbClr val="FFFFFF"/>
                </a:highlight>
              </a:rPr>
              <a:t>DELETE FROM </a:t>
            </a:r>
            <a:r>
              <a:rPr i="1" lang="en" sz="1594">
                <a:highlight>
                  <a:srgbClr val="FFFFFF"/>
                </a:highlight>
              </a:rPr>
              <a:t>table_name </a:t>
            </a:r>
            <a:r>
              <a:rPr lang="en" sz="1594">
                <a:highlight>
                  <a:srgbClr val="FFFFFF"/>
                </a:highlight>
              </a:rPr>
              <a:t>WHERE </a:t>
            </a:r>
            <a:r>
              <a:rPr i="1" lang="en" sz="1594">
                <a:highlight>
                  <a:srgbClr val="FFFFFF"/>
                </a:highlight>
              </a:rPr>
              <a:t>condition</a:t>
            </a:r>
            <a:r>
              <a:rPr lang="en" sz="1594">
                <a:highlight>
                  <a:srgbClr val="FFFFFF"/>
                </a:highlight>
              </a:rPr>
              <a:t>;</a:t>
            </a:r>
            <a:endParaRPr sz="2144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334625"/>
            <a:ext cx="8520600" cy="46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u="sng"/>
              <a:t>Group by</a:t>
            </a:r>
            <a:endParaRPr sz="1700" u="sng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11"/>
              <a:t>S</a:t>
            </a:r>
            <a:r>
              <a:rPr lang="en" sz="1622"/>
              <a:t>yntax:</a:t>
            </a:r>
            <a:r>
              <a:rPr lang="en" sz="1511"/>
              <a:t>  </a:t>
            </a:r>
            <a:r>
              <a:rPr lang="en" sz="1350">
                <a:highlight>
                  <a:srgbClr val="FFFFFF"/>
                </a:highlight>
              </a:rPr>
              <a:t>SELECT </a:t>
            </a:r>
            <a:r>
              <a:rPr i="1" lang="en" sz="1350">
                <a:highlight>
                  <a:srgbClr val="FFFFFF"/>
                </a:highlight>
              </a:rPr>
              <a:t>column_name(s)</a:t>
            </a:r>
            <a:endParaRPr i="1" sz="1350"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     </a:t>
            </a:r>
            <a:r>
              <a:rPr lang="en" sz="1350">
                <a:highlight>
                  <a:srgbClr val="FFFFFF"/>
                </a:highlight>
              </a:rPr>
              <a:t>FROM </a:t>
            </a:r>
            <a:r>
              <a:rPr i="1" lang="en" sz="1350">
                <a:highlight>
                  <a:srgbClr val="FFFFFF"/>
                </a:highlight>
              </a:rPr>
              <a:t>table_name</a:t>
            </a:r>
            <a:endParaRPr i="1" sz="1350"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     WHERE </a:t>
            </a:r>
            <a:r>
              <a:rPr i="1" lang="en" sz="1350">
                <a:highlight>
                  <a:srgbClr val="FFFFFF"/>
                </a:highlight>
              </a:rPr>
              <a:t>condition</a:t>
            </a:r>
            <a:endParaRPr i="1" sz="1350"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     GROUP BY </a:t>
            </a:r>
            <a:r>
              <a:rPr i="1" lang="en" sz="1350">
                <a:highlight>
                  <a:srgbClr val="FFFFFF"/>
                </a:highlight>
              </a:rPr>
              <a:t>column_name(s)</a:t>
            </a:r>
            <a:endParaRPr i="1" sz="1350"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     ORDER BY </a:t>
            </a:r>
            <a:r>
              <a:rPr i="1" lang="en" sz="1350">
                <a:highlight>
                  <a:srgbClr val="FFFFFF"/>
                </a:highlight>
              </a:rPr>
              <a:t>column_name(s);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u="sng"/>
              <a:t>Order by</a:t>
            </a:r>
            <a:endParaRPr sz="1700" u="sng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11"/>
              <a:t>Syntax</a:t>
            </a:r>
            <a:r>
              <a:rPr lang="en" sz="1400"/>
              <a:t>:  </a:t>
            </a:r>
            <a:r>
              <a:rPr lang="en" sz="1461">
                <a:highlight>
                  <a:srgbClr val="FFFFFF"/>
                </a:highlight>
              </a:rPr>
              <a:t>SELECT </a:t>
            </a:r>
            <a:r>
              <a:rPr i="1" lang="en" sz="1461">
                <a:highlight>
                  <a:srgbClr val="FFFFFF"/>
                </a:highlight>
              </a:rPr>
              <a:t>column1</a:t>
            </a:r>
            <a:r>
              <a:rPr lang="en" sz="1461">
                <a:highlight>
                  <a:srgbClr val="FFFFFF"/>
                </a:highlight>
              </a:rPr>
              <a:t>,</a:t>
            </a:r>
            <a:r>
              <a:rPr i="1" lang="en" sz="1461">
                <a:highlight>
                  <a:srgbClr val="FFFFFF"/>
                </a:highlight>
              </a:rPr>
              <a:t> column2, ...</a:t>
            </a:r>
            <a:endParaRPr i="1" sz="1461"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61">
                <a:highlight>
                  <a:srgbClr val="FFFFFF"/>
                </a:highlight>
              </a:rPr>
              <a:t>     FROM </a:t>
            </a:r>
            <a:r>
              <a:rPr i="1" lang="en" sz="1461">
                <a:highlight>
                  <a:srgbClr val="FFFFFF"/>
                </a:highlight>
              </a:rPr>
              <a:t>table_name</a:t>
            </a:r>
            <a:endParaRPr i="1" sz="1461"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61">
                <a:highlight>
                  <a:srgbClr val="FFFFFF"/>
                </a:highlight>
              </a:rPr>
              <a:t>     ORDER BY </a:t>
            </a:r>
            <a:r>
              <a:rPr i="1" lang="en" sz="1461">
                <a:highlight>
                  <a:srgbClr val="FFFFFF"/>
                </a:highlight>
              </a:rPr>
              <a:t>column1, column2, ... </a:t>
            </a:r>
            <a:r>
              <a:rPr lang="en" sz="1461">
                <a:highlight>
                  <a:srgbClr val="FFFFFF"/>
                </a:highlight>
              </a:rPr>
              <a:t>ASC|DESC;</a:t>
            </a:r>
            <a:endParaRPr sz="171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u="sng"/>
              <a:t>Union</a:t>
            </a:r>
            <a:endParaRPr sz="1700" u="sng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11"/>
              <a:t>Syntax</a:t>
            </a:r>
            <a:r>
              <a:rPr lang="en" sz="1611"/>
              <a:t>: </a:t>
            </a:r>
            <a:r>
              <a:rPr lang="en" sz="1250">
                <a:highlight>
                  <a:srgbClr val="FFFFFF"/>
                </a:highlight>
              </a:rPr>
              <a:t>SELECT </a:t>
            </a:r>
            <a:r>
              <a:rPr i="1" lang="en" sz="1350">
                <a:highlight>
                  <a:srgbClr val="FFFFFF"/>
                </a:highlight>
              </a:rPr>
              <a:t>column_name(s)</a:t>
            </a:r>
            <a:r>
              <a:rPr lang="en" sz="1350">
                <a:highlight>
                  <a:srgbClr val="FFFFFF"/>
                </a:highlight>
              </a:rPr>
              <a:t> FROM </a:t>
            </a:r>
            <a:r>
              <a:rPr i="1" lang="en" sz="1350">
                <a:highlight>
                  <a:srgbClr val="FFFFFF"/>
                </a:highlight>
              </a:rPr>
              <a:t>table1</a:t>
            </a:r>
            <a:endParaRPr i="1" sz="1350"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highlight>
                  <a:srgbClr val="FFFFFF"/>
                </a:highlight>
              </a:rPr>
              <a:t>      UNION</a:t>
            </a:r>
            <a:endParaRPr sz="1250"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F"/>
                </a:highlight>
              </a:rPr>
              <a:t>      SELECT </a:t>
            </a:r>
            <a:r>
              <a:rPr i="1" lang="en" sz="1350">
                <a:highlight>
                  <a:srgbClr val="FFFFFF"/>
                </a:highlight>
              </a:rPr>
              <a:t>column_name(s)</a:t>
            </a:r>
            <a:r>
              <a:rPr lang="en" sz="1350">
                <a:highlight>
                  <a:srgbClr val="FFFFFF"/>
                </a:highlight>
              </a:rPr>
              <a:t> FROM </a:t>
            </a:r>
            <a:r>
              <a:rPr i="1" lang="en" sz="1350">
                <a:highlight>
                  <a:srgbClr val="FFFFFF"/>
                </a:highlight>
              </a:rPr>
              <a:t>table2</a:t>
            </a:r>
            <a:r>
              <a:rPr lang="en" sz="1350">
                <a:highlight>
                  <a:srgbClr val="FFFFFF"/>
                </a:highlight>
              </a:rPr>
              <a:t>;</a:t>
            </a:r>
            <a:endParaRPr sz="1561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61725" y="13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/>
              <a:t>Joins</a:t>
            </a:r>
            <a:r>
              <a:rPr lang="en" sz="1700"/>
              <a:t> : It combines the rows from two or more tables.</a:t>
            </a:r>
            <a:endParaRPr sz="3400"/>
          </a:p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311700" y="656875"/>
            <a:ext cx="8520600" cy="43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 u="sng">
                <a:solidFill>
                  <a:schemeClr val="dk1"/>
                </a:solidFill>
              </a:rPr>
              <a:t>Inner join</a:t>
            </a:r>
            <a:endParaRPr sz="1900" u="sng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Syntax:  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SELECT </a:t>
            </a:r>
            <a:r>
              <a:rPr i="1" lang="en" sz="1350">
                <a:solidFill>
                  <a:schemeClr val="dk1"/>
                </a:solidFill>
                <a:highlight>
                  <a:srgbClr val="FFFFFF"/>
                </a:highlight>
              </a:rPr>
              <a:t>column_name(s)</a:t>
            </a:r>
            <a:endParaRPr i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       FROM </a:t>
            </a:r>
            <a:r>
              <a:rPr i="1" lang="en" sz="1350">
                <a:solidFill>
                  <a:schemeClr val="dk1"/>
                </a:solidFill>
                <a:highlight>
                  <a:srgbClr val="FFFFFF"/>
                </a:highlight>
              </a:rPr>
              <a:t>table1</a:t>
            </a:r>
            <a:endParaRPr i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       INNER JOIN </a:t>
            </a:r>
            <a:r>
              <a:rPr i="1" lang="en" sz="1350">
                <a:solidFill>
                  <a:schemeClr val="dk1"/>
                </a:solidFill>
                <a:highlight>
                  <a:srgbClr val="FFFFFF"/>
                </a:highlight>
              </a:rPr>
              <a:t>table2</a:t>
            </a:r>
            <a:endParaRPr i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       ON </a:t>
            </a:r>
            <a:r>
              <a:rPr i="1" lang="en" sz="1350">
                <a:solidFill>
                  <a:schemeClr val="dk1"/>
                </a:solidFill>
                <a:highlight>
                  <a:srgbClr val="FFFFFF"/>
                </a:highlight>
              </a:rPr>
              <a:t>table1.column_name 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i="1" lang="en" sz="1350">
                <a:solidFill>
                  <a:schemeClr val="dk1"/>
                </a:solidFill>
                <a:highlight>
                  <a:srgbClr val="FFFFFF"/>
                </a:highlight>
              </a:rPr>
              <a:t> table2.column_name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 u="sng">
                <a:solidFill>
                  <a:schemeClr val="dk1"/>
                </a:solidFill>
              </a:rPr>
              <a:t>Left join</a:t>
            </a:r>
            <a:endParaRPr sz="1900" u="sng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Syntax:  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SELECT </a:t>
            </a:r>
            <a:r>
              <a:rPr i="1" lang="en" sz="1350">
                <a:solidFill>
                  <a:schemeClr val="dk1"/>
                </a:solidFill>
                <a:highlight>
                  <a:srgbClr val="FFFFFF"/>
                </a:highlight>
              </a:rPr>
              <a:t>column_name(s)</a:t>
            </a:r>
            <a:endParaRPr i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       FROM </a:t>
            </a:r>
            <a:r>
              <a:rPr i="1" lang="en" sz="1350">
                <a:solidFill>
                  <a:schemeClr val="dk1"/>
                </a:solidFill>
                <a:highlight>
                  <a:srgbClr val="FFFFFF"/>
                </a:highlight>
              </a:rPr>
              <a:t>table1</a:t>
            </a:r>
            <a:endParaRPr i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       LEFT JOIN </a:t>
            </a:r>
            <a:r>
              <a:rPr i="1" lang="en" sz="1350">
                <a:solidFill>
                  <a:schemeClr val="dk1"/>
                </a:solidFill>
                <a:highlight>
                  <a:srgbClr val="FFFFFF"/>
                </a:highlight>
              </a:rPr>
              <a:t>table2</a:t>
            </a:r>
            <a:endParaRPr i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       ON </a:t>
            </a:r>
            <a:r>
              <a:rPr i="1" lang="en" sz="1350">
                <a:solidFill>
                  <a:schemeClr val="dk1"/>
                </a:solidFill>
                <a:highlight>
                  <a:srgbClr val="FFFFFF"/>
                </a:highlight>
              </a:rPr>
              <a:t>table1.column_name 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i="1" lang="en" sz="1350">
                <a:solidFill>
                  <a:schemeClr val="dk1"/>
                </a:solidFill>
                <a:highlight>
                  <a:srgbClr val="FFFFFF"/>
                </a:highlight>
              </a:rPr>
              <a:t> table2.column_name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 u="sng">
                <a:solidFill>
                  <a:schemeClr val="dk1"/>
                </a:solidFill>
              </a:rPr>
              <a:t>Right join</a:t>
            </a:r>
            <a:endParaRPr sz="1900" u="sng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Syntax:  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SELECT </a:t>
            </a:r>
            <a:r>
              <a:rPr i="1" lang="en" sz="1350">
                <a:solidFill>
                  <a:schemeClr val="dk1"/>
                </a:solidFill>
                <a:highlight>
                  <a:srgbClr val="FFFFFF"/>
                </a:highlight>
              </a:rPr>
              <a:t>column_name(s)</a:t>
            </a:r>
            <a:endParaRPr i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       FROM </a:t>
            </a:r>
            <a:r>
              <a:rPr i="1" lang="en" sz="1350">
                <a:solidFill>
                  <a:schemeClr val="dk1"/>
                </a:solidFill>
                <a:highlight>
                  <a:srgbClr val="FFFFFF"/>
                </a:highlight>
              </a:rPr>
              <a:t>table1</a:t>
            </a:r>
            <a:endParaRPr i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                 RIGHT JOIN </a:t>
            </a:r>
            <a:r>
              <a:rPr i="1" lang="en" sz="1350">
                <a:solidFill>
                  <a:schemeClr val="dk1"/>
                </a:solidFill>
                <a:highlight>
                  <a:srgbClr val="FFFFFF"/>
                </a:highlight>
              </a:rPr>
              <a:t>table2</a:t>
            </a:r>
            <a:endParaRPr i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                 ON </a:t>
            </a:r>
            <a:r>
              <a:rPr i="1" lang="en" sz="1350">
                <a:solidFill>
                  <a:schemeClr val="dk1"/>
                </a:solidFill>
                <a:highlight>
                  <a:srgbClr val="FFFFFF"/>
                </a:highlight>
              </a:rPr>
              <a:t>table1.column_name 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i="1" lang="en" sz="1350">
                <a:solidFill>
                  <a:schemeClr val="dk1"/>
                </a:solidFill>
                <a:highlight>
                  <a:srgbClr val="FFFFFF"/>
                </a:highlight>
              </a:rPr>
              <a:t> table2.column_name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44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 u="sng"/>
              <a:t>Full join</a:t>
            </a:r>
            <a:endParaRPr sz="1900" u="sng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Syntax:  </a:t>
            </a:r>
            <a:r>
              <a:rPr lang="en" sz="1350">
                <a:highlight>
                  <a:srgbClr val="FFFFFF"/>
                </a:highlight>
              </a:rPr>
              <a:t>SELECT </a:t>
            </a:r>
            <a:r>
              <a:rPr i="1" lang="en" sz="1350">
                <a:highlight>
                  <a:srgbClr val="FFFFFF"/>
                </a:highlight>
              </a:rPr>
              <a:t>column_name(s)</a:t>
            </a:r>
            <a:endParaRPr i="1" sz="135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       FROM </a:t>
            </a:r>
            <a:r>
              <a:rPr i="1" lang="en" sz="1350">
                <a:highlight>
                  <a:srgbClr val="FFFFFF"/>
                </a:highlight>
              </a:rPr>
              <a:t>table1</a:t>
            </a:r>
            <a:endParaRPr i="1" sz="135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       FULL OUTER JOIN </a:t>
            </a:r>
            <a:r>
              <a:rPr i="1" lang="en" sz="1350">
                <a:highlight>
                  <a:srgbClr val="FFFFFF"/>
                </a:highlight>
              </a:rPr>
              <a:t>table2</a:t>
            </a:r>
            <a:endParaRPr i="1" sz="135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       ON </a:t>
            </a:r>
            <a:r>
              <a:rPr i="1" lang="en" sz="1350">
                <a:highlight>
                  <a:srgbClr val="FFFFFF"/>
                </a:highlight>
              </a:rPr>
              <a:t>table1.column_name </a:t>
            </a:r>
            <a:r>
              <a:rPr lang="en" sz="1350">
                <a:highlight>
                  <a:srgbClr val="FFFFFF"/>
                </a:highlight>
              </a:rPr>
              <a:t>=</a:t>
            </a:r>
            <a:r>
              <a:rPr i="1" lang="en" sz="1350">
                <a:highlight>
                  <a:srgbClr val="FFFFFF"/>
                </a:highlight>
              </a:rPr>
              <a:t> table2.column_name</a:t>
            </a:r>
            <a:endParaRPr i="1" sz="135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       WHERE </a:t>
            </a:r>
            <a:r>
              <a:rPr i="1" lang="en" sz="1350">
                <a:highlight>
                  <a:srgbClr val="FFFFFF"/>
                </a:highlight>
              </a:rPr>
              <a:t>condition</a:t>
            </a:r>
            <a:r>
              <a:rPr lang="en" sz="1350">
                <a:highlight>
                  <a:srgbClr val="FFFFFF"/>
                </a:highlight>
              </a:rPr>
              <a:t>;</a:t>
            </a:r>
            <a:endParaRPr sz="13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 u="sng"/>
              <a:t>Self join</a:t>
            </a:r>
            <a:endParaRPr sz="1900" u="sng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Syntax: </a:t>
            </a:r>
            <a:r>
              <a:rPr lang="en" sz="1350">
                <a:highlight>
                  <a:srgbClr val="FFFFFF"/>
                </a:highlight>
              </a:rPr>
              <a:t>SELECT </a:t>
            </a:r>
            <a:r>
              <a:rPr i="1" lang="en" sz="1350">
                <a:highlight>
                  <a:srgbClr val="FFFFFF"/>
                </a:highlight>
              </a:rPr>
              <a:t>column_name(s)</a:t>
            </a:r>
            <a:endParaRPr i="1" sz="13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highlight>
                  <a:srgbClr val="FFFFFF"/>
                </a:highlight>
              </a:rPr>
              <a:t>              FROM </a:t>
            </a:r>
            <a:r>
              <a:rPr i="1" lang="en" sz="1350">
                <a:highlight>
                  <a:srgbClr val="FFFFFF"/>
                </a:highlight>
              </a:rPr>
              <a:t>table1 T1, table1 T2</a:t>
            </a:r>
            <a:endParaRPr i="1" sz="13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              WHERE </a:t>
            </a:r>
            <a:r>
              <a:rPr i="1" lang="en" sz="1350">
                <a:highlight>
                  <a:srgbClr val="FFFFFF"/>
                </a:highlight>
              </a:rPr>
              <a:t>condition</a:t>
            </a:r>
            <a:r>
              <a:rPr lang="en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