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sldIdLst>
    <p:sldId id="257" r:id="rId2"/>
    <p:sldId id="258" r:id="rId3"/>
    <p:sldId id="281" r:id="rId4"/>
    <p:sldId id="259" r:id="rId5"/>
    <p:sldId id="285" r:id="rId6"/>
    <p:sldId id="283" r:id="rId7"/>
    <p:sldId id="286" r:id="rId8"/>
    <p:sldId id="287" r:id="rId9"/>
    <p:sldId id="264" r:id="rId10"/>
    <p:sldId id="261" r:id="rId11"/>
    <p:sldId id="288" r:id="rId12"/>
    <p:sldId id="289" r:id="rId13"/>
    <p:sldId id="297" r:id="rId14"/>
    <p:sldId id="291" r:id="rId15"/>
    <p:sldId id="290" r:id="rId16"/>
    <p:sldId id="284" r:id="rId17"/>
    <p:sldId id="296" r:id="rId18"/>
    <p:sldId id="292" r:id="rId19"/>
    <p:sldId id="293" r:id="rId20"/>
    <p:sldId id="294" r:id="rId21"/>
    <p:sldId id="295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768">
          <p15:clr>
            <a:srgbClr val="A4A3A4"/>
          </p15:clr>
        </p15:guide>
        <p15:guide id="4" pos="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38"/>
      </p:cViewPr>
      <p:guideLst>
        <p:guide orient="horz" pos="888"/>
        <p:guide orient="horz" pos="576"/>
        <p:guide pos="768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641C-957B-4BC2-B552-6C13C50274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9E3234-344C-4A67-8027-2EEFC12DABFF}">
      <dgm:prSet phldrT="[文本]" custT="1"/>
      <dgm:spPr/>
      <dgm:t>
        <a:bodyPr/>
        <a:lstStyle/>
        <a:p>
          <a:r>
            <a:rPr lang="zh-CN" altLang="en-US" sz="1600" dirty="0"/>
            <a:t>搭建低温共聚焦显微镜</a:t>
          </a:r>
          <a:endParaRPr lang="en-US" altLang="zh-CN" sz="1600" dirty="0"/>
        </a:p>
        <a:p>
          <a:r>
            <a:rPr lang="zh-CN" altLang="en-US" sz="1600" dirty="0"/>
            <a:t>实现共振激发</a:t>
          </a:r>
          <a:endParaRPr lang="en-US" altLang="zh-CN" sz="1600" dirty="0"/>
        </a:p>
        <a:p>
          <a:r>
            <a:rPr lang="zh-CN" altLang="en-US" sz="1600" dirty="0"/>
            <a:t>探测核自旋环境</a:t>
          </a:r>
        </a:p>
      </dgm:t>
    </dgm:pt>
    <dgm:pt modelId="{14C65653-6B28-4FA0-BDF4-4E9FF6016BB6}" type="parTrans" cxnId="{D960022F-1FCD-4C8E-8227-93E62034E534}">
      <dgm:prSet/>
      <dgm:spPr/>
      <dgm:t>
        <a:bodyPr/>
        <a:lstStyle/>
        <a:p>
          <a:endParaRPr lang="zh-CN" altLang="en-US"/>
        </a:p>
      </dgm:t>
    </dgm:pt>
    <dgm:pt modelId="{00417A8F-691C-4669-BA1F-F5CF196269A5}" type="sibTrans" cxnId="{D960022F-1FCD-4C8E-8227-93E62034E534}">
      <dgm:prSet/>
      <dgm:spPr/>
      <dgm:t>
        <a:bodyPr/>
        <a:lstStyle/>
        <a:p>
          <a:endParaRPr lang="zh-CN" altLang="en-US"/>
        </a:p>
      </dgm:t>
    </dgm:pt>
    <dgm:pt modelId="{BF1EBB67-3859-40EA-BF73-39F611B19579}">
      <dgm:prSet phldrT="[文本]" custT="1"/>
      <dgm:spPr/>
      <dgm:t>
        <a:bodyPr/>
        <a:lstStyle/>
        <a:p>
          <a:r>
            <a:rPr lang="zh-CN" altLang="en-US" sz="1600" dirty="0"/>
            <a:t>操作与读出核自旋</a:t>
          </a:r>
          <a:endParaRPr lang="en-US" altLang="zh-CN" sz="1600" dirty="0"/>
        </a:p>
        <a:p>
          <a:r>
            <a:rPr lang="zh-CN" altLang="en-US" sz="1600" dirty="0"/>
            <a:t>长相干时间的量子存储</a:t>
          </a:r>
          <a:endParaRPr lang="en-US" altLang="zh-CN" sz="1600" dirty="0"/>
        </a:p>
      </dgm:t>
    </dgm:pt>
    <dgm:pt modelId="{1C8F2FE8-9AEE-4581-88BA-366E47C4C17D}" type="parTrans" cxnId="{98612CB5-0E80-49FE-8502-431AF51D2444}">
      <dgm:prSet/>
      <dgm:spPr/>
      <dgm:t>
        <a:bodyPr/>
        <a:lstStyle/>
        <a:p>
          <a:endParaRPr lang="zh-CN" altLang="en-US"/>
        </a:p>
      </dgm:t>
    </dgm:pt>
    <dgm:pt modelId="{A211C394-949F-4FE0-B256-2CBFB7DF9BBC}" type="sibTrans" cxnId="{98612CB5-0E80-49FE-8502-431AF51D2444}">
      <dgm:prSet/>
      <dgm:spPr/>
      <dgm:t>
        <a:bodyPr/>
        <a:lstStyle/>
        <a:p>
          <a:endParaRPr lang="zh-CN" altLang="en-US"/>
        </a:p>
      </dgm:t>
    </dgm:pt>
    <dgm:pt modelId="{B604A411-935E-472F-927C-BCB1DA891BFC}">
      <dgm:prSet phldrT="[文本]" custT="1"/>
      <dgm:spPr/>
      <dgm:t>
        <a:bodyPr/>
        <a:lstStyle/>
        <a:p>
          <a:r>
            <a:rPr lang="zh-CN" altLang="en-US" sz="1600" dirty="0"/>
            <a:t>样品、设备、功能、操作技术</a:t>
          </a:r>
        </a:p>
      </dgm:t>
    </dgm:pt>
    <dgm:pt modelId="{5DE200B2-3AB9-48D3-9970-5ED292B10A0D}" type="sibTrans" cxnId="{BA7676CB-46C7-40B3-9E50-A0E96CBC0F87}">
      <dgm:prSet/>
      <dgm:spPr/>
      <dgm:t>
        <a:bodyPr/>
        <a:lstStyle/>
        <a:p>
          <a:endParaRPr lang="zh-CN" altLang="en-US"/>
        </a:p>
      </dgm:t>
    </dgm:pt>
    <dgm:pt modelId="{FB40BECC-6F76-461B-869A-FEEEFF0C53DC}" type="parTrans" cxnId="{BA7676CB-46C7-40B3-9E50-A0E96CBC0F87}">
      <dgm:prSet/>
      <dgm:spPr/>
      <dgm:t>
        <a:bodyPr/>
        <a:lstStyle/>
        <a:p>
          <a:endParaRPr lang="zh-CN" altLang="en-US"/>
        </a:p>
      </dgm:t>
    </dgm:pt>
    <dgm:pt modelId="{191EB8BA-EE44-434D-A07C-47225FF5DC57}" type="pres">
      <dgm:prSet presAssocID="{6751641C-957B-4BC2-B552-6C13C5027496}" presName="Name0" presStyleCnt="0">
        <dgm:presLayoutVars>
          <dgm:dir/>
          <dgm:resizeHandles val="exact"/>
        </dgm:presLayoutVars>
      </dgm:prSet>
      <dgm:spPr/>
    </dgm:pt>
    <dgm:pt modelId="{7E21286B-D1D8-4330-84F5-F79F1021B7FD}" type="pres">
      <dgm:prSet presAssocID="{B604A411-935E-472F-927C-BCB1DA891BFC}" presName="node" presStyleLbl="node1" presStyleIdx="0" presStyleCnt="3" custLinFactY="3066" custLinFactNeighborX="-17846" custLinFactNeighborY="100000">
        <dgm:presLayoutVars>
          <dgm:bulletEnabled val="1"/>
        </dgm:presLayoutVars>
      </dgm:prSet>
      <dgm:spPr/>
    </dgm:pt>
    <dgm:pt modelId="{5CFC7E15-9870-4362-8AEF-52B58A63A4E3}" type="pres">
      <dgm:prSet presAssocID="{5DE200B2-3AB9-48D3-9970-5ED292B10A0D}" presName="sibTrans" presStyleLbl="sibTrans2D1" presStyleIdx="0" presStyleCnt="2"/>
      <dgm:spPr/>
    </dgm:pt>
    <dgm:pt modelId="{8B39AD99-81BF-48E5-97C0-949E937763DD}" type="pres">
      <dgm:prSet presAssocID="{5DE200B2-3AB9-48D3-9970-5ED292B10A0D}" presName="connectorText" presStyleLbl="sibTrans2D1" presStyleIdx="0" presStyleCnt="2"/>
      <dgm:spPr/>
    </dgm:pt>
    <dgm:pt modelId="{2003A187-3345-423F-9359-3C3F8F6F6AC1}" type="pres">
      <dgm:prSet presAssocID="{3E9E3234-344C-4A67-8027-2EEFC12DABFF}" presName="node" presStyleLbl="node1" presStyleIdx="1" presStyleCnt="3" custLinFactNeighborX="-21495" custLinFactNeighborY="-1297">
        <dgm:presLayoutVars>
          <dgm:bulletEnabled val="1"/>
        </dgm:presLayoutVars>
      </dgm:prSet>
      <dgm:spPr/>
    </dgm:pt>
    <dgm:pt modelId="{DA4002B0-79A9-470F-8F39-B04E53E280CD}" type="pres">
      <dgm:prSet presAssocID="{00417A8F-691C-4669-BA1F-F5CF196269A5}" presName="sibTrans" presStyleLbl="sibTrans2D1" presStyleIdx="1" presStyleCnt="2"/>
      <dgm:spPr/>
    </dgm:pt>
    <dgm:pt modelId="{1C151747-8C1A-48FC-BD8D-846CC0FB38A9}" type="pres">
      <dgm:prSet presAssocID="{00417A8F-691C-4669-BA1F-F5CF196269A5}" presName="connectorText" presStyleLbl="sibTrans2D1" presStyleIdx="1" presStyleCnt="2"/>
      <dgm:spPr/>
    </dgm:pt>
    <dgm:pt modelId="{73F5FB52-CA63-4EF9-9878-0E1A6D889884}" type="pres">
      <dgm:prSet presAssocID="{BF1EBB67-3859-40EA-BF73-39F611B19579}" presName="node" presStyleLbl="node1" presStyleIdx="2" presStyleCnt="3" custLinFactNeighborX="-38066" custLinFactNeighborY="-77960">
        <dgm:presLayoutVars>
          <dgm:bulletEnabled val="1"/>
        </dgm:presLayoutVars>
      </dgm:prSet>
      <dgm:spPr/>
    </dgm:pt>
  </dgm:ptLst>
  <dgm:cxnLst>
    <dgm:cxn modelId="{717B9505-1010-407B-BDB1-FF9F84DC8843}" type="presOf" srcId="{B604A411-935E-472F-927C-BCB1DA891BFC}" destId="{7E21286B-D1D8-4330-84F5-F79F1021B7FD}" srcOrd="0" destOrd="0" presId="urn:microsoft.com/office/officeart/2005/8/layout/process1"/>
    <dgm:cxn modelId="{C1F03D10-2B80-4A4C-B5BE-EFD64D49589B}" type="presOf" srcId="{3E9E3234-344C-4A67-8027-2EEFC12DABFF}" destId="{2003A187-3345-423F-9359-3C3F8F6F6AC1}" srcOrd="0" destOrd="0" presId="urn:microsoft.com/office/officeart/2005/8/layout/process1"/>
    <dgm:cxn modelId="{D2E1F122-6302-45E3-B6F0-1D177FA3D34B}" type="presOf" srcId="{5DE200B2-3AB9-48D3-9970-5ED292B10A0D}" destId="{8B39AD99-81BF-48E5-97C0-949E937763DD}" srcOrd="1" destOrd="0" presId="urn:microsoft.com/office/officeart/2005/8/layout/process1"/>
    <dgm:cxn modelId="{D960022F-1FCD-4C8E-8227-93E62034E534}" srcId="{6751641C-957B-4BC2-B552-6C13C5027496}" destId="{3E9E3234-344C-4A67-8027-2EEFC12DABFF}" srcOrd="1" destOrd="0" parTransId="{14C65653-6B28-4FA0-BDF4-4E9FF6016BB6}" sibTransId="{00417A8F-691C-4669-BA1F-F5CF196269A5}"/>
    <dgm:cxn modelId="{3F5B567B-DA91-46DC-B9BE-6E3897260D35}" type="presOf" srcId="{6751641C-957B-4BC2-B552-6C13C5027496}" destId="{191EB8BA-EE44-434D-A07C-47225FF5DC57}" srcOrd="0" destOrd="0" presId="urn:microsoft.com/office/officeart/2005/8/layout/process1"/>
    <dgm:cxn modelId="{377A5A91-C7AF-4A47-8B05-6C77E7BA8AF9}" type="presOf" srcId="{00417A8F-691C-4669-BA1F-F5CF196269A5}" destId="{DA4002B0-79A9-470F-8F39-B04E53E280CD}" srcOrd="0" destOrd="0" presId="urn:microsoft.com/office/officeart/2005/8/layout/process1"/>
    <dgm:cxn modelId="{98612CB5-0E80-49FE-8502-431AF51D2444}" srcId="{6751641C-957B-4BC2-B552-6C13C5027496}" destId="{BF1EBB67-3859-40EA-BF73-39F611B19579}" srcOrd="2" destOrd="0" parTransId="{1C8F2FE8-9AEE-4581-88BA-366E47C4C17D}" sibTransId="{A211C394-949F-4FE0-B256-2CBFB7DF9BBC}"/>
    <dgm:cxn modelId="{BD0A4DC7-FA62-4752-9521-16224C4956B1}" type="presOf" srcId="{00417A8F-691C-4669-BA1F-F5CF196269A5}" destId="{1C151747-8C1A-48FC-BD8D-846CC0FB38A9}" srcOrd="1" destOrd="0" presId="urn:microsoft.com/office/officeart/2005/8/layout/process1"/>
    <dgm:cxn modelId="{BA7676CB-46C7-40B3-9E50-A0E96CBC0F87}" srcId="{6751641C-957B-4BC2-B552-6C13C5027496}" destId="{B604A411-935E-472F-927C-BCB1DA891BFC}" srcOrd="0" destOrd="0" parTransId="{FB40BECC-6F76-461B-869A-FEEEFF0C53DC}" sibTransId="{5DE200B2-3AB9-48D3-9970-5ED292B10A0D}"/>
    <dgm:cxn modelId="{EA4148DD-D11A-48C6-8439-DEE53AD3BF65}" type="presOf" srcId="{5DE200B2-3AB9-48D3-9970-5ED292B10A0D}" destId="{5CFC7E15-9870-4362-8AEF-52B58A63A4E3}" srcOrd="0" destOrd="0" presId="urn:microsoft.com/office/officeart/2005/8/layout/process1"/>
    <dgm:cxn modelId="{531BCEF8-6CF2-4490-BC3F-2FE6A6E6DB92}" type="presOf" srcId="{BF1EBB67-3859-40EA-BF73-39F611B19579}" destId="{73F5FB52-CA63-4EF9-9878-0E1A6D889884}" srcOrd="0" destOrd="0" presId="urn:microsoft.com/office/officeart/2005/8/layout/process1"/>
    <dgm:cxn modelId="{021343D0-41DE-47F4-95F9-80D75AE3375F}" type="presParOf" srcId="{191EB8BA-EE44-434D-A07C-47225FF5DC57}" destId="{7E21286B-D1D8-4330-84F5-F79F1021B7FD}" srcOrd="0" destOrd="0" presId="urn:microsoft.com/office/officeart/2005/8/layout/process1"/>
    <dgm:cxn modelId="{DD9BE372-4B13-4F9B-96F2-64F381BA7C1D}" type="presParOf" srcId="{191EB8BA-EE44-434D-A07C-47225FF5DC57}" destId="{5CFC7E15-9870-4362-8AEF-52B58A63A4E3}" srcOrd="1" destOrd="0" presId="urn:microsoft.com/office/officeart/2005/8/layout/process1"/>
    <dgm:cxn modelId="{114869A7-FB5C-4376-B6A1-5E2B982FB906}" type="presParOf" srcId="{5CFC7E15-9870-4362-8AEF-52B58A63A4E3}" destId="{8B39AD99-81BF-48E5-97C0-949E937763DD}" srcOrd="0" destOrd="0" presId="urn:microsoft.com/office/officeart/2005/8/layout/process1"/>
    <dgm:cxn modelId="{6120D2F4-189E-4D76-A742-0EB7B06366A4}" type="presParOf" srcId="{191EB8BA-EE44-434D-A07C-47225FF5DC57}" destId="{2003A187-3345-423F-9359-3C3F8F6F6AC1}" srcOrd="2" destOrd="0" presId="urn:microsoft.com/office/officeart/2005/8/layout/process1"/>
    <dgm:cxn modelId="{328CE694-13A6-4E46-B7C5-4B021CE014CB}" type="presParOf" srcId="{191EB8BA-EE44-434D-A07C-47225FF5DC57}" destId="{DA4002B0-79A9-470F-8F39-B04E53E280CD}" srcOrd="3" destOrd="0" presId="urn:microsoft.com/office/officeart/2005/8/layout/process1"/>
    <dgm:cxn modelId="{8D874C5B-CA0F-4BEF-8D22-AA31F121F303}" type="presParOf" srcId="{DA4002B0-79A9-470F-8F39-B04E53E280CD}" destId="{1C151747-8C1A-48FC-BD8D-846CC0FB38A9}" srcOrd="0" destOrd="0" presId="urn:microsoft.com/office/officeart/2005/8/layout/process1"/>
    <dgm:cxn modelId="{DA67E530-981D-43DB-B2CF-535FC266C84E}" type="presParOf" srcId="{191EB8BA-EE44-434D-A07C-47225FF5DC57}" destId="{73F5FB52-CA63-4EF9-9878-0E1A6D8898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1641C-957B-4BC2-B552-6C13C50274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9E3234-344C-4A67-8027-2EEFC12DABFF}">
      <dgm:prSet phldrT="[文本]" custT="1"/>
      <dgm:spPr/>
      <dgm:t>
        <a:bodyPr/>
        <a:lstStyle/>
        <a:p>
          <a:r>
            <a:rPr lang="zh-CN" altLang="en-US" sz="1600" dirty="0"/>
            <a:t>搭建低温共聚焦显微镜</a:t>
          </a:r>
          <a:endParaRPr lang="en-US" altLang="zh-CN" sz="1600" dirty="0"/>
        </a:p>
        <a:p>
          <a:r>
            <a:rPr lang="zh-CN" altLang="en-US" sz="1600" dirty="0"/>
            <a:t>实现共振激发</a:t>
          </a:r>
          <a:endParaRPr lang="en-US" altLang="zh-CN" sz="1600" dirty="0"/>
        </a:p>
        <a:p>
          <a:r>
            <a:rPr lang="zh-CN" altLang="en-US" sz="1600" dirty="0"/>
            <a:t>探测核自旋环境</a:t>
          </a:r>
        </a:p>
      </dgm:t>
    </dgm:pt>
    <dgm:pt modelId="{14C65653-6B28-4FA0-BDF4-4E9FF6016BB6}" type="parTrans" cxnId="{D960022F-1FCD-4C8E-8227-93E62034E534}">
      <dgm:prSet/>
      <dgm:spPr/>
      <dgm:t>
        <a:bodyPr/>
        <a:lstStyle/>
        <a:p>
          <a:endParaRPr lang="zh-CN" altLang="en-US"/>
        </a:p>
      </dgm:t>
    </dgm:pt>
    <dgm:pt modelId="{00417A8F-691C-4669-BA1F-F5CF196269A5}" type="sibTrans" cxnId="{D960022F-1FCD-4C8E-8227-93E62034E534}">
      <dgm:prSet/>
      <dgm:spPr/>
      <dgm:t>
        <a:bodyPr/>
        <a:lstStyle/>
        <a:p>
          <a:endParaRPr lang="zh-CN" altLang="en-US"/>
        </a:p>
      </dgm:t>
    </dgm:pt>
    <dgm:pt modelId="{BF1EBB67-3859-40EA-BF73-39F611B19579}">
      <dgm:prSet phldrT="[文本]" custT="1"/>
      <dgm:spPr/>
      <dgm:t>
        <a:bodyPr/>
        <a:lstStyle/>
        <a:p>
          <a:r>
            <a:rPr lang="zh-CN" altLang="en-US" sz="1600" dirty="0"/>
            <a:t>操作与读出核自旋</a:t>
          </a:r>
          <a:endParaRPr lang="en-US" altLang="zh-CN" sz="1600" dirty="0"/>
        </a:p>
        <a:p>
          <a:r>
            <a:rPr lang="zh-CN" altLang="en-US" sz="1600" dirty="0"/>
            <a:t>长相干时间的量子存储</a:t>
          </a:r>
          <a:endParaRPr lang="en-US" altLang="zh-CN" sz="1600" dirty="0"/>
        </a:p>
      </dgm:t>
    </dgm:pt>
    <dgm:pt modelId="{1C8F2FE8-9AEE-4581-88BA-366E47C4C17D}" type="parTrans" cxnId="{98612CB5-0E80-49FE-8502-431AF51D2444}">
      <dgm:prSet/>
      <dgm:spPr/>
      <dgm:t>
        <a:bodyPr/>
        <a:lstStyle/>
        <a:p>
          <a:endParaRPr lang="zh-CN" altLang="en-US"/>
        </a:p>
      </dgm:t>
    </dgm:pt>
    <dgm:pt modelId="{A211C394-949F-4FE0-B256-2CBFB7DF9BBC}" type="sibTrans" cxnId="{98612CB5-0E80-49FE-8502-431AF51D2444}">
      <dgm:prSet/>
      <dgm:spPr/>
      <dgm:t>
        <a:bodyPr/>
        <a:lstStyle/>
        <a:p>
          <a:endParaRPr lang="zh-CN" altLang="en-US"/>
        </a:p>
      </dgm:t>
    </dgm:pt>
    <dgm:pt modelId="{B604A411-935E-472F-927C-BCB1DA891BFC}">
      <dgm:prSet phldrT="[文本]" custT="1"/>
      <dgm:spPr/>
      <dgm:t>
        <a:bodyPr/>
        <a:lstStyle/>
        <a:p>
          <a:r>
            <a:rPr lang="zh-CN" altLang="en-US" sz="1600" dirty="0"/>
            <a:t>样品、设备、功能、操作技术</a:t>
          </a:r>
        </a:p>
      </dgm:t>
    </dgm:pt>
    <dgm:pt modelId="{5DE200B2-3AB9-48D3-9970-5ED292B10A0D}" type="sibTrans" cxnId="{BA7676CB-46C7-40B3-9E50-A0E96CBC0F87}">
      <dgm:prSet/>
      <dgm:spPr/>
      <dgm:t>
        <a:bodyPr/>
        <a:lstStyle/>
        <a:p>
          <a:endParaRPr lang="zh-CN" altLang="en-US"/>
        </a:p>
      </dgm:t>
    </dgm:pt>
    <dgm:pt modelId="{FB40BECC-6F76-461B-869A-FEEEFF0C53DC}" type="parTrans" cxnId="{BA7676CB-46C7-40B3-9E50-A0E96CBC0F87}">
      <dgm:prSet/>
      <dgm:spPr/>
      <dgm:t>
        <a:bodyPr/>
        <a:lstStyle/>
        <a:p>
          <a:endParaRPr lang="zh-CN" altLang="en-US"/>
        </a:p>
      </dgm:t>
    </dgm:pt>
    <dgm:pt modelId="{191EB8BA-EE44-434D-A07C-47225FF5DC57}" type="pres">
      <dgm:prSet presAssocID="{6751641C-957B-4BC2-B552-6C13C5027496}" presName="Name0" presStyleCnt="0">
        <dgm:presLayoutVars>
          <dgm:dir/>
          <dgm:resizeHandles val="exact"/>
        </dgm:presLayoutVars>
      </dgm:prSet>
      <dgm:spPr/>
    </dgm:pt>
    <dgm:pt modelId="{7E21286B-D1D8-4330-84F5-F79F1021B7FD}" type="pres">
      <dgm:prSet presAssocID="{B604A411-935E-472F-927C-BCB1DA891BFC}" presName="node" presStyleLbl="node1" presStyleIdx="0" presStyleCnt="3" custLinFactY="3066" custLinFactNeighborX="-17846" custLinFactNeighborY="100000">
        <dgm:presLayoutVars>
          <dgm:bulletEnabled val="1"/>
        </dgm:presLayoutVars>
      </dgm:prSet>
      <dgm:spPr/>
    </dgm:pt>
    <dgm:pt modelId="{5CFC7E15-9870-4362-8AEF-52B58A63A4E3}" type="pres">
      <dgm:prSet presAssocID="{5DE200B2-3AB9-48D3-9970-5ED292B10A0D}" presName="sibTrans" presStyleLbl="sibTrans2D1" presStyleIdx="0" presStyleCnt="2"/>
      <dgm:spPr/>
    </dgm:pt>
    <dgm:pt modelId="{8B39AD99-81BF-48E5-97C0-949E937763DD}" type="pres">
      <dgm:prSet presAssocID="{5DE200B2-3AB9-48D3-9970-5ED292B10A0D}" presName="connectorText" presStyleLbl="sibTrans2D1" presStyleIdx="0" presStyleCnt="2"/>
      <dgm:spPr/>
    </dgm:pt>
    <dgm:pt modelId="{2003A187-3345-423F-9359-3C3F8F6F6AC1}" type="pres">
      <dgm:prSet presAssocID="{3E9E3234-344C-4A67-8027-2EEFC12DABFF}" presName="node" presStyleLbl="node1" presStyleIdx="1" presStyleCnt="3" custLinFactNeighborX="-21495" custLinFactNeighborY="-1297">
        <dgm:presLayoutVars>
          <dgm:bulletEnabled val="1"/>
        </dgm:presLayoutVars>
      </dgm:prSet>
      <dgm:spPr/>
    </dgm:pt>
    <dgm:pt modelId="{DA4002B0-79A9-470F-8F39-B04E53E280CD}" type="pres">
      <dgm:prSet presAssocID="{00417A8F-691C-4669-BA1F-F5CF196269A5}" presName="sibTrans" presStyleLbl="sibTrans2D1" presStyleIdx="1" presStyleCnt="2"/>
      <dgm:spPr/>
    </dgm:pt>
    <dgm:pt modelId="{1C151747-8C1A-48FC-BD8D-846CC0FB38A9}" type="pres">
      <dgm:prSet presAssocID="{00417A8F-691C-4669-BA1F-F5CF196269A5}" presName="connectorText" presStyleLbl="sibTrans2D1" presStyleIdx="1" presStyleCnt="2"/>
      <dgm:spPr/>
    </dgm:pt>
    <dgm:pt modelId="{73F5FB52-CA63-4EF9-9878-0E1A6D889884}" type="pres">
      <dgm:prSet presAssocID="{BF1EBB67-3859-40EA-BF73-39F611B19579}" presName="node" presStyleLbl="node1" presStyleIdx="2" presStyleCnt="3" custLinFactNeighborX="-38066" custLinFactNeighborY="-77960">
        <dgm:presLayoutVars>
          <dgm:bulletEnabled val="1"/>
        </dgm:presLayoutVars>
      </dgm:prSet>
      <dgm:spPr/>
    </dgm:pt>
  </dgm:ptLst>
  <dgm:cxnLst>
    <dgm:cxn modelId="{717B9505-1010-407B-BDB1-FF9F84DC8843}" type="presOf" srcId="{B604A411-935E-472F-927C-BCB1DA891BFC}" destId="{7E21286B-D1D8-4330-84F5-F79F1021B7FD}" srcOrd="0" destOrd="0" presId="urn:microsoft.com/office/officeart/2005/8/layout/process1"/>
    <dgm:cxn modelId="{C1F03D10-2B80-4A4C-B5BE-EFD64D49589B}" type="presOf" srcId="{3E9E3234-344C-4A67-8027-2EEFC12DABFF}" destId="{2003A187-3345-423F-9359-3C3F8F6F6AC1}" srcOrd="0" destOrd="0" presId="urn:microsoft.com/office/officeart/2005/8/layout/process1"/>
    <dgm:cxn modelId="{D2E1F122-6302-45E3-B6F0-1D177FA3D34B}" type="presOf" srcId="{5DE200B2-3AB9-48D3-9970-5ED292B10A0D}" destId="{8B39AD99-81BF-48E5-97C0-949E937763DD}" srcOrd="1" destOrd="0" presId="urn:microsoft.com/office/officeart/2005/8/layout/process1"/>
    <dgm:cxn modelId="{D960022F-1FCD-4C8E-8227-93E62034E534}" srcId="{6751641C-957B-4BC2-B552-6C13C5027496}" destId="{3E9E3234-344C-4A67-8027-2EEFC12DABFF}" srcOrd="1" destOrd="0" parTransId="{14C65653-6B28-4FA0-BDF4-4E9FF6016BB6}" sibTransId="{00417A8F-691C-4669-BA1F-F5CF196269A5}"/>
    <dgm:cxn modelId="{3F5B567B-DA91-46DC-B9BE-6E3897260D35}" type="presOf" srcId="{6751641C-957B-4BC2-B552-6C13C5027496}" destId="{191EB8BA-EE44-434D-A07C-47225FF5DC57}" srcOrd="0" destOrd="0" presId="urn:microsoft.com/office/officeart/2005/8/layout/process1"/>
    <dgm:cxn modelId="{377A5A91-C7AF-4A47-8B05-6C77E7BA8AF9}" type="presOf" srcId="{00417A8F-691C-4669-BA1F-F5CF196269A5}" destId="{DA4002B0-79A9-470F-8F39-B04E53E280CD}" srcOrd="0" destOrd="0" presId="urn:microsoft.com/office/officeart/2005/8/layout/process1"/>
    <dgm:cxn modelId="{98612CB5-0E80-49FE-8502-431AF51D2444}" srcId="{6751641C-957B-4BC2-B552-6C13C5027496}" destId="{BF1EBB67-3859-40EA-BF73-39F611B19579}" srcOrd="2" destOrd="0" parTransId="{1C8F2FE8-9AEE-4581-88BA-366E47C4C17D}" sibTransId="{A211C394-949F-4FE0-B256-2CBFB7DF9BBC}"/>
    <dgm:cxn modelId="{BD0A4DC7-FA62-4752-9521-16224C4956B1}" type="presOf" srcId="{00417A8F-691C-4669-BA1F-F5CF196269A5}" destId="{1C151747-8C1A-48FC-BD8D-846CC0FB38A9}" srcOrd="1" destOrd="0" presId="urn:microsoft.com/office/officeart/2005/8/layout/process1"/>
    <dgm:cxn modelId="{BA7676CB-46C7-40B3-9E50-A0E96CBC0F87}" srcId="{6751641C-957B-4BC2-B552-6C13C5027496}" destId="{B604A411-935E-472F-927C-BCB1DA891BFC}" srcOrd="0" destOrd="0" parTransId="{FB40BECC-6F76-461B-869A-FEEEFF0C53DC}" sibTransId="{5DE200B2-3AB9-48D3-9970-5ED292B10A0D}"/>
    <dgm:cxn modelId="{EA4148DD-D11A-48C6-8439-DEE53AD3BF65}" type="presOf" srcId="{5DE200B2-3AB9-48D3-9970-5ED292B10A0D}" destId="{5CFC7E15-9870-4362-8AEF-52B58A63A4E3}" srcOrd="0" destOrd="0" presId="urn:microsoft.com/office/officeart/2005/8/layout/process1"/>
    <dgm:cxn modelId="{531BCEF8-6CF2-4490-BC3F-2FE6A6E6DB92}" type="presOf" srcId="{BF1EBB67-3859-40EA-BF73-39F611B19579}" destId="{73F5FB52-CA63-4EF9-9878-0E1A6D889884}" srcOrd="0" destOrd="0" presId="urn:microsoft.com/office/officeart/2005/8/layout/process1"/>
    <dgm:cxn modelId="{021343D0-41DE-47F4-95F9-80D75AE3375F}" type="presParOf" srcId="{191EB8BA-EE44-434D-A07C-47225FF5DC57}" destId="{7E21286B-D1D8-4330-84F5-F79F1021B7FD}" srcOrd="0" destOrd="0" presId="urn:microsoft.com/office/officeart/2005/8/layout/process1"/>
    <dgm:cxn modelId="{DD9BE372-4B13-4F9B-96F2-64F381BA7C1D}" type="presParOf" srcId="{191EB8BA-EE44-434D-A07C-47225FF5DC57}" destId="{5CFC7E15-9870-4362-8AEF-52B58A63A4E3}" srcOrd="1" destOrd="0" presId="urn:microsoft.com/office/officeart/2005/8/layout/process1"/>
    <dgm:cxn modelId="{114869A7-FB5C-4376-B6A1-5E2B982FB906}" type="presParOf" srcId="{5CFC7E15-9870-4362-8AEF-52B58A63A4E3}" destId="{8B39AD99-81BF-48E5-97C0-949E937763DD}" srcOrd="0" destOrd="0" presId="urn:microsoft.com/office/officeart/2005/8/layout/process1"/>
    <dgm:cxn modelId="{6120D2F4-189E-4D76-A742-0EB7B06366A4}" type="presParOf" srcId="{191EB8BA-EE44-434D-A07C-47225FF5DC57}" destId="{2003A187-3345-423F-9359-3C3F8F6F6AC1}" srcOrd="2" destOrd="0" presId="urn:microsoft.com/office/officeart/2005/8/layout/process1"/>
    <dgm:cxn modelId="{328CE694-13A6-4E46-B7C5-4B021CE014CB}" type="presParOf" srcId="{191EB8BA-EE44-434D-A07C-47225FF5DC57}" destId="{DA4002B0-79A9-470F-8F39-B04E53E280CD}" srcOrd="3" destOrd="0" presId="urn:microsoft.com/office/officeart/2005/8/layout/process1"/>
    <dgm:cxn modelId="{8D874C5B-CA0F-4BEF-8D22-AA31F121F303}" type="presParOf" srcId="{DA4002B0-79A9-470F-8F39-B04E53E280CD}" destId="{1C151747-8C1A-48FC-BD8D-846CC0FB38A9}" srcOrd="0" destOrd="0" presId="urn:microsoft.com/office/officeart/2005/8/layout/process1"/>
    <dgm:cxn modelId="{DA67E530-981D-43DB-B2CF-535FC266C84E}" type="presParOf" srcId="{191EB8BA-EE44-434D-A07C-47225FF5DC57}" destId="{73F5FB52-CA63-4EF9-9878-0E1A6D8898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286B-D1D8-4330-84F5-F79F1021B7FD}">
      <dsp:nvSpPr>
        <dsp:cNvPr id="0" name=""/>
        <dsp:cNvSpPr/>
      </dsp:nvSpPr>
      <dsp:spPr>
        <a:xfrm>
          <a:off x="0" y="2708410"/>
          <a:ext cx="2747820" cy="1648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样品、设备、功能、操作技术</a:t>
          </a:r>
        </a:p>
      </dsp:txBody>
      <dsp:txXfrm>
        <a:off x="48289" y="2756699"/>
        <a:ext cx="2651242" cy="1552114"/>
      </dsp:txXfrm>
    </dsp:sp>
    <dsp:sp modelId="{5CFC7E15-9870-4362-8AEF-52B58A63A4E3}">
      <dsp:nvSpPr>
        <dsp:cNvPr id="0" name=""/>
        <dsp:cNvSpPr/>
      </dsp:nvSpPr>
      <dsp:spPr>
        <a:xfrm rot="20351565">
          <a:off x="2949712" y="2499261"/>
          <a:ext cx="494440" cy="681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2954549" y="2661899"/>
        <a:ext cx="346108" cy="408875"/>
      </dsp:txXfrm>
    </dsp:sp>
    <dsp:sp modelId="{2003A187-3345-423F-9359-3C3F8F6F6AC1}">
      <dsp:nvSpPr>
        <dsp:cNvPr id="0" name=""/>
        <dsp:cNvSpPr/>
      </dsp:nvSpPr>
      <dsp:spPr>
        <a:xfrm>
          <a:off x="3619883" y="1332821"/>
          <a:ext cx="2747820" cy="1648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搭建低温共聚焦显微镜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实现共振激发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探测核自旋环境</a:t>
          </a:r>
        </a:p>
      </dsp:txBody>
      <dsp:txXfrm>
        <a:off x="3668172" y="1381110"/>
        <a:ext cx="2651242" cy="1552114"/>
      </dsp:txXfrm>
    </dsp:sp>
    <dsp:sp modelId="{DA4002B0-79A9-470F-8F39-B04E53E280CD}">
      <dsp:nvSpPr>
        <dsp:cNvPr id="0" name=""/>
        <dsp:cNvSpPr/>
      </dsp:nvSpPr>
      <dsp:spPr>
        <a:xfrm rot="20458289">
          <a:off x="6582905" y="1179726"/>
          <a:ext cx="514097" cy="681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6587119" y="1341160"/>
        <a:ext cx="359868" cy="408875"/>
      </dsp:txXfrm>
    </dsp:sp>
    <dsp:sp modelId="{73F5FB52-CA63-4EF9-9878-0E1A6D889884}">
      <dsp:nvSpPr>
        <dsp:cNvPr id="0" name=""/>
        <dsp:cNvSpPr/>
      </dsp:nvSpPr>
      <dsp:spPr>
        <a:xfrm>
          <a:off x="7284695" y="68885"/>
          <a:ext cx="2747820" cy="1648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操作与读出核自旋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长相干时间的量子存储</a:t>
          </a:r>
          <a:endParaRPr lang="en-US" altLang="zh-CN" sz="1600" kern="1200" dirty="0"/>
        </a:p>
      </dsp:txBody>
      <dsp:txXfrm>
        <a:off x="7332984" y="117174"/>
        <a:ext cx="2651242" cy="1552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286B-D1D8-4330-84F5-F79F1021B7FD}">
      <dsp:nvSpPr>
        <dsp:cNvPr id="0" name=""/>
        <dsp:cNvSpPr/>
      </dsp:nvSpPr>
      <dsp:spPr>
        <a:xfrm>
          <a:off x="0" y="2708410"/>
          <a:ext cx="2747820" cy="1648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样品、设备、功能、操作技术</a:t>
          </a:r>
        </a:p>
      </dsp:txBody>
      <dsp:txXfrm>
        <a:off x="48289" y="2756699"/>
        <a:ext cx="2651242" cy="1552114"/>
      </dsp:txXfrm>
    </dsp:sp>
    <dsp:sp modelId="{5CFC7E15-9870-4362-8AEF-52B58A63A4E3}">
      <dsp:nvSpPr>
        <dsp:cNvPr id="0" name=""/>
        <dsp:cNvSpPr/>
      </dsp:nvSpPr>
      <dsp:spPr>
        <a:xfrm rot="20351565">
          <a:off x="2949712" y="2499261"/>
          <a:ext cx="494440" cy="681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2954549" y="2661899"/>
        <a:ext cx="346108" cy="408875"/>
      </dsp:txXfrm>
    </dsp:sp>
    <dsp:sp modelId="{2003A187-3345-423F-9359-3C3F8F6F6AC1}">
      <dsp:nvSpPr>
        <dsp:cNvPr id="0" name=""/>
        <dsp:cNvSpPr/>
      </dsp:nvSpPr>
      <dsp:spPr>
        <a:xfrm>
          <a:off x="3619883" y="1332821"/>
          <a:ext cx="2747820" cy="1648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搭建低温共聚焦显微镜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实现共振激发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探测核自旋环境</a:t>
          </a:r>
        </a:p>
      </dsp:txBody>
      <dsp:txXfrm>
        <a:off x="3668172" y="1381110"/>
        <a:ext cx="2651242" cy="1552114"/>
      </dsp:txXfrm>
    </dsp:sp>
    <dsp:sp modelId="{DA4002B0-79A9-470F-8F39-B04E53E280CD}">
      <dsp:nvSpPr>
        <dsp:cNvPr id="0" name=""/>
        <dsp:cNvSpPr/>
      </dsp:nvSpPr>
      <dsp:spPr>
        <a:xfrm rot="20458289">
          <a:off x="6582905" y="1179726"/>
          <a:ext cx="514097" cy="681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6587119" y="1341160"/>
        <a:ext cx="359868" cy="408875"/>
      </dsp:txXfrm>
    </dsp:sp>
    <dsp:sp modelId="{73F5FB52-CA63-4EF9-9878-0E1A6D889884}">
      <dsp:nvSpPr>
        <dsp:cNvPr id="0" name=""/>
        <dsp:cNvSpPr/>
      </dsp:nvSpPr>
      <dsp:spPr>
        <a:xfrm>
          <a:off x="7284695" y="68885"/>
          <a:ext cx="2747820" cy="1648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操作与读出核自旋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长相干时间的量子存储</a:t>
          </a:r>
          <a:endParaRPr lang="en-US" altLang="zh-CN" sz="1600" kern="1200" dirty="0"/>
        </a:p>
      </dsp:txBody>
      <dsp:txXfrm>
        <a:off x="7332984" y="117174"/>
        <a:ext cx="2651242" cy="155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71147"/>
            <a:ext cx="12192000" cy="208823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C10-2895-48F1-AB6D-1ADEA358093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01 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基本信息介绍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82E206-8A1D-9006-FD3E-85A5B240F8E9}"/>
              </a:ext>
            </a:extLst>
          </p:cNvPr>
          <p:cNvSpPr/>
          <p:nvPr/>
        </p:nvSpPr>
        <p:spPr>
          <a:xfrm>
            <a:off x="0" y="-1883"/>
            <a:ext cx="12192000" cy="62981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9231" y="-1883"/>
            <a:ext cx="11312768" cy="629819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492874"/>
            <a:ext cx="3860800" cy="365125"/>
          </a:xfrm>
        </p:spPr>
        <p:txBody>
          <a:bodyPr/>
          <a:lstStyle>
            <a:lvl1pPr>
              <a:defRPr sz="12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01 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基本信息介绍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492873"/>
            <a:ext cx="2844800" cy="365125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D45880-7C76-4C3C-8A0D-74A5EDC87D16}"/>
              </a:ext>
            </a:extLst>
          </p:cNvPr>
          <p:cNvCxnSpPr>
            <a:cxnSpLocks/>
          </p:cNvCxnSpPr>
          <p:nvPr/>
        </p:nvCxnSpPr>
        <p:spPr>
          <a:xfrm>
            <a:off x="879231" y="670723"/>
            <a:ext cx="11312769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C0DC5-6419-4EE5-069A-4DF7F1C07148}"/>
              </a:ext>
            </a:extLst>
          </p:cNvPr>
          <p:cNvCxnSpPr>
            <a:cxnSpLocks/>
          </p:cNvCxnSpPr>
          <p:nvPr/>
        </p:nvCxnSpPr>
        <p:spPr>
          <a:xfrm flipV="1">
            <a:off x="0" y="6492873"/>
            <a:ext cx="12192000" cy="223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0F0365-553A-8887-7E54-9C0036E6302B}"/>
              </a:ext>
            </a:extLst>
          </p:cNvPr>
          <p:cNvCxnSpPr>
            <a:cxnSpLocks/>
          </p:cNvCxnSpPr>
          <p:nvPr/>
        </p:nvCxnSpPr>
        <p:spPr>
          <a:xfrm>
            <a:off x="0" y="670723"/>
            <a:ext cx="9495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187B-8027-4C79-9DD6-A367BDE625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01 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基本信息介绍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5FA3C-485C-4E1B-982C-CC1E91FE3C8D}" type="datetime1">
              <a:rPr lang="en-US" altLang="zh-CN" smtClean="0"/>
              <a:t>4/20/2024</a:t>
            </a:fld>
            <a:endParaRPr lang="de-DE" dirty="0"/>
          </a:p>
        </p:txBody>
      </p:sp>
      <p:sp>
        <p:nvSpPr>
          <p:cNvPr id="4" name="Rectangle 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01 </a:t>
            </a:r>
            <a:r>
              <a:rPr lang="zh-CN" altLang="en-US"/>
              <a:t>基本信息介绍</a:t>
            </a:r>
            <a:endParaRPr lang="de-DE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1376587" y="6466812"/>
            <a:ext cx="68756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B9AE-C0B1-42E4-9970-DE1BBBED7D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05064"/>
            <a:ext cx="10972800" cy="6298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4564"/>
            <a:ext cx="10972800" cy="4851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E7B1-BE05-49ED-B747-C3EA9F1ED8F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01 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基本信息介绍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D45880-7C76-4C3C-8A0D-74A5EDC87D16}"/>
              </a:ext>
            </a:extLst>
          </p:cNvPr>
          <p:cNvCxnSpPr/>
          <p:nvPr/>
        </p:nvCxnSpPr>
        <p:spPr>
          <a:xfrm>
            <a:off x="609600" y="1007490"/>
            <a:ext cx="10972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/>
              <a:t>——xx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B6BD114B-9A8F-4C74-B47E-253CE06E39B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01 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基本信息介绍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9" r:id="rId3"/>
    <p:sldLayoutId id="2147483710" r:id="rId4"/>
    <p:sldLayoutId id="2147483711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745D4A4C-39C3-78C9-546E-083FA98D1BCF}"/>
              </a:ext>
            </a:extLst>
          </p:cNvPr>
          <p:cNvSpPr txBox="1">
            <a:spLocks/>
          </p:cNvSpPr>
          <p:nvPr/>
        </p:nvSpPr>
        <p:spPr>
          <a:xfrm>
            <a:off x="608561" y="789855"/>
            <a:ext cx="6378935" cy="971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2400" dirty="0">
                <a:latin typeface="+mn-ea"/>
                <a:ea typeface="+mn-ea"/>
              </a:rPr>
              <a:t>2024</a:t>
            </a:r>
            <a:r>
              <a:rPr lang="zh-CN" altLang="en-US" sz="2400" dirty="0">
                <a:latin typeface="+mn-ea"/>
                <a:ea typeface="+mn-ea"/>
              </a:rPr>
              <a:t>年硕转博答辩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8A06101-C6A7-A9EE-55EF-CC536733908B}"/>
              </a:ext>
            </a:extLst>
          </p:cNvPr>
          <p:cNvSpPr txBox="1">
            <a:spLocks/>
          </p:cNvSpPr>
          <p:nvPr/>
        </p:nvSpPr>
        <p:spPr>
          <a:xfrm>
            <a:off x="563671" y="4422716"/>
            <a:ext cx="11154428" cy="79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报告人：易炎龙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导师：孙启超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B34CFE-A527-9E09-F14B-452C577913AB}"/>
              </a:ext>
            </a:extLst>
          </p:cNvPr>
          <p:cNvSpPr txBox="1"/>
          <p:nvPr/>
        </p:nvSpPr>
        <p:spPr>
          <a:xfrm>
            <a:off x="1460500" y="2844225"/>
            <a:ext cx="999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基于固态自旋的长相干时间量子存储</a:t>
            </a:r>
            <a:endParaRPr lang="en-US" altLang="zh-CN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2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/>
              <a:t>NV</a:t>
            </a:r>
            <a:r>
              <a:rPr lang="zh-CN" altLang="en-US" dirty="0"/>
              <a:t>色心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F5C52-F23B-286F-1764-CB352662E8B5}"/>
              </a:ext>
            </a:extLst>
          </p:cNvPr>
          <p:cNvSpPr txBox="1"/>
          <p:nvPr/>
        </p:nvSpPr>
        <p:spPr>
          <a:xfrm>
            <a:off x="1415072" y="5491834"/>
            <a:ext cx="4078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M</a:t>
            </a:r>
            <a:r>
              <a:rPr lang="de-DE" altLang="zh-CN" sz="1200" dirty="0"/>
              <a:t>ohamed Abobeih, Phd Thesis (2021</a:t>
            </a:r>
            <a:r>
              <a:rPr lang="en-US" altLang="zh-CN" sz="1200" dirty="0"/>
              <a:t>)</a:t>
            </a:r>
          </a:p>
          <a:p>
            <a:r>
              <a:rPr lang="da-DK" altLang="zh-CN" sz="1200" dirty="0"/>
              <a:t>Abe et al, j.Appl. Phys.123,161101 (2018)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6446982" y="1227119"/>
                <a:ext cx="5383851" cy="502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ea typeface="微软雅黑" panose="020B0503020204020204" pitchFamily="34" charset="-122"/>
                  </a:rPr>
                  <a:t>金刚石中的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NV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nitrogen-vacancy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）色心</a:t>
                </a:r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ea typeface="微软雅黑" panose="020B0503020204020204" pitchFamily="34" charset="-122"/>
                  </a:rPr>
                  <a:t>基态为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S = 1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的电子自旋三重态系统：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ea typeface="微软雅黑" panose="020B0503020204020204" pitchFamily="34" charset="-122"/>
                  </a:rPr>
                  <a:t>通过自旋选择的系间窜跃（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ISC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）过程初始化到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ea typeface="微软雅黑" panose="020B0503020204020204" pitchFamily="34" charset="-122"/>
                  </a:rPr>
                  <a:t>通过微波进行基态之间的翻转</a:t>
                </a:r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ea typeface="微软雅黑" panose="020B0503020204020204" pitchFamily="34" charset="-122"/>
                  </a:rPr>
                  <a:t>通过计数率的差异（约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30%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）来读出自旋态</a:t>
                </a:r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82" y="1227119"/>
                <a:ext cx="5383851" cy="5023748"/>
              </a:xfrm>
              <a:prstGeom prst="rect">
                <a:avLst/>
              </a:prstGeom>
              <a:blipFill>
                <a:blip r:embed="rId2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A83ACA1-8490-9635-FCBB-3E64ED9D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27564"/>
            <a:ext cx="2653959" cy="2397125"/>
          </a:xfrm>
          <a:prstGeom prst="rect">
            <a:avLst/>
          </a:prstGeom>
        </p:spPr>
      </p:pic>
      <p:pic>
        <p:nvPicPr>
          <p:cNvPr id="9" name="内容占位符 12">
            <a:extLst>
              <a:ext uri="{FF2B5EF4-FFF2-40B4-BE49-F238E27FC236}">
                <a16:creationId xmlns:a16="http://schemas.microsoft.com/office/drawing/2014/main" id="{7E083DEE-ECB8-47BE-E63B-F27A8487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1013439"/>
            <a:ext cx="2380536" cy="41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搭建扫描共聚焦显微镜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10E73-974A-B563-6AB2-5B38FB9082B8}"/>
              </a:ext>
            </a:extLst>
          </p:cNvPr>
          <p:cNvSpPr txBox="1"/>
          <p:nvPr/>
        </p:nvSpPr>
        <p:spPr>
          <a:xfrm>
            <a:off x="762474" y="1392750"/>
            <a:ext cx="10293453" cy="122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XY</a:t>
            </a:r>
            <a:r>
              <a:rPr lang="zh-CN" altLang="en-US" sz="2000" dirty="0"/>
              <a:t>平面上分辨率达到</a:t>
            </a:r>
            <a:r>
              <a:rPr lang="en-US" altLang="zh-CN" sz="2000" dirty="0"/>
              <a:t>0.636μm</a:t>
            </a:r>
            <a:r>
              <a:rPr lang="zh-CN" altLang="en-US" sz="2000" dirty="0"/>
              <a:t>，</a:t>
            </a:r>
            <a:r>
              <a:rPr lang="en-US" altLang="zh-CN" sz="2000" dirty="0"/>
              <a:t>Z</a:t>
            </a:r>
            <a:r>
              <a:rPr lang="zh-CN" altLang="en-US" sz="2000" dirty="0"/>
              <a:t>轴分辨率达到</a:t>
            </a:r>
            <a:r>
              <a:rPr lang="en-US" altLang="zh-CN" sz="2000" dirty="0"/>
              <a:t>1.2μm</a:t>
            </a:r>
            <a:r>
              <a:rPr lang="zh-CN" altLang="en-US" sz="2000" dirty="0"/>
              <a:t>（换成单点扫描、加上理论对比）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DB4074-45A1-4E65-A09D-02651C2A8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4" r="-1"/>
          <a:stretch/>
        </p:blipFill>
        <p:spPr>
          <a:xfrm>
            <a:off x="7352769" y="2224375"/>
            <a:ext cx="4525904" cy="309542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C916BA1-9E00-D7EA-7BB3-2AED572B6E7B}"/>
              </a:ext>
            </a:extLst>
          </p:cNvPr>
          <p:cNvGrpSpPr/>
          <p:nvPr/>
        </p:nvGrpSpPr>
        <p:grpSpPr>
          <a:xfrm>
            <a:off x="526473" y="1884597"/>
            <a:ext cx="6808330" cy="4535655"/>
            <a:chOff x="3556613" y="695702"/>
            <a:chExt cx="8566983" cy="5821568"/>
          </a:xfrm>
        </p:grpSpPr>
        <p:pic>
          <p:nvPicPr>
            <p:cNvPr id="10" name="图片 9" descr="形状&#10;&#10;描述已自动生成">
              <a:extLst>
                <a:ext uri="{FF2B5EF4-FFF2-40B4-BE49-F238E27FC236}">
                  <a16:creationId xmlns:a16="http://schemas.microsoft.com/office/drawing/2014/main" id="{9020B66A-E1D0-ACF0-A019-CD059D20C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36637" y="3109202"/>
              <a:ext cx="297181" cy="297181"/>
            </a:xfrm>
            <a:prstGeom prst="rect">
              <a:avLst/>
            </a:prstGeom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A4879AF-FFBC-44CE-F3DB-15B15F750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0292" y="3244455"/>
              <a:ext cx="756000" cy="26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AAD0043-5EE4-A020-D868-13B075024A2F}"/>
                </a:ext>
              </a:extLst>
            </p:cNvPr>
            <p:cNvCxnSpPr>
              <a:cxnSpLocks/>
            </p:cNvCxnSpPr>
            <p:nvPr/>
          </p:nvCxnSpPr>
          <p:spPr>
            <a:xfrm>
              <a:off x="8544308" y="2389935"/>
              <a:ext cx="1283" cy="1945326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8A1F596-83FF-D819-8F22-FD4211E35451}"/>
                </a:ext>
              </a:extLst>
            </p:cNvPr>
            <p:cNvCxnSpPr>
              <a:cxnSpLocks/>
            </p:cNvCxnSpPr>
            <p:nvPr/>
          </p:nvCxnSpPr>
          <p:spPr>
            <a:xfrm>
              <a:off x="8532944" y="5102350"/>
              <a:ext cx="0" cy="1009388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9218802-CE25-CFF9-BC9F-DAEF591323F0}"/>
                </a:ext>
              </a:extLst>
            </p:cNvPr>
            <p:cNvGrpSpPr/>
            <p:nvPr/>
          </p:nvGrpSpPr>
          <p:grpSpPr>
            <a:xfrm>
              <a:off x="11083348" y="5819134"/>
              <a:ext cx="783338" cy="585217"/>
              <a:chOff x="11083348" y="5819134"/>
              <a:chExt cx="783338" cy="585217"/>
            </a:xfrm>
          </p:grpSpPr>
          <p:pic>
            <p:nvPicPr>
              <p:cNvPr id="84" name="图片 83" descr="形状, 矩形&#10;&#10;描述已自动生成">
                <a:extLst>
                  <a:ext uri="{FF2B5EF4-FFF2-40B4-BE49-F238E27FC236}">
                    <a16:creationId xmlns:a16="http://schemas.microsoft.com/office/drawing/2014/main" id="{F0A3828B-6E07-6854-EED0-2A1F497D4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1083348" y="5819134"/>
                <a:ext cx="783338" cy="585217"/>
              </a:xfrm>
              <a:prstGeom prst="rect">
                <a:avLst/>
              </a:prstGeom>
            </p:spPr>
          </p:pic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B19E209-7D1D-8737-8168-3D2E9081D7FD}"/>
                  </a:ext>
                </a:extLst>
              </p:cNvPr>
              <p:cNvSpPr/>
              <p:nvPr/>
            </p:nvSpPr>
            <p:spPr>
              <a:xfrm>
                <a:off x="11135547" y="5991092"/>
                <a:ext cx="713740" cy="241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19131AE-F7BB-62A0-166E-6EE22A75234E}"/>
                  </a:ext>
                </a:extLst>
              </p:cNvPr>
              <p:cNvSpPr/>
              <p:nvPr/>
            </p:nvSpPr>
            <p:spPr>
              <a:xfrm>
                <a:off x="11135547" y="5991092"/>
                <a:ext cx="713740" cy="241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  <a:effectLst>
                <a:softEdge rad="254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5" name="图片 14" descr="图片包含 徽标&#10;&#10;描述已自动生成">
              <a:extLst>
                <a:ext uri="{FF2B5EF4-FFF2-40B4-BE49-F238E27FC236}">
                  <a16:creationId xmlns:a16="http://schemas.microsoft.com/office/drawing/2014/main" id="{B5253424-1E1E-E154-AD09-774DA8952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939" y="5860281"/>
              <a:ext cx="597409" cy="502921"/>
            </a:xfrm>
            <a:prstGeom prst="rect">
              <a:avLst/>
            </a:prstGeom>
          </p:spPr>
        </p:pic>
        <p:pic>
          <p:nvPicPr>
            <p:cNvPr id="16" name="图片 15" descr="图片包含 图形用户界面&#10;&#10;描述已自动生成">
              <a:extLst>
                <a:ext uri="{FF2B5EF4-FFF2-40B4-BE49-F238E27FC236}">
                  <a16:creationId xmlns:a16="http://schemas.microsoft.com/office/drawing/2014/main" id="{E5E3022A-8D20-70C0-F097-AB9178DA7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43359" y="5969277"/>
              <a:ext cx="542545" cy="336805"/>
            </a:xfrm>
            <a:prstGeom prst="rect">
              <a:avLst/>
            </a:prstGeom>
          </p:spPr>
        </p:pic>
        <p:pic>
          <p:nvPicPr>
            <p:cNvPr id="17" name="图片 16" descr="图片包含 徽标&#10;&#10;描述已自动生成">
              <a:extLst>
                <a:ext uri="{FF2B5EF4-FFF2-40B4-BE49-F238E27FC236}">
                  <a16:creationId xmlns:a16="http://schemas.microsoft.com/office/drawing/2014/main" id="{2B04E62B-AFEE-D3D0-EF28-4B19A5743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5985" y="5860280"/>
              <a:ext cx="597409" cy="502921"/>
            </a:xfrm>
            <a:prstGeom prst="rect">
              <a:avLst/>
            </a:prstGeom>
          </p:spPr>
        </p:pic>
        <p:pic>
          <p:nvPicPr>
            <p:cNvPr id="18" name="图片 17" descr="徽标&#10;&#10;中度可信度描述已自动生成">
              <a:extLst>
                <a:ext uri="{FF2B5EF4-FFF2-40B4-BE49-F238E27FC236}">
                  <a16:creationId xmlns:a16="http://schemas.microsoft.com/office/drawing/2014/main" id="{CBD75579-5141-7360-222C-0DA23203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20433" y="5963149"/>
              <a:ext cx="225552" cy="297181"/>
            </a:xfrm>
            <a:prstGeom prst="rect">
              <a:avLst/>
            </a:prstGeom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57B1E2F-2CE8-DB79-83A4-2573B5DB6BC2}"/>
                </a:ext>
              </a:extLst>
            </p:cNvPr>
            <p:cNvCxnSpPr>
              <a:stCxn id="18" idx="3"/>
            </p:cNvCxnSpPr>
            <p:nvPr/>
          </p:nvCxnSpPr>
          <p:spPr>
            <a:xfrm flipH="1">
              <a:off x="8550456" y="6111739"/>
              <a:ext cx="569977" cy="1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0" name="图片 19" descr="图片包含 背景图案&#10;&#10;描述已自动生成">
              <a:extLst>
                <a:ext uri="{FF2B5EF4-FFF2-40B4-BE49-F238E27FC236}">
                  <a16:creationId xmlns:a16="http://schemas.microsoft.com/office/drawing/2014/main" id="{9142F3D6-EA0B-BFCD-FE33-84EFAD783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8410931" y="5953276"/>
              <a:ext cx="135636" cy="368809"/>
            </a:xfrm>
            <a:prstGeom prst="rect">
              <a:avLst/>
            </a:prstGeom>
          </p:spPr>
        </p:pic>
        <p:pic>
          <p:nvPicPr>
            <p:cNvPr id="21" name="图片 20" descr="形状&#10;&#10;描述已自动生成">
              <a:extLst>
                <a:ext uri="{FF2B5EF4-FFF2-40B4-BE49-F238E27FC236}">
                  <a16:creationId xmlns:a16="http://schemas.microsoft.com/office/drawing/2014/main" id="{881027E0-21E4-8584-F4F1-DEDA05CF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84353" y="4805169"/>
              <a:ext cx="297181" cy="297181"/>
            </a:xfrm>
            <a:prstGeom prst="rect">
              <a:avLst/>
            </a:prstGeom>
          </p:spPr>
        </p:pic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C0B3B2A-5C8C-3331-5BBF-405256F72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2943" y="4953759"/>
              <a:ext cx="1058352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图片 22" descr="形状, 圆圈&#10;&#10;描述已自动生成">
              <a:extLst>
                <a:ext uri="{FF2B5EF4-FFF2-40B4-BE49-F238E27FC236}">
                  <a16:creationId xmlns:a16="http://schemas.microsoft.com/office/drawing/2014/main" id="{BC105AA1-C892-A147-9D8A-C61442DD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295" y="4805169"/>
              <a:ext cx="207264" cy="297181"/>
            </a:xfrm>
            <a:prstGeom prst="rect">
              <a:avLst/>
            </a:prstGeom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CC5E713-CAE0-2FDE-D87C-3A45559E1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250838" y="1962195"/>
              <a:ext cx="562736" cy="29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图片 24" descr="图片包含 游戏机, 围栏, 灯光, 画&#10;&#10;描述已自动生成">
              <a:extLst>
                <a:ext uri="{FF2B5EF4-FFF2-40B4-BE49-F238E27FC236}">
                  <a16:creationId xmlns:a16="http://schemas.microsoft.com/office/drawing/2014/main" id="{B75B67E1-CCD1-695A-57E8-17CABD48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90473" y="2322836"/>
              <a:ext cx="283465" cy="420625"/>
            </a:xfrm>
            <a:prstGeom prst="rect">
              <a:avLst/>
            </a:prstGeom>
          </p:spPr>
        </p:pic>
        <p:pic>
          <p:nvPicPr>
            <p:cNvPr id="26" name="图片 25" descr="图表, 雷达图&#10;&#10;描述已自动生成">
              <a:extLst>
                <a:ext uri="{FF2B5EF4-FFF2-40B4-BE49-F238E27FC236}">
                  <a16:creationId xmlns:a16="http://schemas.microsoft.com/office/drawing/2014/main" id="{FAE828CB-9A16-D0B6-7C48-1D911368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739" y="1545214"/>
              <a:ext cx="483433" cy="271931"/>
            </a:xfrm>
            <a:prstGeom prst="rect">
              <a:avLst/>
            </a:prstGeom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CFDD24D-7301-DE39-549A-A5DF9B7A0279}"/>
                </a:ext>
              </a:extLst>
            </p:cNvPr>
            <p:cNvCxnSpPr>
              <a:cxnSpLocks/>
            </p:cNvCxnSpPr>
            <p:nvPr/>
          </p:nvCxnSpPr>
          <p:spPr>
            <a:xfrm>
              <a:off x="8532205" y="2678174"/>
              <a:ext cx="0" cy="5689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844D79B-A9D6-63ED-0D4E-CC531356B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800" y="3242434"/>
              <a:ext cx="3240000" cy="78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9" name="图片 28" descr="形状&#10;&#10;描述已自动生成">
              <a:extLst>
                <a:ext uri="{FF2B5EF4-FFF2-40B4-BE49-F238E27FC236}">
                  <a16:creationId xmlns:a16="http://schemas.microsoft.com/office/drawing/2014/main" id="{4BDF44EE-6CAD-AF83-A9F1-2F9E7AF5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79598" y="3053492"/>
              <a:ext cx="623296" cy="393014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7250F9-E1CA-C6D5-2BB5-83E7F413D5CF}"/>
                </a:ext>
              </a:extLst>
            </p:cNvPr>
            <p:cNvSpPr/>
            <p:nvPr/>
          </p:nvSpPr>
          <p:spPr>
            <a:xfrm>
              <a:off x="7974366" y="3025286"/>
              <a:ext cx="106680" cy="39301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47000">
                  <a:srgbClr val="FF0000"/>
                </a:gs>
                <a:gs pos="64000">
                  <a:srgbClr val="FF0000"/>
                </a:gs>
                <a:gs pos="100000">
                  <a:schemeClr val="bg1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31AE73F-6BC7-F310-7A8E-128040A98E40}"/>
                </a:ext>
              </a:extLst>
            </p:cNvPr>
            <p:cNvCxnSpPr>
              <a:cxnSpLocks/>
            </p:cNvCxnSpPr>
            <p:nvPr/>
          </p:nvCxnSpPr>
          <p:spPr>
            <a:xfrm>
              <a:off x="8545253" y="4330175"/>
              <a:ext cx="0" cy="789286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2357E20-2AF3-ED30-42C0-83575B93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503542" y="3098547"/>
              <a:ext cx="64008" cy="29718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0C6E651-EB62-EC37-7C60-2CC72764FC08}"/>
                </a:ext>
              </a:extLst>
            </p:cNvPr>
            <p:cNvSpPr txBox="1"/>
            <p:nvPr/>
          </p:nvSpPr>
          <p:spPr>
            <a:xfrm>
              <a:off x="7086185" y="4792985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NPBS (9:1)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0F99924-EFF1-E2C8-C06A-480402FEBEDE}"/>
                </a:ext>
              </a:extLst>
            </p:cNvPr>
            <p:cNvSpPr txBox="1"/>
            <p:nvPr/>
          </p:nvSpPr>
          <p:spPr>
            <a:xfrm>
              <a:off x="10591767" y="5476276"/>
              <a:ext cx="1314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532 nm Laser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14A5EC-3A43-AE2F-E20D-C430D3F12F27}"/>
                </a:ext>
              </a:extLst>
            </p:cNvPr>
            <p:cNvSpPr txBox="1"/>
            <p:nvPr/>
          </p:nvSpPr>
          <p:spPr>
            <a:xfrm>
              <a:off x="9300025" y="5492444"/>
              <a:ext cx="1136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Fiber AOM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F738D95-6662-F76A-5AF2-07CFFE7FEBED}"/>
                </a:ext>
              </a:extLst>
            </p:cNvPr>
            <p:cNvSpPr txBox="1"/>
            <p:nvPr/>
          </p:nvSpPr>
          <p:spPr>
            <a:xfrm>
              <a:off x="9395005" y="5169099"/>
              <a:ext cx="557661" cy="43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PD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BD95BFC-F71E-F8E0-20A7-D8041100A00E}"/>
                </a:ext>
              </a:extLst>
            </p:cNvPr>
            <p:cNvSpPr txBox="1"/>
            <p:nvPr/>
          </p:nvSpPr>
          <p:spPr>
            <a:xfrm>
              <a:off x="8699694" y="4160898"/>
              <a:ext cx="1470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550 nm LP DM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4ABAD9-2ECF-B0CC-F08F-AD3BDD320FD5}"/>
                </a:ext>
              </a:extLst>
            </p:cNvPr>
            <p:cNvSpPr txBox="1"/>
            <p:nvPr/>
          </p:nvSpPr>
          <p:spPr>
            <a:xfrm>
              <a:off x="8699694" y="3079746"/>
              <a:ext cx="1470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600 nm LP DM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7852C7-1222-E4E3-5CF7-601BB1BB5F23}"/>
                </a:ext>
              </a:extLst>
            </p:cNvPr>
            <p:cNvSpPr txBox="1"/>
            <p:nvPr/>
          </p:nvSpPr>
          <p:spPr>
            <a:xfrm>
              <a:off x="7382697" y="3469209"/>
              <a:ext cx="11833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663-800 nm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BP Filter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BBB959C-9BFE-40A0-E7E0-050AAEDB7B0C}"/>
                </a:ext>
              </a:extLst>
            </p:cNvPr>
            <p:cNvSpPr txBox="1"/>
            <p:nvPr/>
          </p:nvSpPr>
          <p:spPr>
            <a:xfrm>
              <a:off x="4673971" y="3505772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APD1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3BBEB62-135E-0293-071F-21EC6E6F31FA}"/>
                </a:ext>
              </a:extLst>
            </p:cNvPr>
            <p:cNvSpPr txBox="1"/>
            <p:nvPr/>
          </p:nvSpPr>
          <p:spPr>
            <a:xfrm>
              <a:off x="8143397" y="1162479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Sample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CE82638-7BB8-32F9-0191-33E603C634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8352" y="2243921"/>
              <a:ext cx="777334" cy="42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D741499-D0F2-BD25-4815-C7BE0F639AB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957072" y="1671372"/>
              <a:ext cx="457200" cy="4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图片 43" descr="图标&#10;&#10;描述已自动生成">
              <a:extLst>
                <a:ext uri="{FF2B5EF4-FFF2-40B4-BE49-F238E27FC236}">
                  <a16:creationId xmlns:a16="http://schemas.microsoft.com/office/drawing/2014/main" id="{F93FBCA0-9EE3-BA80-02D9-93C745B42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24690" y="1480034"/>
              <a:ext cx="368809" cy="368809"/>
            </a:xfrm>
            <a:prstGeom prst="rect">
              <a:avLst/>
            </a:prstGeom>
          </p:spPr>
        </p:pic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E921116-448F-6E86-DFFA-85DC1302607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11860" y="1684057"/>
              <a:ext cx="324000" cy="4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图片 45" descr="形状, 箭头&#10;&#10;描述已自动生成">
              <a:extLst>
                <a:ext uri="{FF2B5EF4-FFF2-40B4-BE49-F238E27FC236}">
                  <a16:creationId xmlns:a16="http://schemas.microsoft.com/office/drawing/2014/main" id="{F9D2045F-BA76-7DAD-41EB-EE5904701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172" y="1446812"/>
              <a:ext cx="388390" cy="449120"/>
            </a:xfrm>
            <a:prstGeom prst="rect">
              <a:avLst/>
            </a:prstGeom>
          </p:spPr>
        </p:pic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1F8217E-9226-5B77-C87D-AC34284D0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7677" y="1671372"/>
              <a:ext cx="0" cy="5726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666486F-BEC2-C3E5-ED00-C57F19689DB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9539" y="1119715"/>
              <a:ext cx="777334" cy="42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A85F234-1EC4-5DC8-F57D-E303C910D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6873" y="1107029"/>
              <a:ext cx="0" cy="5726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 descr="图标&#10;&#10;描述已自动生成">
              <a:extLst>
                <a:ext uri="{FF2B5EF4-FFF2-40B4-BE49-F238E27FC236}">
                  <a16:creationId xmlns:a16="http://schemas.microsoft.com/office/drawing/2014/main" id="{1A0D4278-31B1-DBA1-DA26-69F56FB4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669" y="2067965"/>
              <a:ext cx="854966" cy="36880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D379C4DD-A208-4A12-AF8A-177567802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386" y="931534"/>
              <a:ext cx="854966" cy="368809"/>
            </a:xfrm>
            <a:prstGeom prst="rect">
              <a:avLst/>
            </a:prstGeom>
          </p:spPr>
        </p:pic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7A4CC29-A1F9-B91A-144F-0CA002D9D1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21274" y="1102804"/>
              <a:ext cx="777334" cy="42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E631868-DBD3-C416-4D5C-C49ABFD477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30292" y="2238598"/>
              <a:ext cx="777334" cy="42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078A3C4-F3C5-6E9B-4022-3112DE468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0292" y="2627813"/>
              <a:ext cx="4299516" cy="369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DC7A8A0-D877-E188-46EC-3B19109A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9794" y="6306082"/>
              <a:ext cx="0" cy="2111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BF47A1F-B591-5348-D713-8260B68CB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596" y="6517270"/>
              <a:ext cx="813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F79C9EA-FD7F-47C3-A1A4-C3AB8AB26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559" y="4962262"/>
              <a:ext cx="232503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D9A4B02-15FD-79B5-526E-BB40C921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23596" y="4962262"/>
              <a:ext cx="0" cy="1555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图片 58" descr="图片包含 文本&#10;&#10;描述已自动生成">
              <a:extLst>
                <a:ext uri="{FF2B5EF4-FFF2-40B4-BE49-F238E27FC236}">
                  <a16:creationId xmlns:a16="http://schemas.microsoft.com/office/drawing/2014/main" id="{CC06E0A2-3EE6-18FA-B759-1D246072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613" y="3790077"/>
              <a:ext cx="923546" cy="768098"/>
            </a:xfrm>
            <a:prstGeom prst="rect">
              <a:avLst/>
            </a:prstGeom>
          </p:spPr>
        </p:pic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3A9C7C1-2847-2ECF-54E5-1D516A22C7CF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4018386" y="1095121"/>
              <a:ext cx="0" cy="26949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4A24241-CFB5-879D-A10B-EFB975469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237" y="4563737"/>
              <a:ext cx="2149" cy="1944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036BE70-6981-68E2-F163-D37EA77D55BE}"/>
                </a:ext>
              </a:extLst>
            </p:cNvPr>
            <p:cNvSpPr txBox="1"/>
            <p:nvPr/>
          </p:nvSpPr>
          <p:spPr>
            <a:xfrm>
              <a:off x="4895057" y="1215538"/>
              <a:ext cx="65716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AWG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C0E8439-79CD-E81D-58E6-E8AD939B57E2}"/>
                </a:ext>
              </a:extLst>
            </p:cNvPr>
            <p:cNvSpPr txBox="1"/>
            <p:nvPr/>
          </p:nvSpPr>
          <p:spPr>
            <a:xfrm>
              <a:off x="4682984" y="1724408"/>
              <a:ext cx="1179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MW Source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0DA5641-97ED-4D23-66C8-57153AABB487}"/>
                </a:ext>
              </a:extLst>
            </p:cNvPr>
            <p:cNvSpPr txBox="1"/>
            <p:nvPr/>
          </p:nvSpPr>
          <p:spPr>
            <a:xfrm>
              <a:off x="7235190" y="1888941"/>
              <a:ext cx="997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Amplifier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355E518-7213-58A6-9C24-5467EDF74344}"/>
                </a:ext>
              </a:extLst>
            </p:cNvPr>
            <p:cNvSpPr txBox="1"/>
            <p:nvPr/>
          </p:nvSpPr>
          <p:spPr>
            <a:xfrm>
              <a:off x="6573859" y="1155306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Mixer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F476ABB-1310-4825-0868-30A95E4395D8}"/>
                </a:ext>
              </a:extLst>
            </p:cNvPr>
            <p:cNvSpPr txBox="1"/>
            <p:nvPr/>
          </p:nvSpPr>
          <p:spPr>
            <a:xfrm>
              <a:off x="8682695" y="235854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Piezo XYZ Stage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E2A6084-9319-5078-C3CF-CCB560B5685A}"/>
                </a:ext>
              </a:extLst>
            </p:cNvPr>
            <p:cNvSpPr txBox="1"/>
            <p:nvPr/>
          </p:nvSpPr>
          <p:spPr>
            <a:xfrm>
              <a:off x="8853702" y="1963535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Objective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93A592A-D884-6EE5-3D35-183BBF789578}"/>
                </a:ext>
              </a:extLst>
            </p:cNvPr>
            <p:cNvSpPr txBox="1"/>
            <p:nvPr/>
          </p:nvSpPr>
          <p:spPr>
            <a:xfrm>
              <a:off x="4293428" y="3998395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Computer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13D8A7-2B58-F9A4-3AC1-04C402E1797B}"/>
                </a:ext>
              </a:extLst>
            </p:cNvPr>
            <p:cNvSpPr txBox="1"/>
            <p:nvPr/>
          </p:nvSpPr>
          <p:spPr>
            <a:xfrm>
              <a:off x="7311068" y="5968403"/>
              <a:ext cx="814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Mirrors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432046D-09DE-FF9D-197A-7B3A461695D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84336" y="1671450"/>
              <a:ext cx="504000" cy="4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图片 70" descr="形状&#10;&#10;描述已自动生成">
              <a:extLst>
                <a:ext uri="{FF2B5EF4-FFF2-40B4-BE49-F238E27FC236}">
                  <a16:creationId xmlns:a16="http://schemas.microsoft.com/office/drawing/2014/main" id="{2531B920-C3D4-B1F0-F3DE-F14FE2A44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62365" y="4070708"/>
              <a:ext cx="623296" cy="393014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7BB6350-B0A1-A0C3-9E33-501649D7BD40}"/>
                </a:ext>
              </a:extLst>
            </p:cNvPr>
            <p:cNvSpPr txBox="1"/>
            <p:nvPr/>
          </p:nvSpPr>
          <p:spPr>
            <a:xfrm>
              <a:off x="6414035" y="3545589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Pin hole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7958372-AD31-2B3D-F929-9EAE4BF62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451" y="4499451"/>
              <a:ext cx="0" cy="612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75A6A36-C3E8-7930-2228-2149EE17E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451" y="5102350"/>
              <a:ext cx="167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图片 74" descr="手机屏幕截图&#10;&#10;低可信度描述已自动生成">
              <a:extLst>
                <a:ext uri="{FF2B5EF4-FFF2-40B4-BE49-F238E27FC236}">
                  <a16:creationId xmlns:a16="http://schemas.microsoft.com/office/drawing/2014/main" id="{A816778D-FEDA-E013-681F-0A2993FBB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094" y="3109199"/>
              <a:ext cx="117348" cy="297181"/>
            </a:xfrm>
            <a:prstGeom prst="rect">
              <a:avLst/>
            </a:prstGeom>
          </p:spPr>
        </p:pic>
        <p:pic>
          <p:nvPicPr>
            <p:cNvPr id="76" name="图片 75" descr="手机屏幕截图&#10;&#10;低可信度描述已自动生成">
              <a:extLst>
                <a:ext uri="{FF2B5EF4-FFF2-40B4-BE49-F238E27FC236}">
                  <a16:creationId xmlns:a16="http://schemas.microsoft.com/office/drawing/2014/main" id="{967E4870-5325-87B5-6EDC-EDAC06E0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18" y="3109200"/>
              <a:ext cx="117348" cy="297181"/>
            </a:xfrm>
            <a:prstGeom prst="rect">
              <a:avLst/>
            </a:prstGeom>
          </p:spPr>
        </p:pic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E2561C5-BE81-F4F4-8F17-9BBC6B4B9EC9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341911" y="3595877"/>
              <a:ext cx="684000" cy="78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312D53A-4440-B507-18A1-2A8A3C22BDFD}"/>
                </a:ext>
              </a:extLst>
            </p:cNvPr>
            <p:cNvSpPr txBox="1"/>
            <p:nvPr/>
          </p:nvSpPr>
          <p:spPr>
            <a:xfrm>
              <a:off x="4895058" y="2687835"/>
              <a:ext cx="1353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NPBS (50:50)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9A1A7262-EC75-F6B1-7E83-AB2FDF2D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802170" y="2931530"/>
              <a:ext cx="45719" cy="634986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AC80555-436E-25AD-2EAC-82DD2086E018}"/>
                </a:ext>
              </a:extLst>
            </p:cNvPr>
            <p:cNvSpPr txBox="1"/>
            <p:nvPr/>
          </p:nvSpPr>
          <p:spPr>
            <a:xfrm>
              <a:off x="6073718" y="4235602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APD2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369FABAD-F665-A86B-3BC9-83A6CE42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1635" y="798572"/>
              <a:ext cx="921613" cy="918551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6AF0B8-4F60-7064-C800-6DC374CEA6AD}"/>
                </a:ext>
              </a:extLst>
            </p:cNvPr>
            <p:cNvSpPr txBox="1"/>
            <p:nvPr/>
          </p:nvSpPr>
          <p:spPr>
            <a:xfrm>
              <a:off x="9039722" y="1422216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magnet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3BCF4EAB-8917-AC03-DFD1-404A72BC8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3309" y="695702"/>
              <a:ext cx="845131" cy="65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49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控制与读出电子自旋态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1540400" y="1485114"/>
                <a:ext cx="9111199" cy="184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利用</a:t>
                </a:r>
                <a:r>
                  <a:rPr lang="en-US" altLang="zh-CN" sz="2000" dirty="0"/>
                  <a:t>ODMR</a:t>
                </a:r>
                <a:r>
                  <a:rPr lang="zh-CN" altLang="en-US" sz="2000" dirty="0"/>
                  <a:t>探测共振频率</a:t>
                </a:r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±1 </m:t>
                    </m:r>
                  </m:oMath>
                </a14:m>
                <a:r>
                  <a:rPr lang="zh-CN" altLang="en-US" sz="2000" dirty="0"/>
                  <a:t>之间进行</a:t>
                </a:r>
                <a:r>
                  <a:rPr lang="en-US" altLang="zh-CN" sz="2000" dirty="0"/>
                  <a:t>Rabi</a:t>
                </a:r>
                <a:r>
                  <a:rPr lang="zh-CN" altLang="en-US" sz="2000" dirty="0"/>
                  <a:t>震荡（换快</a:t>
                </a:r>
                <a:r>
                  <a:rPr lang="en-US" altLang="zh-CN" sz="2000" dirty="0"/>
                  <a:t>rabi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00" y="1485114"/>
                <a:ext cx="9111199" cy="1843518"/>
              </a:xfrm>
              <a:prstGeom prst="rect">
                <a:avLst/>
              </a:prstGeo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7A85C1F-955F-66F7-580F-4CAA98BF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39" y="1296661"/>
            <a:ext cx="2430029" cy="2340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372133-4050-E348-7041-5E15EF2257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6"/>
          <a:stretch/>
        </p:blipFill>
        <p:spPr>
          <a:xfrm>
            <a:off x="597597" y="3839506"/>
            <a:ext cx="6924988" cy="24079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723681-FE77-5B8B-14B7-460C398AFB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"/>
          <a:stretch/>
        </p:blipFill>
        <p:spPr>
          <a:xfrm>
            <a:off x="7788615" y="3786765"/>
            <a:ext cx="3615985" cy="25223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5A3292-E713-DA15-8939-1165B4BDA625}"/>
              </a:ext>
            </a:extLst>
          </p:cNvPr>
          <p:cNvSpPr txBox="1"/>
          <p:nvPr/>
        </p:nvSpPr>
        <p:spPr>
          <a:xfrm>
            <a:off x="7633853" y="3544301"/>
            <a:ext cx="294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zh-CN" sz="1200" dirty="0"/>
              <a:t>Abe et al, j.Appl. Phys.123,161101 (2018)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589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测试电子自旋相干时间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1540399" y="921111"/>
                <a:ext cx="9111199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通过</a:t>
                </a:r>
                <a:r>
                  <a:rPr lang="en-US" altLang="zh-CN" sz="2000" dirty="0"/>
                  <a:t>FID</a:t>
                </a:r>
                <a:r>
                  <a:rPr lang="zh-CN" altLang="en-US" sz="2000" dirty="0"/>
                  <a:t>序列测量横向弛豫时间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，达到</a:t>
                </a:r>
                <a:r>
                  <a:rPr lang="en-US" altLang="zh-CN" sz="2000" dirty="0"/>
                  <a:t>5μs</a:t>
                </a:r>
                <a:r>
                  <a:rPr lang="zh-CN" altLang="en-US" sz="2000" dirty="0"/>
                  <a:t>（最后</a:t>
                </a:r>
                <a:r>
                  <a:rPr lang="en-US" altLang="zh-CN" sz="2000" dirty="0"/>
                  <a:t>pi/2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3pi/2</a:t>
                </a:r>
                <a:r>
                  <a:rPr lang="zh-CN" altLang="en-US" sz="2000" dirty="0"/>
                  <a:t>都做了，表示了什么，</a:t>
                </a:r>
                <a:r>
                  <a:rPr lang="en-US" altLang="zh-CN" sz="2000" dirty="0" err="1"/>
                  <a:t>fft</a:t>
                </a:r>
                <a:r>
                  <a:rPr lang="zh-CN" altLang="en-US" sz="2000" dirty="0"/>
                  <a:t>，表示只有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核，单独一页、物理讲出来）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99" y="921111"/>
                <a:ext cx="9111199" cy="1230080"/>
              </a:xfrm>
              <a:prstGeom prst="rect">
                <a:avLst/>
              </a:prstGeom>
              <a:blipFill>
                <a:blip r:embed="rId2"/>
                <a:stretch>
                  <a:fillRect l="-602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8679CF2-F8DB-5575-172A-FEC8A588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19" y="3359300"/>
            <a:ext cx="5067758" cy="30583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E13CF2-8C33-81D0-F150-2BBF4CFB3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53" y="2667679"/>
            <a:ext cx="2283294" cy="7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测试电子自旋相干时间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1540399" y="921111"/>
                <a:ext cx="9111199" cy="184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通过自旋回波序列测量自旋回波弛豫时间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，达到</a:t>
                </a:r>
                <a:r>
                  <a:rPr lang="en-US" altLang="zh-CN" sz="2000" dirty="0"/>
                  <a:t>400μs</a:t>
                </a:r>
                <a:r>
                  <a:rPr lang="zh-CN" altLang="en-US" sz="2000" dirty="0"/>
                  <a:t>（解读、为什么长这样，</a:t>
                </a:r>
                <a:r>
                  <a:rPr lang="en-US" altLang="zh-CN" sz="2000" dirty="0"/>
                  <a:t>C13</a:t>
                </a:r>
                <a:r>
                  <a:rPr lang="zh-CN" altLang="en-US" sz="2000" dirty="0"/>
                  <a:t>自旋，磁场对应复现形状、拟合不放，拟合包络）</a:t>
                </a:r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99" y="921111"/>
                <a:ext cx="9111199" cy="1843518"/>
              </a:xfrm>
              <a:prstGeom prst="rect">
                <a:avLst/>
              </a:prstGeom>
              <a:blipFill>
                <a:blip r:embed="rId2"/>
                <a:stretch>
                  <a:fillRect l="-602" r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544DED9-5D17-6CD6-FDE6-C8685F475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8" t="2475"/>
          <a:stretch/>
        </p:blipFill>
        <p:spPr>
          <a:xfrm>
            <a:off x="3766088" y="3211966"/>
            <a:ext cx="4659819" cy="30101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CE8441-C2E0-E46C-20D4-54AABE664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69" y="2267364"/>
            <a:ext cx="2363055" cy="7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通过动态解耦延长相干时间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1540400" y="1485114"/>
                <a:ext cx="9111199" cy="307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通过</a:t>
                </a:r>
                <a:r>
                  <a:rPr lang="en-US" altLang="zh-CN" sz="2000" dirty="0"/>
                  <a:t>CPMG8</a:t>
                </a:r>
                <a:r>
                  <a:rPr lang="zh-CN" altLang="en-US" sz="2000" dirty="0"/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延长至</a:t>
                </a:r>
                <a:r>
                  <a:rPr lang="en-US" altLang="zh-CN" sz="2000" dirty="0"/>
                  <a:t>586μs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通过</a:t>
                </a:r>
                <a:r>
                  <a:rPr lang="en-US" altLang="zh-CN" sz="2000" dirty="0"/>
                  <a:t>XY8-1</a:t>
                </a:r>
                <a:r>
                  <a:rPr lang="zh-CN" altLang="en-US" sz="2000" dirty="0"/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延长至</a:t>
                </a:r>
                <a:r>
                  <a:rPr lang="en-US" altLang="zh-CN" sz="2000" dirty="0"/>
                  <a:t>830μs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说明序列更长，效果更好</a:t>
                </a:r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00" y="1485114"/>
                <a:ext cx="9111199" cy="3074624"/>
              </a:xfrm>
              <a:prstGeom prst="rect">
                <a:avLst/>
              </a:prstGeo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43DBC72-53B8-20D6-E7CA-50E7F0C1D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"/>
          <a:stretch/>
        </p:blipFill>
        <p:spPr>
          <a:xfrm>
            <a:off x="997429" y="3241964"/>
            <a:ext cx="4954994" cy="3012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2DA51B-BA62-6989-FB9F-C59A0BA2F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7"/>
          <a:stretch/>
        </p:blipFill>
        <p:spPr>
          <a:xfrm>
            <a:off x="6256408" y="3241964"/>
            <a:ext cx="4938162" cy="30127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4E4697-664A-0C82-314A-E6EF4C118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408" y="1439729"/>
            <a:ext cx="5118731" cy="13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F3DEB-4D8F-B3AA-AA2A-F5473D8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61727-315D-9B77-5A1E-2DEF057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D288621-8887-0C41-E5DA-0BCA0413D18F}"/>
              </a:ext>
            </a:extLst>
          </p:cNvPr>
          <p:cNvSpPr txBox="1">
            <a:spLocks/>
          </p:cNvSpPr>
          <p:nvPr/>
        </p:nvSpPr>
        <p:spPr>
          <a:xfrm>
            <a:off x="3335711" y="1077864"/>
            <a:ext cx="5520578" cy="4702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汇报提纲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个人简介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以往科研工作情况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博士阶段科研工作计划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11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6E1E2-D8F4-EE09-073D-F516E76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06EB2-7C4A-966C-F8FD-ADC3D471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C0F7584-2F26-C0E2-4B2A-C6AB768BA629}"/>
              </a:ext>
            </a:extLst>
          </p:cNvPr>
          <p:cNvSpPr txBox="1">
            <a:spLocks/>
          </p:cNvSpPr>
          <p:nvPr/>
        </p:nvSpPr>
        <p:spPr>
          <a:xfrm>
            <a:off x="698500" y="-138365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研究路线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29AF5A85-4B82-B342-2395-BF6CC099D776}"/>
              </a:ext>
            </a:extLst>
          </p:cNvPr>
          <p:cNvGraphicFramePr>
            <a:graphicFrameLocks/>
          </p:cNvGraphicFramePr>
          <p:nvPr/>
        </p:nvGraphicFramePr>
        <p:xfrm>
          <a:off x="865948" y="1250448"/>
          <a:ext cx="10460103" cy="435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38410E8-DAC1-5DED-60CA-148D983B515B}"/>
              </a:ext>
            </a:extLst>
          </p:cNvPr>
          <p:cNvSpPr txBox="1"/>
          <p:nvPr/>
        </p:nvSpPr>
        <p:spPr>
          <a:xfrm>
            <a:off x="4458855" y="4710607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目的加技术（杀手锏）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4885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搭建</a:t>
            </a:r>
            <a:r>
              <a:rPr lang="zh-CN" altLang="en-US" dirty="0"/>
              <a:t>低温下的</a:t>
            </a:r>
            <a:r>
              <a:rPr lang="zh-CN" altLang="en-US" dirty="0">
                <a:solidFill>
                  <a:schemeClr val="bg1"/>
                </a:solidFill>
              </a:rPr>
              <a:t>共聚焦显微镜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10E73-974A-B563-6AB2-5B38FB9082B8}"/>
              </a:ext>
            </a:extLst>
          </p:cNvPr>
          <p:cNvSpPr txBox="1"/>
          <p:nvPr/>
        </p:nvSpPr>
        <p:spPr>
          <a:xfrm>
            <a:off x="762474" y="1392750"/>
            <a:ext cx="11254035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</a:t>
            </a:r>
            <a:r>
              <a:rPr lang="en-US" altLang="zh-CN" sz="2000" dirty="0"/>
              <a:t>4K</a:t>
            </a:r>
            <a:r>
              <a:rPr lang="zh-CN" altLang="en-US" sz="2000" dirty="0"/>
              <a:t>低温恒温器，设计与搭建共聚焦显微镜。（图上加标识）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637nm</a:t>
            </a:r>
            <a:r>
              <a:rPr lang="zh-CN" altLang="en-US" sz="2000" dirty="0"/>
              <a:t>共振激发，提高读出保真度、激发效率，同时减少对核自旋的影响（自己清楚实验序列，怎么测量）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78BBAE-6505-616B-4A90-2E2D2529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7" y="3088842"/>
            <a:ext cx="5440823" cy="30859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3B6523-DB2E-218F-6CA0-283E52CA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60" y="2622285"/>
            <a:ext cx="4252267" cy="37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稳定谱线的电子自旋制备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10E73-974A-B563-6AB2-5B38FB9082B8}"/>
              </a:ext>
            </a:extLst>
          </p:cNvPr>
          <p:cNvSpPr txBox="1"/>
          <p:nvPr/>
        </p:nvSpPr>
        <p:spPr>
          <a:xfrm>
            <a:off x="762474" y="1392750"/>
            <a:ext cx="9111199" cy="61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dirty="0"/>
              <a:t>1700</a:t>
            </a:r>
            <a:r>
              <a:rPr lang="zh-CN" altLang="en-US" sz="2000" dirty="0"/>
              <a:t>℃的高温退火</a:t>
            </a:r>
            <a:r>
              <a:rPr lang="en-US" altLang="zh-CN" sz="2000" dirty="0"/>
              <a:t>(HTA) </a:t>
            </a:r>
            <a:r>
              <a:rPr lang="zh-CN" altLang="en-US" sz="2000" dirty="0"/>
              <a:t>高效率地生成谱线稳定、相干时间长的</a:t>
            </a:r>
            <a:r>
              <a:rPr lang="en-US" altLang="zh-CN" sz="2000" dirty="0"/>
              <a:t>NV</a:t>
            </a:r>
            <a:r>
              <a:rPr lang="zh-CN" altLang="en-US" sz="2000" dirty="0"/>
              <a:t>色心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EA0240-EEAD-E8CB-4909-0D22F4400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4"/>
          <a:stretch/>
        </p:blipFill>
        <p:spPr>
          <a:xfrm>
            <a:off x="1369303" y="1963668"/>
            <a:ext cx="4464453" cy="20554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A11A5C-D177-D019-955F-865C6396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38" y="2086900"/>
            <a:ext cx="2638136" cy="2013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020D90-FDD5-CE8D-AA5C-93EEFB012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347" y="4083544"/>
            <a:ext cx="3070326" cy="22323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4BD8DA-88BC-A295-057C-7E6B7CA779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6" b="6454"/>
          <a:stretch/>
        </p:blipFill>
        <p:spPr>
          <a:xfrm>
            <a:off x="6321138" y="4083544"/>
            <a:ext cx="2901918" cy="21764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33450BC-CA7A-889C-D24A-923D5F598600}"/>
              </a:ext>
            </a:extLst>
          </p:cNvPr>
          <p:cNvSpPr txBox="1"/>
          <p:nvPr/>
        </p:nvSpPr>
        <p:spPr>
          <a:xfrm>
            <a:off x="8737600" y="6103261"/>
            <a:ext cx="3308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Wong</a:t>
            </a:r>
            <a:r>
              <a:rPr lang="da-DK" altLang="zh-CN" sz="1200" dirty="0"/>
              <a:t> et al</a:t>
            </a:r>
            <a:r>
              <a:rPr lang="de-DE" altLang="zh-CN" sz="1200" dirty="0"/>
              <a:t>, Phys. Rev. Appl. 18.024044(2022)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7866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F3DEB-4D8F-B3AA-AA2A-F5473D8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61727-315D-9B77-5A1E-2DEF057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D288621-8887-0C41-E5DA-0BCA0413D18F}"/>
              </a:ext>
            </a:extLst>
          </p:cNvPr>
          <p:cNvSpPr txBox="1">
            <a:spLocks/>
          </p:cNvSpPr>
          <p:nvPr/>
        </p:nvSpPr>
        <p:spPr>
          <a:xfrm>
            <a:off x="3335711" y="1077864"/>
            <a:ext cx="5520578" cy="4702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ctr"/>
            <a:r>
              <a:rPr lang="zh-CN" altLang="en-US" dirty="0"/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汇报提纲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个人简介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以往科研工作情况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博士阶段科研工作计划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核自旋环境探测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10E73-974A-B563-6AB2-5B38FB9082B8}"/>
              </a:ext>
            </a:extLst>
          </p:cNvPr>
          <p:cNvSpPr txBox="1"/>
          <p:nvPr/>
        </p:nvSpPr>
        <p:spPr>
          <a:xfrm>
            <a:off x="762474" y="1392750"/>
            <a:ext cx="9111199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通过动态解耦序列或者</a:t>
            </a:r>
            <a:r>
              <a:rPr lang="en-US" altLang="zh-CN" sz="2000" dirty="0"/>
              <a:t>RF</a:t>
            </a:r>
            <a:r>
              <a:rPr lang="zh-CN" altLang="en-US" sz="2000" dirty="0"/>
              <a:t>信号来探测周围核自旋信号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表征电子自旋与核自旋相互作用强度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选择合适的核自旋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DD644E-5504-5A39-024E-3782E4B36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4" r="3515" b="8362"/>
          <a:stretch/>
        </p:blipFill>
        <p:spPr>
          <a:xfrm>
            <a:off x="762474" y="3137290"/>
            <a:ext cx="3682767" cy="2327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59C782-E52A-66BD-BEE4-B24AF668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84" y="3037718"/>
            <a:ext cx="6768406" cy="2540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8DB3F61-9D0A-BF1F-43BA-69483AA4461B}"/>
              </a:ext>
            </a:extLst>
          </p:cNvPr>
          <p:cNvSpPr txBox="1"/>
          <p:nvPr/>
        </p:nvSpPr>
        <p:spPr>
          <a:xfrm>
            <a:off x="7185891" y="5804661"/>
            <a:ext cx="3103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200" dirty="0"/>
              <a:t>Mohamed Abobeih, Phd Thesis (2021</a:t>
            </a:r>
            <a:r>
              <a:rPr lang="en-US" altLang="zh-CN" sz="1200" dirty="0"/>
              <a:t>)</a:t>
            </a:r>
          </a:p>
          <a:p>
            <a:r>
              <a:rPr lang="de-DE" altLang="zh-CN" sz="1200" dirty="0"/>
              <a:t>Philipp Neumann, Phd Thesis (2011)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12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基于核自旋的长相干时间量子存储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762474" y="1392750"/>
                <a:ext cx="9111199" cy="307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通过控制电子自旋和</a:t>
                </a:r>
                <a:r>
                  <a:rPr lang="en-US" altLang="zh-CN" sz="2000" dirty="0"/>
                  <a:t>RF</a:t>
                </a:r>
                <a:r>
                  <a:rPr lang="zh-CN" altLang="en-US" sz="2000" dirty="0"/>
                  <a:t>信号来操控与读出核自旋</a:t>
                </a:r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将量子态存储在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C13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核自旋上，通过动态解耦延长核自旋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实现长时间的多量子位寄存器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74" y="1392750"/>
                <a:ext cx="9111199" cy="3074624"/>
              </a:xfrm>
              <a:prstGeom prst="rect">
                <a:avLst/>
              </a:prstGeo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33450BC-CA7A-889C-D24A-923D5F598600}"/>
              </a:ext>
            </a:extLst>
          </p:cNvPr>
          <p:cNvSpPr txBox="1"/>
          <p:nvPr/>
        </p:nvSpPr>
        <p:spPr>
          <a:xfrm>
            <a:off x="4110797" y="5884242"/>
            <a:ext cx="3308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200" dirty="0"/>
              <a:t>Mohamed </a:t>
            </a:r>
            <a:r>
              <a:rPr lang="en-US" altLang="zh-CN" sz="1200" dirty="0"/>
              <a:t>A</a:t>
            </a:r>
            <a:r>
              <a:rPr lang="de-DE" altLang="zh-CN" sz="1200" dirty="0"/>
              <a:t>bobeih, Phd Thesis (2021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Bradley </a:t>
            </a:r>
            <a:r>
              <a:rPr lang="da-DK" altLang="zh-CN" sz="1200" dirty="0"/>
              <a:t>et al</a:t>
            </a:r>
            <a:r>
              <a:rPr lang="de-DE" altLang="zh-CN" sz="1200" dirty="0"/>
              <a:t>, Phys. Rev. X.9.031045(2019)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43FB0A-857A-B91C-4F19-92CD3A7B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32" y="3721747"/>
            <a:ext cx="2949013" cy="1838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04E4A0-395F-FA68-EFEF-634138554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7" y="3988511"/>
            <a:ext cx="3419048" cy="1304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0F9BDC-73DD-484E-666C-D332C8935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023" y="4022581"/>
            <a:ext cx="2826474" cy="1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668D0-6760-25D5-5C19-2A92E3A08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50762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F3DEB-4D8F-B3AA-AA2A-F5473D8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61727-315D-9B77-5A1E-2DEF057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D288621-8887-0C41-E5DA-0BCA0413D18F}"/>
              </a:ext>
            </a:extLst>
          </p:cNvPr>
          <p:cNvSpPr txBox="1">
            <a:spLocks/>
          </p:cNvSpPr>
          <p:nvPr/>
        </p:nvSpPr>
        <p:spPr>
          <a:xfrm>
            <a:off x="3335711" y="1077864"/>
            <a:ext cx="5520578" cy="4702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汇报提纲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个人简介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研究背景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以往科研工作情况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博士阶段科研工作计划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2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5D295-9276-152D-AE77-1097D5BA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578"/>
            <a:ext cx="10972800" cy="629819"/>
          </a:xfrm>
        </p:spPr>
        <p:txBody>
          <a:bodyPr/>
          <a:lstStyle/>
          <a:p>
            <a:pPr algn="ctr"/>
            <a:r>
              <a:rPr lang="zh-CN" altLang="en-US" dirty="0"/>
              <a:t>个人简介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DB96C-DD7C-12D8-59AC-849394B5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40163-5C16-7F1C-42F3-918BABB6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545DC-009D-0673-5CAE-ED8A91E608C1}"/>
              </a:ext>
            </a:extLst>
          </p:cNvPr>
          <p:cNvSpPr txBox="1"/>
          <p:nvPr/>
        </p:nvSpPr>
        <p:spPr>
          <a:xfrm>
            <a:off x="1736942" y="853231"/>
            <a:ext cx="8718115" cy="5151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b="1" dirty="0">
                <a:latin typeface="+mn-ea"/>
              </a:rPr>
              <a:t>教育经历：</a:t>
            </a:r>
            <a:endParaRPr lang="en-US" altLang="zh-CN" sz="2400" b="1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dirty="0">
                <a:latin typeface="+mn-ea"/>
              </a:rPr>
              <a:t>2018-2022    </a:t>
            </a:r>
            <a:r>
              <a:rPr lang="zh-CN" altLang="en-US" sz="2400" dirty="0">
                <a:latin typeface="+mn-ea"/>
              </a:rPr>
              <a:t>华东理工大学                                物理学院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dirty="0">
                <a:latin typeface="+mn-ea"/>
              </a:rPr>
              <a:t>2022-</a:t>
            </a:r>
            <a:r>
              <a:rPr lang="zh-CN" altLang="en-US" sz="2400" dirty="0">
                <a:latin typeface="+mn-ea"/>
              </a:rPr>
              <a:t>至今     中国科学技术大学                          微尺度            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latin typeface="+mn-ea"/>
              </a:rPr>
              <a:t>研究方向：</a:t>
            </a:r>
            <a:r>
              <a:rPr lang="zh-CN" altLang="en-US" sz="2400" dirty="0">
                <a:latin typeface="+mn-ea"/>
              </a:rPr>
              <a:t>基于固态自旋的长相干时间量子存储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latin typeface="+mn-ea"/>
              </a:rPr>
              <a:t>参与课题：</a:t>
            </a:r>
            <a:r>
              <a:rPr lang="zh-CN" altLang="en-US" sz="2400" dirty="0">
                <a:latin typeface="+mn-ea"/>
              </a:rPr>
              <a:t>基于固态单缺陷的量子中继关键技术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latin typeface="+mn-ea"/>
              </a:rPr>
              <a:t>所属项目：</a:t>
            </a:r>
            <a:r>
              <a:rPr lang="zh-CN" altLang="en-US" sz="2400" dirty="0">
                <a:latin typeface="+mn-ea"/>
              </a:rPr>
              <a:t>基于量子中继的远程量子通信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科技创新 </a:t>
            </a:r>
            <a:r>
              <a:rPr lang="en-US" altLang="zh-CN" sz="2400" dirty="0"/>
              <a:t>2030—“</a:t>
            </a:r>
            <a:r>
              <a:rPr lang="zh-CN" altLang="en-US" sz="2400" dirty="0"/>
              <a:t>量子通信与量子计算机” 重大项目</a:t>
            </a:r>
            <a:endParaRPr lang="en-GB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8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4974-0733-726C-FEC8-E797D4C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16026"/>
            <a:ext cx="11312768" cy="62981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课程成绩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44E05-2CE1-99B9-C227-5AF95780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05A3F-EFFB-432E-F6EF-7ED9D76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B009C9-08E2-E3A3-6BAC-C055E3669334}"/>
              </a:ext>
            </a:extLst>
          </p:cNvPr>
          <p:cNvSpPr txBox="1"/>
          <p:nvPr/>
        </p:nvSpPr>
        <p:spPr>
          <a:xfrm>
            <a:off x="2398735" y="110467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总学分：</a:t>
            </a:r>
            <a:r>
              <a:rPr lang="en-US" altLang="zh-CN" dirty="0">
                <a:latin typeface="+mn-ea"/>
              </a:rPr>
              <a:t>39 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2B9BD-D45B-7F80-4C98-60AA67ACDF7B}"/>
              </a:ext>
            </a:extLst>
          </p:cNvPr>
          <p:cNvSpPr txBox="1"/>
          <p:nvPr/>
        </p:nvSpPr>
        <p:spPr>
          <a:xfrm>
            <a:off x="6488481" y="112138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基础课加权平均分：</a:t>
            </a:r>
            <a:r>
              <a:rPr lang="en-US" altLang="zh-CN" dirty="0">
                <a:latin typeface="+mn-ea"/>
              </a:rPr>
              <a:t>80</a:t>
            </a:r>
            <a:endParaRPr lang="zh-CN" alt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B8D544-BE4C-0470-1A64-0485691AF935}"/>
              </a:ext>
            </a:extLst>
          </p:cNvPr>
          <p:cNvSpPr txBox="1"/>
          <p:nvPr/>
        </p:nvSpPr>
        <p:spPr>
          <a:xfrm>
            <a:off x="2548595" y="1826624"/>
            <a:ext cx="6578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学科基础课、专业选修课、课程学分已经满足相关要求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866A6C-5CC4-8163-02F9-12688B00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0" y="2401318"/>
            <a:ext cx="11396840" cy="33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F3DEB-4D8F-B3AA-AA2A-F5473D8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61727-315D-9B77-5A1E-2DEF057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D288621-8887-0C41-E5DA-0BCA0413D18F}"/>
              </a:ext>
            </a:extLst>
          </p:cNvPr>
          <p:cNvSpPr txBox="1">
            <a:spLocks/>
          </p:cNvSpPr>
          <p:nvPr/>
        </p:nvSpPr>
        <p:spPr>
          <a:xfrm>
            <a:off x="3335711" y="1077864"/>
            <a:ext cx="5520578" cy="4702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汇报提纲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个人简介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以往科研工作情况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博士阶段科研工作计划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NV</a:t>
            </a:r>
            <a:r>
              <a:rPr lang="zh-CN" altLang="en-US" dirty="0"/>
              <a:t>色心的量子中继与存储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F5C52-F23B-286F-1764-CB352662E8B5}"/>
              </a:ext>
            </a:extLst>
          </p:cNvPr>
          <p:cNvSpPr txBox="1"/>
          <p:nvPr/>
        </p:nvSpPr>
        <p:spPr>
          <a:xfrm>
            <a:off x="1415072" y="5950374"/>
            <a:ext cx="4078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Nature</a:t>
            </a:r>
            <a:r>
              <a:rPr lang="zh-CN" altLang="en-US" sz="1200" dirty="0"/>
              <a:t>（引文更讲究）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10E73-974A-B563-6AB2-5B38FB9082B8}"/>
              </a:ext>
            </a:extLst>
          </p:cNvPr>
          <p:cNvSpPr txBox="1"/>
          <p:nvPr/>
        </p:nvSpPr>
        <p:spPr>
          <a:xfrm>
            <a:off x="762473" y="973857"/>
            <a:ext cx="9111199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微软雅黑" panose="020B0503020204020204" pitchFamily="34" charset="-122"/>
              </a:rPr>
              <a:t>NV</a:t>
            </a:r>
            <a:r>
              <a:rPr lang="zh-CN" altLang="en-US" sz="2000" dirty="0">
                <a:ea typeface="微软雅黑" panose="020B0503020204020204" pitchFamily="34" charset="-122"/>
              </a:rPr>
              <a:t>色心优秀电子自旋性质，通讯比特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微软雅黑" panose="020B0503020204020204" pitchFamily="34" charset="-122"/>
              </a:rPr>
              <a:t>构建自旋</a:t>
            </a:r>
            <a:r>
              <a:rPr lang="en-US" altLang="zh-CN" sz="2000" dirty="0"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ea typeface="微软雅黑" panose="020B0503020204020204" pitchFamily="34" charset="-122"/>
              </a:rPr>
              <a:t>光子接口，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光子作为飞行比特，构建远程电子自旋之间的纠缠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微软雅黑" panose="020B0503020204020204" pitchFamily="34" charset="-122"/>
              </a:rPr>
              <a:t>C13</a:t>
            </a:r>
            <a:r>
              <a:rPr lang="zh-CN" altLang="en-US" sz="2000" dirty="0">
                <a:ea typeface="微软雅黑" panose="020B0503020204020204" pitchFamily="34" charset="-122"/>
              </a:rPr>
              <a:t>核自旋具有长相干时间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微软雅黑" panose="020B0503020204020204" pitchFamily="34" charset="-122"/>
              </a:rPr>
              <a:t>在量子网络中起到的作用，提纯，多比特纠缠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18D651-81BB-ED37-2934-229AEB26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75" y="3429000"/>
            <a:ext cx="2743708" cy="25669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909DD5-1028-D395-7DF0-58554816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28" y="4424567"/>
            <a:ext cx="6078189" cy="9791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46F7C9-70EF-FBD2-AA0F-BB8D1D07A713}"/>
              </a:ext>
            </a:extLst>
          </p:cNvPr>
          <p:cNvSpPr txBox="1"/>
          <p:nvPr/>
        </p:nvSpPr>
        <p:spPr>
          <a:xfrm>
            <a:off x="8158018" y="4055235"/>
            <a:ext cx="1159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改成上下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9368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CAD42-FAC6-B04A-7273-DD0CC62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8C8DC-92C5-8C6C-9682-59D5773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F66B4B-F78C-4108-C446-BF2959B83FA2}"/>
              </a:ext>
            </a:extLst>
          </p:cNvPr>
          <p:cNvSpPr txBox="1">
            <a:spLocks/>
          </p:cNvSpPr>
          <p:nvPr/>
        </p:nvSpPr>
        <p:spPr>
          <a:xfrm>
            <a:off x="609600" y="-78219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核自旋量子存储进展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F5C52-F23B-286F-1764-CB352662E8B5}"/>
              </a:ext>
            </a:extLst>
          </p:cNvPr>
          <p:cNvSpPr txBox="1"/>
          <p:nvPr/>
        </p:nvSpPr>
        <p:spPr>
          <a:xfrm>
            <a:off x="3278745" y="5922665"/>
            <a:ext cx="4078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C. E. Bradley</a:t>
            </a:r>
            <a:r>
              <a:rPr lang="da-DK" altLang="zh-CN" sz="1200" dirty="0"/>
              <a:t> et al, Phys. Rev. X .9.031045(2019)</a:t>
            </a:r>
          </a:p>
          <a:p>
            <a:pPr algn="l"/>
            <a:r>
              <a:rPr lang="en-US" altLang="zh-CN" sz="1200" dirty="0"/>
              <a:t>N. Kalb et al.,Science356,928-932(2017)</a:t>
            </a:r>
            <a:endParaRPr lang="da-DK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/>
              <p:nvPr/>
            </p:nvSpPr>
            <p:spPr>
              <a:xfrm>
                <a:off x="762474" y="1392750"/>
                <a:ext cx="9111199" cy="245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基于单个</a:t>
                </a:r>
                <a:r>
                  <a:rPr lang="en-US" altLang="zh-CN" sz="2000" dirty="0"/>
                  <a:t>C13</a:t>
                </a:r>
                <a:r>
                  <a:rPr lang="zh-CN" altLang="en-US" sz="2000" dirty="0"/>
                  <a:t>核自旋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en-US" sz="2000" dirty="0"/>
                  <a:t>最高达到</a:t>
                </a:r>
                <a:r>
                  <a:rPr lang="en-US" altLang="zh-CN" sz="2000" dirty="0"/>
                  <a:t>16.8s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N14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自旋对</a:t>
                </a:r>
                <a:r>
                  <a:rPr lang="en-US" altLang="zh-CN" sz="2000" dirty="0"/>
                  <a:t>1min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目标：</a:t>
                </a:r>
                <a:r>
                  <a:rPr lang="en-US" altLang="zh-CN" sz="2000" dirty="0"/>
                  <a:t>20s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A10E73-974A-B563-6AB2-5B38FB90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74" y="1392750"/>
                <a:ext cx="9111199" cy="2459071"/>
              </a:xfrm>
              <a:prstGeom prst="rect">
                <a:avLst/>
              </a:prstGeom>
              <a:blipFill>
                <a:blip r:embed="rId2"/>
                <a:stretch>
                  <a:fillRect l="-602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79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6E1E2-D8F4-EE09-073D-F516E76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04B-597E-49E4-A362-E2CA4D17008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4/20/2024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06EB2-7C4A-966C-F8FD-ADC3D471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C0F7584-2F26-C0E2-4B2A-C6AB768BA629}"/>
              </a:ext>
            </a:extLst>
          </p:cNvPr>
          <p:cNvSpPr txBox="1">
            <a:spLocks/>
          </p:cNvSpPr>
          <p:nvPr/>
        </p:nvSpPr>
        <p:spPr>
          <a:xfrm>
            <a:off x="698500" y="-138365"/>
            <a:ext cx="10795000" cy="8981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研究路线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29AF5A85-4B82-B342-2395-BF6CC099D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117364"/>
              </p:ext>
            </p:extLst>
          </p:nvPr>
        </p:nvGraphicFramePr>
        <p:xfrm>
          <a:off x="865948" y="1250448"/>
          <a:ext cx="10460103" cy="435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6041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DDD46B-1A92-427A-854D-B21E6907F2F8}" vid="{A672054D-B83F-4218-A91B-E8092F9D29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5577</TotalTime>
  <Words>865</Words>
  <Application>Microsoft Office PowerPoint</Application>
  <PresentationFormat>宽屏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黑体</vt:lpstr>
      <vt:lpstr>微软雅黑</vt:lpstr>
      <vt:lpstr>Arial</vt:lpstr>
      <vt:lpstr>Cambria Math</vt:lpstr>
      <vt:lpstr>Times New Roman</vt:lpstr>
      <vt:lpstr>Theme1</vt:lpstr>
      <vt:lpstr>PowerPoint 演示文稿</vt:lpstr>
      <vt:lpstr>PowerPoint 演示文稿</vt:lpstr>
      <vt:lpstr>PowerPoint 演示文稿</vt:lpstr>
      <vt:lpstr>个人简介</vt:lpstr>
      <vt:lpstr>课程成绩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2548665638@qq.com</dc:creator>
  <cp:lastModifiedBy>2548665638@qq.com</cp:lastModifiedBy>
  <cp:revision>34</cp:revision>
  <dcterms:created xsi:type="dcterms:W3CDTF">2024-04-15T02:48:49Z</dcterms:created>
  <dcterms:modified xsi:type="dcterms:W3CDTF">2024-04-20T05:48:41Z</dcterms:modified>
</cp:coreProperties>
</file>