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Limelight"/>
      <p:regular r:id="rId11"/>
    </p:embeddedFont>
    <p:embeddedFont>
      <p:font typeface="Raleway"/>
      <p:regular r:id="rId12"/>
      <p:bold r:id="rId13"/>
      <p:italic r:id="rId14"/>
      <p:boldItalic r:id="rId15"/>
    </p:embeddedFont>
    <p:embeddedFont>
      <p:font typeface="Montserrat"/>
      <p:regular r:id="rId16"/>
      <p:bold r:id="rId17"/>
      <p:italic r:id="rId18"/>
      <p:boldItalic r:id="rId19"/>
    </p:embeddedFont>
    <p:embeddedFont>
      <p:font typeface="Bebas Neue"/>
      <p:regular r:id="rId20"/>
    </p:embeddedFont>
    <p:embeddedFont>
      <p:font typeface="Josefi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JosefinSans-bold.fntdata"/><Relationship Id="rId21" Type="http://schemas.openxmlformats.org/officeDocument/2006/relationships/font" Target="fonts/JosefinSans-regular.fntdata"/><Relationship Id="rId24" Type="http://schemas.openxmlformats.org/officeDocument/2006/relationships/font" Target="fonts/JosefinSans-boldItalic.fntdata"/><Relationship Id="rId23" Type="http://schemas.openxmlformats.org/officeDocument/2006/relationships/font" Target="fonts/Josefi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Limelight-regular.fntdata"/><Relationship Id="rId10" Type="http://schemas.openxmlformats.org/officeDocument/2006/relationships/slide" Target="slides/slide6.xml"/><Relationship Id="rId13" Type="http://schemas.openxmlformats.org/officeDocument/2006/relationships/font" Target="fonts/Raleway-bold.fntdata"/><Relationship Id="rId12" Type="http://schemas.openxmlformats.org/officeDocument/2006/relationships/font" Target="fonts/Raleway-regular.fntdata"/><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69e31394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69e31394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1da39008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1da39008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Hello everyone, Thank you all for being here. we are group 16. Today we are going to talk about text mining for the airlines industry </a:t>
            </a:r>
            <a:endParaRPr>
              <a:solidFill>
                <a:schemeClr val="dk1"/>
              </a:solidFill>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rPr>
              <a:t>As you know, we are in the era of big data and User Generated Content is everywhere. In Airlines industry, UGC includes the customer reviews of different airline companies. We could leverage the reviews to understand how each airline is viewed by customers, and assess their strengths and weaknesses.</a:t>
            </a:r>
            <a:endParaRPr>
              <a:solidFill>
                <a:schemeClr val="dk1"/>
              </a:solidFill>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rPr>
              <a:t>We aim to achieve 3 goals from our analysis. </a:t>
            </a:r>
            <a:endParaRPr>
              <a:solidFill>
                <a:schemeClr val="dk1"/>
              </a:solidFill>
            </a:endParaRPr>
          </a:p>
          <a:p>
            <a:pPr indent="0" lvl="0" marL="0" rtl="0" algn="l">
              <a:lnSpc>
                <a:spcPct val="115000"/>
              </a:lnSpc>
              <a:spcBef>
                <a:spcPts val="0"/>
              </a:spcBef>
              <a:spcAft>
                <a:spcPts val="0"/>
              </a:spcAft>
              <a:buNone/>
            </a:pPr>
            <a:r>
              <a:rPr lang="en">
                <a:solidFill>
                  <a:schemeClr val="dk1"/>
                </a:solidFill>
              </a:rPr>
              <a:t>First, we’d like to analyze these reviews to understand how people feel about each airline.</a:t>
            </a:r>
            <a:endParaRPr>
              <a:solidFill>
                <a:schemeClr val="dk1"/>
              </a:solidFill>
            </a:endParaRPr>
          </a:p>
          <a:p>
            <a:pPr indent="0" lvl="0" marL="0" rtl="0" algn="l">
              <a:lnSpc>
                <a:spcPct val="115000"/>
              </a:lnSpc>
              <a:spcBef>
                <a:spcPts val="0"/>
              </a:spcBef>
              <a:spcAft>
                <a:spcPts val="0"/>
              </a:spcAft>
              <a:buNone/>
            </a:pPr>
            <a:r>
              <a:rPr lang="en">
                <a:solidFill>
                  <a:schemeClr val="dk1"/>
                </a:solidFill>
              </a:rPr>
              <a:t>Second, by using sentiment analysis and airline segmentation clustering, we aim to provide recommendations to customers such as how to select airlines based on their preferences.</a:t>
            </a:r>
            <a:endParaRPr>
              <a:solidFill>
                <a:schemeClr val="dk1"/>
              </a:solidFill>
            </a:endParaRPr>
          </a:p>
          <a:p>
            <a:pPr indent="0" lvl="0" marL="0" rtl="0" algn="l">
              <a:lnSpc>
                <a:spcPct val="115000"/>
              </a:lnSpc>
              <a:spcBef>
                <a:spcPts val="0"/>
              </a:spcBef>
              <a:spcAft>
                <a:spcPts val="0"/>
              </a:spcAft>
              <a:buNone/>
            </a:pPr>
            <a:r>
              <a:rPr lang="en">
                <a:solidFill>
                  <a:schemeClr val="dk1"/>
                </a:solidFill>
              </a:rPr>
              <a:t>Third, we also aim to provide advice to airlines such as in which area they could improve.</a:t>
            </a:r>
            <a:endParaRPr>
              <a:solidFill>
                <a:schemeClr val="dk1"/>
              </a:solidFill>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rPr>
              <a:t>We get the airlines reviews data from two well-known airline forums. Consumer Affairs and Skytrax. The number of reviews is equally extracted from each airline. Furthermore, we replace some airline-related detailed attributes by </a:t>
            </a:r>
            <a:r>
              <a:rPr lang="en" sz="1200">
                <a:solidFill>
                  <a:schemeClr val="dk1"/>
                </a:solidFill>
                <a:latin typeface="Times New Roman"/>
                <a:ea typeface="Times New Roman"/>
                <a:cs typeface="Times New Roman"/>
                <a:sym typeface="Times New Roman"/>
              </a:rPr>
              <a:t>higher level attributes.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13bb8fdb3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13bb8fdb3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(will show power BI here)We did word analysis and sentiment analysis, and b</a:t>
            </a:r>
            <a:r>
              <a:rPr lang="en">
                <a:solidFill>
                  <a:schemeClr val="dk1"/>
                </a:solidFill>
              </a:rPr>
              <a:t>ased on the generated compound sentiment scores, we constructed an interactive dashboard that visualizes the sentiment in reviews of each airlines or in terms of certain attributes.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the left side, a bar chart shows the average sentiment score of all reviews that mention a certain airline, indicating the most beloved airline, which is Emirates, and the most hated airline, which is American Airlines.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the right side, a series of visualizations shows a comparison between the average sentiment scores of reviews that did and did not mention a certain attribute. 0 means reviews that did not mention the attribute, and 1 means a mention. For example, as shown in the second graph, reviews that mentioned in-flight entertainments in general have much more positive sentiments compared to those did not.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By clicking on the slicers, we can also zoom in to one airline, or show the sentiment scores of airlines based on reviews that did mention ‘Comfort’. This dashboard serves as a basis for our business insights and recommendations that will present later.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Base on the sentiment score and binary variables that indicates whether an airline is mentioned or not, we have run a regression model to see how the mentioning of each airline impact the score of each review, where the coefficients represent the percentage of change on sentiment score. According to the table, we could see that american airline have the lowest coefficient and in contrast, southwest airline and emirates airline have the highest coefficient. This means that reviews containing american airline will have negative impact on the score, which proves conclusion drawn from the average sentiment score mentioning before.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13bb8fdb3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13bb8fdb3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performed K means clustering and created two multi dimensional map for airlines and attributes. By attributes we means different factors that affect a customer’s experience with an airline company. In the first plot we see that the algorithm splits airlines into three groups. We see that airline segmentation is mainly based on price and countries, with group 1 consisted of cheap american airline, group 2 with US airline tycoons. The second MDS map clusters different attributes together. From this map we see that attributes check-in and boarding, monetary values and customer service each form their own group. The remaining attributes are related with customer’s in flight experience, and they are all in one group.  These two graphs provide useful info that lead to the next part.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e1da39008e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e1da39008e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We recommend airline to customers with </a:t>
            </a:r>
            <a:r>
              <a:rPr b="1" lang="en" sz="900">
                <a:solidFill>
                  <a:srgbClr val="213363"/>
                </a:solidFill>
                <a:latin typeface="Raleway"/>
                <a:ea typeface="Raleway"/>
                <a:cs typeface="Raleway"/>
                <a:sym typeface="Raleway"/>
              </a:rPr>
              <a:t>different</a:t>
            </a:r>
            <a:r>
              <a:rPr b="1" lang="en" sz="900">
                <a:solidFill>
                  <a:srgbClr val="213363"/>
                </a:solidFill>
                <a:latin typeface="Raleway"/>
                <a:ea typeface="Raleway"/>
                <a:cs typeface="Raleway"/>
                <a:sym typeface="Raleway"/>
              </a:rPr>
              <a:t> needs b</a:t>
            </a:r>
            <a:r>
              <a:rPr b="1" lang="en" sz="900">
                <a:solidFill>
                  <a:srgbClr val="213363"/>
                </a:solidFill>
                <a:latin typeface="Raleway"/>
                <a:ea typeface="Raleway"/>
                <a:cs typeface="Raleway"/>
                <a:sym typeface="Raleway"/>
              </a:rPr>
              <a:t>ased on the aggregated sentiment scores for attributes.</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For those who would like to have luxury customer service </a:t>
            </a:r>
            <a:r>
              <a:rPr b="1" lang="en" sz="900">
                <a:solidFill>
                  <a:srgbClr val="213363"/>
                </a:solidFill>
                <a:latin typeface="Raleway"/>
                <a:ea typeface="Raleway"/>
                <a:cs typeface="Raleway"/>
                <a:sym typeface="Raleway"/>
              </a:rPr>
              <a:t>experience</a:t>
            </a:r>
            <a:r>
              <a:rPr b="1" lang="en" sz="900">
                <a:solidFill>
                  <a:srgbClr val="213363"/>
                </a:solidFill>
                <a:latin typeface="Raleway"/>
                <a:ea typeface="Raleway"/>
                <a:cs typeface="Raleway"/>
                <a:sym typeface="Raleway"/>
              </a:rPr>
              <a:t> and don’t care too much about the price, Emirate Airline </a:t>
            </a:r>
            <a:r>
              <a:rPr b="1" lang="en" sz="900">
                <a:solidFill>
                  <a:srgbClr val="213363"/>
                </a:solidFill>
                <a:latin typeface="Raleway"/>
                <a:ea typeface="Raleway"/>
                <a:cs typeface="Raleway"/>
                <a:sym typeface="Raleway"/>
              </a:rPr>
              <a:t>definitely</a:t>
            </a:r>
            <a:r>
              <a:rPr b="1" lang="en" sz="900">
                <a:solidFill>
                  <a:srgbClr val="213363"/>
                </a:solidFill>
                <a:latin typeface="Raleway"/>
                <a:ea typeface="Raleway"/>
                <a:cs typeface="Raleway"/>
                <a:sym typeface="Raleway"/>
              </a:rPr>
              <a:t> would be the top choice for them, it achieves overall the highest </a:t>
            </a:r>
            <a:r>
              <a:rPr b="1" lang="en" sz="900">
                <a:solidFill>
                  <a:srgbClr val="213363"/>
                </a:solidFill>
                <a:latin typeface="Raleway"/>
                <a:ea typeface="Raleway"/>
                <a:cs typeface="Raleway"/>
                <a:sym typeface="Raleway"/>
              </a:rPr>
              <a:t>sentiment</a:t>
            </a:r>
            <a:r>
              <a:rPr b="1" lang="en" sz="900">
                <a:solidFill>
                  <a:srgbClr val="213363"/>
                </a:solidFill>
                <a:latin typeface="Raleway"/>
                <a:ea typeface="Raleway"/>
                <a:cs typeface="Raleway"/>
                <a:sym typeface="Raleway"/>
              </a:rPr>
              <a:t> score on all the attributes.</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British Airlines does well in check-in &amp; boarding, so we recommend it to customers who are sensitive to delay and care about time, for example, business travelers.</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For customers who are price sensitive, we recommend Southwest Airlines, it’s the world’s largest low-cost carrier, it has the highest monetary </a:t>
            </a:r>
            <a:r>
              <a:rPr b="1" lang="en" sz="900">
                <a:solidFill>
                  <a:srgbClr val="213363"/>
                </a:solidFill>
                <a:latin typeface="Raleway"/>
                <a:ea typeface="Raleway"/>
                <a:cs typeface="Raleway"/>
                <a:sym typeface="Raleway"/>
              </a:rPr>
              <a:t>values</a:t>
            </a:r>
            <a:r>
              <a:rPr b="1" lang="en" sz="900">
                <a:solidFill>
                  <a:srgbClr val="213363"/>
                </a:solidFill>
                <a:latin typeface="Raleway"/>
                <a:ea typeface="Raleway"/>
                <a:cs typeface="Raleway"/>
                <a:sym typeface="Raleway"/>
              </a:rPr>
              <a:t>.</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We notice that if we sum all the in-flight </a:t>
            </a:r>
            <a:r>
              <a:rPr b="1" lang="en" sz="900">
                <a:solidFill>
                  <a:srgbClr val="213363"/>
                </a:solidFill>
                <a:latin typeface="Raleway"/>
                <a:ea typeface="Raleway"/>
                <a:cs typeface="Raleway"/>
                <a:sym typeface="Raleway"/>
              </a:rPr>
              <a:t>experience</a:t>
            </a:r>
            <a:r>
              <a:rPr b="1" lang="en" sz="900">
                <a:solidFill>
                  <a:srgbClr val="213363"/>
                </a:solidFill>
                <a:latin typeface="Raleway"/>
                <a:ea typeface="Raleway"/>
                <a:cs typeface="Raleway"/>
                <a:sym typeface="Raleway"/>
              </a:rPr>
              <a:t> attributes together, Emirates again,  has the </a:t>
            </a:r>
            <a:r>
              <a:rPr b="1" lang="en" sz="900">
                <a:solidFill>
                  <a:srgbClr val="213363"/>
                </a:solidFill>
                <a:latin typeface="Raleway"/>
                <a:ea typeface="Raleway"/>
                <a:cs typeface="Raleway"/>
                <a:sym typeface="Raleway"/>
              </a:rPr>
              <a:t>highest</a:t>
            </a:r>
            <a:r>
              <a:rPr b="1" lang="en" sz="900">
                <a:solidFill>
                  <a:srgbClr val="213363"/>
                </a:solidFill>
                <a:latin typeface="Raleway"/>
                <a:ea typeface="Raleway"/>
                <a:cs typeface="Raleway"/>
                <a:sym typeface="Raleway"/>
              </a:rPr>
              <a:t> sentiment score, so for those customer who care about how they feel during the flight, we suggest Emirates</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We can also advise the airlines to improve certain aspects of their service based on the sentiment analysis results. As an example, t</a:t>
            </a:r>
            <a:r>
              <a:rPr b="1" lang="en" sz="900">
                <a:solidFill>
                  <a:srgbClr val="213363"/>
                </a:solidFill>
                <a:latin typeface="Raleway"/>
                <a:ea typeface="Raleway"/>
                <a:cs typeface="Raleway"/>
                <a:sym typeface="Raleway"/>
              </a:rPr>
              <a:t>he picture here shows the impact of two attributes, customer service and food &amp; beverage, on the average sentiment score of the reviews for American Airline. The red bar is the average sentiment score of all the reviews excluding those mentioned this particular attribute. The blue bar is for all the reviews. Here, both the customer service and food &amp; beverage have negative impact on the customer review. In this example, we would recommend American Airline to improve their customer service and their food service. The same analysis can be done for all other attributes for American Airline, and also for all other airlines. We can recommend airlines to improve on those </a:t>
            </a:r>
            <a:r>
              <a:rPr b="1" lang="en" sz="900">
                <a:solidFill>
                  <a:srgbClr val="213363"/>
                </a:solidFill>
                <a:latin typeface="Raleway"/>
                <a:ea typeface="Raleway"/>
                <a:cs typeface="Raleway"/>
                <a:sym typeface="Raleway"/>
              </a:rPr>
              <a:t>attributes that have negative impact on their review sentiment score.</a:t>
            </a:r>
            <a:endParaRPr b="1" sz="900">
              <a:solidFill>
                <a:srgbClr val="213363"/>
              </a:solidFill>
              <a:latin typeface="Raleway"/>
              <a:ea typeface="Raleway"/>
              <a:cs typeface="Raleway"/>
              <a:sym typeface="Raleway"/>
            </a:endParaRPr>
          </a:p>
          <a:p>
            <a:pPr indent="0" lvl="0" marL="0" rtl="0" algn="l">
              <a:spcBef>
                <a:spcPts val="0"/>
              </a:spcBef>
              <a:spcAft>
                <a:spcPts val="0"/>
              </a:spcAft>
              <a:buNone/>
            </a:pPr>
            <a:r>
              <a:t/>
            </a:r>
            <a:endParaRPr>
              <a:solidFill>
                <a:srgbClr val="213363"/>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b6f45d4e6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b6f45d4e6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294950" y="3992625"/>
            <a:ext cx="1218020" cy="174039"/>
          </a:xfrm>
          <a:custGeom>
            <a:rect b="b" l="l" r="r" t="t"/>
            <a:pathLst>
              <a:path extrusionOk="0" h="9823" w="68737">
                <a:moveTo>
                  <a:pt x="34359" y="1"/>
                </a:moveTo>
                <a:cubicBezTo>
                  <a:pt x="29155" y="1"/>
                  <a:pt x="23966" y="1798"/>
                  <a:pt x="20445" y="5333"/>
                </a:cubicBezTo>
                <a:cubicBezTo>
                  <a:pt x="18341" y="3725"/>
                  <a:pt x="16532" y="3094"/>
                  <a:pt x="14929" y="3094"/>
                </a:cubicBezTo>
                <a:cubicBezTo>
                  <a:pt x="12135" y="3094"/>
                  <a:pt x="9969" y="5012"/>
                  <a:pt x="7965" y="7016"/>
                </a:cubicBezTo>
                <a:cubicBezTo>
                  <a:pt x="6911" y="6676"/>
                  <a:pt x="5985" y="6535"/>
                  <a:pt x="5173" y="6535"/>
                </a:cubicBezTo>
                <a:cubicBezTo>
                  <a:pt x="1265" y="6535"/>
                  <a:pt x="1" y="9796"/>
                  <a:pt x="1" y="9796"/>
                </a:cubicBezTo>
                <a:lnTo>
                  <a:pt x="68737" y="9822"/>
                </a:lnTo>
                <a:cubicBezTo>
                  <a:pt x="68737" y="9822"/>
                  <a:pt x="67452" y="6537"/>
                  <a:pt x="63529" y="6537"/>
                </a:cubicBezTo>
                <a:cubicBezTo>
                  <a:pt x="62718" y="6537"/>
                  <a:pt x="61794" y="6677"/>
                  <a:pt x="60746" y="7016"/>
                </a:cubicBezTo>
                <a:cubicBezTo>
                  <a:pt x="58742" y="5012"/>
                  <a:pt x="56565" y="3094"/>
                  <a:pt x="53763" y="3094"/>
                </a:cubicBezTo>
                <a:cubicBezTo>
                  <a:pt x="52156" y="3094"/>
                  <a:pt x="50343" y="3725"/>
                  <a:pt x="48239" y="5333"/>
                </a:cubicBezTo>
                <a:cubicBezTo>
                  <a:pt x="44665" y="1758"/>
                  <a:pt x="39505" y="1"/>
                  <a:pt x="34359"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3786152" y="236974"/>
            <a:ext cx="2724649" cy="43259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90210" y="2464424"/>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081923" y="2813075"/>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271180" y="8166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052782" y="5"/>
            <a:ext cx="2478466" cy="868334"/>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506849" y="1695088"/>
            <a:ext cx="4118100" cy="12720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chemeClr val="lt1"/>
              </a:buClr>
              <a:buSzPts val="5200"/>
              <a:buNone/>
              <a:defRPr sz="5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6" name="Google Shape;16;p2"/>
          <p:cNvSpPr txBox="1"/>
          <p:nvPr>
            <p:ph idx="2" type="ctrTitle"/>
          </p:nvPr>
        </p:nvSpPr>
        <p:spPr>
          <a:xfrm>
            <a:off x="4445050" y="3095675"/>
            <a:ext cx="4241700" cy="38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200"/>
              <a:buNone/>
              <a:defRPr b="0" sz="1600">
                <a:latin typeface="Raleway"/>
                <a:ea typeface="Raleway"/>
                <a:cs typeface="Raleway"/>
                <a:sym typeface="Raleway"/>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17" name="Google Shape;17;p2"/>
          <p:cNvSpPr/>
          <p:nvPr/>
        </p:nvSpPr>
        <p:spPr>
          <a:xfrm>
            <a:off x="0" y="4664225"/>
            <a:ext cx="9144000" cy="47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sp>
        <p:nvSpPr>
          <p:cNvPr id="114" name="Google Shape;114;p11"/>
          <p:cNvSpPr/>
          <p:nvPr/>
        </p:nvSpPr>
        <p:spPr>
          <a:xfrm flipH="1">
            <a:off x="0" y="-20987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1"/>
          <p:cNvGrpSpPr/>
          <p:nvPr/>
        </p:nvGrpSpPr>
        <p:grpSpPr>
          <a:xfrm>
            <a:off x="1158600" y="987301"/>
            <a:ext cx="6826800" cy="4159980"/>
            <a:chOff x="1168975" y="987301"/>
            <a:chExt cx="6826800" cy="4159980"/>
          </a:xfrm>
        </p:grpSpPr>
        <p:sp>
          <p:nvSpPr>
            <p:cNvPr id="116" name="Google Shape;116;p11"/>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1168975" y="987301"/>
              <a:ext cx="6826800" cy="22599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1272906" y="1093846"/>
              <a:ext cx="6610800" cy="20415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1"/>
          <p:cNvSpPr/>
          <p:nvPr/>
        </p:nvSpPr>
        <p:spPr>
          <a:xfrm>
            <a:off x="5228055" y="3805201"/>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10800000">
            <a:off x="6661661" y="1"/>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4" y="29071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6815500" y="33987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276275" y="18046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txBox="1"/>
          <p:nvPr>
            <p:ph hasCustomPrompt="1" type="title"/>
          </p:nvPr>
        </p:nvSpPr>
        <p:spPr>
          <a:xfrm>
            <a:off x="1554150" y="1448906"/>
            <a:ext cx="6035700" cy="88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5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6" name="Google Shape;126;p11"/>
          <p:cNvSpPr txBox="1"/>
          <p:nvPr>
            <p:ph idx="1" type="subTitle"/>
          </p:nvPr>
        </p:nvSpPr>
        <p:spPr>
          <a:xfrm>
            <a:off x="1929900" y="2338320"/>
            <a:ext cx="5284200" cy="42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8" name="Shape 128"/>
        <p:cNvGrpSpPr/>
        <p:nvPr/>
      </p:nvGrpSpPr>
      <p:grpSpPr>
        <a:xfrm>
          <a:off x="0" y="0"/>
          <a:ext cx="0" cy="0"/>
          <a:chOff x="0" y="0"/>
          <a:chExt cx="0" cy="0"/>
        </a:xfrm>
      </p:grpSpPr>
      <p:sp>
        <p:nvSpPr>
          <p:cNvPr id="129" name="Google Shape;129;p13"/>
          <p:cNvSpPr/>
          <p:nvPr/>
        </p:nvSpPr>
        <p:spPr>
          <a:xfrm>
            <a:off x="3828200" y="49247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342700" y="3767763"/>
            <a:ext cx="1760006" cy="1567221"/>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701850" y="3906450"/>
            <a:ext cx="1449258" cy="1289851"/>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6523655" y="445022"/>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flipH="1">
            <a:off x="-772870" y="-13417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13"/>
          <p:cNvGrpSpPr/>
          <p:nvPr/>
        </p:nvGrpSpPr>
        <p:grpSpPr>
          <a:xfrm>
            <a:off x="781650" y="-244100"/>
            <a:ext cx="7580700" cy="1303550"/>
            <a:chOff x="781650" y="-244100"/>
            <a:chExt cx="7580700" cy="1303550"/>
          </a:xfrm>
        </p:grpSpPr>
        <p:sp>
          <p:nvSpPr>
            <p:cNvPr id="135" name="Google Shape;135;p13"/>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3"/>
          <p:cNvSpPr txBox="1"/>
          <p:nvPr>
            <p:ph type="title"/>
          </p:nvPr>
        </p:nvSpPr>
        <p:spPr>
          <a:xfrm>
            <a:off x="715444" y="1748505"/>
            <a:ext cx="3595200" cy="415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0" name="Google Shape;140;p13"/>
          <p:cNvSpPr txBox="1"/>
          <p:nvPr>
            <p:ph hasCustomPrompt="1" idx="2" type="title"/>
          </p:nvPr>
        </p:nvSpPr>
        <p:spPr>
          <a:xfrm>
            <a:off x="715444" y="1320359"/>
            <a:ext cx="931800" cy="415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p:nvPr>
            <p:ph idx="1" type="subTitle"/>
          </p:nvPr>
        </p:nvSpPr>
        <p:spPr>
          <a:xfrm>
            <a:off x="715444" y="2191624"/>
            <a:ext cx="3595200" cy="55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42" name="Google Shape;142;p13"/>
          <p:cNvSpPr txBox="1"/>
          <p:nvPr>
            <p:ph idx="3" type="title"/>
          </p:nvPr>
        </p:nvSpPr>
        <p:spPr>
          <a:xfrm>
            <a:off x="715444" y="3538102"/>
            <a:ext cx="3595200" cy="415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3" name="Google Shape;143;p13"/>
          <p:cNvSpPr txBox="1"/>
          <p:nvPr>
            <p:ph hasCustomPrompt="1" idx="4" type="title"/>
          </p:nvPr>
        </p:nvSpPr>
        <p:spPr>
          <a:xfrm>
            <a:off x="715444" y="3121220"/>
            <a:ext cx="931800" cy="415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p:nvPr>
            <p:ph idx="5" type="subTitle"/>
          </p:nvPr>
        </p:nvSpPr>
        <p:spPr>
          <a:xfrm>
            <a:off x="715444" y="3966704"/>
            <a:ext cx="3595200" cy="57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45" name="Google Shape;145;p13"/>
          <p:cNvSpPr txBox="1"/>
          <p:nvPr>
            <p:ph idx="6" type="title"/>
          </p:nvPr>
        </p:nvSpPr>
        <p:spPr>
          <a:xfrm>
            <a:off x="4823984" y="1748505"/>
            <a:ext cx="3595200" cy="415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13"/>
          <p:cNvSpPr txBox="1"/>
          <p:nvPr>
            <p:ph hasCustomPrompt="1" idx="7" type="title"/>
          </p:nvPr>
        </p:nvSpPr>
        <p:spPr>
          <a:xfrm>
            <a:off x="4823984" y="1337894"/>
            <a:ext cx="931800" cy="415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p:nvPr>
            <p:ph idx="8" type="subTitle"/>
          </p:nvPr>
        </p:nvSpPr>
        <p:spPr>
          <a:xfrm>
            <a:off x="4823981" y="2191624"/>
            <a:ext cx="3595200" cy="55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48" name="Google Shape;148;p13"/>
          <p:cNvSpPr txBox="1"/>
          <p:nvPr>
            <p:ph idx="9" type="title"/>
          </p:nvPr>
        </p:nvSpPr>
        <p:spPr>
          <a:xfrm>
            <a:off x="4823984" y="3538102"/>
            <a:ext cx="3595200" cy="415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13"/>
          <p:cNvSpPr txBox="1"/>
          <p:nvPr>
            <p:ph hasCustomPrompt="1" idx="13" type="title"/>
          </p:nvPr>
        </p:nvSpPr>
        <p:spPr>
          <a:xfrm>
            <a:off x="4823984" y="3118138"/>
            <a:ext cx="931800" cy="415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p:nvPr>
            <p:ph idx="14" type="subTitle"/>
          </p:nvPr>
        </p:nvSpPr>
        <p:spPr>
          <a:xfrm>
            <a:off x="4823981" y="3966704"/>
            <a:ext cx="3595200" cy="57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51" name="Google Shape;151;p13"/>
          <p:cNvSpPr txBox="1"/>
          <p:nvPr>
            <p:ph idx="15"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152" name="Shape 152"/>
        <p:cNvGrpSpPr/>
        <p:nvPr/>
      </p:nvGrpSpPr>
      <p:grpSpPr>
        <a:xfrm>
          <a:off x="0" y="0"/>
          <a:ext cx="0" cy="0"/>
          <a:chOff x="0" y="0"/>
          <a:chExt cx="0" cy="0"/>
        </a:xfrm>
      </p:grpSpPr>
      <p:sp>
        <p:nvSpPr>
          <p:cNvPr id="153" name="Google Shape;153;p14"/>
          <p:cNvSpPr/>
          <p:nvPr/>
        </p:nvSpPr>
        <p:spPr>
          <a:xfrm>
            <a:off x="5891205" y="-35192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702464" y="38051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7081596" y="342333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flipH="1">
            <a:off x="-1216200" y="-7387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4"/>
          <p:cNvGrpSpPr/>
          <p:nvPr/>
        </p:nvGrpSpPr>
        <p:grpSpPr>
          <a:xfrm>
            <a:off x="781650" y="-244100"/>
            <a:ext cx="7580700" cy="1303550"/>
            <a:chOff x="781650" y="-244100"/>
            <a:chExt cx="7580700" cy="1303550"/>
          </a:xfrm>
        </p:grpSpPr>
        <p:sp>
          <p:nvSpPr>
            <p:cNvPr id="158" name="Google Shape;158;p14"/>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14"/>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14"/>
          <p:cNvSpPr/>
          <p:nvPr/>
        </p:nvSpPr>
        <p:spPr>
          <a:xfrm>
            <a:off x="8510675" y="16725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64" name="Shape 164"/>
        <p:cNvGrpSpPr/>
        <p:nvPr/>
      </p:nvGrpSpPr>
      <p:grpSpPr>
        <a:xfrm>
          <a:off x="0" y="0"/>
          <a:ext cx="0" cy="0"/>
          <a:chOff x="0" y="0"/>
          <a:chExt cx="0" cy="0"/>
        </a:xfrm>
      </p:grpSpPr>
      <p:sp>
        <p:nvSpPr>
          <p:cNvPr id="165" name="Google Shape;165;p15"/>
          <p:cNvSpPr/>
          <p:nvPr/>
        </p:nvSpPr>
        <p:spPr>
          <a:xfrm>
            <a:off x="6934805" y="445026"/>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702464" y="38051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7268646" y="345880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flipH="1">
            <a:off x="-1216200" y="-56149"/>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3530463" y="4827913"/>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5"/>
          <p:cNvGrpSpPr/>
          <p:nvPr/>
        </p:nvGrpSpPr>
        <p:grpSpPr>
          <a:xfrm>
            <a:off x="781650" y="-244100"/>
            <a:ext cx="7580700" cy="1303550"/>
            <a:chOff x="781650" y="-244100"/>
            <a:chExt cx="7580700" cy="1303550"/>
          </a:xfrm>
        </p:grpSpPr>
        <p:sp>
          <p:nvSpPr>
            <p:cNvPr id="171" name="Google Shape;171;p15"/>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76" name="Shape 176"/>
        <p:cNvGrpSpPr/>
        <p:nvPr/>
      </p:nvGrpSpPr>
      <p:grpSpPr>
        <a:xfrm>
          <a:off x="0" y="0"/>
          <a:ext cx="0" cy="0"/>
          <a:chOff x="0" y="0"/>
          <a:chExt cx="0" cy="0"/>
        </a:xfrm>
      </p:grpSpPr>
      <p:sp>
        <p:nvSpPr>
          <p:cNvPr id="177" name="Google Shape;177;p16"/>
          <p:cNvSpPr/>
          <p:nvPr/>
        </p:nvSpPr>
        <p:spPr>
          <a:xfrm>
            <a:off x="-1111195" y="-26495"/>
            <a:ext cx="2478466" cy="868334"/>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1427076" y="2934601"/>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7938573" y="3481700"/>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002280" y="-184857"/>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16"/>
          <p:cNvGrpSpPr/>
          <p:nvPr/>
        </p:nvGrpSpPr>
        <p:grpSpPr>
          <a:xfrm>
            <a:off x="781650" y="-244100"/>
            <a:ext cx="7580700" cy="1303550"/>
            <a:chOff x="781650" y="-244100"/>
            <a:chExt cx="7580700" cy="1303550"/>
          </a:xfrm>
        </p:grpSpPr>
        <p:sp>
          <p:nvSpPr>
            <p:cNvPr id="182" name="Google Shape;182;p16"/>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6"/>
          <p:cNvSpPr txBox="1"/>
          <p:nvPr>
            <p:ph type="title"/>
          </p:nvPr>
        </p:nvSpPr>
        <p:spPr>
          <a:xfrm>
            <a:off x="717613" y="433350"/>
            <a:ext cx="7708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87" name="Shape 187"/>
        <p:cNvGrpSpPr/>
        <p:nvPr/>
      </p:nvGrpSpPr>
      <p:grpSpPr>
        <a:xfrm>
          <a:off x="0" y="0"/>
          <a:ext cx="0" cy="0"/>
          <a:chOff x="0" y="0"/>
          <a:chExt cx="0" cy="0"/>
        </a:xfrm>
      </p:grpSpPr>
      <p:sp>
        <p:nvSpPr>
          <p:cNvPr id="188" name="Google Shape;188;p17"/>
          <p:cNvSpPr/>
          <p:nvPr/>
        </p:nvSpPr>
        <p:spPr>
          <a:xfrm>
            <a:off x="-7191" y="2946291"/>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7053848" y="3294926"/>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6535345" y="59836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7189" y="303918"/>
            <a:ext cx="2724634" cy="954602"/>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txBox="1"/>
          <p:nvPr>
            <p:ph type="title"/>
          </p:nvPr>
        </p:nvSpPr>
        <p:spPr>
          <a:xfrm>
            <a:off x="3036750" y="2931891"/>
            <a:ext cx="3070500" cy="35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93" name="Google Shape;193;p17"/>
          <p:cNvSpPr txBox="1"/>
          <p:nvPr>
            <p:ph idx="1" type="subTitle"/>
          </p:nvPr>
        </p:nvSpPr>
        <p:spPr>
          <a:xfrm>
            <a:off x="2298450" y="1809789"/>
            <a:ext cx="4547100" cy="114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1_1">
    <p:spTree>
      <p:nvGrpSpPr>
        <p:cNvPr id="194" name="Shape 194"/>
        <p:cNvGrpSpPr/>
        <p:nvPr/>
      </p:nvGrpSpPr>
      <p:grpSpPr>
        <a:xfrm>
          <a:off x="0" y="0"/>
          <a:ext cx="0" cy="0"/>
          <a:chOff x="0" y="0"/>
          <a:chExt cx="0" cy="0"/>
        </a:xfrm>
      </p:grpSpPr>
      <p:sp>
        <p:nvSpPr>
          <p:cNvPr id="195" name="Google Shape;195;p18"/>
          <p:cNvSpPr/>
          <p:nvPr/>
        </p:nvSpPr>
        <p:spPr>
          <a:xfrm>
            <a:off x="3369577" y="4559724"/>
            <a:ext cx="2724649" cy="43259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291151" y="3108926"/>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7053848" y="3283250"/>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7797205" y="53991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1111195" y="-26495"/>
            <a:ext cx="2478466" cy="868334"/>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8"/>
          <p:cNvGrpSpPr/>
          <p:nvPr/>
        </p:nvGrpSpPr>
        <p:grpSpPr>
          <a:xfrm>
            <a:off x="781650" y="-244100"/>
            <a:ext cx="7580700" cy="1303550"/>
            <a:chOff x="781650" y="-244100"/>
            <a:chExt cx="7580700" cy="1303550"/>
          </a:xfrm>
        </p:grpSpPr>
        <p:sp>
          <p:nvSpPr>
            <p:cNvPr id="201" name="Google Shape;201;p18"/>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8"/>
          <p:cNvSpPr txBox="1"/>
          <p:nvPr>
            <p:ph idx="1" type="body"/>
          </p:nvPr>
        </p:nvSpPr>
        <p:spPr>
          <a:xfrm>
            <a:off x="985337" y="1377838"/>
            <a:ext cx="4566600" cy="30204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lt1"/>
              </a:buClr>
              <a:buSzPts val="1600"/>
              <a:buChar char="●"/>
              <a:defRPr/>
            </a:lvl1pPr>
            <a:lvl2pPr indent="-330200" lvl="1" marL="914400" rtl="0">
              <a:lnSpc>
                <a:spcPct val="115000"/>
              </a:lnSpc>
              <a:spcBef>
                <a:spcPts val="0"/>
              </a:spcBef>
              <a:spcAft>
                <a:spcPts val="0"/>
              </a:spcAft>
              <a:buSzPts val="1600"/>
              <a:buFont typeface="Roboto Condensed Light"/>
              <a:buChar char="○"/>
              <a:defRPr sz="1600"/>
            </a:lvl2pPr>
            <a:lvl3pPr indent="-330200" lvl="2" marL="1371600" rtl="0">
              <a:lnSpc>
                <a:spcPct val="115000"/>
              </a:lnSpc>
              <a:spcBef>
                <a:spcPts val="0"/>
              </a:spcBef>
              <a:spcAft>
                <a:spcPts val="0"/>
              </a:spcAft>
              <a:buSzPts val="1600"/>
              <a:buFont typeface="Roboto Condensed Light"/>
              <a:buChar char="■"/>
              <a:defRPr sz="1600"/>
            </a:lvl3pPr>
            <a:lvl4pPr indent="-330200" lvl="3" marL="1828800" rtl="0">
              <a:lnSpc>
                <a:spcPct val="115000"/>
              </a:lnSpc>
              <a:spcBef>
                <a:spcPts val="0"/>
              </a:spcBef>
              <a:spcAft>
                <a:spcPts val="0"/>
              </a:spcAft>
              <a:buSzPts val="1600"/>
              <a:buFont typeface="Roboto Condensed Light"/>
              <a:buChar char="●"/>
              <a:defRPr sz="1600"/>
            </a:lvl4pPr>
            <a:lvl5pPr indent="-330200" lvl="4" marL="2286000" rtl="0">
              <a:lnSpc>
                <a:spcPct val="115000"/>
              </a:lnSpc>
              <a:spcBef>
                <a:spcPts val="0"/>
              </a:spcBef>
              <a:spcAft>
                <a:spcPts val="0"/>
              </a:spcAft>
              <a:buSzPts val="1600"/>
              <a:buFont typeface="Roboto Condensed Light"/>
              <a:buChar char="○"/>
              <a:defRPr sz="1600"/>
            </a:lvl5pPr>
            <a:lvl6pPr indent="-330200" lvl="5" marL="2743200" rtl="0">
              <a:lnSpc>
                <a:spcPct val="115000"/>
              </a:lnSpc>
              <a:spcBef>
                <a:spcPts val="0"/>
              </a:spcBef>
              <a:spcAft>
                <a:spcPts val="0"/>
              </a:spcAft>
              <a:buSzPts val="1600"/>
              <a:buFont typeface="Roboto Condensed Light"/>
              <a:buChar char="■"/>
              <a:defRPr sz="1600"/>
            </a:lvl6pPr>
            <a:lvl7pPr indent="-330200" lvl="6" marL="3200400" rtl="0">
              <a:lnSpc>
                <a:spcPct val="115000"/>
              </a:lnSpc>
              <a:spcBef>
                <a:spcPts val="0"/>
              </a:spcBef>
              <a:spcAft>
                <a:spcPts val="0"/>
              </a:spcAft>
              <a:buSzPts val="1600"/>
              <a:buFont typeface="Roboto Condensed Light"/>
              <a:buChar char="●"/>
              <a:defRPr sz="1600"/>
            </a:lvl7pPr>
            <a:lvl8pPr indent="-330200" lvl="7" marL="3657600" rtl="0">
              <a:lnSpc>
                <a:spcPct val="115000"/>
              </a:lnSpc>
              <a:spcBef>
                <a:spcPts val="0"/>
              </a:spcBef>
              <a:spcAft>
                <a:spcPts val="0"/>
              </a:spcAft>
              <a:buSzPts val="1600"/>
              <a:buFont typeface="Roboto Condensed Light"/>
              <a:buChar char="○"/>
              <a:defRPr sz="1600"/>
            </a:lvl8pPr>
            <a:lvl9pPr indent="-330200" lvl="8" marL="4114800" rtl="0">
              <a:lnSpc>
                <a:spcPct val="115000"/>
              </a:lnSpc>
              <a:spcBef>
                <a:spcPts val="0"/>
              </a:spcBef>
              <a:spcAft>
                <a:spcPts val="0"/>
              </a:spcAft>
              <a:buSzPts val="1600"/>
              <a:buFont typeface="Roboto Condensed Light"/>
              <a:buChar char="■"/>
              <a:defRPr sz="1600"/>
            </a:lvl9pPr>
          </a:lstStyle>
          <a:p/>
        </p:txBody>
      </p:sp>
      <p:sp>
        <p:nvSpPr>
          <p:cNvPr id="206" name="Google Shape;206;p18"/>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_1_1">
    <p:spTree>
      <p:nvGrpSpPr>
        <p:cNvPr id="207" name="Shape 207"/>
        <p:cNvGrpSpPr/>
        <p:nvPr/>
      </p:nvGrpSpPr>
      <p:grpSpPr>
        <a:xfrm>
          <a:off x="0" y="0"/>
          <a:ext cx="0" cy="0"/>
          <a:chOff x="0" y="0"/>
          <a:chExt cx="0" cy="0"/>
        </a:xfrm>
      </p:grpSpPr>
      <p:grpSp>
        <p:nvGrpSpPr>
          <p:cNvPr id="208" name="Google Shape;208;p19"/>
          <p:cNvGrpSpPr/>
          <p:nvPr/>
        </p:nvGrpSpPr>
        <p:grpSpPr>
          <a:xfrm>
            <a:off x="2992730" y="-37"/>
            <a:ext cx="5089500" cy="2576374"/>
            <a:chOff x="2992730" y="-37"/>
            <a:chExt cx="5089500" cy="2576374"/>
          </a:xfrm>
        </p:grpSpPr>
        <p:grpSp>
          <p:nvGrpSpPr>
            <p:cNvPr id="209" name="Google Shape;209;p19"/>
            <p:cNvGrpSpPr/>
            <p:nvPr/>
          </p:nvGrpSpPr>
          <p:grpSpPr>
            <a:xfrm>
              <a:off x="4341600" y="-37"/>
              <a:ext cx="2468875" cy="1679343"/>
              <a:chOff x="3371200" y="2114881"/>
              <a:chExt cx="2468875" cy="3032400"/>
            </a:xfrm>
          </p:grpSpPr>
          <p:sp>
            <p:nvSpPr>
              <p:cNvPr id="210" name="Google Shape;210;p19"/>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9"/>
            <p:cNvGrpSpPr/>
            <p:nvPr/>
          </p:nvGrpSpPr>
          <p:grpSpPr>
            <a:xfrm>
              <a:off x="2992730" y="1545659"/>
              <a:ext cx="5089500" cy="1030678"/>
              <a:chOff x="3097375" y="3240075"/>
              <a:chExt cx="5089500" cy="1370400"/>
            </a:xfrm>
          </p:grpSpPr>
          <p:sp>
            <p:nvSpPr>
              <p:cNvPr id="213" name="Google Shape;213;p19"/>
              <p:cNvSpPr/>
              <p:nvPr/>
            </p:nvSpPr>
            <p:spPr>
              <a:xfrm>
                <a:off x="3097375" y="3240075"/>
                <a:ext cx="5089500" cy="13704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3177925" y="3327286"/>
                <a:ext cx="4928400" cy="11958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5" name="Google Shape;215;p19"/>
          <p:cNvSpPr txBox="1"/>
          <p:nvPr>
            <p:ph type="title"/>
          </p:nvPr>
        </p:nvSpPr>
        <p:spPr>
          <a:xfrm>
            <a:off x="3076880" y="1774649"/>
            <a:ext cx="4921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6" name="Google Shape;216;p19"/>
          <p:cNvSpPr txBox="1"/>
          <p:nvPr>
            <p:ph idx="1" type="subTitle"/>
          </p:nvPr>
        </p:nvSpPr>
        <p:spPr>
          <a:xfrm>
            <a:off x="3076880" y="2652826"/>
            <a:ext cx="4921200" cy="94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7" name="Google Shape;217;p19"/>
          <p:cNvSpPr/>
          <p:nvPr/>
        </p:nvSpPr>
        <p:spPr>
          <a:xfrm>
            <a:off x="5891205" y="-35192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608939" y="316226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6345121" y="26430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flipH="1">
            <a:off x="-608950" y="-61752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_1_1">
    <p:spTree>
      <p:nvGrpSpPr>
        <p:cNvPr id="221" name="Shape 221"/>
        <p:cNvGrpSpPr/>
        <p:nvPr/>
      </p:nvGrpSpPr>
      <p:grpSpPr>
        <a:xfrm>
          <a:off x="0" y="0"/>
          <a:ext cx="0" cy="0"/>
          <a:chOff x="0" y="0"/>
          <a:chExt cx="0" cy="0"/>
        </a:xfrm>
      </p:grpSpPr>
      <p:grpSp>
        <p:nvGrpSpPr>
          <p:cNvPr id="222" name="Google Shape;222;p20"/>
          <p:cNvGrpSpPr/>
          <p:nvPr/>
        </p:nvGrpSpPr>
        <p:grpSpPr>
          <a:xfrm>
            <a:off x="781650" y="-244100"/>
            <a:ext cx="7580700" cy="1303550"/>
            <a:chOff x="781650" y="-244100"/>
            <a:chExt cx="7580700" cy="1303550"/>
          </a:xfrm>
        </p:grpSpPr>
        <p:sp>
          <p:nvSpPr>
            <p:cNvPr id="223" name="Google Shape;223;p20"/>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0"/>
          <p:cNvSpPr txBox="1"/>
          <p:nvPr>
            <p:ph idx="1" type="subTitle"/>
          </p:nvPr>
        </p:nvSpPr>
        <p:spPr>
          <a:xfrm>
            <a:off x="1735875" y="1098025"/>
            <a:ext cx="5672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8" name="Google Shape;228;p20"/>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0"/>
          <p:cNvSpPr/>
          <p:nvPr/>
        </p:nvSpPr>
        <p:spPr>
          <a:xfrm>
            <a:off x="7946030" y="397226"/>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608939" y="316226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6345121" y="26430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flipH="1">
            <a:off x="-1415525" y="827001"/>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112" y="3657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3158350" y="365775"/>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6245487" y="-199550"/>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4119704" y="1709680"/>
            <a:ext cx="4107000" cy="8079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3600"/>
              <a:buNone/>
              <a:defRPr sz="4500">
                <a:solidFill>
                  <a:schemeClr val="dk2"/>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25" name="Google Shape;25;p3"/>
          <p:cNvSpPr txBox="1"/>
          <p:nvPr>
            <p:ph hasCustomPrompt="1" idx="2" type="title"/>
          </p:nvPr>
        </p:nvSpPr>
        <p:spPr>
          <a:xfrm>
            <a:off x="6646904" y="1127078"/>
            <a:ext cx="1579800" cy="7371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txBox="1"/>
          <p:nvPr>
            <p:ph idx="1" type="subTitle"/>
          </p:nvPr>
        </p:nvSpPr>
        <p:spPr>
          <a:xfrm>
            <a:off x="5260304" y="2434107"/>
            <a:ext cx="2966400" cy="456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500"/>
              <a:buNone/>
              <a:defRPr sz="1600">
                <a:solidFill>
                  <a:schemeClr val="lt1"/>
                </a:solidFill>
              </a:defRPr>
            </a:lvl1pPr>
            <a:lvl2pPr lvl="1" rtl="0" algn="ctr">
              <a:lnSpc>
                <a:spcPct val="100000"/>
              </a:lnSpc>
              <a:spcBef>
                <a:spcPts val="0"/>
              </a:spcBef>
              <a:spcAft>
                <a:spcPts val="0"/>
              </a:spcAft>
              <a:buClr>
                <a:schemeClr val="lt1"/>
              </a:buClr>
              <a:buSzPts val="1500"/>
              <a:buNone/>
              <a:defRPr>
                <a:solidFill>
                  <a:schemeClr val="lt1"/>
                </a:solidFill>
              </a:defRPr>
            </a:lvl2pPr>
            <a:lvl3pPr lvl="2" rtl="0" algn="ctr">
              <a:lnSpc>
                <a:spcPct val="100000"/>
              </a:lnSpc>
              <a:spcBef>
                <a:spcPts val="0"/>
              </a:spcBef>
              <a:spcAft>
                <a:spcPts val="0"/>
              </a:spcAft>
              <a:buClr>
                <a:schemeClr val="lt1"/>
              </a:buClr>
              <a:buSzPts val="1500"/>
              <a:buNone/>
              <a:defRPr>
                <a:solidFill>
                  <a:schemeClr val="lt1"/>
                </a:solidFill>
              </a:defRPr>
            </a:lvl3pPr>
            <a:lvl4pPr lvl="3" rtl="0" algn="ctr">
              <a:lnSpc>
                <a:spcPct val="100000"/>
              </a:lnSpc>
              <a:spcBef>
                <a:spcPts val="0"/>
              </a:spcBef>
              <a:spcAft>
                <a:spcPts val="0"/>
              </a:spcAft>
              <a:buClr>
                <a:schemeClr val="lt1"/>
              </a:buClr>
              <a:buSzPts val="1500"/>
              <a:buNone/>
              <a:defRPr>
                <a:solidFill>
                  <a:schemeClr val="lt1"/>
                </a:solidFill>
              </a:defRPr>
            </a:lvl4pPr>
            <a:lvl5pPr lvl="4" rtl="0" algn="ctr">
              <a:lnSpc>
                <a:spcPct val="100000"/>
              </a:lnSpc>
              <a:spcBef>
                <a:spcPts val="0"/>
              </a:spcBef>
              <a:spcAft>
                <a:spcPts val="0"/>
              </a:spcAft>
              <a:buClr>
                <a:schemeClr val="lt1"/>
              </a:buClr>
              <a:buSzPts val="1500"/>
              <a:buNone/>
              <a:defRPr>
                <a:solidFill>
                  <a:schemeClr val="lt1"/>
                </a:solidFill>
              </a:defRPr>
            </a:lvl5pPr>
            <a:lvl6pPr lvl="5" rtl="0" algn="ctr">
              <a:lnSpc>
                <a:spcPct val="100000"/>
              </a:lnSpc>
              <a:spcBef>
                <a:spcPts val="0"/>
              </a:spcBef>
              <a:spcAft>
                <a:spcPts val="0"/>
              </a:spcAft>
              <a:buClr>
                <a:schemeClr val="lt1"/>
              </a:buClr>
              <a:buSzPts val="1500"/>
              <a:buNone/>
              <a:defRPr>
                <a:solidFill>
                  <a:schemeClr val="lt1"/>
                </a:solidFill>
              </a:defRPr>
            </a:lvl6pPr>
            <a:lvl7pPr lvl="6" rtl="0" algn="ctr">
              <a:lnSpc>
                <a:spcPct val="100000"/>
              </a:lnSpc>
              <a:spcBef>
                <a:spcPts val="0"/>
              </a:spcBef>
              <a:spcAft>
                <a:spcPts val="0"/>
              </a:spcAft>
              <a:buClr>
                <a:schemeClr val="lt1"/>
              </a:buClr>
              <a:buSzPts val="1500"/>
              <a:buNone/>
              <a:defRPr>
                <a:solidFill>
                  <a:schemeClr val="lt1"/>
                </a:solidFill>
              </a:defRPr>
            </a:lvl7pPr>
            <a:lvl8pPr lvl="7" rtl="0" algn="ctr">
              <a:lnSpc>
                <a:spcPct val="100000"/>
              </a:lnSpc>
              <a:spcBef>
                <a:spcPts val="0"/>
              </a:spcBef>
              <a:spcAft>
                <a:spcPts val="0"/>
              </a:spcAft>
              <a:buClr>
                <a:schemeClr val="lt1"/>
              </a:buClr>
              <a:buSzPts val="1500"/>
              <a:buNone/>
              <a:defRPr>
                <a:solidFill>
                  <a:schemeClr val="lt1"/>
                </a:solidFill>
              </a:defRPr>
            </a:lvl8pPr>
            <a:lvl9pPr lvl="8" rtl="0" algn="ctr">
              <a:lnSpc>
                <a:spcPct val="100000"/>
              </a:lnSpc>
              <a:spcBef>
                <a:spcPts val="0"/>
              </a:spcBef>
              <a:spcAft>
                <a:spcPts val="0"/>
              </a:spcAft>
              <a:buClr>
                <a:schemeClr val="lt1"/>
              </a:buClr>
              <a:buSzPts val="1500"/>
              <a:buNone/>
              <a:defRPr>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_1_1_2">
    <p:spTree>
      <p:nvGrpSpPr>
        <p:cNvPr id="233" name="Shape 233"/>
        <p:cNvGrpSpPr/>
        <p:nvPr/>
      </p:nvGrpSpPr>
      <p:grpSpPr>
        <a:xfrm>
          <a:off x="0" y="0"/>
          <a:ext cx="0" cy="0"/>
          <a:chOff x="0" y="0"/>
          <a:chExt cx="0" cy="0"/>
        </a:xfrm>
      </p:grpSpPr>
      <p:grpSp>
        <p:nvGrpSpPr>
          <p:cNvPr id="234" name="Google Shape;234;p21"/>
          <p:cNvGrpSpPr/>
          <p:nvPr/>
        </p:nvGrpSpPr>
        <p:grpSpPr>
          <a:xfrm>
            <a:off x="686380" y="-12"/>
            <a:ext cx="5089500" cy="2576374"/>
            <a:chOff x="2992730" y="-37"/>
            <a:chExt cx="5089500" cy="2576374"/>
          </a:xfrm>
        </p:grpSpPr>
        <p:grpSp>
          <p:nvGrpSpPr>
            <p:cNvPr id="235" name="Google Shape;235;p21"/>
            <p:cNvGrpSpPr/>
            <p:nvPr/>
          </p:nvGrpSpPr>
          <p:grpSpPr>
            <a:xfrm>
              <a:off x="4341600" y="-37"/>
              <a:ext cx="2468875" cy="1679343"/>
              <a:chOff x="3371200" y="2114881"/>
              <a:chExt cx="2468875" cy="3032400"/>
            </a:xfrm>
          </p:grpSpPr>
          <p:sp>
            <p:nvSpPr>
              <p:cNvPr id="236" name="Google Shape;236;p21"/>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1"/>
            <p:cNvGrpSpPr/>
            <p:nvPr/>
          </p:nvGrpSpPr>
          <p:grpSpPr>
            <a:xfrm>
              <a:off x="2992730" y="1545659"/>
              <a:ext cx="5089500" cy="1030678"/>
              <a:chOff x="3097375" y="3240075"/>
              <a:chExt cx="5089500" cy="1370400"/>
            </a:xfrm>
          </p:grpSpPr>
          <p:sp>
            <p:nvSpPr>
              <p:cNvPr id="239" name="Google Shape;239;p21"/>
              <p:cNvSpPr/>
              <p:nvPr/>
            </p:nvSpPr>
            <p:spPr>
              <a:xfrm>
                <a:off x="3097375" y="3240075"/>
                <a:ext cx="5089500" cy="13704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3177925" y="3327286"/>
                <a:ext cx="4928400" cy="11958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1" name="Google Shape;241;p21"/>
          <p:cNvSpPr txBox="1"/>
          <p:nvPr>
            <p:ph type="title"/>
          </p:nvPr>
        </p:nvSpPr>
        <p:spPr>
          <a:xfrm>
            <a:off x="1027035" y="1766013"/>
            <a:ext cx="4408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2" name="Google Shape;242;p21"/>
          <p:cNvSpPr txBox="1"/>
          <p:nvPr>
            <p:ph idx="1" type="subTitle"/>
          </p:nvPr>
        </p:nvSpPr>
        <p:spPr>
          <a:xfrm>
            <a:off x="1027035" y="2641796"/>
            <a:ext cx="44082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43" name="Google Shape;243;p21"/>
          <p:cNvSpPr/>
          <p:nvPr/>
        </p:nvSpPr>
        <p:spPr>
          <a:xfrm>
            <a:off x="5228055" y="-550649"/>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11" y="293301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6917946" y="33999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flipH="1">
            <a:off x="-1216200" y="-7387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47" name="Shape 247"/>
        <p:cNvGrpSpPr/>
        <p:nvPr/>
      </p:nvGrpSpPr>
      <p:grpSpPr>
        <a:xfrm>
          <a:off x="0" y="0"/>
          <a:ext cx="0" cy="0"/>
          <a:chOff x="0" y="0"/>
          <a:chExt cx="0" cy="0"/>
        </a:xfrm>
      </p:grpSpPr>
      <p:sp>
        <p:nvSpPr>
          <p:cNvPr id="248" name="Google Shape;248;p22"/>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147387" y="286053"/>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7461700" y="725500"/>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6765687" y="1600675"/>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22"/>
          <p:cNvGrpSpPr/>
          <p:nvPr/>
        </p:nvGrpSpPr>
        <p:grpSpPr>
          <a:xfrm>
            <a:off x="781650" y="-244100"/>
            <a:ext cx="7580700" cy="1303550"/>
            <a:chOff x="781650" y="-244100"/>
            <a:chExt cx="7580700" cy="1303550"/>
          </a:xfrm>
        </p:grpSpPr>
        <p:sp>
          <p:nvSpPr>
            <p:cNvPr id="254" name="Google Shape;254;p22"/>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22"/>
          <p:cNvSpPr txBox="1"/>
          <p:nvPr>
            <p:ph idx="1" type="subTitle"/>
          </p:nvPr>
        </p:nvSpPr>
        <p:spPr>
          <a:xfrm>
            <a:off x="2046261" y="1915500"/>
            <a:ext cx="2030400" cy="495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Limelight"/>
                <a:ea typeface="Limelight"/>
                <a:cs typeface="Limelight"/>
                <a:sym typeface="Limeligh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59" name="Google Shape;259;p22"/>
          <p:cNvSpPr txBox="1"/>
          <p:nvPr>
            <p:ph idx="2" type="subTitle"/>
          </p:nvPr>
        </p:nvSpPr>
        <p:spPr>
          <a:xfrm>
            <a:off x="5069987" y="2984800"/>
            <a:ext cx="2030400" cy="495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solidFill>
                  <a:schemeClr val="dk2"/>
                </a:solidFill>
                <a:latin typeface="Limelight"/>
                <a:ea typeface="Limelight"/>
                <a:cs typeface="Limelight"/>
                <a:sym typeface="Limeligh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0" name="Google Shape;260;p22"/>
          <p:cNvSpPr txBox="1"/>
          <p:nvPr>
            <p:ph idx="3" type="subTitle"/>
          </p:nvPr>
        </p:nvSpPr>
        <p:spPr>
          <a:xfrm>
            <a:off x="2046261" y="2416625"/>
            <a:ext cx="2030400" cy="108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61" name="Google Shape;261;p22"/>
          <p:cNvSpPr txBox="1"/>
          <p:nvPr>
            <p:ph idx="4" type="subTitle"/>
          </p:nvPr>
        </p:nvSpPr>
        <p:spPr>
          <a:xfrm>
            <a:off x="5069988" y="3487429"/>
            <a:ext cx="2030400" cy="108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62" name="Google Shape;262;p22"/>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3" name="Google Shape;263;p22"/>
          <p:cNvSpPr txBox="1"/>
          <p:nvPr>
            <p:ph hasCustomPrompt="1" idx="5" type="title"/>
          </p:nvPr>
        </p:nvSpPr>
        <p:spPr>
          <a:xfrm>
            <a:off x="1356249" y="1916550"/>
            <a:ext cx="585300" cy="493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264" name="Google Shape;264;p22"/>
          <p:cNvSpPr txBox="1"/>
          <p:nvPr>
            <p:ph hasCustomPrompt="1" idx="6" type="title"/>
          </p:nvPr>
        </p:nvSpPr>
        <p:spPr>
          <a:xfrm>
            <a:off x="7212267" y="2985849"/>
            <a:ext cx="588900" cy="493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_1_1">
    <p:spTree>
      <p:nvGrpSpPr>
        <p:cNvPr id="265" name="Shape 265"/>
        <p:cNvGrpSpPr/>
        <p:nvPr/>
      </p:nvGrpSpPr>
      <p:grpSpPr>
        <a:xfrm>
          <a:off x="0" y="0"/>
          <a:ext cx="0" cy="0"/>
          <a:chOff x="0" y="0"/>
          <a:chExt cx="0" cy="0"/>
        </a:xfrm>
      </p:grpSpPr>
      <p:sp>
        <p:nvSpPr>
          <p:cNvPr id="266" name="Google Shape;266;p23"/>
          <p:cNvSpPr/>
          <p:nvPr/>
        </p:nvSpPr>
        <p:spPr>
          <a:xfrm>
            <a:off x="6183455" y="-38697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1286964" y="33492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7432296" y="328308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flipH="1">
            <a:off x="-2792275" y="-372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3"/>
          <p:cNvGrpSpPr/>
          <p:nvPr/>
        </p:nvGrpSpPr>
        <p:grpSpPr>
          <a:xfrm>
            <a:off x="781650" y="-244100"/>
            <a:ext cx="7580700" cy="1303550"/>
            <a:chOff x="781650" y="-244100"/>
            <a:chExt cx="7580700" cy="1303550"/>
          </a:xfrm>
        </p:grpSpPr>
        <p:sp>
          <p:nvSpPr>
            <p:cNvPr id="271" name="Google Shape;271;p23"/>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23"/>
          <p:cNvSpPr txBox="1"/>
          <p:nvPr>
            <p:ph idx="1" type="subTitle"/>
          </p:nvPr>
        </p:nvSpPr>
        <p:spPr>
          <a:xfrm>
            <a:off x="717525" y="1132300"/>
            <a:ext cx="3832800" cy="34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500"/>
              <a:buChar char="●"/>
              <a:defRPr sz="1300"/>
            </a:lvl1pPr>
            <a:lvl2pPr lvl="1" rtl="0" algn="ctr">
              <a:lnSpc>
                <a:spcPct val="100000"/>
              </a:lnSpc>
              <a:spcBef>
                <a:spcPts val="1000"/>
              </a:spcBef>
              <a:spcAft>
                <a:spcPts val="0"/>
              </a:spcAft>
              <a:buSzPts val="1500"/>
              <a:buChar char="○"/>
              <a:defRPr/>
            </a:lvl2pPr>
            <a:lvl3pPr lvl="2" rtl="0" algn="ctr">
              <a:lnSpc>
                <a:spcPct val="100000"/>
              </a:lnSpc>
              <a:spcBef>
                <a:spcPts val="0"/>
              </a:spcBef>
              <a:spcAft>
                <a:spcPts val="0"/>
              </a:spcAft>
              <a:buSzPts val="1500"/>
              <a:buChar char="■"/>
              <a:defRPr/>
            </a:lvl3pPr>
            <a:lvl4pPr lvl="3" rtl="0" algn="ctr">
              <a:lnSpc>
                <a:spcPct val="100000"/>
              </a:lnSpc>
              <a:spcBef>
                <a:spcPts val="0"/>
              </a:spcBef>
              <a:spcAft>
                <a:spcPts val="0"/>
              </a:spcAft>
              <a:buSzPts val="1500"/>
              <a:buChar char="●"/>
              <a:defRPr/>
            </a:lvl4pPr>
            <a:lvl5pPr lvl="4" rtl="0" algn="ctr">
              <a:lnSpc>
                <a:spcPct val="100000"/>
              </a:lnSpc>
              <a:spcBef>
                <a:spcPts val="0"/>
              </a:spcBef>
              <a:spcAft>
                <a:spcPts val="0"/>
              </a:spcAft>
              <a:buSzPts val="1500"/>
              <a:buChar char="○"/>
              <a:defRPr/>
            </a:lvl5pPr>
            <a:lvl6pPr lvl="5" rtl="0" algn="ctr">
              <a:lnSpc>
                <a:spcPct val="100000"/>
              </a:lnSpc>
              <a:spcBef>
                <a:spcPts val="0"/>
              </a:spcBef>
              <a:spcAft>
                <a:spcPts val="0"/>
              </a:spcAft>
              <a:buSzPts val="1500"/>
              <a:buChar char="■"/>
              <a:defRPr/>
            </a:lvl6pPr>
            <a:lvl7pPr lvl="6" rtl="0" algn="ctr">
              <a:lnSpc>
                <a:spcPct val="100000"/>
              </a:lnSpc>
              <a:spcBef>
                <a:spcPts val="0"/>
              </a:spcBef>
              <a:spcAft>
                <a:spcPts val="0"/>
              </a:spcAft>
              <a:buSzPts val="1500"/>
              <a:buChar char="●"/>
              <a:defRPr/>
            </a:lvl7pPr>
            <a:lvl8pPr lvl="7" rtl="0" algn="ctr">
              <a:lnSpc>
                <a:spcPct val="100000"/>
              </a:lnSpc>
              <a:spcBef>
                <a:spcPts val="0"/>
              </a:spcBef>
              <a:spcAft>
                <a:spcPts val="0"/>
              </a:spcAft>
              <a:buSzPts val="1500"/>
              <a:buChar char="○"/>
              <a:defRPr/>
            </a:lvl8pPr>
            <a:lvl9pPr lvl="8" rtl="0" algn="ctr">
              <a:lnSpc>
                <a:spcPct val="100000"/>
              </a:lnSpc>
              <a:spcBef>
                <a:spcPts val="0"/>
              </a:spcBef>
              <a:spcAft>
                <a:spcPts val="0"/>
              </a:spcAft>
              <a:buSzPts val="1500"/>
              <a:buChar char="■"/>
              <a:defRPr/>
            </a:lvl9pPr>
          </a:lstStyle>
          <a:p/>
        </p:txBody>
      </p:sp>
      <p:sp>
        <p:nvSpPr>
          <p:cNvPr id="276" name="Google Shape;276;p23"/>
          <p:cNvSpPr txBox="1"/>
          <p:nvPr>
            <p:ph idx="2" type="subTitle"/>
          </p:nvPr>
        </p:nvSpPr>
        <p:spPr>
          <a:xfrm>
            <a:off x="4865625" y="1132300"/>
            <a:ext cx="3561000" cy="34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sz="1300"/>
            </a:lvl1pPr>
            <a:lvl2pPr lvl="1" rtl="0" algn="ctr">
              <a:lnSpc>
                <a:spcPct val="100000"/>
              </a:lnSpc>
              <a:spcBef>
                <a:spcPts val="0"/>
              </a:spcBef>
              <a:spcAft>
                <a:spcPts val="0"/>
              </a:spcAft>
              <a:buSzPts val="1500"/>
              <a:buChar char="○"/>
              <a:defRPr/>
            </a:lvl2pPr>
            <a:lvl3pPr lvl="2" rtl="0" algn="ctr">
              <a:lnSpc>
                <a:spcPct val="100000"/>
              </a:lnSpc>
              <a:spcBef>
                <a:spcPts val="0"/>
              </a:spcBef>
              <a:spcAft>
                <a:spcPts val="0"/>
              </a:spcAft>
              <a:buSzPts val="1500"/>
              <a:buChar char="■"/>
              <a:defRPr/>
            </a:lvl3pPr>
            <a:lvl4pPr lvl="3" rtl="0" algn="ctr">
              <a:lnSpc>
                <a:spcPct val="100000"/>
              </a:lnSpc>
              <a:spcBef>
                <a:spcPts val="0"/>
              </a:spcBef>
              <a:spcAft>
                <a:spcPts val="0"/>
              </a:spcAft>
              <a:buSzPts val="1500"/>
              <a:buChar char="●"/>
              <a:defRPr/>
            </a:lvl4pPr>
            <a:lvl5pPr lvl="4" rtl="0" algn="ctr">
              <a:lnSpc>
                <a:spcPct val="100000"/>
              </a:lnSpc>
              <a:spcBef>
                <a:spcPts val="0"/>
              </a:spcBef>
              <a:spcAft>
                <a:spcPts val="0"/>
              </a:spcAft>
              <a:buSzPts val="1500"/>
              <a:buChar char="○"/>
              <a:defRPr/>
            </a:lvl5pPr>
            <a:lvl6pPr lvl="5" rtl="0" algn="ctr">
              <a:lnSpc>
                <a:spcPct val="100000"/>
              </a:lnSpc>
              <a:spcBef>
                <a:spcPts val="0"/>
              </a:spcBef>
              <a:spcAft>
                <a:spcPts val="0"/>
              </a:spcAft>
              <a:buSzPts val="1500"/>
              <a:buChar char="■"/>
              <a:defRPr/>
            </a:lvl6pPr>
            <a:lvl7pPr lvl="6" rtl="0" algn="ctr">
              <a:lnSpc>
                <a:spcPct val="100000"/>
              </a:lnSpc>
              <a:spcBef>
                <a:spcPts val="0"/>
              </a:spcBef>
              <a:spcAft>
                <a:spcPts val="0"/>
              </a:spcAft>
              <a:buSzPts val="1500"/>
              <a:buChar char="●"/>
              <a:defRPr/>
            </a:lvl7pPr>
            <a:lvl8pPr lvl="7" rtl="0" algn="ctr">
              <a:lnSpc>
                <a:spcPct val="100000"/>
              </a:lnSpc>
              <a:spcBef>
                <a:spcPts val="0"/>
              </a:spcBef>
              <a:spcAft>
                <a:spcPts val="0"/>
              </a:spcAft>
              <a:buSzPts val="1500"/>
              <a:buChar char="○"/>
              <a:defRPr/>
            </a:lvl8pPr>
            <a:lvl9pPr lvl="8" rtl="0" algn="ctr">
              <a:lnSpc>
                <a:spcPct val="100000"/>
              </a:lnSpc>
              <a:spcBef>
                <a:spcPts val="0"/>
              </a:spcBef>
              <a:spcAft>
                <a:spcPts val="0"/>
              </a:spcAft>
              <a:buSzPts val="1500"/>
              <a:buChar char="■"/>
              <a:defRPr/>
            </a:lvl9pPr>
          </a:lstStyle>
          <a:p/>
        </p:txBody>
      </p:sp>
      <p:sp>
        <p:nvSpPr>
          <p:cNvPr id="277" name="Google Shape;277;p23"/>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78" name="Shape 278"/>
        <p:cNvGrpSpPr/>
        <p:nvPr/>
      </p:nvGrpSpPr>
      <p:grpSpPr>
        <a:xfrm>
          <a:off x="0" y="0"/>
          <a:ext cx="0" cy="0"/>
          <a:chOff x="0" y="0"/>
          <a:chExt cx="0" cy="0"/>
        </a:xfrm>
      </p:grpSpPr>
      <p:grpSp>
        <p:nvGrpSpPr>
          <p:cNvPr id="279" name="Google Shape;279;p24"/>
          <p:cNvGrpSpPr/>
          <p:nvPr/>
        </p:nvGrpSpPr>
        <p:grpSpPr>
          <a:xfrm>
            <a:off x="1158600" y="987301"/>
            <a:ext cx="6826800" cy="4159980"/>
            <a:chOff x="1168975" y="987301"/>
            <a:chExt cx="6826800" cy="4159980"/>
          </a:xfrm>
        </p:grpSpPr>
        <p:sp>
          <p:nvSpPr>
            <p:cNvPr id="280" name="Google Shape;280;p24"/>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1168975" y="987301"/>
              <a:ext cx="6826800" cy="22599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1272906" y="1093846"/>
              <a:ext cx="6610800" cy="20415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24"/>
          <p:cNvSpPr txBox="1"/>
          <p:nvPr>
            <p:ph type="title"/>
          </p:nvPr>
        </p:nvSpPr>
        <p:spPr>
          <a:xfrm>
            <a:off x="1857775" y="1848548"/>
            <a:ext cx="5475000" cy="7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5" name="Google Shape;285;p24"/>
          <p:cNvSpPr txBox="1"/>
          <p:nvPr>
            <p:ph hasCustomPrompt="1" idx="2" type="title"/>
          </p:nvPr>
        </p:nvSpPr>
        <p:spPr>
          <a:xfrm>
            <a:off x="3741625" y="1030491"/>
            <a:ext cx="1707300" cy="102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6" name="Google Shape;286;p24"/>
          <p:cNvSpPr txBox="1"/>
          <p:nvPr>
            <p:ph idx="1" type="subTitle"/>
          </p:nvPr>
        </p:nvSpPr>
        <p:spPr>
          <a:xfrm>
            <a:off x="1520200" y="2494889"/>
            <a:ext cx="60912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solidFill>
                  <a:schemeClr val="lt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7" name="Google Shape;287;p24"/>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7125" y="1436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6666337" y="-199550"/>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0" y="4664225"/>
            <a:ext cx="9144000" cy="47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292" name="Shape 292"/>
        <p:cNvGrpSpPr/>
        <p:nvPr/>
      </p:nvGrpSpPr>
      <p:grpSpPr>
        <a:xfrm>
          <a:off x="0" y="0"/>
          <a:ext cx="0" cy="0"/>
          <a:chOff x="0" y="0"/>
          <a:chExt cx="0" cy="0"/>
        </a:xfrm>
      </p:grpSpPr>
      <p:sp>
        <p:nvSpPr>
          <p:cNvPr id="293" name="Google Shape;293;p25"/>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7112" y="3657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7765162" y="-472900"/>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txBox="1"/>
          <p:nvPr>
            <p:ph type="title"/>
          </p:nvPr>
        </p:nvSpPr>
        <p:spPr>
          <a:xfrm>
            <a:off x="4289100" y="1828995"/>
            <a:ext cx="3752400" cy="171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8" name="Google Shape;298;p25"/>
          <p:cNvSpPr txBox="1"/>
          <p:nvPr>
            <p:ph hasCustomPrompt="1" idx="2" type="title"/>
          </p:nvPr>
        </p:nvSpPr>
        <p:spPr>
          <a:xfrm>
            <a:off x="6790725" y="1221805"/>
            <a:ext cx="1250700" cy="882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99" name="Google Shape;299;p25"/>
          <p:cNvSpPr txBox="1"/>
          <p:nvPr>
            <p:ph idx="1" type="subTitle"/>
          </p:nvPr>
        </p:nvSpPr>
        <p:spPr>
          <a:xfrm>
            <a:off x="4803450" y="3276490"/>
            <a:ext cx="3237900" cy="696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600">
                <a:solidFill>
                  <a:schemeClr val="lt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00" name="Shape 300"/>
        <p:cNvGrpSpPr/>
        <p:nvPr/>
      </p:nvGrpSpPr>
      <p:grpSpPr>
        <a:xfrm>
          <a:off x="0" y="0"/>
          <a:ext cx="0" cy="0"/>
          <a:chOff x="0" y="0"/>
          <a:chExt cx="0" cy="0"/>
        </a:xfrm>
      </p:grpSpPr>
      <p:sp>
        <p:nvSpPr>
          <p:cNvPr id="301" name="Google Shape;301;p26"/>
          <p:cNvSpPr/>
          <p:nvPr/>
        </p:nvSpPr>
        <p:spPr>
          <a:xfrm>
            <a:off x="6012630" y="-46802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26"/>
          <p:cNvGrpSpPr/>
          <p:nvPr/>
        </p:nvGrpSpPr>
        <p:grpSpPr>
          <a:xfrm>
            <a:off x="781650" y="-244100"/>
            <a:ext cx="7580700" cy="1303550"/>
            <a:chOff x="781650" y="-244100"/>
            <a:chExt cx="7580700" cy="1303550"/>
          </a:xfrm>
        </p:grpSpPr>
        <p:sp>
          <p:nvSpPr>
            <p:cNvPr id="303" name="Google Shape;303;p26"/>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26"/>
          <p:cNvSpPr/>
          <p:nvPr/>
        </p:nvSpPr>
        <p:spPr>
          <a:xfrm>
            <a:off x="-619551" y="34544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6824396" y="319223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flipH="1">
            <a:off x="-2420250" y="445013"/>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8510675" y="16725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txBox="1"/>
          <p:nvPr>
            <p:ph type="title"/>
          </p:nvPr>
        </p:nvSpPr>
        <p:spPr>
          <a:xfrm>
            <a:off x="707324" y="2553850"/>
            <a:ext cx="22386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 name="Google Shape;312;p26"/>
          <p:cNvSpPr txBox="1"/>
          <p:nvPr>
            <p:ph idx="1" type="subTitle"/>
          </p:nvPr>
        </p:nvSpPr>
        <p:spPr>
          <a:xfrm>
            <a:off x="707324" y="3014609"/>
            <a:ext cx="2238600" cy="63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13" name="Google Shape;313;p26"/>
          <p:cNvSpPr txBox="1"/>
          <p:nvPr>
            <p:ph idx="2" type="title"/>
          </p:nvPr>
        </p:nvSpPr>
        <p:spPr>
          <a:xfrm>
            <a:off x="3450775" y="2553850"/>
            <a:ext cx="22386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4" name="Google Shape;314;p26"/>
          <p:cNvSpPr txBox="1"/>
          <p:nvPr>
            <p:ph idx="3" type="subTitle"/>
          </p:nvPr>
        </p:nvSpPr>
        <p:spPr>
          <a:xfrm>
            <a:off x="3450775" y="3014609"/>
            <a:ext cx="2238600" cy="63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15" name="Google Shape;315;p26"/>
          <p:cNvSpPr txBox="1"/>
          <p:nvPr>
            <p:ph idx="4" type="title"/>
          </p:nvPr>
        </p:nvSpPr>
        <p:spPr>
          <a:xfrm>
            <a:off x="6198126" y="2553850"/>
            <a:ext cx="22386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6" name="Google Shape;316;p26"/>
          <p:cNvSpPr txBox="1"/>
          <p:nvPr>
            <p:ph idx="5" type="subTitle"/>
          </p:nvPr>
        </p:nvSpPr>
        <p:spPr>
          <a:xfrm>
            <a:off x="6198126" y="3014609"/>
            <a:ext cx="2238600" cy="63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17" name="Google Shape;317;p26"/>
          <p:cNvSpPr txBox="1"/>
          <p:nvPr>
            <p:ph idx="6" type="title"/>
          </p:nvPr>
        </p:nvSpPr>
        <p:spPr>
          <a:xfrm>
            <a:off x="827900" y="445025"/>
            <a:ext cx="7488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18" name="Shape 318"/>
        <p:cNvGrpSpPr/>
        <p:nvPr/>
      </p:nvGrpSpPr>
      <p:grpSpPr>
        <a:xfrm>
          <a:off x="0" y="0"/>
          <a:ext cx="0" cy="0"/>
          <a:chOff x="0" y="0"/>
          <a:chExt cx="0" cy="0"/>
        </a:xfrm>
      </p:grpSpPr>
      <p:sp>
        <p:nvSpPr>
          <p:cNvPr id="319" name="Google Shape;319;p27"/>
          <p:cNvSpPr/>
          <p:nvPr/>
        </p:nvSpPr>
        <p:spPr>
          <a:xfrm rot="10800000">
            <a:off x="-17314" y="-11702"/>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rot="10800000">
            <a:off x="6661661" y="-12"/>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flipH="1">
            <a:off x="-502679" y="34125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5632200" y="3964949"/>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2794400" y="45475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7"/>
          <p:cNvGrpSpPr/>
          <p:nvPr/>
        </p:nvGrpSpPr>
        <p:grpSpPr>
          <a:xfrm>
            <a:off x="781650" y="-244100"/>
            <a:ext cx="7580700" cy="1303550"/>
            <a:chOff x="781650" y="-244100"/>
            <a:chExt cx="7580700" cy="1303550"/>
          </a:xfrm>
        </p:grpSpPr>
        <p:sp>
          <p:nvSpPr>
            <p:cNvPr id="325" name="Google Shape;325;p27"/>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27"/>
          <p:cNvSpPr txBox="1"/>
          <p:nvPr>
            <p:ph type="title"/>
          </p:nvPr>
        </p:nvSpPr>
        <p:spPr>
          <a:xfrm>
            <a:off x="717525" y="3412553"/>
            <a:ext cx="25164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0" name="Google Shape;330;p27"/>
          <p:cNvSpPr txBox="1"/>
          <p:nvPr>
            <p:ph idx="1" type="subTitle"/>
          </p:nvPr>
        </p:nvSpPr>
        <p:spPr>
          <a:xfrm>
            <a:off x="717525" y="3732590"/>
            <a:ext cx="2516400" cy="6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31" name="Google Shape;331;p27"/>
          <p:cNvSpPr txBox="1"/>
          <p:nvPr>
            <p:ph idx="2" type="title"/>
          </p:nvPr>
        </p:nvSpPr>
        <p:spPr>
          <a:xfrm>
            <a:off x="5910075" y="1530864"/>
            <a:ext cx="25164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2" name="Google Shape;332;p27"/>
          <p:cNvSpPr txBox="1"/>
          <p:nvPr>
            <p:ph idx="3" type="subTitle"/>
          </p:nvPr>
        </p:nvSpPr>
        <p:spPr>
          <a:xfrm>
            <a:off x="5910075" y="1852961"/>
            <a:ext cx="2516400" cy="6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33" name="Google Shape;333;p27"/>
          <p:cNvSpPr txBox="1"/>
          <p:nvPr>
            <p:ph idx="4" type="title"/>
          </p:nvPr>
        </p:nvSpPr>
        <p:spPr>
          <a:xfrm>
            <a:off x="717525" y="1530848"/>
            <a:ext cx="25164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4" name="Google Shape;334;p27"/>
          <p:cNvSpPr txBox="1"/>
          <p:nvPr>
            <p:ph idx="5" type="subTitle"/>
          </p:nvPr>
        </p:nvSpPr>
        <p:spPr>
          <a:xfrm>
            <a:off x="717525" y="1850844"/>
            <a:ext cx="2516400" cy="6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35" name="Google Shape;335;p27"/>
          <p:cNvSpPr txBox="1"/>
          <p:nvPr>
            <p:ph idx="6" type="title"/>
          </p:nvPr>
        </p:nvSpPr>
        <p:spPr>
          <a:xfrm>
            <a:off x="5910075" y="3412553"/>
            <a:ext cx="25164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6" name="Google Shape;336;p27"/>
          <p:cNvSpPr txBox="1"/>
          <p:nvPr>
            <p:ph idx="7" type="subTitle"/>
          </p:nvPr>
        </p:nvSpPr>
        <p:spPr>
          <a:xfrm>
            <a:off x="5910075" y="3732590"/>
            <a:ext cx="2516400" cy="6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37" name="Google Shape;337;p27"/>
          <p:cNvSpPr txBox="1"/>
          <p:nvPr>
            <p:ph idx="8"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2">
    <p:spTree>
      <p:nvGrpSpPr>
        <p:cNvPr id="338" name="Shape 338"/>
        <p:cNvGrpSpPr/>
        <p:nvPr/>
      </p:nvGrpSpPr>
      <p:grpSpPr>
        <a:xfrm>
          <a:off x="0" y="0"/>
          <a:ext cx="0" cy="0"/>
          <a:chOff x="0" y="0"/>
          <a:chExt cx="0" cy="0"/>
        </a:xfrm>
      </p:grpSpPr>
      <p:sp>
        <p:nvSpPr>
          <p:cNvPr id="339" name="Google Shape;339;p28"/>
          <p:cNvSpPr/>
          <p:nvPr/>
        </p:nvSpPr>
        <p:spPr>
          <a:xfrm rot="10800000">
            <a:off x="9" y="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rot="10800000">
            <a:off x="6661661" y="1"/>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5760555" y="4092576"/>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flipH="1">
            <a:off x="-290125" y="4163601"/>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8"/>
          <p:cNvGrpSpPr/>
          <p:nvPr/>
        </p:nvGrpSpPr>
        <p:grpSpPr>
          <a:xfrm>
            <a:off x="781650" y="-244100"/>
            <a:ext cx="7580700" cy="1303550"/>
            <a:chOff x="781650" y="-244100"/>
            <a:chExt cx="7580700" cy="1303550"/>
          </a:xfrm>
        </p:grpSpPr>
        <p:sp>
          <p:nvSpPr>
            <p:cNvPr id="344" name="Google Shape;344;p28"/>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8"/>
          <p:cNvSpPr txBox="1"/>
          <p:nvPr>
            <p:ph type="title"/>
          </p:nvPr>
        </p:nvSpPr>
        <p:spPr>
          <a:xfrm>
            <a:off x="720439" y="1949341"/>
            <a:ext cx="22080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9" name="Google Shape;349;p28"/>
          <p:cNvSpPr txBox="1"/>
          <p:nvPr>
            <p:ph idx="1" type="subTitle"/>
          </p:nvPr>
        </p:nvSpPr>
        <p:spPr>
          <a:xfrm>
            <a:off x="720439" y="2307776"/>
            <a:ext cx="22080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50" name="Google Shape;350;p28"/>
          <p:cNvSpPr txBox="1"/>
          <p:nvPr>
            <p:ph idx="2" type="title"/>
          </p:nvPr>
        </p:nvSpPr>
        <p:spPr>
          <a:xfrm>
            <a:off x="3412250" y="3553763"/>
            <a:ext cx="22080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1" name="Google Shape;351;p28"/>
          <p:cNvSpPr txBox="1"/>
          <p:nvPr>
            <p:ph idx="3" type="subTitle"/>
          </p:nvPr>
        </p:nvSpPr>
        <p:spPr>
          <a:xfrm>
            <a:off x="3412250" y="3912936"/>
            <a:ext cx="22080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52" name="Google Shape;352;p28"/>
          <p:cNvSpPr txBox="1"/>
          <p:nvPr>
            <p:ph idx="4" type="title"/>
          </p:nvPr>
        </p:nvSpPr>
        <p:spPr>
          <a:xfrm>
            <a:off x="6231186" y="1949341"/>
            <a:ext cx="21966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3" name="Google Shape;353;p28"/>
          <p:cNvSpPr txBox="1"/>
          <p:nvPr>
            <p:ph idx="5" type="subTitle"/>
          </p:nvPr>
        </p:nvSpPr>
        <p:spPr>
          <a:xfrm>
            <a:off x="6231186" y="2307776"/>
            <a:ext cx="21966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54" name="Google Shape;354;p28"/>
          <p:cNvSpPr txBox="1"/>
          <p:nvPr>
            <p:ph idx="6" type="title"/>
          </p:nvPr>
        </p:nvSpPr>
        <p:spPr>
          <a:xfrm>
            <a:off x="3417950" y="1949341"/>
            <a:ext cx="21966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5" name="Google Shape;355;p28"/>
          <p:cNvSpPr txBox="1"/>
          <p:nvPr>
            <p:ph idx="7" type="subTitle"/>
          </p:nvPr>
        </p:nvSpPr>
        <p:spPr>
          <a:xfrm>
            <a:off x="3417950" y="2307776"/>
            <a:ext cx="21966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56" name="Google Shape;356;p28"/>
          <p:cNvSpPr txBox="1"/>
          <p:nvPr>
            <p:ph idx="8" type="title"/>
          </p:nvPr>
        </p:nvSpPr>
        <p:spPr>
          <a:xfrm>
            <a:off x="720439" y="3553763"/>
            <a:ext cx="22080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7" name="Google Shape;357;p28"/>
          <p:cNvSpPr txBox="1"/>
          <p:nvPr>
            <p:ph idx="9" type="subTitle"/>
          </p:nvPr>
        </p:nvSpPr>
        <p:spPr>
          <a:xfrm>
            <a:off x="720439" y="3912936"/>
            <a:ext cx="22080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58" name="Google Shape;358;p28"/>
          <p:cNvSpPr txBox="1"/>
          <p:nvPr>
            <p:ph idx="13" type="title"/>
          </p:nvPr>
        </p:nvSpPr>
        <p:spPr>
          <a:xfrm>
            <a:off x="6231186" y="3553763"/>
            <a:ext cx="21966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9" name="Google Shape;359;p28"/>
          <p:cNvSpPr txBox="1"/>
          <p:nvPr>
            <p:ph idx="14" type="subTitle"/>
          </p:nvPr>
        </p:nvSpPr>
        <p:spPr>
          <a:xfrm>
            <a:off x="6231186" y="3912936"/>
            <a:ext cx="21966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0" name="Google Shape;360;p28"/>
          <p:cNvSpPr txBox="1"/>
          <p:nvPr>
            <p:ph idx="15" type="title"/>
          </p:nvPr>
        </p:nvSpPr>
        <p:spPr>
          <a:xfrm>
            <a:off x="717525" y="445025"/>
            <a:ext cx="7708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61" name="Shape 361"/>
        <p:cNvGrpSpPr/>
        <p:nvPr/>
      </p:nvGrpSpPr>
      <p:grpSpPr>
        <a:xfrm>
          <a:off x="0" y="0"/>
          <a:ext cx="0" cy="0"/>
          <a:chOff x="0" y="0"/>
          <a:chExt cx="0" cy="0"/>
        </a:xfrm>
      </p:grpSpPr>
      <p:sp>
        <p:nvSpPr>
          <p:cNvPr id="362" name="Google Shape;362;p29"/>
          <p:cNvSpPr txBox="1"/>
          <p:nvPr>
            <p:ph hasCustomPrompt="1" type="title"/>
          </p:nvPr>
        </p:nvSpPr>
        <p:spPr>
          <a:xfrm>
            <a:off x="2368625" y="548675"/>
            <a:ext cx="4406700" cy="60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63" name="Google Shape;363;p29"/>
          <p:cNvSpPr txBox="1"/>
          <p:nvPr>
            <p:ph idx="1" type="subTitle"/>
          </p:nvPr>
        </p:nvSpPr>
        <p:spPr>
          <a:xfrm>
            <a:off x="2368625" y="1145641"/>
            <a:ext cx="4406700" cy="30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4" name="Google Shape;364;p29"/>
          <p:cNvSpPr txBox="1"/>
          <p:nvPr>
            <p:ph hasCustomPrompt="1" idx="2" type="title"/>
          </p:nvPr>
        </p:nvSpPr>
        <p:spPr>
          <a:xfrm>
            <a:off x="2368625" y="2097040"/>
            <a:ext cx="4406700" cy="60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65" name="Google Shape;365;p29"/>
          <p:cNvSpPr txBox="1"/>
          <p:nvPr>
            <p:ph idx="3" type="subTitle"/>
          </p:nvPr>
        </p:nvSpPr>
        <p:spPr>
          <a:xfrm>
            <a:off x="2368625" y="2694708"/>
            <a:ext cx="4406700" cy="30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6" name="Google Shape;366;p29"/>
          <p:cNvSpPr txBox="1"/>
          <p:nvPr>
            <p:ph hasCustomPrompt="1" idx="4" type="title"/>
          </p:nvPr>
        </p:nvSpPr>
        <p:spPr>
          <a:xfrm>
            <a:off x="2368625" y="3645406"/>
            <a:ext cx="4406700" cy="60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67" name="Google Shape;367;p29"/>
          <p:cNvSpPr txBox="1"/>
          <p:nvPr>
            <p:ph idx="5" type="subTitle"/>
          </p:nvPr>
        </p:nvSpPr>
        <p:spPr>
          <a:xfrm>
            <a:off x="2368625" y="4242275"/>
            <a:ext cx="4406700" cy="30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8" name="Google Shape;368;p29"/>
          <p:cNvSpPr/>
          <p:nvPr/>
        </p:nvSpPr>
        <p:spPr>
          <a:xfrm>
            <a:off x="5228055" y="3805201"/>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11" y="296436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flipH="1" rot="10800000">
            <a:off x="6345121" y="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flipH="1">
            <a:off x="-843700" y="-258949"/>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152500" y="2129850"/>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73" name="Shape 373"/>
        <p:cNvGrpSpPr/>
        <p:nvPr/>
      </p:nvGrpSpPr>
      <p:grpSpPr>
        <a:xfrm>
          <a:off x="0" y="0"/>
          <a:ext cx="0" cy="0"/>
          <a:chOff x="0" y="0"/>
          <a:chExt cx="0" cy="0"/>
        </a:xfrm>
      </p:grpSpPr>
      <p:grpSp>
        <p:nvGrpSpPr>
          <p:cNvPr id="374" name="Google Shape;374;p30"/>
          <p:cNvGrpSpPr/>
          <p:nvPr/>
        </p:nvGrpSpPr>
        <p:grpSpPr>
          <a:xfrm>
            <a:off x="1246725" y="-1582299"/>
            <a:ext cx="6826800" cy="3620426"/>
            <a:chOff x="1246725" y="-1582299"/>
            <a:chExt cx="6826800" cy="3620426"/>
          </a:xfrm>
        </p:grpSpPr>
        <p:grpSp>
          <p:nvGrpSpPr>
            <p:cNvPr id="375" name="Google Shape;375;p30"/>
            <p:cNvGrpSpPr/>
            <p:nvPr/>
          </p:nvGrpSpPr>
          <p:grpSpPr>
            <a:xfrm>
              <a:off x="1246725" y="-1582299"/>
              <a:ext cx="6826800" cy="3620426"/>
              <a:chOff x="1246725" y="-1582299"/>
              <a:chExt cx="6826800" cy="3620426"/>
            </a:xfrm>
          </p:grpSpPr>
          <p:sp>
            <p:nvSpPr>
              <p:cNvPr id="376" name="Google Shape;376;p30"/>
              <p:cNvSpPr/>
              <p:nvPr/>
            </p:nvSpPr>
            <p:spPr>
              <a:xfrm rot="10800000">
                <a:off x="1246725" y="317926"/>
                <a:ext cx="6826800" cy="17202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rot="10800000">
                <a:off x="5796900" y="-1582299"/>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rot="10800000">
                <a:off x="3402425" y="-1582299"/>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30"/>
            <p:cNvSpPr/>
            <p:nvPr/>
          </p:nvSpPr>
          <p:spPr>
            <a:xfrm rot="10800000">
              <a:off x="1358794" y="403019"/>
              <a:ext cx="6610800" cy="15540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30"/>
          <p:cNvSpPr txBox="1"/>
          <p:nvPr>
            <p:ph type="ctrTitle"/>
          </p:nvPr>
        </p:nvSpPr>
        <p:spPr>
          <a:xfrm>
            <a:off x="1973400" y="534887"/>
            <a:ext cx="5197200" cy="128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81" name="Google Shape;381;p30"/>
          <p:cNvSpPr txBox="1"/>
          <p:nvPr>
            <p:ph idx="1" type="subTitle"/>
          </p:nvPr>
        </p:nvSpPr>
        <p:spPr>
          <a:xfrm>
            <a:off x="1973400" y="2713425"/>
            <a:ext cx="5197200" cy="101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82" name="Google Shape;382;p30"/>
          <p:cNvSpPr/>
          <p:nvPr/>
        </p:nvSpPr>
        <p:spPr>
          <a:xfrm>
            <a:off x="-70139" y="331421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6345121" y="3314221"/>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597300" y="2273775"/>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flipH="1" rot="10800000">
            <a:off x="-387464" y="-565304"/>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flipH="1" rot="10800000">
            <a:off x="6602296" y="-70557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6851725" y="1958200"/>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txBox="1"/>
          <p:nvPr/>
        </p:nvSpPr>
        <p:spPr>
          <a:xfrm>
            <a:off x="2187300" y="3717801"/>
            <a:ext cx="4769400" cy="6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4"/>
                </a:solidFill>
                <a:latin typeface="Raleway"/>
                <a:ea typeface="Raleway"/>
                <a:cs typeface="Raleway"/>
                <a:sym typeface="Raleway"/>
              </a:rPr>
              <a:t>CREDITS:</a:t>
            </a:r>
            <a:r>
              <a:rPr lang="en" sz="1200">
                <a:solidFill>
                  <a:schemeClr val="accent4"/>
                </a:solidFill>
                <a:latin typeface="Raleway"/>
                <a:ea typeface="Raleway"/>
                <a:cs typeface="Raleway"/>
                <a:sym typeface="Raleway"/>
              </a:rPr>
              <a:t> This presentation template was created by </a:t>
            </a:r>
            <a:r>
              <a:rPr b="1" lang="en" sz="1200">
                <a:solidFill>
                  <a:schemeClr val="accent4"/>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accent4"/>
                </a:solidFill>
                <a:latin typeface="Raleway"/>
                <a:ea typeface="Raleway"/>
                <a:cs typeface="Raleway"/>
                <a:sym typeface="Raleway"/>
              </a:rPr>
              <a:t>,</a:t>
            </a:r>
            <a:r>
              <a:rPr lang="en" sz="1200">
                <a:solidFill>
                  <a:schemeClr val="accent4"/>
                </a:solidFill>
                <a:latin typeface="Raleway"/>
                <a:ea typeface="Raleway"/>
                <a:cs typeface="Raleway"/>
                <a:sym typeface="Raleway"/>
              </a:rPr>
              <a:t> including icons by </a:t>
            </a:r>
            <a:r>
              <a:rPr b="1" lang="en" sz="1200">
                <a:solidFill>
                  <a:schemeClr val="accent4"/>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accent4"/>
                </a:solidFill>
                <a:latin typeface="Raleway"/>
                <a:ea typeface="Raleway"/>
                <a:cs typeface="Raleway"/>
                <a:sym typeface="Raleway"/>
              </a:rPr>
              <a:t>, infographics &amp; images by </a:t>
            </a:r>
            <a:r>
              <a:rPr b="1" lang="en" sz="1200">
                <a:solidFill>
                  <a:schemeClr val="accent4"/>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accent4"/>
                </a:solidFill>
                <a:latin typeface="Raleway"/>
                <a:ea typeface="Raleway"/>
                <a:cs typeface="Raleway"/>
                <a:sym typeface="Raleway"/>
              </a:rPr>
              <a:t> </a:t>
            </a:r>
            <a:endParaRPr sz="1200">
              <a:solidFill>
                <a:schemeClr val="accent4"/>
              </a:solidFill>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3828200" y="49247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369050" y="3776113"/>
            <a:ext cx="1760006" cy="1567221"/>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7701850" y="3906450"/>
            <a:ext cx="1449258" cy="1289851"/>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561880" y="193922"/>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140462" y="337203"/>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3555375" y="-40475"/>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4"/>
          <p:cNvGrpSpPr/>
          <p:nvPr/>
        </p:nvGrpSpPr>
        <p:grpSpPr>
          <a:xfrm>
            <a:off x="781650" y="-244100"/>
            <a:ext cx="7580700" cy="1303550"/>
            <a:chOff x="781650" y="-244100"/>
            <a:chExt cx="7580700" cy="1303550"/>
          </a:xfrm>
        </p:grpSpPr>
        <p:sp>
          <p:nvSpPr>
            <p:cNvPr id="35" name="Google Shape;35;p4"/>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4"/>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4"/>
          <p:cNvSpPr txBox="1"/>
          <p:nvPr>
            <p:ph idx="1" type="body"/>
          </p:nvPr>
        </p:nvSpPr>
        <p:spPr>
          <a:xfrm>
            <a:off x="717525" y="1102625"/>
            <a:ext cx="7708800" cy="3457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89" name="Shape 389"/>
        <p:cNvGrpSpPr/>
        <p:nvPr/>
      </p:nvGrpSpPr>
      <p:grpSpPr>
        <a:xfrm>
          <a:off x="0" y="0"/>
          <a:ext cx="0" cy="0"/>
          <a:chOff x="0" y="0"/>
          <a:chExt cx="0" cy="0"/>
        </a:xfrm>
      </p:grpSpPr>
      <p:sp>
        <p:nvSpPr>
          <p:cNvPr id="390" name="Google Shape;390;p31"/>
          <p:cNvSpPr/>
          <p:nvPr/>
        </p:nvSpPr>
        <p:spPr>
          <a:xfrm>
            <a:off x="6012630" y="-46802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619551" y="34544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6824396" y="319223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flipH="1">
            <a:off x="-2420250" y="445013"/>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8510675" y="16725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95" name="Shape 395"/>
        <p:cNvGrpSpPr/>
        <p:nvPr/>
      </p:nvGrpSpPr>
      <p:grpSpPr>
        <a:xfrm>
          <a:off x="0" y="0"/>
          <a:ext cx="0" cy="0"/>
          <a:chOff x="0" y="0"/>
          <a:chExt cx="0" cy="0"/>
        </a:xfrm>
      </p:grpSpPr>
      <p:sp>
        <p:nvSpPr>
          <p:cNvPr id="396" name="Google Shape;396;p32"/>
          <p:cNvSpPr/>
          <p:nvPr/>
        </p:nvSpPr>
        <p:spPr>
          <a:xfrm>
            <a:off x="5228055" y="3805201"/>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11" y="296436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flipH="1" rot="10800000">
            <a:off x="6345121" y="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flipH="1">
            <a:off x="-843700" y="-258949"/>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152500" y="2129850"/>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5"/>
          <p:cNvSpPr/>
          <p:nvPr/>
        </p:nvSpPr>
        <p:spPr>
          <a:xfrm>
            <a:off x="-1111195" y="-26495"/>
            <a:ext cx="2478466" cy="868334"/>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291151" y="3108926"/>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7381398" y="3629600"/>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7797205" y="53991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5"/>
          <p:cNvGrpSpPr/>
          <p:nvPr/>
        </p:nvGrpSpPr>
        <p:grpSpPr>
          <a:xfrm>
            <a:off x="781650" y="-244100"/>
            <a:ext cx="7580700" cy="1303550"/>
            <a:chOff x="781650" y="-244100"/>
            <a:chExt cx="7580700" cy="1303550"/>
          </a:xfrm>
        </p:grpSpPr>
        <p:sp>
          <p:nvSpPr>
            <p:cNvPr id="47" name="Google Shape;47;p5"/>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5"/>
          <p:cNvSpPr txBox="1"/>
          <p:nvPr>
            <p:ph idx="1" type="subTitle"/>
          </p:nvPr>
        </p:nvSpPr>
        <p:spPr>
          <a:xfrm>
            <a:off x="717537" y="2035409"/>
            <a:ext cx="3054300" cy="495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200">
                <a:solidFill>
                  <a:schemeClr val="accent1"/>
                </a:solidFill>
                <a:latin typeface="Limelight"/>
                <a:ea typeface="Limelight"/>
                <a:cs typeface="Limelight"/>
                <a:sym typeface="Limeligh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2" name="Google Shape;52;p5"/>
          <p:cNvSpPr txBox="1"/>
          <p:nvPr>
            <p:ph idx="2" type="subTitle"/>
          </p:nvPr>
        </p:nvSpPr>
        <p:spPr>
          <a:xfrm>
            <a:off x="5372163" y="3007811"/>
            <a:ext cx="3054300" cy="49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solidFill>
                  <a:schemeClr val="lt2"/>
                </a:solidFill>
                <a:latin typeface="Limelight"/>
                <a:ea typeface="Limelight"/>
                <a:cs typeface="Limelight"/>
                <a:sym typeface="Limeligh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3" name="Google Shape;53;p5"/>
          <p:cNvSpPr txBox="1"/>
          <p:nvPr>
            <p:ph idx="3" type="subTitle"/>
          </p:nvPr>
        </p:nvSpPr>
        <p:spPr>
          <a:xfrm>
            <a:off x="717537" y="2465907"/>
            <a:ext cx="3054300" cy="111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54" name="Google Shape;54;p5"/>
          <p:cNvSpPr txBox="1"/>
          <p:nvPr>
            <p:ph idx="4" type="subTitle"/>
          </p:nvPr>
        </p:nvSpPr>
        <p:spPr>
          <a:xfrm>
            <a:off x="5372163" y="3439315"/>
            <a:ext cx="3054300" cy="111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55" name="Google Shape;55;p5"/>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p:nvPr/>
        </p:nvSpPr>
        <p:spPr>
          <a:xfrm rot="5400000">
            <a:off x="-619114" y="-425187"/>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6869171" y="378250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752875" y="4143326"/>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flipH="1" rot="10800000">
            <a:off x="7543221" y="-70557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6"/>
          <p:cNvGrpSpPr/>
          <p:nvPr/>
        </p:nvGrpSpPr>
        <p:grpSpPr>
          <a:xfrm>
            <a:off x="781650" y="-244100"/>
            <a:ext cx="7580700" cy="1303550"/>
            <a:chOff x="781650" y="-244100"/>
            <a:chExt cx="7580700" cy="1303550"/>
          </a:xfrm>
        </p:grpSpPr>
        <p:sp>
          <p:nvSpPr>
            <p:cNvPr id="62" name="Google Shape;62;p6"/>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6"/>
          <p:cNvSpPr txBox="1"/>
          <p:nvPr>
            <p:ph type="title"/>
          </p:nvPr>
        </p:nvSpPr>
        <p:spPr>
          <a:xfrm>
            <a:off x="717525" y="445025"/>
            <a:ext cx="7708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7"/>
          <p:cNvSpPr/>
          <p:nvPr/>
        </p:nvSpPr>
        <p:spPr>
          <a:xfrm>
            <a:off x="5786593" y="-210849"/>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1" y="293301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6345121" y="265248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flipH="1">
            <a:off x="-2420250" y="445013"/>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8510675" y="16725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7"/>
          <p:cNvGrpSpPr/>
          <p:nvPr/>
        </p:nvGrpSpPr>
        <p:grpSpPr>
          <a:xfrm>
            <a:off x="781650" y="-244100"/>
            <a:ext cx="7580700" cy="1303550"/>
            <a:chOff x="781650" y="-244100"/>
            <a:chExt cx="7580700" cy="1303550"/>
          </a:xfrm>
        </p:grpSpPr>
        <p:sp>
          <p:nvSpPr>
            <p:cNvPr id="74" name="Google Shape;74;p7"/>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7"/>
          <p:cNvSpPr txBox="1"/>
          <p:nvPr>
            <p:ph type="title"/>
          </p:nvPr>
        </p:nvSpPr>
        <p:spPr>
          <a:xfrm>
            <a:off x="539500" y="408377"/>
            <a:ext cx="8064900" cy="64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7"/>
          <p:cNvSpPr txBox="1"/>
          <p:nvPr>
            <p:ph idx="1" type="body"/>
          </p:nvPr>
        </p:nvSpPr>
        <p:spPr>
          <a:xfrm>
            <a:off x="717525" y="1679150"/>
            <a:ext cx="7708800" cy="2395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1000"/>
              </a:spcBef>
              <a:spcAft>
                <a:spcPts val="0"/>
              </a:spcAft>
              <a:buClr>
                <a:srgbClr val="434343"/>
              </a:buClr>
              <a:buSzPts val="1400"/>
              <a:buChar char="●"/>
              <a:defRPr sz="1600"/>
            </a:lvl1pPr>
            <a:lvl2pPr indent="-323850" lvl="1" marL="914400" rtl="0">
              <a:lnSpc>
                <a:spcPct val="115000"/>
              </a:lnSpc>
              <a:spcBef>
                <a:spcPts val="0"/>
              </a:spcBef>
              <a:spcAft>
                <a:spcPts val="0"/>
              </a:spcAft>
              <a:buClr>
                <a:srgbClr val="434343"/>
              </a:buClr>
              <a:buSzPts val="1500"/>
              <a:buChar char="○"/>
              <a:defRPr>
                <a:solidFill>
                  <a:srgbClr val="434343"/>
                </a:solidFill>
              </a:defRPr>
            </a:lvl2pPr>
            <a:lvl3pPr indent="-323850" lvl="2" marL="1371600" rtl="0">
              <a:lnSpc>
                <a:spcPct val="115000"/>
              </a:lnSpc>
              <a:spcBef>
                <a:spcPts val="0"/>
              </a:spcBef>
              <a:spcAft>
                <a:spcPts val="0"/>
              </a:spcAft>
              <a:buClr>
                <a:srgbClr val="434343"/>
              </a:buClr>
              <a:buSzPts val="1500"/>
              <a:buChar char="■"/>
              <a:defRPr>
                <a:solidFill>
                  <a:srgbClr val="434343"/>
                </a:solidFill>
              </a:defRPr>
            </a:lvl3pPr>
            <a:lvl4pPr indent="-323850" lvl="3" marL="1828800" rtl="0">
              <a:lnSpc>
                <a:spcPct val="115000"/>
              </a:lnSpc>
              <a:spcBef>
                <a:spcPts val="0"/>
              </a:spcBef>
              <a:spcAft>
                <a:spcPts val="0"/>
              </a:spcAft>
              <a:buClr>
                <a:srgbClr val="434343"/>
              </a:buClr>
              <a:buSzPts val="1500"/>
              <a:buChar char="●"/>
              <a:defRPr>
                <a:solidFill>
                  <a:srgbClr val="434343"/>
                </a:solidFill>
              </a:defRPr>
            </a:lvl4pPr>
            <a:lvl5pPr indent="-323850" lvl="4" marL="2286000" rtl="0">
              <a:lnSpc>
                <a:spcPct val="115000"/>
              </a:lnSpc>
              <a:spcBef>
                <a:spcPts val="0"/>
              </a:spcBef>
              <a:spcAft>
                <a:spcPts val="0"/>
              </a:spcAft>
              <a:buClr>
                <a:srgbClr val="434343"/>
              </a:buClr>
              <a:buSzPts val="1500"/>
              <a:buChar char="○"/>
              <a:defRPr>
                <a:solidFill>
                  <a:srgbClr val="434343"/>
                </a:solidFill>
              </a:defRPr>
            </a:lvl5pPr>
            <a:lvl6pPr indent="-323850" lvl="5" marL="2743200" rtl="0">
              <a:lnSpc>
                <a:spcPct val="115000"/>
              </a:lnSpc>
              <a:spcBef>
                <a:spcPts val="0"/>
              </a:spcBef>
              <a:spcAft>
                <a:spcPts val="0"/>
              </a:spcAft>
              <a:buClr>
                <a:srgbClr val="434343"/>
              </a:buClr>
              <a:buSzPts val="1500"/>
              <a:buChar char="■"/>
              <a:defRPr>
                <a:solidFill>
                  <a:srgbClr val="434343"/>
                </a:solidFill>
              </a:defRPr>
            </a:lvl6pPr>
            <a:lvl7pPr indent="-323850" lvl="6" marL="3200400" rtl="0">
              <a:lnSpc>
                <a:spcPct val="115000"/>
              </a:lnSpc>
              <a:spcBef>
                <a:spcPts val="0"/>
              </a:spcBef>
              <a:spcAft>
                <a:spcPts val="0"/>
              </a:spcAft>
              <a:buClr>
                <a:srgbClr val="434343"/>
              </a:buClr>
              <a:buSzPts val="1500"/>
              <a:buChar char="●"/>
              <a:defRPr>
                <a:solidFill>
                  <a:srgbClr val="434343"/>
                </a:solidFill>
              </a:defRPr>
            </a:lvl7pPr>
            <a:lvl8pPr indent="-323850" lvl="7" marL="3657600" rtl="0">
              <a:lnSpc>
                <a:spcPct val="115000"/>
              </a:lnSpc>
              <a:spcBef>
                <a:spcPts val="0"/>
              </a:spcBef>
              <a:spcAft>
                <a:spcPts val="0"/>
              </a:spcAft>
              <a:buClr>
                <a:srgbClr val="434343"/>
              </a:buClr>
              <a:buSzPts val="1500"/>
              <a:buChar char="○"/>
              <a:defRPr>
                <a:solidFill>
                  <a:srgbClr val="434343"/>
                </a:solidFill>
              </a:defRPr>
            </a:lvl8pPr>
            <a:lvl9pPr indent="-323850" lvl="8" marL="4114800" rtl="0">
              <a:lnSpc>
                <a:spcPct val="115000"/>
              </a:lnSpc>
              <a:spcBef>
                <a:spcPts val="0"/>
              </a:spcBef>
              <a:spcAft>
                <a:spcPts val="0"/>
              </a:spcAft>
              <a:buClr>
                <a:srgbClr val="434343"/>
              </a:buClr>
              <a:buSzPts val="15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8"/>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427937" y="3864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4303950" y="213825"/>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6765687" y="1600675"/>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8"/>
          <p:cNvGrpSpPr/>
          <p:nvPr/>
        </p:nvGrpSpPr>
        <p:grpSpPr>
          <a:xfrm>
            <a:off x="1008300" y="789000"/>
            <a:ext cx="7127400" cy="4358281"/>
            <a:chOff x="1008300" y="789000"/>
            <a:chExt cx="7127400" cy="4358281"/>
          </a:xfrm>
        </p:grpSpPr>
        <p:grpSp>
          <p:nvGrpSpPr>
            <p:cNvPr id="87" name="Google Shape;87;p8"/>
            <p:cNvGrpSpPr/>
            <p:nvPr/>
          </p:nvGrpSpPr>
          <p:grpSpPr>
            <a:xfrm>
              <a:off x="3360825" y="2114881"/>
              <a:ext cx="2468875" cy="3032400"/>
              <a:chOff x="3371200" y="2114881"/>
              <a:chExt cx="2468875" cy="3032400"/>
            </a:xfrm>
          </p:grpSpPr>
          <p:sp>
            <p:nvSpPr>
              <p:cNvPr id="88" name="Google Shape;88;p8"/>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8"/>
            <p:cNvGrpSpPr/>
            <p:nvPr/>
          </p:nvGrpSpPr>
          <p:grpSpPr>
            <a:xfrm>
              <a:off x="1008300" y="789000"/>
              <a:ext cx="7127400" cy="3565500"/>
              <a:chOff x="1008325" y="958550"/>
              <a:chExt cx="7127400" cy="3565500"/>
            </a:xfrm>
          </p:grpSpPr>
          <p:sp>
            <p:nvSpPr>
              <p:cNvPr id="91" name="Google Shape;91;p8"/>
              <p:cNvSpPr/>
              <p:nvPr/>
            </p:nvSpPr>
            <p:spPr>
              <a:xfrm>
                <a:off x="1008325" y="958550"/>
                <a:ext cx="7127400" cy="35655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121125" y="1069700"/>
                <a:ext cx="6901800" cy="33432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 name="Google Shape;93;p8"/>
          <p:cNvSpPr txBox="1"/>
          <p:nvPr>
            <p:ph type="title"/>
          </p:nvPr>
        </p:nvSpPr>
        <p:spPr>
          <a:xfrm>
            <a:off x="1136475" y="894225"/>
            <a:ext cx="6870900" cy="329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9"/>
          <p:cNvSpPr/>
          <p:nvPr/>
        </p:nvSpPr>
        <p:spPr>
          <a:xfrm>
            <a:off x="-1" y="2933026"/>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6345121" y="26660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152905" y="-38357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flipH="1">
            <a:off x="-2246275" y="382013"/>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9"/>
          <p:cNvGrpSpPr/>
          <p:nvPr/>
        </p:nvGrpSpPr>
        <p:grpSpPr>
          <a:xfrm>
            <a:off x="2027250" y="1454410"/>
            <a:ext cx="5089500" cy="1030678"/>
            <a:chOff x="3097375" y="3240075"/>
            <a:chExt cx="5089500" cy="1370400"/>
          </a:xfrm>
        </p:grpSpPr>
        <p:sp>
          <p:nvSpPr>
            <p:cNvPr id="100" name="Google Shape;100;p9"/>
            <p:cNvSpPr/>
            <p:nvPr/>
          </p:nvSpPr>
          <p:spPr>
            <a:xfrm>
              <a:off x="3097375" y="3240075"/>
              <a:ext cx="5089500" cy="13704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3177925" y="3327286"/>
              <a:ext cx="4928400" cy="11958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2572500" y="1632549"/>
            <a:ext cx="3999000" cy="67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9"/>
          <p:cNvSpPr txBox="1"/>
          <p:nvPr>
            <p:ph idx="1" type="subTitle"/>
          </p:nvPr>
        </p:nvSpPr>
        <p:spPr>
          <a:xfrm>
            <a:off x="2027250" y="2508249"/>
            <a:ext cx="5089500" cy="122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solidFill>
                  <a:schemeClr val="dk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10"/>
          <p:cNvSpPr/>
          <p:nvPr/>
        </p:nvSpPr>
        <p:spPr>
          <a:xfrm>
            <a:off x="6474020" y="2752725"/>
            <a:ext cx="3142929" cy="2797175"/>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0"/>
          <p:cNvGrpSpPr/>
          <p:nvPr/>
        </p:nvGrpSpPr>
        <p:grpSpPr>
          <a:xfrm>
            <a:off x="3336975" y="3189325"/>
            <a:ext cx="5089500" cy="1370400"/>
            <a:chOff x="3097375" y="3240075"/>
            <a:chExt cx="5089500" cy="1370400"/>
          </a:xfrm>
        </p:grpSpPr>
        <p:sp>
          <p:nvSpPr>
            <p:cNvPr id="107" name="Google Shape;107;p10"/>
            <p:cNvSpPr/>
            <p:nvPr/>
          </p:nvSpPr>
          <p:spPr>
            <a:xfrm>
              <a:off x="3097375" y="3240075"/>
              <a:ext cx="5089500" cy="13704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3177925" y="3327286"/>
              <a:ext cx="4928400" cy="11958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0"/>
          <p:cNvSpPr/>
          <p:nvPr/>
        </p:nvSpPr>
        <p:spPr>
          <a:xfrm>
            <a:off x="-991727" y="3240068"/>
            <a:ext cx="2963981" cy="2639316"/>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6409296" y="120826"/>
            <a:ext cx="3615293" cy="1264496"/>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flipH="1">
            <a:off x="-1676795" y="-233703"/>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txBox="1"/>
          <p:nvPr>
            <p:ph type="title"/>
          </p:nvPr>
        </p:nvSpPr>
        <p:spPr>
          <a:xfrm flipH="1">
            <a:off x="3713600" y="3363425"/>
            <a:ext cx="4336500" cy="102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6599CC"/>
            </a:gs>
            <a:gs pos="47000">
              <a:srgbClr val="B2CAE3"/>
            </a:gs>
            <a:gs pos="100000">
              <a:schemeClr val="lt1"/>
            </a:gs>
          </a:gsLst>
          <a:lin ang="1619866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500"/>
              <a:buFont typeface="Limelight"/>
              <a:buNone/>
              <a:defRPr b="1" sz="2500">
                <a:solidFill>
                  <a:schemeClr val="lt1"/>
                </a:solidFill>
                <a:latin typeface="Limelight"/>
                <a:ea typeface="Limelight"/>
                <a:cs typeface="Limelight"/>
                <a:sym typeface="Limelight"/>
              </a:defRPr>
            </a:lvl1pPr>
            <a:lvl2pPr lvl="1"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2pPr>
            <a:lvl3pPr lvl="2"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3pPr>
            <a:lvl4pPr lvl="3"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4pPr>
            <a:lvl5pPr lvl="4"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5pPr>
            <a:lvl6pPr lvl="5"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6pPr>
            <a:lvl7pPr lvl="6"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7pPr>
            <a:lvl8pPr lvl="7"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8pPr>
            <a:lvl9pPr lvl="8"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9pPr>
          </a:lstStyle>
          <a:p/>
        </p:txBody>
      </p:sp>
      <p:sp>
        <p:nvSpPr>
          <p:cNvPr id="7" name="Google Shape;7;p1"/>
          <p:cNvSpPr txBox="1"/>
          <p:nvPr>
            <p:ph idx="1" type="body"/>
          </p:nvPr>
        </p:nvSpPr>
        <p:spPr>
          <a:xfrm>
            <a:off x="311700" y="1143325"/>
            <a:ext cx="8520600" cy="34164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1pPr>
            <a:lvl2pPr indent="-323850" lvl="1" marL="9144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2pPr>
            <a:lvl3pPr indent="-323850" lvl="2" marL="13716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3pPr>
            <a:lvl4pPr indent="-323850" lvl="3" marL="18288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4pPr>
            <a:lvl5pPr indent="-323850" lvl="4" marL="22860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5pPr>
            <a:lvl6pPr indent="-323850" lvl="5" marL="27432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6pPr>
            <a:lvl7pPr indent="-323850" lvl="6" marL="32004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7pPr>
            <a:lvl8pPr indent="-323850" lvl="7" marL="36576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8pPr>
            <a:lvl9pPr indent="-323850" lvl="8" marL="41148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onsumeraffairs.com/travel/airlines.html" TargetMode="External"/><Relationship Id="rId4" Type="http://schemas.openxmlformats.org/officeDocument/2006/relationships/hyperlink" Target="https://www.airlinequality.com/review-pages/latest-airline-reviews/" TargetMode="External"/><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599CC"/>
            </a:gs>
            <a:gs pos="47000">
              <a:srgbClr val="B2CAE3"/>
            </a:gs>
            <a:gs pos="100000">
              <a:schemeClr val="lt1"/>
            </a:gs>
          </a:gsLst>
          <a:lin ang="16200038" scaled="0"/>
        </a:gradFill>
      </p:bgPr>
    </p:bg>
    <p:spTree>
      <p:nvGrpSpPr>
        <p:cNvPr id="404" name="Shape 404"/>
        <p:cNvGrpSpPr/>
        <p:nvPr/>
      </p:nvGrpSpPr>
      <p:grpSpPr>
        <a:xfrm>
          <a:off x="0" y="0"/>
          <a:ext cx="0" cy="0"/>
          <a:chOff x="0" y="0"/>
          <a:chExt cx="0" cy="0"/>
        </a:xfrm>
      </p:grpSpPr>
      <p:grpSp>
        <p:nvGrpSpPr>
          <p:cNvPr id="405" name="Google Shape;405;p33"/>
          <p:cNvGrpSpPr/>
          <p:nvPr/>
        </p:nvGrpSpPr>
        <p:grpSpPr>
          <a:xfrm>
            <a:off x="612038" y="296476"/>
            <a:ext cx="3499471" cy="3696144"/>
            <a:chOff x="612038" y="296476"/>
            <a:chExt cx="3499471" cy="3696144"/>
          </a:xfrm>
        </p:grpSpPr>
        <p:sp>
          <p:nvSpPr>
            <p:cNvPr id="406" name="Google Shape;406;p33"/>
            <p:cNvSpPr/>
            <p:nvPr/>
          </p:nvSpPr>
          <p:spPr>
            <a:xfrm>
              <a:off x="612038" y="1324085"/>
              <a:ext cx="3498620" cy="2668535"/>
            </a:xfrm>
            <a:custGeom>
              <a:rect b="b" l="l" r="r" t="t"/>
              <a:pathLst>
                <a:path extrusionOk="0" h="43768" w="57385">
                  <a:moveTo>
                    <a:pt x="0" y="7864"/>
                  </a:moveTo>
                  <a:lnTo>
                    <a:pt x="28632" y="0"/>
                  </a:lnTo>
                  <a:lnTo>
                    <a:pt x="57385" y="7864"/>
                  </a:lnTo>
                  <a:lnTo>
                    <a:pt x="28686" y="43768"/>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33"/>
            <p:cNvGrpSpPr/>
            <p:nvPr/>
          </p:nvGrpSpPr>
          <p:grpSpPr>
            <a:xfrm>
              <a:off x="614474" y="296476"/>
              <a:ext cx="3497035" cy="1533517"/>
              <a:chOff x="835325" y="1238450"/>
              <a:chExt cx="1433975" cy="628800"/>
            </a:xfrm>
          </p:grpSpPr>
          <p:sp>
            <p:nvSpPr>
              <p:cNvPr id="408" name="Google Shape;408;p33"/>
              <p:cNvSpPr/>
              <p:nvPr/>
            </p:nvSpPr>
            <p:spPr>
              <a:xfrm>
                <a:off x="840375" y="1522075"/>
                <a:ext cx="648600" cy="316925"/>
              </a:xfrm>
              <a:custGeom>
                <a:rect b="b" l="l" r="r" t="t"/>
                <a:pathLst>
                  <a:path extrusionOk="0" h="12677" w="25944">
                    <a:moveTo>
                      <a:pt x="25890" y="1"/>
                    </a:moveTo>
                    <a:cubicBezTo>
                      <a:pt x="11144" y="6158"/>
                      <a:pt x="1909" y="9760"/>
                      <a:pt x="538" y="11158"/>
                    </a:cubicBezTo>
                    <a:lnTo>
                      <a:pt x="0" y="12677"/>
                    </a:lnTo>
                    <a:lnTo>
                      <a:pt x="25944" y="3308"/>
                    </a:lnTo>
                    <a:lnTo>
                      <a:pt x="258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835325" y="1522425"/>
                <a:ext cx="1433975" cy="344825"/>
              </a:xfrm>
              <a:custGeom>
                <a:rect b="b" l="l" r="r" t="t"/>
                <a:pathLst>
                  <a:path extrusionOk="0" h="13793" w="57359">
                    <a:moveTo>
                      <a:pt x="30595" y="8025"/>
                    </a:moveTo>
                    <a:cubicBezTo>
                      <a:pt x="30595" y="8025"/>
                      <a:pt x="30514" y="9195"/>
                      <a:pt x="30272" y="10445"/>
                    </a:cubicBezTo>
                    <a:lnTo>
                      <a:pt x="33485" y="11789"/>
                    </a:lnTo>
                    <a:lnTo>
                      <a:pt x="34211" y="12959"/>
                    </a:lnTo>
                    <a:lnTo>
                      <a:pt x="29923" y="12018"/>
                    </a:lnTo>
                    <a:cubicBezTo>
                      <a:pt x="29614" y="12999"/>
                      <a:pt x="29210" y="13792"/>
                      <a:pt x="28659" y="13792"/>
                    </a:cubicBezTo>
                    <a:cubicBezTo>
                      <a:pt x="28108" y="13792"/>
                      <a:pt x="27705" y="12999"/>
                      <a:pt x="27396" y="12018"/>
                    </a:cubicBezTo>
                    <a:lnTo>
                      <a:pt x="23121" y="12959"/>
                    </a:lnTo>
                    <a:lnTo>
                      <a:pt x="23833" y="11789"/>
                    </a:lnTo>
                    <a:lnTo>
                      <a:pt x="27046" y="10445"/>
                    </a:lnTo>
                    <a:cubicBezTo>
                      <a:pt x="26818" y="9168"/>
                      <a:pt x="26724" y="8025"/>
                      <a:pt x="26724" y="8025"/>
                    </a:cubicBezTo>
                    <a:lnTo>
                      <a:pt x="25836" y="8025"/>
                    </a:lnTo>
                    <a:lnTo>
                      <a:pt x="25406" y="9007"/>
                    </a:lnTo>
                    <a:lnTo>
                      <a:pt x="24331" y="9007"/>
                    </a:lnTo>
                    <a:lnTo>
                      <a:pt x="23807" y="8482"/>
                    </a:lnTo>
                    <a:lnTo>
                      <a:pt x="19465" y="8657"/>
                    </a:lnTo>
                    <a:lnTo>
                      <a:pt x="1" y="13375"/>
                    </a:lnTo>
                    <a:lnTo>
                      <a:pt x="229" y="12690"/>
                    </a:lnTo>
                    <a:lnTo>
                      <a:pt x="26172" y="3307"/>
                    </a:lnTo>
                    <a:lnTo>
                      <a:pt x="26119" y="0"/>
                    </a:lnTo>
                    <a:cubicBezTo>
                      <a:pt x="26119" y="0"/>
                      <a:pt x="26455" y="1896"/>
                      <a:pt x="28686" y="1896"/>
                    </a:cubicBezTo>
                    <a:cubicBezTo>
                      <a:pt x="30904" y="1896"/>
                      <a:pt x="31240" y="0"/>
                      <a:pt x="31240" y="0"/>
                    </a:cubicBezTo>
                    <a:lnTo>
                      <a:pt x="31186" y="3307"/>
                    </a:lnTo>
                    <a:lnTo>
                      <a:pt x="57130" y="12690"/>
                    </a:lnTo>
                    <a:lnTo>
                      <a:pt x="57358" y="13375"/>
                    </a:lnTo>
                    <a:lnTo>
                      <a:pt x="37894" y="8657"/>
                    </a:lnTo>
                    <a:lnTo>
                      <a:pt x="33552" y="8482"/>
                    </a:lnTo>
                    <a:lnTo>
                      <a:pt x="33028" y="9007"/>
                    </a:lnTo>
                    <a:lnTo>
                      <a:pt x="31953" y="9007"/>
                    </a:lnTo>
                    <a:lnTo>
                      <a:pt x="31522" y="80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1304800" y="1557700"/>
                <a:ext cx="76975" cy="205025"/>
              </a:xfrm>
              <a:custGeom>
                <a:rect b="b" l="l" r="r" t="t"/>
                <a:pathLst>
                  <a:path extrusionOk="0" h="8201" w="3079">
                    <a:moveTo>
                      <a:pt x="1533" y="8201"/>
                    </a:moveTo>
                    <a:lnTo>
                      <a:pt x="1533" y="8201"/>
                    </a:lnTo>
                    <a:cubicBezTo>
                      <a:pt x="686" y="8201"/>
                      <a:pt x="0" y="7515"/>
                      <a:pt x="0" y="6668"/>
                    </a:cubicBezTo>
                    <a:lnTo>
                      <a:pt x="0" y="1533"/>
                    </a:lnTo>
                    <a:cubicBezTo>
                      <a:pt x="0" y="686"/>
                      <a:pt x="686" y="1"/>
                      <a:pt x="1533" y="1"/>
                    </a:cubicBezTo>
                    <a:lnTo>
                      <a:pt x="1533" y="1"/>
                    </a:lnTo>
                    <a:cubicBezTo>
                      <a:pt x="2366" y="1"/>
                      <a:pt x="3065" y="686"/>
                      <a:pt x="3065" y="1533"/>
                    </a:cubicBezTo>
                    <a:lnTo>
                      <a:pt x="3065" y="6668"/>
                    </a:lnTo>
                    <a:cubicBezTo>
                      <a:pt x="3078" y="7488"/>
                      <a:pt x="2366" y="8201"/>
                      <a:pt x="1533" y="8201"/>
                    </a:cubicBezTo>
                    <a:close/>
                  </a:path>
                </a:pathLst>
              </a:custGeom>
              <a:solidFill>
                <a:srgbClr val="4A6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1478875" y="1238450"/>
                <a:ext cx="146200" cy="331375"/>
              </a:xfrm>
              <a:custGeom>
                <a:rect b="b" l="l" r="r" t="t"/>
                <a:pathLst>
                  <a:path extrusionOk="0" h="13255" w="5848">
                    <a:moveTo>
                      <a:pt x="2914" y="1"/>
                    </a:moveTo>
                    <a:cubicBezTo>
                      <a:pt x="2601" y="1"/>
                      <a:pt x="2292" y="135"/>
                      <a:pt x="2084" y="404"/>
                    </a:cubicBezTo>
                    <a:cubicBezTo>
                      <a:pt x="1210" y="1533"/>
                      <a:pt x="0" y="4356"/>
                      <a:pt x="363" y="11359"/>
                    </a:cubicBezTo>
                    <a:cubicBezTo>
                      <a:pt x="363" y="11359"/>
                      <a:pt x="699" y="13255"/>
                      <a:pt x="2917" y="13255"/>
                    </a:cubicBezTo>
                    <a:cubicBezTo>
                      <a:pt x="5135" y="13255"/>
                      <a:pt x="5471" y="11359"/>
                      <a:pt x="5471" y="11359"/>
                    </a:cubicBezTo>
                    <a:cubicBezTo>
                      <a:pt x="5848" y="4356"/>
                      <a:pt x="4638" y="1533"/>
                      <a:pt x="3764" y="404"/>
                    </a:cubicBezTo>
                    <a:cubicBezTo>
                      <a:pt x="3542" y="135"/>
                      <a:pt x="3226" y="1"/>
                      <a:pt x="2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1314550" y="1567450"/>
                <a:ext cx="57150" cy="50425"/>
              </a:xfrm>
              <a:custGeom>
                <a:rect b="b" l="l" r="r" t="t"/>
                <a:pathLst>
                  <a:path extrusionOk="0" h="2017" w="2286">
                    <a:moveTo>
                      <a:pt x="1143" y="1"/>
                    </a:moveTo>
                    <a:cubicBezTo>
                      <a:pt x="1761" y="1"/>
                      <a:pt x="2285" y="444"/>
                      <a:pt x="2285" y="1009"/>
                    </a:cubicBezTo>
                    <a:cubicBezTo>
                      <a:pt x="2285" y="1560"/>
                      <a:pt x="1774" y="2017"/>
                      <a:pt x="1143" y="2017"/>
                    </a:cubicBezTo>
                    <a:cubicBezTo>
                      <a:pt x="524" y="2017"/>
                      <a:pt x="0" y="1560"/>
                      <a:pt x="0" y="1009"/>
                    </a:cubicBezTo>
                    <a:cubicBezTo>
                      <a:pt x="0" y="444"/>
                      <a:pt x="524" y="1"/>
                      <a:pt x="11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1329325" y="1580225"/>
                <a:ext cx="27575" cy="24550"/>
              </a:xfrm>
              <a:custGeom>
                <a:rect b="b" l="l" r="r" t="t"/>
                <a:pathLst>
                  <a:path extrusionOk="0" h="982" w="1103">
                    <a:moveTo>
                      <a:pt x="552" y="0"/>
                    </a:moveTo>
                    <a:cubicBezTo>
                      <a:pt x="256" y="0"/>
                      <a:pt x="0" y="229"/>
                      <a:pt x="0" y="498"/>
                    </a:cubicBezTo>
                    <a:cubicBezTo>
                      <a:pt x="0" y="767"/>
                      <a:pt x="256" y="982"/>
                      <a:pt x="552" y="982"/>
                    </a:cubicBezTo>
                    <a:cubicBezTo>
                      <a:pt x="847" y="982"/>
                      <a:pt x="1103" y="767"/>
                      <a:pt x="1103" y="498"/>
                    </a:cubicBezTo>
                    <a:cubicBezTo>
                      <a:pt x="1103" y="229"/>
                      <a:pt x="847" y="0"/>
                      <a:pt x="5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1613950" y="1522075"/>
                <a:ext cx="648625" cy="316925"/>
              </a:xfrm>
              <a:custGeom>
                <a:rect b="b" l="l" r="r" t="t"/>
                <a:pathLst>
                  <a:path extrusionOk="0" h="12677" w="25945">
                    <a:moveTo>
                      <a:pt x="55" y="1"/>
                    </a:moveTo>
                    <a:lnTo>
                      <a:pt x="1" y="3308"/>
                    </a:lnTo>
                    <a:lnTo>
                      <a:pt x="25944" y="12677"/>
                    </a:lnTo>
                    <a:lnTo>
                      <a:pt x="25407" y="11158"/>
                    </a:lnTo>
                    <a:cubicBezTo>
                      <a:pt x="24036" y="9760"/>
                      <a:pt x="14814" y="6158"/>
                      <a:pt x="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1721500" y="1557700"/>
                <a:ext cx="76650" cy="205025"/>
              </a:xfrm>
              <a:custGeom>
                <a:rect b="b" l="l" r="r" t="t"/>
                <a:pathLst>
                  <a:path extrusionOk="0" h="8201" w="3066">
                    <a:moveTo>
                      <a:pt x="1533" y="8201"/>
                    </a:moveTo>
                    <a:lnTo>
                      <a:pt x="1533" y="8201"/>
                    </a:lnTo>
                    <a:cubicBezTo>
                      <a:pt x="2380" y="8201"/>
                      <a:pt x="3065" y="7515"/>
                      <a:pt x="3065" y="6668"/>
                    </a:cubicBezTo>
                    <a:lnTo>
                      <a:pt x="3065" y="1533"/>
                    </a:lnTo>
                    <a:cubicBezTo>
                      <a:pt x="3065" y="686"/>
                      <a:pt x="2380" y="1"/>
                      <a:pt x="1533" y="1"/>
                    </a:cubicBezTo>
                    <a:lnTo>
                      <a:pt x="1533" y="1"/>
                    </a:lnTo>
                    <a:cubicBezTo>
                      <a:pt x="699" y="1"/>
                      <a:pt x="0" y="686"/>
                      <a:pt x="0" y="1533"/>
                    </a:cubicBezTo>
                    <a:lnTo>
                      <a:pt x="0" y="6668"/>
                    </a:lnTo>
                    <a:cubicBezTo>
                      <a:pt x="0" y="7488"/>
                      <a:pt x="699" y="8201"/>
                      <a:pt x="1533" y="8201"/>
                    </a:cubicBezTo>
                    <a:close/>
                  </a:path>
                </a:pathLst>
              </a:custGeom>
              <a:solidFill>
                <a:srgbClr val="4A6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1731250" y="1567450"/>
                <a:ext cx="57150" cy="50425"/>
              </a:xfrm>
              <a:custGeom>
                <a:rect b="b" l="l" r="r" t="t"/>
                <a:pathLst>
                  <a:path extrusionOk="0" h="2017" w="2286">
                    <a:moveTo>
                      <a:pt x="2285" y="1009"/>
                    </a:moveTo>
                    <a:cubicBezTo>
                      <a:pt x="2285" y="1560"/>
                      <a:pt x="1788" y="2017"/>
                      <a:pt x="1143" y="2017"/>
                    </a:cubicBezTo>
                    <a:cubicBezTo>
                      <a:pt x="511" y="2017"/>
                      <a:pt x="0" y="1560"/>
                      <a:pt x="0" y="1009"/>
                    </a:cubicBezTo>
                    <a:cubicBezTo>
                      <a:pt x="0" y="444"/>
                      <a:pt x="511" y="1"/>
                      <a:pt x="1143" y="1"/>
                    </a:cubicBezTo>
                    <a:cubicBezTo>
                      <a:pt x="1788" y="1"/>
                      <a:pt x="2285" y="444"/>
                      <a:pt x="2285" y="100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1746025" y="1580225"/>
                <a:ext cx="27575" cy="24550"/>
              </a:xfrm>
              <a:custGeom>
                <a:rect b="b" l="l" r="r" t="t"/>
                <a:pathLst>
                  <a:path extrusionOk="0" h="982" w="1103">
                    <a:moveTo>
                      <a:pt x="552" y="0"/>
                    </a:moveTo>
                    <a:cubicBezTo>
                      <a:pt x="256" y="0"/>
                      <a:pt x="1" y="229"/>
                      <a:pt x="1" y="498"/>
                    </a:cubicBezTo>
                    <a:cubicBezTo>
                      <a:pt x="1" y="767"/>
                      <a:pt x="256" y="982"/>
                      <a:pt x="552" y="982"/>
                    </a:cubicBezTo>
                    <a:cubicBezTo>
                      <a:pt x="861" y="982"/>
                      <a:pt x="1103" y="767"/>
                      <a:pt x="1103" y="498"/>
                    </a:cubicBezTo>
                    <a:cubicBezTo>
                      <a:pt x="1103" y="229"/>
                      <a:pt x="861" y="0"/>
                      <a:pt x="5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1522550" y="1252225"/>
                <a:ext cx="57825" cy="45075"/>
              </a:xfrm>
              <a:custGeom>
                <a:rect b="b" l="l" r="r" t="t"/>
                <a:pathLst>
                  <a:path extrusionOk="0" h="1803" w="2313">
                    <a:moveTo>
                      <a:pt x="1163" y="1"/>
                    </a:moveTo>
                    <a:cubicBezTo>
                      <a:pt x="871" y="1"/>
                      <a:pt x="579" y="135"/>
                      <a:pt x="391" y="404"/>
                    </a:cubicBezTo>
                    <a:cubicBezTo>
                      <a:pt x="162" y="686"/>
                      <a:pt x="1" y="1144"/>
                      <a:pt x="1" y="1802"/>
                    </a:cubicBezTo>
                    <a:cubicBezTo>
                      <a:pt x="1" y="1802"/>
                      <a:pt x="337" y="552"/>
                      <a:pt x="1157" y="552"/>
                    </a:cubicBezTo>
                    <a:cubicBezTo>
                      <a:pt x="1977" y="552"/>
                      <a:pt x="2313" y="1802"/>
                      <a:pt x="2313" y="1802"/>
                    </a:cubicBezTo>
                    <a:cubicBezTo>
                      <a:pt x="2313" y="1130"/>
                      <a:pt x="2151" y="686"/>
                      <a:pt x="1936" y="404"/>
                    </a:cubicBezTo>
                    <a:cubicBezTo>
                      <a:pt x="1748" y="135"/>
                      <a:pt x="1456" y="1"/>
                      <a:pt x="1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9" name="Google Shape;419;p33"/>
          <p:cNvSpPr/>
          <p:nvPr/>
        </p:nvSpPr>
        <p:spPr>
          <a:xfrm>
            <a:off x="5368450" y="2632550"/>
            <a:ext cx="74400" cy="2037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7762925" y="2632550"/>
            <a:ext cx="74400" cy="2037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4448400" y="1551446"/>
            <a:ext cx="4241700" cy="20379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4512975" y="1608150"/>
            <a:ext cx="4107300" cy="19272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33"/>
          <p:cNvGrpSpPr/>
          <p:nvPr/>
        </p:nvGrpSpPr>
        <p:grpSpPr>
          <a:xfrm>
            <a:off x="1637158" y="2558345"/>
            <a:ext cx="1449237" cy="2153793"/>
            <a:chOff x="1285725" y="3740925"/>
            <a:chExt cx="910725" cy="1353650"/>
          </a:xfrm>
        </p:grpSpPr>
        <p:sp>
          <p:nvSpPr>
            <p:cNvPr id="424" name="Google Shape;424;p33"/>
            <p:cNvSpPr/>
            <p:nvPr/>
          </p:nvSpPr>
          <p:spPr>
            <a:xfrm>
              <a:off x="1360000" y="3752000"/>
              <a:ext cx="359600" cy="411375"/>
            </a:xfrm>
            <a:custGeom>
              <a:rect b="b" l="l" r="r" t="t"/>
              <a:pathLst>
                <a:path extrusionOk="0" h="16455" w="14384">
                  <a:moveTo>
                    <a:pt x="10203" y="1305"/>
                  </a:moveTo>
                  <a:cubicBezTo>
                    <a:pt x="10203" y="1305"/>
                    <a:pt x="7528" y="1"/>
                    <a:pt x="6399" y="2918"/>
                  </a:cubicBezTo>
                  <a:cubicBezTo>
                    <a:pt x="5283" y="5862"/>
                    <a:pt x="807" y="5942"/>
                    <a:pt x="484" y="9962"/>
                  </a:cubicBezTo>
                  <a:cubicBezTo>
                    <a:pt x="0" y="16226"/>
                    <a:pt x="11896" y="16454"/>
                    <a:pt x="13147" y="12260"/>
                  </a:cubicBezTo>
                  <a:cubicBezTo>
                    <a:pt x="14383" y="8080"/>
                    <a:pt x="12044" y="8496"/>
                    <a:pt x="12811" y="4907"/>
                  </a:cubicBezTo>
                  <a:cubicBezTo>
                    <a:pt x="13254" y="2689"/>
                    <a:pt x="12448" y="1076"/>
                    <a:pt x="10203" y="13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1747800" y="3740925"/>
              <a:ext cx="188550" cy="177450"/>
            </a:xfrm>
            <a:custGeom>
              <a:rect b="b" l="l" r="r" t="t"/>
              <a:pathLst>
                <a:path extrusionOk="0" h="7098" w="7542">
                  <a:moveTo>
                    <a:pt x="5498" y="1519"/>
                  </a:moveTo>
                  <a:cubicBezTo>
                    <a:pt x="5498" y="1519"/>
                    <a:pt x="2635" y="0"/>
                    <a:pt x="1412" y="1923"/>
                  </a:cubicBezTo>
                  <a:cubicBezTo>
                    <a:pt x="0" y="4140"/>
                    <a:pt x="1694" y="5848"/>
                    <a:pt x="4168" y="5848"/>
                  </a:cubicBezTo>
                  <a:cubicBezTo>
                    <a:pt x="6641" y="5848"/>
                    <a:pt x="6009" y="7098"/>
                    <a:pt x="6009" y="7098"/>
                  </a:cubicBezTo>
                  <a:cubicBezTo>
                    <a:pt x="6009" y="7098"/>
                    <a:pt x="7541" y="6668"/>
                    <a:pt x="7541" y="4719"/>
                  </a:cubicBezTo>
                  <a:cubicBezTo>
                    <a:pt x="7541" y="2756"/>
                    <a:pt x="6869" y="1519"/>
                    <a:pt x="5498" y="151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1785425" y="3808675"/>
              <a:ext cx="156300" cy="241775"/>
            </a:xfrm>
            <a:custGeom>
              <a:rect b="b" l="l" r="r" t="t"/>
              <a:pathLst>
                <a:path extrusionOk="0" h="9671" w="6252">
                  <a:moveTo>
                    <a:pt x="1494" y="0"/>
                  </a:moveTo>
                  <a:cubicBezTo>
                    <a:pt x="574" y="0"/>
                    <a:pt x="176" y="467"/>
                    <a:pt x="176" y="1027"/>
                  </a:cubicBezTo>
                  <a:cubicBezTo>
                    <a:pt x="176" y="1027"/>
                    <a:pt x="1" y="1901"/>
                    <a:pt x="176" y="3527"/>
                  </a:cubicBezTo>
                  <a:cubicBezTo>
                    <a:pt x="337" y="5154"/>
                    <a:pt x="1829" y="5329"/>
                    <a:pt x="1829" y="5329"/>
                  </a:cubicBezTo>
                  <a:cubicBezTo>
                    <a:pt x="1829" y="5329"/>
                    <a:pt x="2152" y="6202"/>
                    <a:pt x="1197" y="6565"/>
                  </a:cubicBezTo>
                  <a:cubicBezTo>
                    <a:pt x="1023" y="6633"/>
                    <a:pt x="821" y="6686"/>
                    <a:pt x="619" y="6754"/>
                  </a:cubicBezTo>
                  <a:lnTo>
                    <a:pt x="3617" y="9671"/>
                  </a:lnTo>
                  <a:lnTo>
                    <a:pt x="6252" y="6364"/>
                  </a:lnTo>
                  <a:cubicBezTo>
                    <a:pt x="6010" y="6350"/>
                    <a:pt x="5781" y="6323"/>
                    <a:pt x="5633" y="6229"/>
                  </a:cubicBezTo>
                  <a:cubicBezTo>
                    <a:pt x="4706" y="5813"/>
                    <a:pt x="4612" y="4186"/>
                    <a:pt x="4961" y="3205"/>
                  </a:cubicBezTo>
                  <a:cubicBezTo>
                    <a:pt x="5311" y="2250"/>
                    <a:pt x="5109" y="1592"/>
                    <a:pt x="4518" y="1592"/>
                  </a:cubicBezTo>
                  <a:cubicBezTo>
                    <a:pt x="3940" y="1592"/>
                    <a:pt x="3832" y="2197"/>
                    <a:pt x="3832" y="2197"/>
                  </a:cubicBezTo>
                  <a:cubicBezTo>
                    <a:pt x="3832" y="2197"/>
                    <a:pt x="3267" y="1363"/>
                    <a:pt x="3550" y="503"/>
                  </a:cubicBezTo>
                  <a:cubicBezTo>
                    <a:pt x="2687" y="146"/>
                    <a:pt x="2009" y="0"/>
                    <a:pt x="1494" y="0"/>
                  </a:cubicBezTo>
                  <a:close/>
                </a:path>
              </a:pathLst>
            </a:custGeom>
            <a:solidFill>
              <a:srgbClr val="F29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1632525" y="3965750"/>
              <a:ext cx="563925" cy="376725"/>
            </a:xfrm>
            <a:custGeom>
              <a:rect b="b" l="l" r="r" t="t"/>
              <a:pathLst>
                <a:path extrusionOk="0" h="15069" w="22557">
                  <a:moveTo>
                    <a:pt x="17301" y="2258"/>
                  </a:moveTo>
                  <a:cubicBezTo>
                    <a:pt x="15647" y="0"/>
                    <a:pt x="13564" y="175"/>
                    <a:pt x="12368" y="67"/>
                  </a:cubicBezTo>
                  <a:lnTo>
                    <a:pt x="9733" y="3401"/>
                  </a:lnTo>
                  <a:lnTo>
                    <a:pt x="6749" y="471"/>
                  </a:lnTo>
                  <a:cubicBezTo>
                    <a:pt x="5808" y="726"/>
                    <a:pt x="4544" y="1022"/>
                    <a:pt x="3052" y="3172"/>
                  </a:cubicBezTo>
                  <a:cubicBezTo>
                    <a:pt x="1896" y="5122"/>
                    <a:pt x="1" y="9490"/>
                    <a:pt x="1" y="9490"/>
                  </a:cubicBezTo>
                  <a:lnTo>
                    <a:pt x="2730" y="10687"/>
                  </a:lnTo>
                  <a:lnTo>
                    <a:pt x="4773" y="7030"/>
                  </a:lnTo>
                  <a:lnTo>
                    <a:pt x="5687" y="15069"/>
                  </a:lnTo>
                  <a:lnTo>
                    <a:pt x="16104" y="15069"/>
                  </a:lnTo>
                  <a:lnTo>
                    <a:pt x="15715" y="6788"/>
                  </a:lnTo>
                  <a:cubicBezTo>
                    <a:pt x="15715" y="6788"/>
                    <a:pt x="18887" y="13308"/>
                    <a:pt x="20715" y="12434"/>
                  </a:cubicBezTo>
                  <a:cubicBezTo>
                    <a:pt x="22557" y="11601"/>
                    <a:pt x="19277" y="4987"/>
                    <a:pt x="17301" y="22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1744775" y="4343475"/>
              <a:ext cx="304500" cy="751100"/>
            </a:xfrm>
            <a:custGeom>
              <a:rect b="b" l="l" r="r" t="t"/>
              <a:pathLst>
                <a:path extrusionOk="0" h="30044" w="12180">
                  <a:moveTo>
                    <a:pt x="1183" y="0"/>
                  </a:moveTo>
                  <a:cubicBezTo>
                    <a:pt x="1183" y="0"/>
                    <a:pt x="0" y="14746"/>
                    <a:pt x="915" y="20123"/>
                  </a:cubicBezTo>
                  <a:cubicBezTo>
                    <a:pt x="1815" y="25500"/>
                    <a:pt x="2796" y="30043"/>
                    <a:pt x="2796" y="30043"/>
                  </a:cubicBezTo>
                  <a:lnTo>
                    <a:pt x="5807" y="30043"/>
                  </a:lnTo>
                  <a:cubicBezTo>
                    <a:pt x="5807" y="30043"/>
                    <a:pt x="3939" y="13456"/>
                    <a:pt x="6103" y="4705"/>
                  </a:cubicBezTo>
                  <a:cubicBezTo>
                    <a:pt x="8456" y="26979"/>
                    <a:pt x="9356" y="30043"/>
                    <a:pt x="9356" y="30043"/>
                  </a:cubicBezTo>
                  <a:lnTo>
                    <a:pt x="12179" y="30043"/>
                  </a:lnTo>
                  <a:lnTo>
                    <a:pt x="11574" y="0"/>
                  </a:lnTo>
                  <a:lnTo>
                    <a:pt x="11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1303200" y="3838625"/>
              <a:ext cx="418750" cy="503850"/>
            </a:xfrm>
            <a:custGeom>
              <a:rect b="b" l="l" r="r" t="t"/>
              <a:pathLst>
                <a:path extrusionOk="0" h="20154" w="16750">
                  <a:moveTo>
                    <a:pt x="12039" y="0"/>
                  </a:moveTo>
                  <a:cubicBezTo>
                    <a:pt x="11576" y="0"/>
                    <a:pt x="11129" y="229"/>
                    <a:pt x="10875" y="649"/>
                  </a:cubicBezTo>
                  <a:cubicBezTo>
                    <a:pt x="10700" y="905"/>
                    <a:pt x="10485" y="1120"/>
                    <a:pt x="10203" y="1200"/>
                  </a:cubicBezTo>
                  <a:cubicBezTo>
                    <a:pt x="10059" y="1103"/>
                    <a:pt x="9927" y="1061"/>
                    <a:pt x="9812" y="1061"/>
                  </a:cubicBezTo>
                  <a:cubicBezTo>
                    <a:pt x="9232" y="1061"/>
                    <a:pt x="9068" y="2130"/>
                    <a:pt x="9719" y="2477"/>
                  </a:cubicBezTo>
                  <a:lnTo>
                    <a:pt x="9719" y="2666"/>
                  </a:lnTo>
                  <a:cubicBezTo>
                    <a:pt x="9759" y="4561"/>
                    <a:pt x="8536" y="6255"/>
                    <a:pt x="6708" y="6765"/>
                  </a:cubicBezTo>
                  <a:cubicBezTo>
                    <a:pt x="5525" y="7088"/>
                    <a:pt x="4436" y="8056"/>
                    <a:pt x="4114" y="9440"/>
                  </a:cubicBezTo>
                  <a:cubicBezTo>
                    <a:pt x="820" y="15395"/>
                    <a:pt x="0" y="15718"/>
                    <a:pt x="1197" y="16699"/>
                  </a:cubicBezTo>
                  <a:cubicBezTo>
                    <a:pt x="1370" y="16842"/>
                    <a:pt x="1555" y="16908"/>
                    <a:pt x="1748" y="16908"/>
                  </a:cubicBezTo>
                  <a:cubicBezTo>
                    <a:pt x="3659" y="16908"/>
                    <a:pt x="6385" y="10556"/>
                    <a:pt x="6385" y="10556"/>
                  </a:cubicBezTo>
                  <a:lnTo>
                    <a:pt x="6385" y="10556"/>
                  </a:lnTo>
                  <a:lnTo>
                    <a:pt x="5512" y="20154"/>
                  </a:lnTo>
                  <a:lnTo>
                    <a:pt x="13160" y="20154"/>
                  </a:lnTo>
                  <a:lnTo>
                    <a:pt x="14249" y="15046"/>
                  </a:lnTo>
                  <a:cubicBezTo>
                    <a:pt x="14249" y="15046"/>
                    <a:pt x="16118" y="13661"/>
                    <a:pt x="16749" y="12048"/>
                  </a:cubicBezTo>
                  <a:cubicBezTo>
                    <a:pt x="16749" y="8441"/>
                    <a:pt x="15171" y="6287"/>
                    <a:pt x="13538" y="6287"/>
                  </a:cubicBezTo>
                  <a:cubicBezTo>
                    <a:pt x="13479" y="6287"/>
                    <a:pt x="13421" y="6289"/>
                    <a:pt x="13362" y="6295"/>
                  </a:cubicBezTo>
                  <a:cubicBezTo>
                    <a:pt x="13134" y="6318"/>
                    <a:pt x="12935" y="6331"/>
                    <a:pt x="12763" y="6331"/>
                  </a:cubicBezTo>
                  <a:cubicBezTo>
                    <a:pt x="11657" y="6331"/>
                    <a:pt x="11644" y="5832"/>
                    <a:pt x="11924" y="4668"/>
                  </a:cubicBezTo>
                  <a:lnTo>
                    <a:pt x="11924" y="4668"/>
                  </a:lnTo>
                  <a:cubicBezTo>
                    <a:pt x="12028" y="4700"/>
                    <a:pt x="12138" y="4715"/>
                    <a:pt x="12251" y="4715"/>
                  </a:cubicBezTo>
                  <a:cubicBezTo>
                    <a:pt x="12968" y="4715"/>
                    <a:pt x="13814" y="4095"/>
                    <a:pt x="14209" y="2934"/>
                  </a:cubicBezTo>
                  <a:cubicBezTo>
                    <a:pt x="14639" y="1590"/>
                    <a:pt x="14424" y="595"/>
                    <a:pt x="14424" y="595"/>
                  </a:cubicBezTo>
                  <a:cubicBezTo>
                    <a:pt x="13738" y="528"/>
                    <a:pt x="13066" y="313"/>
                    <a:pt x="12555" y="98"/>
                  </a:cubicBezTo>
                  <a:cubicBezTo>
                    <a:pt x="12387" y="32"/>
                    <a:pt x="12212" y="0"/>
                    <a:pt x="12039" y="0"/>
                  </a:cubicBezTo>
                  <a:close/>
                </a:path>
              </a:pathLst>
            </a:custGeom>
            <a:solidFill>
              <a:srgbClr val="F29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1398650" y="4343475"/>
              <a:ext cx="335400" cy="751100"/>
            </a:xfrm>
            <a:custGeom>
              <a:rect b="b" l="l" r="r" t="t"/>
              <a:pathLst>
                <a:path extrusionOk="0" h="30044" w="13416">
                  <a:moveTo>
                    <a:pt x="9342" y="0"/>
                  </a:moveTo>
                  <a:lnTo>
                    <a:pt x="1694" y="0"/>
                  </a:lnTo>
                  <a:cubicBezTo>
                    <a:pt x="1694" y="0"/>
                    <a:pt x="0" y="3361"/>
                    <a:pt x="457" y="10673"/>
                  </a:cubicBezTo>
                  <a:cubicBezTo>
                    <a:pt x="901" y="17999"/>
                    <a:pt x="2366" y="30043"/>
                    <a:pt x="2366" y="30043"/>
                  </a:cubicBezTo>
                  <a:lnTo>
                    <a:pt x="4019" y="30043"/>
                  </a:lnTo>
                  <a:lnTo>
                    <a:pt x="5619" y="3388"/>
                  </a:lnTo>
                  <a:cubicBezTo>
                    <a:pt x="5619" y="3388"/>
                    <a:pt x="9342" y="15754"/>
                    <a:pt x="9342" y="18550"/>
                  </a:cubicBezTo>
                  <a:lnTo>
                    <a:pt x="9342" y="30043"/>
                  </a:lnTo>
                  <a:lnTo>
                    <a:pt x="10942" y="30043"/>
                  </a:lnTo>
                  <a:cubicBezTo>
                    <a:pt x="10942" y="30043"/>
                    <a:pt x="11574" y="25406"/>
                    <a:pt x="12488" y="18833"/>
                  </a:cubicBezTo>
                  <a:cubicBezTo>
                    <a:pt x="13415" y="12246"/>
                    <a:pt x="10996" y="2352"/>
                    <a:pt x="93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1532400" y="3927425"/>
              <a:ext cx="88050" cy="96825"/>
            </a:xfrm>
            <a:custGeom>
              <a:rect b="b" l="l" r="r" t="t"/>
              <a:pathLst>
                <a:path extrusionOk="0" h="3873" w="3522">
                  <a:moveTo>
                    <a:pt x="3428" y="3872"/>
                  </a:moveTo>
                  <a:lnTo>
                    <a:pt x="3522" y="2797"/>
                  </a:lnTo>
                  <a:cubicBezTo>
                    <a:pt x="2500" y="2756"/>
                    <a:pt x="2500" y="2259"/>
                    <a:pt x="2769" y="1130"/>
                  </a:cubicBezTo>
                  <a:cubicBezTo>
                    <a:pt x="2769" y="1130"/>
                    <a:pt x="1747" y="982"/>
                    <a:pt x="968" y="1"/>
                  </a:cubicBezTo>
                  <a:cubicBezTo>
                    <a:pt x="0" y="3254"/>
                    <a:pt x="3428" y="3872"/>
                    <a:pt x="3428" y="3872"/>
                  </a:cubicBezTo>
                  <a:close/>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1377800" y="3977175"/>
              <a:ext cx="345500" cy="366325"/>
            </a:xfrm>
            <a:custGeom>
              <a:rect b="b" l="l" r="r" t="t"/>
              <a:pathLst>
                <a:path extrusionOk="0" h="14653" w="13820">
                  <a:moveTo>
                    <a:pt x="5189" y="498"/>
                  </a:moveTo>
                  <a:cubicBezTo>
                    <a:pt x="5189" y="498"/>
                    <a:pt x="1" y="269"/>
                    <a:pt x="485" y="4234"/>
                  </a:cubicBezTo>
                  <a:cubicBezTo>
                    <a:pt x="1479" y="5216"/>
                    <a:pt x="3321" y="5982"/>
                    <a:pt x="3321" y="5982"/>
                  </a:cubicBezTo>
                  <a:lnTo>
                    <a:pt x="2528" y="14652"/>
                  </a:lnTo>
                  <a:lnTo>
                    <a:pt x="10176" y="14652"/>
                  </a:lnTo>
                  <a:cubicBezTo>
                    <a:pt x="10176" y="14652"/>
                    <a:pt x="12300" y="7944"/>
                    <a:pt x="11655" y="5592"/>
                  </a:cubicBezTo>
                  <a:cubicBezTo>
                    <a:pt x="11655" y="5592"/>
                    <a:pt x="12919" y="4853"/>
                    <a:pt x="13819" y="3925"/>
                  </a:cubicBezTo>
                  <a:cubicBezTo>
                    <a:pt x="13523" y="1344"/>
                    <a:pt x="11373" y="0"/>
                    <a:pt x="9424" y="793"/>
                  </a:cubicBezTo>
                  <a:cubicBezTo>
                    <a:pt x="9114" y="4463"/>
                    <a:pt x="5189" y="4423"/>
                    <a:pt x="5189" y="49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1433250" y="4010425"/>
              <a:ext cx="313575" cy="452375"/>
            </a:xfrm>
            <a:custGeom>
              <a:rect b="b" l="l" r="r" t="t"/>
              <a:pathLst>
                <a:path extrusionOk="0" h="18095" w="12543">
                  <a:moveTo>
                    <a:pt x="1" y="1"/>
                  </a:moveTo>
                  <a:lnTo>
                    <a:pt x="1" y="15742"/>
                  </a:lnTo>
                  <a:lnTo>
                    <a:pt x="12542" y="18094"/>
                  </a:lnTo>
                  <a:lnTo>
                    <a:pt x="12542" y="2098"/>
                  </a:lnTo>
                  <a:lnTo>
                    <a:pt x="1"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1746800" y="4010425"/>
              <a:ext cx="313900" cy="452375"/>
            </a:xfrm>
            <a:custGeom>
              <a:rect b="b" l="l" r="r" t="t"/>
              <a:pathLst>
                <a:path extrusionOk="0" h="18095" w="12556">
                  <a:moveTo>
                    <a:pt x="12555" y="1"/>
                  </a:moveTo>
                  <a:lnTo>
                    <a:pt x="0" y="2098"/>
                  </a:lnTo>
                  <a:lnTo>
                    <a:pt x="0" y="18094"/>
                  </a:lnTo>
                  <a:lnTo>
                    <a:pt x="12555" y="15742"/>
                  </a:lnTo>
                  <a:lnTo>
                    <a:pt x="12555"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1458450" y="4033950"/>
              <a:ext cx="288375" cy="353225"/>
            </a:xfrm>
            <a:custGeom>
              <a:rect b="b" l="l" r="r" t="t"/>
              <a:pathLst>
                <a:path extrusionOk="0" h="14129" w="11535">
                  <a:moveTo>
                    <a:pt x="1" y="1"/>
                  </a:moveTo>
                  <a:lnTo>
                    <a:pt x="1" y="11897"/>
                  </a:lnTo>
                  <a:lnTo>
                    <a:pt x="11534" y="14129"/>
                  </a:lnTo>
                  <a:lnTo>
                    <a:pt x="11534" y="2219"/>
                  </a:lnTo>
                  <a:close/>
                </a:path>
              </a:pathLst>
            </a:custGeom>
            <a:solidFill>
              <a:srgbClr val="304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1746800" y="4033950"/>
              <a:ext cx="289025" cy="353225"/>
            </a:xfrm>
            <a:custGeom>
              <a:rect b="b" l="l" r="r" t="t"/>
              <a:pathLst>
                <a:path extrusionOk="0" h="14129" w="11561">
                  <a:moveTo>
                    <a:pt x="0" y="2219"/>
                  </a:moveTo>
                  <a:lnTo>
                    <a:pt x="0" y="14129"/>
                  </a:lnTo>
                  <a:lnTo>
                    <a:pt x="11560" y="11897"/>
                  </a:lnTo>
                  <a:lnTo>
                    <a:pt x="11560" y="1"/>
                  </a:lnTo>
                  <a:close/>
                </a:path>
              </a:pathLst>
            </a:custGeom>
            <a:solidFill>
              <a:srgbClr val="304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1746800" y="4411350"/>
              <a:ext cx="4375" cy="28250"/>
            </a:xfrm>
            <a:custGeom>
              <a:rect b="b" l="l" r="r" t="t"/>
              <a:pathLst>
                <a:path extrusionOk="0" h="1130" w="175">
                  <a:moveTo>
                    <a:pt x="0" y="0"/>
                  </a:moveTo>
                  <a:lnTo>
                    <a:pt x="0" y="1130"/>
                  </a:lnTo>
                  <a:lnTo>
                    <a:pt x="175" y="1103"/>
                  </a:lnTo>
                  <a:lnTo>
                    <a:pt x="0" y="0"/>
                  </a:lnTo>
                  <a:close/>
                </a:path>
              </a:pathLst>
            </a:custGeom>
            <a:solidFill>
              <a:srgbClr val="FD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1913800" y="4343800"/>
              <a:ext cx="75975" cy="66575"/>
            </a:xfrm>
            <a:custGeom>
              <a:rect b="b" l="l" r="r" t="t"/>
              <a:pathLst>
                <a:path extrusionOk="0" h="2663" w="3039">
                  <a:moveTo>
                    <a:pt x="2515" y="1"/>
                  </a:moveTo>
                  <a:lnTo>
                    <a:pt x="1" y="1183"/>
                  </a:lnTo>
                  <a:lnTo>
                    <a:pt x="28" y="2662"/>
                  </a:lnTo>
                  <a:lnTo>
                    <a:pt x="3039" y="2124"/>
                  </a:lnTo>
                  <a:cubicBezTo>
                    <a:pt x="2837" y="1385"/>
                    <a:pt x="2662" y="673"/>
                    <a:pt x="251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1815000" y="4377075"/>
              <a:ext cx="88750" cy="50775"/>
            </a:xfrm>
            <a:custGeom>
              <a:rect b="b" l="l" r="r" t="t"/>
              <a:pathLst>
                <a:path extrusionOk="0" h="2031" w="3550">
                  <a:moveTo>
                    <a:pt x="3509" y="0"/>
                  </a:moveTo>
                  <a:lnTo>
                    <a:pt x="1" y="968"/>
                  </a:lnTo>
                  <a:lnTo>
                    <a:pt x="1" y="2030"/>
                  </a:lnTo>
                  <a:lnTo>
                    <a:pt x="3550" y="1398"/>
                  </a:lnTo>
                  <a:lnTo>
                    <a:pt x="350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1987750" y="4316290"/>
              <a:ext cx="47725" cy="77650"/>
            </a:xfrm>
            <a:custGeom>
              <a:rect b="b" l="l" r="r" t="t"/>
              <a:pathLst>
                <a:path extrusionOk="0" h="3106" w="1909">
                  <a:moveTo>
                    <a:pt x="1909" y="0"/>
                  </a:moveTo>
                  <a:lnTo>
                    <a:pt x="0" y="887"/>
                  </a:lnTo>
                  <a:cubicBezTo>
                    <a:pt x="148" y="1600"/>
                    <a:pt x="336" y="2339"/>
                    <a:pt x="538" y="3105"/>
                  </a:cubicBezTo>
                  <a:lnTo>
                    <a:pt x="1909" y="2877"/>
                  </a:lnTo>
                  <a:lnTo>
                    <a:pt x="190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1964960" y="4174417"/>
              <a:ext cx="69582" cy="80008"/>
            </a:xfrm>
            <a:custGeom>
              <a:rect b="b" l="l" r="r" t="t"/>
              <a:pathLst>
                <a:path extrusionOk="0" h="3200" w="2770">
                  <a:moveTo>
                    <a:pt x="2770" y="1"/>
                  </a:moveTo>
                  <a:lnTo>
                    <a:pt x="1" y="807"/>
                  </a:lnTo>
                  <a:cubicBezTo>
                    <a:pt x="55" y="1547"/>
                    <a:pt x="122" y="2340"/>
                    <a:pt x="229" y="3200"/>
                  </a:cubicBezTo>
                  <a:lnTo>
                    <a:pt x="2770" y="1829"/>
                  </a:lnTo>
                  <a:lnTo>
                    <a:pt x="277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1972990" y="4232225"/>
              <a:ext cx="61850" cy="96475"/>
            </a:xfrm>
            <a:custGeom>
              <a:rect b="b" l="l" r="r" t="t"/>
              <a:pathLst>
                <a:path extrusionOk="0" h="3859" w="2474">
                  <a:moveTo>
                    <a:pt x="2474" y="1"/>
                  </a:moveTo>
                  <a:lnTo>
                    <a:pt x="1" y="1318"/>
                  </a:lnTo>
                  <a:cubicBezTo>
                    <a:pt x="122" y="2111"/>
                    <a:pt x="269" y="2971"/>
                    <a:pt x="458" y="3859"/>
                  </a:cubicBezTo>
                  <a:lnTo>
                    <a:pt x="2474" y="2931"/>
                  </a:lnTo>
                  <a:lnTo>
                    <a:pt x="247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1815000" y="4147550"/>
              <a:ext cx="84725" cy="80325"/>
            </a:xfrm>
            <a:custGeom>
              <a:rect b="b" l="l" r="r" t="t"/>
              <a:pathLst>
                <a:path extrusionOk="0" h="3213" w="3389">
                  <a:moveTo>
                    <a:pt x="3335" y="0"/>
                  </a:moveTo>
                  <a:lnTo>
                    <a:pt x="1695" y="296"/>
                  </a:lnTo>
                  <a:cubicBezTo>
                    <a:pt x="1600" y="1183"/>
                    <a:pt x="888" y="2003"/>
                    <a:pt x="1" y="2272"/>
                  </a:cubicBezTo>
                  <a:lnTo>
                    <a:pt x="1" y="3213"/>
                  </a:lnTo>
                  <a:lnTo>
                    <a:pt x="3388" y="2245"/>
                  </a:lnTo>
                  <a:lnTo>
                    <a:pt x="333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1746800" y="4355900"/>
              <a:ext cx="57150" cy="83025"/>
            </a:xfrm>
            <a:custGeom>
              <a:rect b="b" l="l" r="r" t="t"/>
              <a:pathLst>
                <a:path extrusionOk="0" h="3321" w="2286">
                  <a:moveTo>
                    <a:pt x="2285" y="0"/>
                  </a:moveTo>
                  <a:lnTo>
                    <a:pt x="0" y="1237"/>
                  </a:lnTo>
                  <a:lnTo>
                    <a:pt x="0" y="2218"/>
                  </a:lnTo>
                  <a:lnTo>
                    <a:pt x="175" y="3321"/>
                  </a:lnTo>
                  <a:lnTo>
                    <a:pt x="2285" y="2944"/>
                  </a:lnTo>
                  <a:lnTo>
                    <a:pt x="228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1815004" y="4259484"/>
              <a:ext cx="86075" cy="80011"/>
            </a:xfrm>
            <a:custGeom>
              <a:rect b="b" l="l" r="r" t="t"/>
              <a:pathLst>
                <a:path extrusionOk="0" h="3146" w="3443">
                  <a:moveTo>
                    <a:pt x="3429" y="0"/>
                  </a:moveTo>
                  <a:lnTo>
                    <a:pt x="1" y="1345"/>
                  </a:lnTo>
                  <a:lnTo>
                    <a:pt x="1" y="3146"/>
                  </a:lnTo>
                  <a:lnTo>
                    <a:pt x="3442" y="1304"/>
                  </a:lnTo>
                  <a:lnTo>
                    <a:pt x="342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1746800" y="4074275"/>
              <a:ext cx="57150" cy="84050"/>
            </a:xfrm>
            <a:custGeom>
              <a:rect b="b" l="l" r="r" t="t"/>
              <a:pathLst>
                <a:path extrusionOk="0" h="3362" w="2286">
                  <a:moveTo>
                    <a:pt x="2285" y="1"/>
                  </a:moveTo>
                  <a:lnTo>
                    <a:pt x="0" y="404"/>
                  </a:lnTo>
                  <a:lnTo>
                    <a:pt x="0" y="3227"/>
                  </a:lnTo>
                  <a:lnTo>
                    <a:pt x="605" y="3361"/>
                  </a:lnTo>
                  <a:cubicBezTo>
                    <a:pt x="739" y="2501"/>
                    <a:pt x="1438" y="1708"/>
                    <a:pt x="2285" y="1453"/>
                  </a:cubicBezTo>
                  <a:lnTo>
                    <a:pt x="228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1815000" y="4058150"/>
              <a:ext cx="83375" cy="85725"/>
            </a:xfrm>
            <a:custGeom>
              <a:rect b="b" l="l" r="r" t="t"/>
              <a:pathLst>
                <a:path extrusionOk="0" h="3429" w="3335">
                  <a:moveTo>
                    <a:pt x="3281" y="1"/>
                  </a:moveTo>
                  <a:lnTo>
                    <a:pt x="1" y="579"/>
                  </a:lnTo>
                  <a:lnTo>
                    <a:pt x="1" y="2030"/>
                  </a:lnTo>
                  <a:cubicBezTo>
                    <a:pt x="31" y="2029"/>
                    <a:pt x="60" y="2028"/>
                    <a:pt x="90" y="2028"/>
                  </a:cubicBezTo>
                  <a:cubicBezTo>
                    <a:pt x="935" y="2028"/>
                    <a:pt x="1604" y="2584"/>
                    <a:pt x="1695" y="3428"/>
                  </a:cubicBezTo>
                  <a:lnTo>
                    <a:pt x="3335" y="3146"/>
                  </a:lnTo>
                  <a:lnTo>
                    <a:pt x="328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1963915" y="4033950"/>
              <a:ext cx="70925" cy="91100"/>
            </a:xfrm>
            <a:custGeom>
              <a:rect b="b" l="l" r="r" t="t"/>
              <a:pathLst>
                <a:path extrusionOk="0" h="3644" w="2837">
                  <a:moveTo>
                    <a:pt x="2837" y="1"/>
                  </a:moveTo>
                  <a:lnTo>
                    <a:pt x="323" y="431"/>
                  </a:lnTo>
                  <a:cubicBezTo>
                    <a:pt x="202" y="982"/>
                    <a:pt x="28" y="2058"/>
                    <a:pt x="1" y="3644"/>
                  </a:cubicBezTo>
                  <a:lnTo>
                    <a:pt x="2837" y="3133"/>
                  </a:lnTo>
                  <a:lnTo>
                    <a:pt x="283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1907115" y="4047035"/>
              <a:ext cx="53475" cy="87725"/>
            </a:xfrm>
            <a:custGeom>
              <a:rect b="b" l="l" r="r" t="t"/>
              <a:pathLst>
                <a:path extrusionOk="0" h="3509" w="2139">
                  <a:moveTo>
                    <a:pt x="2138" y="0"/>
                  </a:moveTo>
                  <a:lnTo>
                    <a:pt x="1" y="377"/>
                  </a:lnTo>
                  <a:lnTo>
                    <a:pt x="68" y="3509"/>
                  </a:lnTo>
                  <a:lnTo>
                    <a:pt x="1816" y="3213"/>
                  </a:lnTo>
                  <a:cubicBezTo>
                    <a:pt x="1842" y="1681"/>
                    <a:pt x="2017" y="605"/>
                    <a:pt x="213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1815000" y="4213440"/>
              <a:ext cx="85725" cy="68925"/>
            </a:xfrm>
            <a:custGeom>
              <a:rect b="b" l="l" r="r" t="t"/>
              <a:pathLst>
                <a:path extrusionOk="0" h="2757" w="3429">
                  <a:moveTo>
                    <a:pt x="3388" y="1"/>
                  </a:moveTo>
                  <a:lnTo>
                    <a:pt x="1" y="996"/>
                  </a:lnTo>
                  <a:lnTo>
                    <a:pt x="1" y="2757"/>
                  </a:lnTo>
                  <a:lnTo>
                    <a:pt x="3429" y="1399"/>
                  </a:lnTo>
                  <a:lnTo>
                    <a:pt x="338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1909450" y="4137475"/>
              <a:ext cx="45050" cy="62850"/>
            </a:xfrm>
            <a:custGeom>
              <a:rect b="b" l="l" r="r" t="t"/>
              <a:pathLst>
                <a:path extrusionOk="0" h="2514" w="1802">
                  <a:moveTo>
                    <a:pt x="1748" y="0"/>
                  </a:moveTo>
                  <a:lnTo>
                    <a:pt x="0" y="323"/>
                  </a:lnTo>
                  <a:lnTo>
                    <a:pt x="40" y="2514"/>
                  </a:lnTo>
                  <a:lnTo>
                    <a:pt x="1801" y="2003"/>
                  </a:lnTo>
                  <a:cubicBezTo>
                    <a:pt x="1748" y="1250"/>
                    <a:pt x="1734" y="592"/>
                    <a:pt x="1748" y="0"/>
                  </a:cubicBezTo>
                  <a:close/>
                </a:path>
              </a:pathLst>
            </a:custGeom>
            <a:solidFill>
              <a:srgbClr val="DF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1910775" y="4197950"/>
              <a:ext cx="47075" cy="47075"/>
            </a:xfrm>
            <a:custGeom>
              <a:rect b="b" l="l" r="r" t="t"/>
              <a:pathLst>
                <a:path extrusionOk="0" h="1883" w="1883">
                  <a:moveTo>
                    <a:pt x="1775" y="1"/>
                  </a:moveTo>
                  <a:lnTo>
                    <a:pt x="1" y="525"/>
                  </a:lnTo>
                  <a:lnTo>
                    <a:pt x="28" y="1883"/>
                  </a:lnTo>
                  <a:lnTo>
                    <a:pt x="1883" y="1143"/>
                  </a:lnTo>
                  <a:cubicBezTo>
                    <a:pt x="1829" y="740"/>
                    <a:pt x="1802" y="364"/>
                    <a:pt x="177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815000" y="4303800"/>
              <a:ext cx="87750" cy="86750"/>
            </a:xfrm>
            <a:custGeom>
              <a:rect b="b" l="l" r="r" t="t"/>
              <a:pathLst>
                <a:path extrusionOk="0" h="3470" w="3510">
                  <a:moveTo>
                    <a:pt x="3456" y="1"/>
                  </a:moveTo>
                  <a:lnTo>
                    <a:pt x="1" y="1869"/>
                  </a:lnTo>
                  <a:lnTo>
                    <a:pt x="1" y="3469"/>
                  </a:lnTo>
                  <a:lnTo>
                    <a:pt x="3509" y="2488"/>
                  </a:lnTo>
                  <a:lnTo>
                    <a:pt x="3456" y="1"/>
                  </a:lnTo>
                  <a:close/>
                </a:path>
              </a:pathLst>
            </a:custGeom>
            <a:solidFill>
              <a:srgbClr val="DF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772000" y="4119800"/>
              <a:ext cx="74950" cy="75325"/>
            </a:xfrm>
            <a:custGeom>
              <a:rect b="b" l="l" r="r" t="t"/>
              <a:pathLst>
                <a:path extrusionOk="0" h="3013" w="2998">
                  <a:moveTo>
                    <a:pt x="1754" y="1"/>
                  </a:moveTo>
                  <a:cubicBezTo>
                    <a:pt x="1673" y="1"/>
                    <a:pt x="1590" y="8"/>
                    <a:pt x="1506" y="22"/>
                  </a:cubicBezTo>
                  <a:cubicBezTo>
                    <a:pt x="672" y="169"/>
                    <a:pt x="0" y="949"/>
                    <a:pt x="0" y="1769"/>
                  </a:cubicBezTo>
                  <a:cubicBezTo>
                    <a:pt x="0" y="2504"/>
                    <a:pt x="541" y="3013"/>
                    <a:pt x="1254" y="3013"/>
                  </a:cubicBezTo>
                  <a:cubicBezTo>
                    <a:pt x="1336" y="3013"/>
                    <a:pt x="1420" y="3006"/>
                    <a:pt x="1506" y="2992"/>
                  </a:cubicBezTo>
                  <a:cubicBezTo>
                    <a:pt x="2326" y="2844"/>
                    <a:pt x="2998" y="2078"/>
                    <a:pt x="2998" y="1245"/>
                  </a:cubicBezTo>
                  <a:cubicBezTo>
                    <a:pt x="2998" y="509"/>
                    <a:pt x="2457" y="1"/>
                    <a:pt x="175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47450" y="4167025"/>
              <a:ext cx="56500" cy="80700"/>
            </a:xfrm>
            <a:custGeom>
              <a:rect b="b" l="l" r="r" t="t"/>
              <a:pathLst>
                <a:path extrusionOk="0" h="3228" w="2260">
                  <a:moveTo>
                    <a:pt x="1" y="1"/>
                  </a:moveTo>
                  <a:lnTo>
                    <a:pt x="1" y="3227"/>
                  </a:lnTo>
                  <a:lnTo>
                    <a:pt x="2259" y="2555"/>
                  </a:lnTo>
                  <a:lnTo>
                    <a:pt x="2259" y="1560"/>
                  </a:lnTo>
                  <a:cubicBezTo>
                    <a:pt x="2222" y="1562"/>
                    <a:pt x="2185" y="1564"/>
                    <a:pt x="2149" y="1564"/>
                  </a:cubicBezTo>
                  <a:cubicBezTo>
                    <a:pt x="1300" y="1564"/>
                    <a:pt x="630" y="972"/>
                    <a:pt x="566" y="122"/>
                  </a:cubicBez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962956" y="4123350"/>
              <a:ext cx="71250" cy="60850"/>
            </a:xfrm>
            <a:custGeom>
              <a:rect b="b" l="l" r="r" t="t"/>
              <a:pathLst>
                <a:path extrusionOk="0" h="2434" w="2850">
                  <a:moveTo>
                    <a:pt x="2850" y="0"/>
                  </a:moveTo>
                  <a:lnTo>
                    <a:pt x="0" y="498"/>
                  </a:lnTo>
                  <a:cubicBezTo>
                    <a:pt x="0" y="1076"/>
                    <a:pt x="14" y="1735"/>
                    <a:pt x="41" y="2434"/>
                  </a:cubicBezTo>
                  <a:lnTo>
                    <a:pt x="2850" y="1627"/>
                  </a:lnTo>
                  <a:lnTo>
                    <a:pt x="285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1911450" y="4237275"/>
              <a:ext cx="50100" cy="49425"/>
            </a:xfrm>
            <a:custGeom>
              <a:rect b="b" l="l" r="r" t="t"/>
              <a:pathLst>
                <a:path extrusionOk="0" h="1977" w="2004">
                  <a:moveTo>
                    <a:pt x="1883" y="0"/>
                  </a:moveTo>
                  <a:lnTo>
                    <a:pt x="1" y="740"/>
                  </a:lnTo>
                  <a:lnTo>
                    <a:pt x="28" y="1976"/>
                  </a:lnTo>
                  <a:lnTo>
                    <a:pt x="2004" y="914"/>
                  </a:lnTo>
                  <a:cubicBezTo>
                    <a:pt x="1977" y="605"/>
                    <a:pt x="1923" y="296"/>
                    <a:pt x="18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1911718" y="4270593"/>
              <a:ext cx="62525" cy="91104"/>
            </a:xfrm>
            <a:custGeom>
              <a:rect b="b" l="l" r="r" t="t"/>
              <a:pathLst>
                <a:path extrusionOk="0" h="3630" w="2501">
                  <a:moveTo>
                    <a:pt x="2043" y="0"/>
                  </a:moveTo>
                  <a:lnTo>
                    <a:pt x="0" y="1075"/>
                  </a:lnTo>
                  <a:lnTo>
                    <a:pt x="54" y="3629"/>
                  </a:lnTo>
                  <a:lnTo>
                    <a:pt x="2500" y="2500"/>
                  </a:lnTo>
                  <a:cubicBezTo>
                    <a:pt x="2312" y="1613"/>
                    <a:pt x="2164" y="766"/>
                    <a:pt x="204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1746800" y="4241650"/>
              <a:ext cx="57150" cy="133775"/>
            </a:xfrm>
            <a:custGeom>
              <a:rect b="b" l="l" r="r" t="t"/>
              <a:pathLst>
                <a:path extrusionOk="0" h="5351" w="2286">
                  <a:moveTo>
                    <a:pt x="2285" y="0"/>
                  </a:moveTo>
                  <a:lnTo>
                    <a:pt x="0" y="659"/>
                  </a:lnTo>
                  <a:lnTo>
                    <a:pt x="0" y="5350"/>
                  </a:lnTo>
                  <a:lnTo>
                    <a:pt x="2285" y="4127"/>
                  </a:lnTo>
                  <a:lnTo>
                    <a:pt x="22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1746450" y="4044725"/>
              <a:ext cx="288375" cy="384800"/>
            </a:xfrm>
            <a:custGeom>
              <a:rect b="b" l="l" r="r" t="t"/>
              <a:pathLst>
                <a:path extrusionOk="0" h="15392" w="11535">
                  <a:moveTo>
                    <a:pt x="2791" y="3001"/>
                  </a:moveTo>
                  <a:cubicBezTo>
                    <a:pt x="3487" y="3001"/>
                    <a:pt x="4020" y="3518"/>
                    <a:pt x="4020" y="4248"/>
                  </a:cubicBezTo>
                  <a:cubicBezTo>
                    <a:pt x="4020" y="5081"/>
                    <a:pt x="3348" y="5847"/>
                    <a:pt x="2528" y="5995"/>
                  </a:cubicBezTo>
                  <a:cubicBezTo>
                    <a:pt x="2432" y="6014"/>
                    <a:pt x="2338" y="6023"/>
                    <a:pt x="2246" y="6023"/>
                  </a:cubicBezTo>
                  <a:cubicBezTo>
                    <a:pt x="1548" y="6023"/>
                    <a:pt x="1022" y="5497"/>
                    <a:pt x="1022" y="4772"/>
                  </a:cubicBezTo>
                  <a:cubicBezTo>
                    <a:pt x="1022" y="3952"/>
                    <a:pt x="1694" y="3172"/>
                    <a:pt x="2528" y="3025"/>
                  </a:cubicBezTo>
                  <a:cubicBezTo>
                    <a:pt x="2618" y="3008"/>
                    <a:pt x="2706" y="3001"/>
                    <a:pt x="2791" y="3001"/>
                  </a:cubicBezTo>
                  <a:close/>
                  <a:moveTo>
                    <a:pt x="8268" y="3737"/>
                  </a:moveTo>
                  <a:cubicBezTo>
                    <a:pt x="8268" y="4302"/>
                    <a:pt x="8281" y="4974"/>
                    <a:pt x="8321" y="5713"/>
                  </a:cubicBezTo>
                  <a:lnTo>
                    <a:pt x="6560" y="6224"/>
                  </a:lnTo>
                  <a:lnTo>
                    <a:pt x="6520" y="4033"/>
                  </a:lnTo>
                  <a:lnTo>
                    <a:pt x="8268" y="3737"/>
                  </a:lnTo>
                  <a:close/>
                  <a:moveTo>
                    <a:pt x="6077" y="4100"/>
                  </a:moveTo>
                  <a:lnTo>
                    <a:pt x="6130" y="6331"/>
                  </a:lnTo>
                  <a:lnTo>
                    <a:pt x="2743" y="7313"/>
                  </a:lnTo>
                  <a:lnTo>
                    <a:pt x="2743" y="6385"/>
                  </a:lnTo>
                  <a:cubicBezTo>
                    <a:pt x="3630" y="6130"/>
                    <a:pt x="4342" y="5296"/>
                    <a:pt x="4437" y="4409"/>
                  </a:cubicBezTo>
                  <a:lnTo>
                    <a:pt x="6077" y="4100"/>
                  </a:lnTo>
                  <a:close/>
                  <a:moveTo>
                    <a:pt x="8348" y="6116"/>
                  </a:moveTo>
                  <a:cubicBezTo>
                    <a:pt x="8389" y="6493"/>
                    <a:pt x="8415" y="6856"/>
                    <a:pt x="8456" y="7259"/>
                  </a:cubicBezTo>
                  <a:lnTo>
                    <a:pt x="6601" y="7998"/>
                  </a:lnTo>
                  <a:lnTo>
                    <a:pt x="6574" y="6640"/>
                  </a:lnTo>
                  <a:lnTo>
                    <a:pt x="8348" y="6116"/>
                  </a:lnTo>
                  <a:close/>
                  <a:moveTo>
                    <a:pt x="6130" y="6761"/>
                  </a:moveTo>
                  <a:lnTo>
                    <a:pt x="6171" y="8173"/>
                  </a:lnTo>
                  <a:lnTo>
                    <a:pt x="2743" y="9517"/>
                  </a:lnTo>
                  <a:lnTo>
                    <a:pt x="2743" y="7743"/>
                  </a:lnTo>
                  <a:lnTo>
                    <a:pt x="6130" y="6761"/>
                  </a:lnTo>
                  <a:close/>
                  <a:moveTo>
                    <a:pt x="8483" y="7702"/>
                  </a:moveTo>
                  <a:cubicBezTo>
                    <a:pt x="8523" y="7998"/>
                    <a:pt x="8550" y="8307"/>
                    <a:pt x="8604" y="8616"/>
                  </a:cubicBezTo>
                  <a:lnTo>
                    <a:pt x="6614" y="9678"/>
                  </a:lnTo>
                  <a:lnTo>
                    <a:pt x="6601" y="8442"/>
                  </a:lnTo>
                  <a:lnTo>
                    <a:pt x="8483" y="7702"/>
                  </a:lnTo>
                  <a:close/>
                  <a:moveTo>
                    <a:pt x="6157" y="8603"/>
                  </a:moveTo>
                  <a:lnTo>
                    <a:pt x="6184" y="9920"/>
                  </a:lnTo>
                  <a:lnTo>
                    <a:pt x="2729" y="11762"/>
                  </a:lnTo>
                  <a:lnTo>
                    <a:pt x="2729" y="9961"/>
                  </a:lnTo>
                  <a:lnTo>
                    <a:pt x="6157" y="8603"/>
                  </a:lnTo>
                  <a:close/>
                  <a:moveTo>
                    <a:pt x="8657" y="9047"/>
                  </a:moveTo>
                  <a:cubicBezTo>
                    <a:pt x="8792" y="9826"/>
                    <a:pt x="8940" y="10673"/>
                    <a:pt x="9128" y="11560"/>
                  </a:cubicBezTo>
                  <a:lnTo>
                    <a:pt x="6668" y="12689"/>
                  </a:lnTo>
                  <a:lnTo>
                    <a:pt x="6614" y="10135"/>
                  </a:lnTo>
                  <a:lnTo>
                    <a:pt x="8657" y="9047"/>
                  </a:lnTo>
                  <a:close/>
                  <a:moveTo>
                    <a:pt x="6198" y="10391"/>
                  </a:moveTo>
                  <a:lnTo>
                    <a:pt x="6251" y="12878"/>
                  </a:lnTo>
                  <a:lnTo>
                    <a:pt x="2743" y="13832"/>
                  </a:lnTo>
                  <a:lnTo>
                    <a:pt x="2743" y="12232"/>
                  </a:lnTo>
                  <a:lnTo>
                    <a:pt x="6198" y="10391"/>
                  </a:lnTo>
                  <a:close/>
                  <a:moveTo>
                    <a:pt x="9047" y="0"/>
                  </a:moveTo>
                  <a:lnTo>
                    <a:pt x="8590" y="81"/>
                  </a:lnTo>
                  <a:cubicBezTo>
                    <a:pt x="8469" y="686"/>
                    <a:pt x="8308" y="1748"/>
                    <a:pt x="8268" y="3293"/>
                  </a:cubicBezTo>
                  <a:lnTo>
                    <a:pt x="6507" y="3603"/>
                  </a:lnTo>
                  <a:lnTo>
                    <a:pt x="6439" y="457"/>
                  </a:lnTo>
                  <a:lnTo>
                    <a:pt x="5996" y="538"/>
                  </a:lnTo>
                  <a:lnTo>
                    <a:pt x="6063" y="3683"/>
                  </a:lnTo>
                  <a:lnTo>
                    <a:pt x="4423" y="3965"/>
                  </a:lnTo>
                  <a:cubicBezTo>
                    <a:pt x="4319" y="3121"/>
                    <a:pt x="3663" y="2565"/>
                    <a:pt x="2818" y="2565"/>
                  </a:cubicBezTo>
                  <a:cubicBezTo>
                    <a:pt x="2789" y="2565"/>
                    <a:pt x="2759" y="2566"/>
                    <a:pt x="2729" y="2567"/>
                  </a:cubicBezTo>
                  <a:lnTo>
                    <a:pt x="2729" y="1116"/>
                  </a:lnTo>
                  <a:lnTo>
                    <a:pt x="2286" y="1196"/>
                  </a:lnTo>
                  <a:lnTo>
                    <a:pt x="2286" y="2662"/>
                  </a:lnTo>
                  <a:cubicBezTo>
                    <a:pt x="1426" y="2904"/>
                    <a:pt x="740" y="3683"/>
                    <a:pt x="606" y="4557"/>
                  </a:cubicBezTo>
                  <a:lnTo>
                    <a:pt x="14" y="4422"/>
                  </a:lnTo>
                  <a:lnTo>
                    <a:pt x="14" y="4893"/>
                  </a:lnTo>
                  <a:lnTo>
                    <a:pt x="592" y="5014"/>
                  </a:lnTo>
                  <a:cubicBezTo>
                    <a:pt x="656" y="5869"/>
                    <a:pt x="1313" y="6457"/>
                    <a:pt x="2150" y="6457"/>
                  </a:cubicBezTo>
                  <a:cubicBezTo>
                    <a:pt x="2195" y="6457"/>
                    <a:pt x="2240" y="6456"/>
                    <a:pt x="2286" y="6452"/>
                  </a:cubicBezTo>
                  <a:lnTo>
                    <a:pt x="2286" y="7447"/>
                  </a:lnTo>
                  <a:lnTo>
                    <a:pt x="1" y="8106"/>
                  </a:lnTo>
                  <a:lnTo>
                    <a:pt x="1" y="8536"/>
                  </a:lnTo>
                  <a:lnTo>
                    <a:pt x="2286" y="7877"/>
                  </a:lnTo>
                  <a:lnTo>
                    <a:pt x="2286" y="12004"/>
                  </a:lnTo>
                  <a:lnTo>
                    <a:pt x="1" y="13227"/>
                  </a:lnTo>
                  <a:lnTo>
                    <a:pt x="1" y="13684"/>
                  </a:lnTo>
                  <a:lnTo>
                    <a:pt x="2286" y="12447"/>
                  </a:lnTo>
                  <a:lnTo>
                    <a:pt x="2286" y="15391"/>
                  </a:lnTo>
                  <a:lnTo>
                    <a:pt x="2729" y="15311"/>
                  </a:lnTo>
                  <a:lnTo>
                    <a:pt x="2729" y="14249"/>
                  </a:lnTo>
                  <a:lnTo>
                    <a:pt x="6238" y="13281"/>
                  </a:lnTo>
                  <a:lnTo>
                    <a:pt x="6265" y="14692"/>
                  </a:lnTo>
                  <a:lnTo>
                    <a:pt x="6708" y="14598"/>
                  </a:lnTo>
                  <a:lnTo>
                    <a:pt x="6668" y="13120"/>
                  </a:lnTo>
                  <a:lnTo>
                    <a:pt x="9195" y="11964"/>
                  </a:lnTo>
                  <a:cubicBezTo>
                    <a:pt x="9343" y="12636"/>
                    <a:pt x="9518" y="13348"/>
                    <a:pt x="9719" y="14087"/>
                  </a:cubicBezTo>
                  <a:lnTo>
                    <a:pt x="10163" y="13993"/>
                  </a:lnTo>
                  <a:cubicBezTo>
                    <a:pt x="9961" y="13227"/>
                    <a:pt x="9787" y="12488"/>
                    <a:pt x="9612" y="11762"/>
                  </a:cubicBezTo>
                  <a:lnTo>
                    <a:pt x="11534" y="10875"/>
                  </a:lnTo>
                  <a:lnTo>
                    <a:pt x="11534" y="10418"/>
                  </a:lnTo>
                  <a:lnTo>
                    <a:pt x="9518" y="11345"/>
                  </a:lnTo>
                  <a:cubicBezTo>
                    <a:pt x="9330" y="10458"/>
                    <a:pt x="9182" y="9598"/>
                    <a:pt x="9061" y="8805"/>
                  </a:cubicBezTo>
                  <a:lnTo>
                    <a:pt x="11534" y="7474"/>
                  </a:lnTo>
                  <a:lnTo>
                    <a:pt x="11534" y="7030"/>
                  </a:lnTo>
                  <a:lnTo>
                    <a:pt x="8993" y="8388"/>
                  </a:lnTo>
                  <a:cubicBezTo>
                    <a:pt x="8872" y="7528"/>
                    <a:pt x="8792" y="6735"/>
                    <a:pt x="8738" y="5995"/>
                  </a:cubicBezTo>
                  <a:lnTo>
                    <a:pt x="11507" y="5189"/>
                  </a:lnTo>
                  <a:lnTo>
                    <a:pt x="11507" y="4759"/>
                  </a:lnTo>
                  <a:lnTo>
                    <a:pt x="8711" y="5565"/>
                  </a:lnTo>
                  <a:cubicBezTo>
                    <a:pt x="8671" y="4853"/>
                    <a:pt x="8657" y="4221"/>
                    <a:pt x="8657" y="3629"/>
                  </a:cubicBezTo>
                  <a:lnTo>
                    <a:pt x="11507" y="3132"/>
                  </a:lnTo>
                  <a:lnTo>
                    <a:pt x="11507" y="2688"/>
                  </a:lnTo>
                  <a:lnTo>
                    <a:pt x="8671" y="3199"/>
                  </a:lnTo>
                  <a:cubicBezTo>
                    <a:pt x="8752" y="1627"/>
                    <a:pt x="8926" y="551"/>
                    <a:pt x="9047"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1689325" y="4389500"/>
              <a:ext cx="50775" cy="48750"/>
            </a:xfrm>
            <a:custGeom>
              <a:rect b="b" l="l" r="r" t="t"/>
              <a:pathLst>
                <a:path extrusionOk="0" h="1950" w="2031">
                  <a:moveTo>
                    <a:pt x="1748" y="1"/>
                  </a:moveTo>
                  <a:lnTo>
                    <a:pt x="1" y="377"/>
                  </a:lnTo>
                  <a:lnTo>
                    <a:pt x="350" y="1654"/>
                  </a:lnTo>
                  <a:lnTo>
                    <a:pt x="2030" y="1950"/>
                  </a:lnTo>
                  <a:lnTo>
                    <a:pt x="174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1698725" y="4075975"/>
              <a:ext cx="48100" cy="79325"/>
            </a:xfrm>
            <a:custGeom>
              <a:rect b="b" l="l" r="r" t="t"/>
              <a:pathLst>
                <a:path extrusionOk="0" h="3173" w="1924">
                  <a:moveTo>
                    <a:pt x="1" y="0"/>
                  </a:moveTo>
                  <a:lnTo>
                    <a:pt x="310" y="2245"/>
                  </a:lnTo>
                  <a:lnTo>
                    <a:pt x="1923" y="3172"/>
                  </a:lnTo>
                  <a:lnTo>
                    <a:pt x="1923" y="350"/>
                  </a:ln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1607000" y="4061525"/>
              <a:ext cx="83350" cy="30250"/>
            </a:xfrm>
            <a:custGeom>
              <a:rect b="b" l="l" r="r" t="t"/>
              <a:pathLst>
                <a:path extrusionOk="0" h="1210" w="3334">
                  <a:moveTo>
                    <a:pt x="484" y="0"/>
                  </a:moveTo>
                  <a:cubicBezTo>
                    <a:pt x="350" y="215"/>
                    <a:pt x="188" y="511"/>
                    <a:pt x="0" y="820"/>
                  </a:cubicBezTo>
                  <a:lnTo>
                    <a:pt x="3334" y="1210"/>
                  </a:lnTo>
                  <a:lnTo>
                    <a:pt x="3226" y="484"/>
                  </a:lnTo>
                  <a:lnTo>
                    <a:pt x="48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1640250" y="4400925"/>
              <a:ext cx="46075" cy="27925"/>
            </a:xfrm>
            <a:custGeom>
              <a:rect b="b" l="l" r="r" t="t"/>
              <a:pathLst>
                <a:path extrusionOk="0" h="1117" w="1843">
                  <a:moveTo>
                    <a:pt x="1547" y="1"/>
                  </a:moveTo>
                  <a:lnTo>
                    <a:pt x="1" y="337"/>
                  </a:lnTo>
                  <a:cubicBezTo>
                    <a:pt x="122" y="538"/>
                    <a:pt x="216" y="713"/>
                    <a:pt x="283" y="848"/>
                  </a:cubicBezTo>
                  <a:lnTo>
                    <a:pt x="1843" y="1116"/>
                  </a:lnTo>
                  <a:lnTo>
                    <a:pt x="1843" y="1116"/>
                  </a:lnTo>
                  <a:lnTo>
                    <a:pt x="1547"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1458450" y="4033950"/>
              <a:ext cx="175775" cy="385825"/>
            </a:xfrm>
            <a:custGeom>
              <a:rect b="b" l="l" r="r" t="t"/>
              <a:pathLst>
                <a:path extrusionOk="0" h="15433" w="7031">
                  <a:moveTo>
                    <a:pt x="1" y="1"/>
                  </a:moveTo>
                  <a:lnTo>
                    <a:pt x="1" y="14196"/>
                  </a:lnTo>
                  <a:lnTo>
                    <a:pt x="7031" y="15432"/>
                  </a:lnTo>
                  <a:cubicBezTo>
                    <a:pt x="6090" y="13806"/>
                    <a:pt x="3375" y="8900"/>
                    <a:pt x="3657" y="6534"/>
                  </a:cubicBezTo>
                  <a:cubicBezTo>
                    <a:pt x="3899" y="4544"/>
                    <a:pt x="5176" y="2246"/>
                    <a:pt x="5915" y="1036"/>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1708189" y="4144847"/>
              <a:ext cx="39262" cy="102525"/>
            </a:xfrm>
            <a:custGeom>
              <a:rect b="b" l="l" r="r" t="t"/>
              <a:pathLst>
                <a:path extrusionOk="0" h="4101" w="1520">
                  <a:moveTo>
                    <a:pt x="0" y="1"/>
                  </a:moveTo>
                  <a:lnTo>
                    <a:pt x="565" y="4047"/>
                  </a:lnTo>
                  <a:lnTo>
                    <a:pt x="1519" y="4101"/>
                  </a:lnTo>
                  <a:lnTo>
                    <a:pt x="1519" y="875"/>
                  </a:ln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1633200" y="4141825"/>
              <a:ext cx="79350" cy="103875"/>
            </a:xfrm>
            <a:custGeom>
              <a:rect b="b" l="l" r="r" t="t"/>
              <a:pathLst>
                <a:path extrusionOk="0" h="4155" w="3174">
                  <a:moveTo>
                    <a:pt x="2568" y="1"/>
                  </a:moveTo>
                  <a:lnTo>
                    <a:pt x="1" y="418"/>
                  </a:lnTo>
                  <a:lnTo>
                    <a:pt x="579" y="4033"/>
                  </a:lnTo>
                  <a:lnTo>
                    <a:pt x="3173" y="4154"/>
                  </a:lnTo>
                  <a:lnTo>
                    <a:pt x="256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1573016" y="4092776"/>
              <a:ext cx="123062" cy="57819"/>
            </a:xfrm>
            <a:custGeom>
              <a:rect b="b" l="l" r="r" t="t"/>
              <a:pathLst>
                <a:path extrusionOk="0" h="2313" w="4867">
                  <a:moveTo>
                    <a:pt x="1076" y="0"/>
                  </a:moveTo>
                  <a:cubicBezTo>
                    <a:pt x="699" y="672"/>
                    <a:pt x="296" y="1479"/>
                    <a:pt x="0" y="2312"/>
                  </a:cubicBezTo>
                  <a:lnTo>
                    <a:pt x="4866" y="1519"/>
                  </a:lnTo>
                  <a:lnTo>
                    <a:pt x="4705" y="417"/>
                  </a:lnTo>
                  <a:lnTo>
                    <a:pt x="1076"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1559600" y="4153925"/>
              <a:ext cx="77650" cy="88750"/>
            </a:xfrm>
            <a:custGeom>
              <a:rect b="b" l="l" r="r" t="t"/>
              <a:pathLst>
                <a:path extrusionOk="0" h="3550" w="3106">
                  <a:moveTo>
                    <a:pt x="2515" y="1"/>
                  </a:moveTo>
                  <a:lnTo>
                    <a:pt x="404" y="350"/>
                  </a:lnTo>
                  <a:cubicBezTo>
                    <a:pt x="229" y="861"/>
                    <a:pt x="122" y="1385"/>
                    <a:pt x="55" y="1869"/>
                  </a:cubicBezTo>
                  <a:cubicBezTo>
                    <a:pt x="1" y="2299"/>
                    <a:pt x="68" y="2837"/>
                    <a:pt x="202" y="3428"/>
                  </a:cubicBezTo>
                  <a:lnTo>
                    <a:pt x="3106" y="3549"/>
                  </a:lnTo>
                  <a:lnTo>
                    <a:pt x="251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1724600" y="4256775"/>
              <a:ext cx="22225" cy="119300"/>
            </a:xfrm>
            <a:custGeom>
              <a:rect b="b" l="l" r="r" t="t"/>
              <a:pathLst>
                <a:path extrusionOk="0" h="4772" w="889">
                  <a:moveTo>
                    <a:pt x="1" y="0"/>
                  </a:moveTo>
                  <a:lnTo>
                    <a:pt x="686" y="4772"/>
                  </a:lnTo>
                  <a:lnTo>
                    <a:pt x="888" y="4745"/>
                  </a:lnTo>
                  <a:lnTo>
                    <a:pt x="888" y="54"/>
                  </a:lnTo>
                  <a:lnTo>
                    <a:pt x="1"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1669089" y="4310518"/>
              <a:ext cx="62530" cy="77333"/>
            </a:xfrm>
            <a:custGeom>
              <a:rect b="b" l="l" r="r" t="t"/>
              <a:pathLst>
                <a:path extrusionOk="0" h="3093" w="2488">
                  <a:moveTo>
                    <a:pt x="2098" y="1"/>
                  </a:moveTo>
                  <a:lnTo>
                    <a:pt x="1" y="525"/>
                  </a:lnTo>
                  <a:lnTo>
                    <a:pt x="687" y="3092"/>
                  </a:lnTo>
                  <a:lnTo>
                    <a:pt x="2488" y="2716"/>
                  </a:lnTo>
                  <a:lnTo>
                    <a:pt x="209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1649976" y="4254075"/>
              <a:ext cx="69575" cy="58825"/>
            </a:xfrm>
            <a:custGeom>
              <a:rect b="b" l="l" r="r" t="t"/>
              <a:pathLst>
                <a:path extrusionOk="0" h="2353" w="2783">
                  <a:moveTo>
                    <a:pt x="0" y="0"/>
                  </a:moveTo>
                  <a:lnTo>
                    <a:pt x="619" y="2353"/>
                  </a:lnTo>
                  <a:lnTo>
                    <a:pt x="2783" y="1815"/>
                  </a:lnTo>
                  <a:lnTo>
                    <a:pt x="2541" y="95"/>
                  </a:ln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1567675" y="4250725"/>
              <a:ext cx="88400" cy="78975"/>
            </a:xfrm>
            <a:custGeom>
              <a:rect b="b" l="l" r="r" t="t"/>
              <a:pathLst>
                <a:path extrusionOk="0" h="3159" w="3536">
                  <a:moveTo>
                    <a:pt x="0" y="0"/>
                  </a:moveTo>
                  <a:lnTo>
                    <a:pt x="0" y="0"/>
                  </a:lnTo>
                  <a:cubicBezTo>
                    <a:pt x="283" y="981"/>
                    <a:pt x="740" y="2110"/>
                    <a:pt x="1237" y="3159"/>
                  </a:cubicBezTo>
                  <a:lnTo>
                    <a:pt x="3536" y="2581"/>
                  </a:lnTo>
                  <a:lnTo>
                    <a:pt x="2864" y="108"/>
                  </a:ln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1603300" y="4326040"/>
              <a:ext cx="72950" cy="72600"/>
            </a:xfrm>
            <a:custGeom>
              <a:rect b="b" l="l" r="r" t="t"/>
              <a:pathLst>
                <a:path extrusionOk="0" h="2904" w="2918">
                  <a:moveTo>
                    <a:pt x="2232" y="0"/>
                  </a:moveTo>
                  <a:lnTo>
                    <a:pt x="0" y="538"/>
                  </a:lnTo>
                  <a:cubicBezTo>
                    <a:pt x="430" y="1438"/>
                    <a:pt x="887" y="2272"/>
                    <a:pt x="1237" y="2904"/>
                  </a:cubicBezTo>
                  <a:lnTo>
                    <a:pt x="2917" y="2554"/>
                  </a:lnTo>
                  <a:lnTo>
                    <a:pt x="2232"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1542800" y="4059175"/>
              <a:ext cx="204025" cy="379750"/>
            </a:xfrm>
            <a:custGeom>
              <a:rect b="b" l="l" r="r" t="t"/>
              <a:pathLst>
                <a:path extrusionOk="0" h="15190" w="8161">
                  <a:moveTo>
                    <a:pt x="2313" y="1344"/>
                  </a:moveTo>
                  <a:lnTo>
                    <a:pt x="5942" y="1761"/>
                  </a:lnTo>
                  <a:lnTo>
                    <a:pt x="6103" y="2850"/>
                  </a:lnTo>
                  <a:lnTo>
                    <a:pt x="1224" y="3643"/>
                  </a:lnTo>
                  <a:cubicBezTo>
                    <a:pt x="1547" y="2823"/>
                    <a:pt x="1950" y="2016"/>
                    <a:pt x="2313" y="1344"/>
                  </a:cubicBezTo>
                  <a:close/>
                  <a:moveTo>
                    <a:pt x="3187" y="3777"/>
                  </a:moveTo>
                  <a:lnTo>
                    <a:pt x="3765" y="7326"/>
                  </a:lnTo>
                  <a:lnTo>
                    <a:pt x="861" y="7205"/>
                  </a:lnTo>
                  <a:cubicBezTo>
                    <a:pt x="727" y="6614"/>
                    <a:pt x="673" y="6076"/>
                    <a:pt x="727" y="5646"/>
                  </a:cubicBezTo>
                  <a:cubicBezTo>
                    <a:pt x="767" y="5148"/>
                    <a:pt x="901" y="4651"/>
                    <a:pt x="1076" y="4127"/>
                  </a:cubicBezTo>
                  <a:lnTo>
                    <a:pt x="3187" y="3777"/>
                  </a:lnTo>
                  <a:close/>
                  <a:moveTo>
                    <a:pt x="6184" y="3307"/>
                  </a:moveTo>
                  <a:lnTo>
                    <a:pt x="6789" y="7460"/>
                  </a:lnTo>
                  <a:lnTo>
                    <a:pt x="4195" y="7353"/>
                  </a:lnTo>
                  <a:lnTo>
                    <a:pt x="3617" y="3724"/>
                  </a:lnTo>
                  <a:lnTo>
                    <a:pt x="6184" y="3307"/>
                  </a:lnTo>
                  <a:close/>
                  <a:moveTo>
                    <a:pt x="4289" y="7796"/>
                  </a:moveTo>
                  <a:lnTo>
                    <a:pt x="6829" y="7891"/>
                  </a:lnTo>
                  <a:lnTo>
                    <a:pt x="7085" y="9611"/>
                  </a:lnTo>
                  <a:lnTo>
                    <a:pt x="4921" y="10149"/>
                  </a:lnTo>
                  <a:lnTo>
                    <a:pt x="4289" y="7796"/>
                  </a:lnTo>
                  <a:close/>
                  <a:moveTo>
                    <a:pt x="995" y="7662"/>
                  </a:moveTo>
                  <a:lnTo>
                    <a:pt x="3859" y="7770"/>
                  </a:lnTo>
                  <a:lnTo>
                    <a:pt x="4531" y="10243"/>
                  </a:lnTo>
                  <a:lnTo>
                    <a:pt x="2232" y="10808"/>
                  </a:lnTo>
                  <a:cubicBezTo>
                    <a:pt x="1735" y="9772"/>
                    <a:pt x="1264" y="8643"/>
                    <a:pt x="995" y="7662"/>
                  </a:cubicBezTo>
                  <a:close/>
                  <a:moveTo>
                    <a:pt x="7179" y="10055"/>
                  </a:moveTo>
                  <a:lnTo>
                    <a:pt x="7555" y="12770"/>
                  </a:lnTo>
                  <a:lnTo>
                    <a:pt x="5741" y="13146"/>
                  </a:lnTo>
                  <a:lnTo>
                    <a:pt x="5055" y="10579"/>
                  </a:lnTo>
                  <a:lnTo>
                    <a:pt x="7179" y="10055"/>
                  </a:lnTo>
                  <a:close/>
                  <a:moveTo>
                    <a:pt x="4638" y="10673"/>
                  </a:moveTo>
                  <a:lnTo>
                    <a:pt x="5324" y="13227"/>
                  </a:lnTo>
                  <a:lnTo>
                    <a:pt x="3657" y="13604"/>
                  </a:lnTo>
                  <a:cubicBezTo>
                    <a:pt x="3307" y="12985"/>
                    <a:pt x="2850" y="12138"/>
                    <a:pt x="2420" y="11238"/>
                  </a:cubicBezTo>
                  <a:lnTo>
                    <a:pt x="4638" y="10673"/>
                  </a:lnTo>
                  <a:close/>
                  <a:moveTo>
                    <a:pt x="2541" y="0"/>
                  </a:moveTo>
                  <a:cubicBezTo>
                    <a:pt x="1775" y="1210"/>
                    <a:pt x="525" y="3508"/>
                    <a:pt x="283" y="5484"/>
                  </a:cubicBezTo>
                  <a:cubicBezTo>
                    <a:pt x="1" y="7877"/>
                    <a:pt x="2716" y="12770"/>
                    <a:pt x="3657" y="14397"/>
                  </a:cubicBezTo>
                  <a:lnTo>
                    <a:pt x="4181" y="14477"/>
                  </a:lnTo>
                  <a:cubicBezTo>
                    <a:pt x="4114" y="14343"/>
                    <a:pt x="4020" y="14182"/>
                    <a:pt x="3899" y="13980"/>
                  </a:cubicBezTo>
                  <a:lnTo>
                    <a:pt x="5458" y="13644"/>
                  </a:lnTo>
                  <a:lnTo>
                    <a:pt x="5767" y="14746"/>
                  </a:lnTo>
                  <a:lnTo>
                    <a:pt x="6211" y="14827"/>
                  </a:lnTo>
                  <a:lnTo>
                    <a:pt x="6211" y="14827"/>
                  </a:lnTo>
                  <a:lnTo>
                    <a:pt x="5862" y="13550"/>
                  </a:lnTo>
                  <a:lnTo>
                    <a:pt x="7609" y="13187"/>
                  </a:lnTo>
                  <a:lnTo>
                    <a:pt x="7891" y="15136"/>
                  </a:lnTo>
                  <a:lnTo>
                    <a:pt x="8160" y="15190"/>
                  </a:lnTo>
                  <a:lnTo>
                    <a:pt x="8160" y="14061"/>
                  </a:lnTo>
                  <a:lnTo>
                    <a:pt x="8026" y="13133"/>
                  </a:lnTo>
                  <a:lnTo>
                    <a:pt x="8160" y="13106"/>
                  </a:lnTo>
                  <a:lnTo>
                    <a:pt x="8160" y="12649"/>
                  </a:lnTo>
                  <a:lnTo>
                    <a:pt x="7958" y="12676"/>
                  </a:lnTo>
                  <a:lnTo>
                    <a:pt x="7273" y="7904"/>
                  </a:lnTo>
                  <a:lnTo>
                    <a:pt x="8160" y="7958"/>
                  </a:lnTo>
                  <a:lnTo>
                    <a:pt x="8160" y="7528"/>
                  </a:lnTo>
                  <a:lnTo>
                    <a:pt x="7206" y="7460"/>
                  </a:lnTo>
                  <a:lnTo>
                    <a:pt x="6614" y="3401"/>
                  </a:lnTo>
                  <a:lnTo>
                    <a:pt x="8160" y="4275"/>
                  </a:lnTo>
                  <a:lnTo>
                    <a:pt x="8160" y="3804"/>
                  </a:lnTo>
                  <a:lnTo>
                    <a:pt x="6547" y="2904"/>
                  </a:lnTo>
                  <a:lnTo>
                    <a:pt x="6238" y="645"/>
                  </a:lnTo>
                  <a:lnTo>
                    <a:pt x="5794" y="565"/>
                  </a:lnTo>
                  <a:lnTo>
                    <a:pt x="5902" y="1290"/>
                  </a:lnTo>
                  <a:lnTo>
                    <a:pt x="2555" y="901"/>
                  </a:lnTo>
                  <a:cubicBezTo>
                    <a:pt x="2743" y="578"/>
                    <a:pt x="2904" y="309"/>
                    <a:pt x="3039" y="81"/>
                  </a:cubicBezTo>
                  <a:lnTo>
                    <a:pt x="2541"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1743425" y="4386825"/>
              <a:ext cx="3400" cy="24550"/>
            </a:xfrm>
            <a:custGeom>
              <a:rect b="b" l="l" r="r" t="t"/>
              <a:pathLst>
                <a:path extrusionOk="0" h="982" w="136">
                  <a:moveTo>
                    <a:pt x="135" y="0"/>
                  </a:moveTo>
                  <a:lnTo>
                    <a:pt x="1" y="27"/>
                  </a:lnTo>
                  <a:lnTo>
                    <a:pt x="135" y="981"/>
                  </a:lnTo>
                  <a:lnTo>
                    <a:pt x="135" y="0"/>
                  </a:lnTo>
                  <a:close/>
                </a:path>
              </a:pathLst>
            </a:custGeom>
            <a:solidFill>
              <a:srgbClr val="DF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1990425" y="4105500"/>
              <a:ext cx="171425" cy="181875"/>
            </a:xfrm>
            <a:custGeom>
              <a:rect b="b" l="l" r="r" t="t"/>
              <a:pathLst>
                <a:path extrusionOk="0" h="7275" w="6857">
                  <a:moveTo>
                    <a:pt x="1448" y="0"/>
                  </a:moveTo>
                  <a:cubicBezTo>
                    <a:pt x="1238" y="0"/>
                    <a:pt x="1027" y="75"/>
                    <a:pt x="834" y="271"/>
                  </a:cubicBezTo>
                  <a:cubicBezTo>
                    <a:pt x="1" y="1091"/>
                    <a:pt x="2810" y="2570"/>
                    <a:pt x="2810" y="2570"/>
                  </a:cubicBezTo>
                  <a:cubicBezTo>
                    <a:pt x="2810" y="2570"/>
                    <a:pt x="4934" y="7274"/>
                    <a:pt x="6023" y="7274"/>
                  </a:cubicBezTo>
                  <a:cubicBezTo>
                    <a:pt x="6856" y="7274"/>
                    <a:pt x="6776" y="6105"/>
                    <a:pt x="6708" y="5648"/>
                  </a:cubicBezTo>
                  <a:cubicBezTo>
                    <a:pt x="6453" y="3994"/>
                    <a:pt x="5055" y="2932"/>
                    <a:pt x="3953" y="1803"/>
                  </a:cubicBezTo>
                  <a:cubicBezTo>
                    <a:pt x="3953" y="1803"/>
                    <a:pt x="3334" y="580"/>
                    <a:pt x="2810" y="69"/>
                  </a:cubicBezTo>
                  <a:lnTo>
                    <a:pt x="2810" y="795"/>
                  </a:lnTo>
                  <a:cubicBezTo>
                    <a:pt x="2810" y="795"/>
                    <a:pt x="2133" y="0"/>
                    <a:pt x="1448" y="0"/>
                  </a:cubicBezTo>
                  <a:close/>
                </a:path>
              </a:pathLst>
            </a:custGeom>
            <a:solidFill>
              <a:srgbClr val="F29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1285725" y="4079125"/>
              <a:ext cx="210400" cy="180625"/>
            </a:xfrm>
            <a:custGeom>
              <a:rect b="b" l="l" r="r" t="t"/>
              <a:pathLst>
                <a:path extrusionOk="0" h="7225" w="8416">
                  <a:moveTo>
                    <a:pt x="7081" y="0"/>
                  </a:moveTo>
                  <a:cubicBezTo>
                    <a:pt x="6471" y="0"/>
                    <a:pt x="5915" y="721"/>
                    <a:pt x="5915" y="721"/>
                  </a:cubicBezTo>
                  <a:lnTo>
                    <a:pt x="5915" y="9"/>
                  </a:lnTo>
                  <a:cubicBezTo>
                    <a:pt x="5404" y="492"/>
                    <a:pt x="5310" y="1890"/>
                    <a:pt x="5310" y="1890"/>
                  </a:cubicBezTo>
                  <a:cubicBezTo>
                    <a:pt x="5310" y="1890"/>
                    <a:pt x="0" y="5990"/>
                    <a:pt x="1896" y="7079"/>
                  </a:cubicBezTo>
                  <a:cubicBezTo>
                    <a:pt x="2065" y="7179"/>
                    <a:pt x="2238" y="7224"/>
                    <a:pt x="2412" y="7224"/>
                  </a:cubicBezTo>
                  <a:cubicBezTo>
                    <a:pt x="4190" y="7224"/>
                    <a:pt x="6130" y="2509"/>
                    <a:pt x="6130" y="2509"/>
                  </a:cubicBezTo>
                  <a:cubicBezTo>
                    <a:pt x="6130" y="2509"/>
                    <a:pt x="8415" y="1030"/>
                    <a:pt x="7649" y="251"/>
                  </a:cubicBezTo>
                  <a:cubicBezTo>
                    <a:pt x="7465" y="69"/>
                    <a:pt x="7270" y="0"/>
                    <a:pt x="7081" y="0"/>
                  </a:cubicBezTo>
                  <a:close/>
                </a:path>
              </a:pathLst>
            </a:custGeom>
            <a:solidFill>
              <a:srgbClr val="F29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1801575" y="3918350"/>
              <a:ext cx="96475" cy="102525"/>
            </a:xfrm>
            <a:custGeom>
              <a:rect b="b" l="l" r="r" t="t"/>
              <a:pathLst>
                <a:path extrusionOk="0" h="4101" w="3859">
                  <a:moveTo>
                    <a:pt x="3858" y="1"/>
                  </a:moveTo>
                  <a:cubicBezTo>
                    <a:pt x="2514" y="1157"/>
                    <a:pt x="1210" y="942"/>
                    <a:pt x="1210" y="942"/>
                  </a:cubicBezTo>
                  <a:cubicBezTo>
                    <a:pt x="1210" y="942"/>
                    <a:pt x="1533" y="1815"/>
                    <a:pt x="565" y="2178"/>
                  </a:cubicBezTo>
                  <a:cubicBezTo>
                    <a:pt x="403" y="2246"/>
                    <a:pt x="202" y="2299"/>
                    <a:pt x="0" y="2367"/>
                  </a:cubicBezTo>
                  <a:lnTo>
                    <a:pt x="1761" y="4101"/>
                  </a:lnTo>
                  <a:cubicBezTo>
                    <a:pt x="2957" y="3657"/>
                    <a:pt x="3858" y="1627"/>
                    <a:pt x="3858" y="1"/>
                  </a:cubicBezTo>
                  <a:close/>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1542800" y="3864600"/>
              <a:ext cx="27575" cy="32600"/>
            </a:xfrm>
            <a:custGeom>
              <a:rect b="b" l="l" r="r" t="t"/>
              <a:pathLst>
                <a:path extrusionOk="0" h="1304" w="1103">
                  <a:moveTo>
                    <a:pt x="364" y="1304"/>
                  </a:moveTo>
                  <a:cubicBezTo>
                    <a:pt x="364" y="1304"/>
                    <a:pt x="1" y="1223"/>
                    <a:pt x="1" y="618"/>
                  </a:cubicBezTo>
                  <a:cubicBezTo>
                    <a:pt x="1" y="0"/>
                    <a:pt x="1103" y="470"/>
                    <a:pt x="364" y="1304"/>
                  </a:cubicBezTo>
                  <a:close/>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1876850" y="3847775"/>
              <a:ext cx="29600" cy="34975"/>
            </a:xfrm>
            <a:custGeom>
              <a:rect b="b" l="l" r="r" t="t"/>
              <a:pathLst>
                <a:path extrusionOk="0" h="1399" w="1184">
                  <a:moveTo>
                    <a:pt x="780" y="1399"/>
                  </a:moveTo>
                  <a:cubicBezTo>
                    <a:pt x="780" y="1399"/>
                    <a:pt x="1183" y="1291"/>
                    <a:pt x="1183" y="660"/>
                  </a:cubicBezTo>
                  <a:cubicBezTo>
                    <a:pt x="1183" y="1"/>
                    <a:pt x="0" y="485"/>
                    <a:pt x="780" y="1399"/>
                  </a:cubicBezTo>
                  <a:close/>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1618425" y="3890125"/>
              <a:ext cx="24875" cy="41700"/>
            </a:xfrm>
            <a:custGeom>
              <a:rect b="b" l="l" r="r" t="t"/>
              <a:pathLst>
                <a:path extrusionOk="0" h="1668" w="995">
                  <a:moveTo>
                    <a:pt x="551" y="1"/>
                  </a:moveTo>
                  <a:cubicBezTo>
                    <a:pt x="551" y="1"/>
                    <a:pt x="995" y="1667"/>
                    <a:pt x="0" y="1318"/>
                  </a:cubicBezTo>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1790150" y="3864600"/>
              <a:ext cx="30250" cy="40675"/>
            </a:xfrm>
            <a:custGeom>
              <a:rect b="b" l="l" r="r" t="t"/>
              <a:pathLst>
                <a:path extrusionOk="0" h="1627" w="1210">
                  <a:moveTo>
                    <a:pt x="1143" y="0"/>
                  </a:moveTo>
                  <a:cubicBezTo>
                    <a:pt x="1143" y="0"/>
                    <a:pt x="0" y="1613"/>
                    <a:pt x="1210" y="1627"/>
                  </a:cubicBezTo>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4" name="Google Shape;484;p33"/>
          <p:cNvCxnSpPr/>
          <p:nvPr/>
        </p:nvCxnSpPr>
        <p:spPr>
          <a:xfrm>
            <a:off x="4510200" y="3095668"/>
            <a:ext cx="4118100" cy="0"/>
          </a:xfrm>
          <a:prstGeom prst="straightConnector1">
            <a:avLst/>
          </a:prstGeom>
          <a:noFill/>
          <a:ln cap="flat" cmpd="sng" w="28575">
            <a:solidFill>
              <a:srgbClr val="11224E"/>
            </a:solidFill>
            <a:prstDash val="solid"/>
            <a:round/>
            <a:headEnd len="med" w="med" type="none"/>
            <a:tailEnd len="med" w="med" type="none"/>
          </a:ln>
        </p:spPr>
      </p:cxnSp>
      <p:sp>
        <p:nvSpPr>
          <p:cNvPr id="485" name="Google Shape;485;p33"/>
          <p:cNvSpPr txBox="1"/>
          <p:nvPr>
            <p:ph idx="2" type="ctrTitle"/>
          </p:nvPr>
        </p:nvSpPr>
        <p:spPr>
          <a:xfrm>
            <a:off x="4445050" y="3095675"/>
            <a:ext cx="4241700" cy="38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INSY 669 - Group 16</a:t>
            </a:r>
            <a:endParaRPr>
              <a:latin typeface="Montserrat"/>
              <a:ea typeface="Montserrat"/>
              <a:cs typeface="Montserrat"/>
              <a:sym typeface="Montserrat"/>
            </a:endParaRPr>
          </a:p>
        </p:txBody>
      </p:sp>
      <p:sp>
        <p:nvSpPr>
          <p:cNvPr id="486" name="Google Shape;486;p33"/>
          <p:cNvSpPr txBox="1"/>
          <p:nvPr>
            <p:ph type="ctrTitle"/>
          </p:nvPr>
        </p:nvSpPr>
        <p:spPr>
          <a:xfrm>
            <a:off x="4778250" y="1474950"/>
            <a:ext cx="3582000" cy="127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4000">
              <a:solidFill>
                <a:schemeClr val="dk2"/>
              </a:solidFill>
            </a:endParaRPr>
          </a:p>
          <a:p>
            <a:pPr indent="0" lvl="0" marL="0" rtl="0" algn="ctr">
              <a:spcBef>
                <a:spcPts val="0"/>
              </a:spcBef>
              <a:spcAft>
                <a:spcPts val="0"/>
              </a:spcAft>
              <a:buNone/>
            </a:pPr>
            <a:r>
              <a:rPr lang="en" sz="5100"/>
              <a:t>A</a:t>
            </a:r>
            <a:r>
              <a:rPr lang="en" sz="5100"/>
              <a:t>irline Reviews</a:t>
            </a:r>
            <a:r>
              <a:rPr lang="en" sz="5100"/>
              <a:t> </a:t>
            </a:r>
            <a:endParaRPr sz="6300"/>
          </a:p>
        </p:txBody>
      </p:sp>
      <p:sp>
        <p:nvSpPr>
          <p:cNvPr id="487" name="Google Shape;487;p33"/>
          <p:cNvSpPr txBox="1"/>
          <p:nvPr>
            <p:ph idx="2" type="ctrTitle"/>
          </p:nvPr>
        </p:nvSpPr>
        <p:spPr>
          <a:xfrm>
            <a:off x="83000" y="4712150"/>
            <a:ext cx="6209700" cy="38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Montserrat"/>
                <a:ea typeface="Montserrat"/>
                <a:cs typeface="Montserrat"/>
                <a:sym typeface="Montserrat"/>
              </a:rPr>
              <a:t>Diwei Zhu, Kexin Wang, Alice Liu, Ziye Zhang, Yichen Wang, Jiahua Liang</a:t>
            </a:r>
            <a:endParaRPr sz="1300">
              <a:latin typeface="Montserrat"/>
              <a:ea typeface="Montserrat"/>
              <a:cs typeface="Montserrat"/>
              <a:sym typeface="Montserrat"/>
            </a:endParaRPr>
          </a:p>
        </p:txBody>
      </p:sp>
      <p:sp>
        <p:nvSpPr>
          <p:cNvPr id="488" name="Google Shape;488;p33"/>
          <p:cNvSpPr txBox="1"/>
          <p:nvPr/>
        </p:nvSpPr>
        <p:spPr>
          <a:xfrm>
            <a:off x="3778500" y="938550"/>
            <a:ext cx="5365500" cy="669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3500">
                <a:solidFill>
                  <a:schemeClr val="dk2"/>
                </a:solidFill>
                <a:latin typeface="Limelight"/>
                <a:ea typeface="Limelight"/>
                <a:cs typeface="Limelight"/>
                <a:sym typeface="Limelight"/>
              </a:rPr>
              <a:t>Text Analysis for</a:t>
            </a:r>
            <a:endParaRPr>
              <a:latin typeface="Raleway"/>
              <a:ea typeface="Raleway"/>
              <a:cs typeface="Raleway"/>
              <a:sym typeface="Raleway"/>
            </a:endParaRPr>
          </a:p>
        </p:txBody>
      </p:sp>
      <p:sp>
        <p:nvSpPr>
          <p:cNvPr id="489" name="Google Shape;489;p33"/>
          <p:cNvSpPr/>
          <p:nvPr/>
        </p:nvSpPr>
        <p:spPr>
          <a:xfrm>
            <a:off x="2246275" y="2353525"/>
            <a:ext cx="231000" cy="204900"/>
          </a:xfrm>
          <a:prstGeom prst="hear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2523000" y="2151175"/>
            <a:ext cx="231000" cy="204900"/>
          </a:xfrm>
          <a:prstGeom prst="hear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4"/>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 </a:t>
            </a:r>
            <a:r>
              <a:rPr lang="en">
                <a:solidFill>
                  <a:schemeClr val="lt1"/>
                </a:solidFill>
                <a:latin typeface="Raleway"/>
                <a:ea typeface="Raleway"/>
                <a:cs typeface="Raleway"/>
                <a:sym typeface="Raleway"/>
              </a:rPr>
              <a:t>&amp; </a:t>
            </a:r>
            <a:r>
              <a:rPr lang="en">
                <a:solidFill>
                  <a:schemeClr val="lt1"/>
                </a:solidFill>
              </a:rPr>
              <a:t>Problem</a:t>
            </a:r>
            <a:r>
              <a:rPr lang="en">
                <a:solidFill>
                  <a:schemeClr val="lt1"/>
                </a:solidFill>
              </a:rPr>
              <a:t> </a:t>
            </a:r>
            <a:r>
              <a:rPr lang="en">
                <a:solidFill>
                  <a:schemeClr val="dk2"/>
                </a:solidFill>
              </a:rPr>
              <a:t> Statement</a:t>
            </a:r>
            <a:endParaRPr>
              <a:solidFill>
                <a:schemeClr val="dk2"/>
              </a:solidFill>
            </a:endParaRPr>
          </a:p>
        </p:txBody>
      </p:sp>
      <p:sp>
        <p:nvSpPr>
          <p:cNvPr id="496" name="Google Shape;496;p34"/>
          <p:cNvSpPr txBox="1"/>
          <p:nvPr>
            <p:ph idx="1" type="body"/>
          </p:nvPr>
        </p:nvSpPr>
        <p:spPr>
          <a:xfrm>
            <a:off x="1246200" y="1181325"/>
            <a:ext cx="73584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In the evolving big data era, massive amounts of user generated content have become a valuable source for airline enterprises to engage in real-time interactions with potential customers and gain insights of differents aspects that could influence the business.</a:t>
            </a:r>
            <a:endParaRPr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sz="1300"/>
          </a:p>
        </p:txBody>
      </p:sp>
      <p:grpSp>
        <p:nvGrpSpPr>
          <p:cNvPr id="497" name="Google Shape;497;p34"/>
          <p:cNvGrpSpPr/>
          <p:nvPr/>
        </p:nvGrpSpPr>
        <p:grpSpPr>
          <a:xfrm>
            <a:off x="7636893" y="2346251"/>
            <a:ext cx="1507118" cy="838832"/>
            <a:chOff x="7636893" y="2346251"/>
            <a:chExt cx="1507118" cy="838832"/>
          </a:xfrm>
        </p:grpSpPr>
        <p:grpSp>
          <p:nvGrpSpPr>
            <p:cNvPr id="498" name="Google Shape;498;p34"/>
            <p:cNvGrpSpPr/>
            <p:nvPr/>
          </p:nvGrpSpPr>
          <p:grpSpPr>
            <a:xfrm flipH="1">
              <a:off x="7728620" y="2393076"/>
              <a:ext cx="1415391" cy="792008"/>
              <a:chOff x="1905568" y="363438"/>
              <a:chExt cx="1415391" cy="792008"/>
            </a:xfrm>
          </p:grpSpPr>
          <p:sp>
            <p:nvSpPr>
              <p:cNvPr id="499" name="Google Shape;499;p34"/>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34"/>
            <p:cNvGrpSpPr/>
            <p:nvPr/>
          </p:nvGrpSpPr>
          <p:grpSpPr>
            <a:xfrm flipH="1">
              <a:off x="7636893" y="2346251"/>
              <a:ext cx="257693" cy="199083"/>
              <a:chOff x="3154993" y="316614"/>
              <a:chExt cx="257693" cy="199083"/>
            </a:xfrm>
          </p:grpSpPr>
          <p:sp>
            <p:nvSpPr>
              <p:cNvPr id="502" name="Google Shape;502;p34"/>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2" name="Google Shape;512;p34"/>
          <p:cNvSpPr txBox="1"/>
          <p:nvPr/>
        </p:nvSpPr>
        <p:spPr>
          <a:xfrm>
            <a:off x="174600" y="1196525"/>
            <a:ext cx="1071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Raleway"/>
                <a:ea typeface="Raleway"/>
                <a:cs typeface="Raleway"/>
                <a:sym typeface="Raleway"/>
              </a:rPr>
              <a:t>BACK-</a:t>
            </a:r>
            <a:endParaRPr b="1" i="1" sz="1500">
              <a:solidFill>
                <a:schemeClr val="accent1"/>
              </a:solidFill>
              <a:latin typeface="Raleway"/>
              <a:ea typeface="Raleway"/>
              <a:cs typeface="Raleway"/>
              <a:sym typeface="Raleway"/>
            </a:endParaRPr>
          </a:p>
          <a:p>
            <a:pPr indent="0" lvl="0" marL="0" rtl="0" algn="l">
              <a:spcBef>
                <a:spcPts val="0"/>
              </a:spcBef>
              <a:spcAft>
                <a:spcPts val="0"/>
              </a:spcAft>
              <a:buNone/>
            </a:pPr>
            <a:r>
              <a:rPr b="1" i="1" lang="en" sz="1500">
                <a:solidFill>
                  <a:schemeClr val="accent1"/>
                </a:solidFill>
                <a:latin typeface="Raleway"/>
                <a:ea typeface="Raleway"/>
                <a:cs typeface="Raleway"/>
                <a:sym typeface="Raleway"/>
              </a:rPr>
              <a:t>GROUND</a:t>
            </a:r>
            <a:endParaRPr b="1" i="1" sz="1500">
              <a:solidFill>
                <a:schemeClr val="accent1"/>
              </a:solidFill>
              <a:latin typeface="Raleway"/>
              <a:ea typeface="Raleway"/>
              <a:cs typeface="Raleway"/>
              <a:sym typeface="Raleway"/>
            </a:endParaRPr>
          </a:p>
        </p:txBody>
      </p:sp>
      <p:sp>
        <p:nvSpPr>
          <p:cNvPr id="513" name="Google Shape;513;p34"/>
          <p:cNvSpPr txBox="1"/>
          <p:nvPr/>
        </p:nvSpPr>
        <p:spPr>
          <a:xfrm>
            <a:off x="174600" y="2432775"/>
            <a:ext cx="1071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Raleway"/>
                <a:ea typeface="Raleway"/>
                <a:cs typeface="Raleway"/>
                <a:sym typeface="Raleway"/>
              </a:rPr>
              <a:t>GOALS</a:t>
            </a:r>
            <a:endParaRPr b="1" i="1" sz="1500">
              <a:solidFill>
                <a:schemeClr val="accent1"/>
              </a:solidFill>
              <a:latin typeface="Raleway"/>
              <a:ea typeface="Raleway"/>
              <a:cs typeface="Raleway"/>
              <a:sym typeface="Raleway"/>
            </a:endParaRPr>
          </a:p>
        </p:txBody>
      </p:sp>
      <p:sp>
        <p:nvSpPr>
          <p:cNvPr id="514" name="Google Shape;514;p34"/>
          <p:cNvSpPr txBox="1"/>
          <p:nvPr/>
        </p:nvSpPr>
        <p:spPr>
          <a:xfrm>
            <a:off x="174600" y="3283925"/>
            <a:ext cx="1071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Raleway"/>
                <a:ea typeface="Raleway"/>
                <a:cs typeface="Raleway"/>
                <a:sym typeface="Raleway"/>
              </a:rPr>
              <a:t>DATA</a:t>
            </a:r>
            <a:endParaRPr b="1" i="1" sz="1500">
              <a:solidFill>
                <a:schemeClr val="accent1"/>
              </a:solidFill>
              <a:latin typeface="Raleway"/>
              <a:ea typeface="Raleway"/>
              <a:cs typeface="Raleway"/>
              <a:sym typeface="Raleway"/>
            </a:endParaRPr>
          </a:p>
          <a:p>
            <a:pPr indent="0" lvl="0" marL="0" rtl="0" algn="l">
              <a:spcBef>
                <a:spcPts val="0"/>
              </a:spcBef>
              <a:spcAft>
                <a:spcPts val="0"/>
              </a:spcAft>
              <a:buNone/>
            </a:pPr>
            <a:r>
              <a:rPr b="1" i="1" lang="en" sz="1500">
                <a:solidFill>
                  <a:schemeClr val="accent1"/>
                </a:solidFill>
                <a:latin typeface="Raleway"/>
                <a:ea typeface="Raleway"/>
                <a:cs typeface="Raleway"/>
                <a:sym typeface="Raleway"/>
              </a:rPr>
              <a:t>SOURCE</a:t>
            </a:r>
            <a:endParaRPr b="1" i="1" sz="1500">
              <a:solidFill>
                <a:schemeClr val="accent1"/>
              </a:solidFill>
              <a:latin typeface="Raleway"/>
              <a:ea typeface="Raleway"/>
              <a:cs typeface="Raleway"/>
              <a:sym typeface="Raleway"/>
            </a:endParaRPr>
          </a:p>
        </p:txBody>
      </p:sp>
      <p:cxnSp>
        <p:nvCxnSpPr>
          <p:cNvPr id="515" name="Google Shape;515;p34"/>
          <p:cNvCxnSpPr/>
          <p:nvPr/>
        </p:nvCxnSpPr>
        <p:spPr>
          <a:xfrm>
            <a:off x="1761425" y="2020125"/>
            <a:ext cx="5871000" cy="0"/>
          </a:xfrm>
          <a:prstGeom prst="straightConnector1">
            <a:avLst/>
          </a:prstGeom>
          <a:noFill/>
          <a:ln cap="flat" cmpd="sng" w="9525">
            <a:solidFill>
              <a:schemeClr val="dk2"/>
            </a:solidFill>
            <a:prstDash val="solid"/>
            <a:round/>
            <a:headEnd len="med" w="med" type="none"/>
            <a:tailEnd len="med" w="med" type="none"/>
          </a:ln>
        </p:spPr>
      </p:cxnSp>
      <p:sp>
        <p:nvSpPr>
          <p:cNvPr id="516" name="Google Shape;516;p34"/>
          <p:cNvSpPr txBox="1"/>
          <p:nvPr/>
        </p:nvSpPr>
        <p:spPr>
          <a:xfrm>
            <a:off x="1134900" y="2065300"/>
            <a:ext cx="7581000" cy="1400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4"/>
              </a:buClr>
              <a:buSzPts val="1300"/>
              <a:buFont typeface="Raleway"/>
              <a:buAutoNum type="arabicPeriod"/>
            </a:pPr>
            <a:r>
              <a:rPr lang="en" sz="1300">
                <a:solidFill>
                  <a:schemeClr val="accent4"/>
                </a:solidFill>
                <a:latin typeface="Raleway"/>
                <a:ea typeface="Raleway"/>
                <a:cs typeface="Raleway"/>
                <a:sym typeface="Raleway"/>
              </a:rPr>
              <a:t>Analyze</a:t>
            </a:r>
            <a:r>
              <a:rPr lang="en" sz="1300">
                <a:solidFill>
                  <a:schemeClr val="accent4"/>
                </a:solidFill>
                <a:latin typeface="Raleway"/>
                <a:ea typeface="Raleway"/>
                <a:cs typeface="Raleway"/>
                <a:sym typeface="Raleway"/>
              </a:rPr>
              <a:t> popular airlines and understand how people feel about them by using text mining.</a:t>
            </a:r>
            <a:endParaRPr sz="1300">
              <a:solidFill>
                <a:schemeClr val="accent4"/>
              </a:solidFill>
              <a:latin typeface="Raleway"/>
              <a:ea typeface="Raleway"/>
              <a:cs typeface="Raleway"/>
              <a:sym typeface="Raleway"/>
            </a:endParaRPr>
          </a:p>
          <a:p>
            <a:pPr indent="-311150" lvl="0" marL="457200" rtl="0" algn="l">
              <a:spcBef>
                <a:spcPts val="0"/>
              </a:spcBef>
              <a:spcAft>
                <a:spcPts val="0"/>
              </a:spcAft>
              <a:buClr>
                <a:schemeClr val="accent4"/>
              </a:buClr>
              <a:buSzPts val="1300"/>
              <a:buFont typeface="Raleway"/>
              <a:buAutoNum type="arabicPeriod"/>
            </a:pPr>
            <a:r>
              <a:rPr lang="en" sz="1300">
                <a:solidFill>
                  <a:schemeClr val="accent4"/>
                </a:solidFill>
                <a:latin typeface="Raleway"/>
                <a:ea typeface="Raleway"/>
                <a:cs typeface="Raleway"/>
                <a:sym typeface="Raleway"/>
              </a:rPr>
              <a:t>Provide recommendation to customers by leveraging sentiment analysis and airlines segmentations</a:t>
            </a:r>
            <a:endParaRPr sz="1300">
              <a:solidFill>
                <a:schemeClr val="accent4"/>
              </a:solidFill>
              <a:latin typeface="Raleway"/>
              <a:ea typeface="Raleway"/>
              <a:cs typeface="Raleway"/>
              <a:sym typeface="Raleway"/>
            </a:endParaRPr>
          </a:p>
          <a:p>
            <a:pPr indent="-311150" lvl="0" marL="457200" rtl="0" algn="l">
              <a:spcBef>
                <a:spcPts val="0"/>
              </a:spcBef>
              <a:spcAft>
                <a:spcPts val="0"/>
              </a:spcAft>
              <a:buClr>
                <a:schemeClr val="accent4"/>
              </a:buClr>
              <a:buSzPts val="1300"/>
              <a:buFont typeface="Raleway"/>
              <a:buAutoNum type="arabicPeriod"/>
            </a:pPr>
            <a:r>
              <a:rPr lang="en" sz="1300">
                <a:solidFill>
                  <a:schemeClr val="accent4"/>
                </a:solidFill>
                <a:latin typeface="Raleway"/>
                <a:ea typeface="Raleway"/>
                <a:cs typeface="Raleway"/>
                <a:sym typeface="Raleway"/>
              </a:rPr>
              <a:t>Provide advice to airlines by leveraging regression analysis of airlines and their attributes.</a:t>
            </a:r>
            <a:endParaRPr sz="1300">
              <a:solidFill>
                <a:schemeClr val="accent4"/>
              </a:solidFill>
              <a:latin typeface="Raleway"/>
              <a:ea typeface="Raleway"/>
              <a:cs typeface="Raleway"/>
              <a:sym typeface="Raleway"/>
            </a:endParaRPr>
          </a:p>
          <a:p>
            <a:pPr indent="0" lvl="0" marL="457200" rtl="0" algn="l">
              <a:spcBef>
                <a:spcPts val="0"/>
              </a:spcBef>
              <a:spcAft>
                <a:spcPts val="0"/>
              </a:spcAft>
              <a:buNone/>
            </a:pPr>
            <a:r>
              <a:t/>
            </a:r>
            <a:endParaRPr sz="1300">
              <a:solidFill>
                <a:schemeClr val="accent4"/>
              </a:solidFill>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sp>
        <p:nvSpPr>
          <p:cNvPr id="517" name="Google Shape;517;p34"/>
          <p:cNvSpPr txBox="1"/>
          <p:nvPr/>
        </p:nvSpPr>
        <p:spPr>
          <a:xfrm>
            <a:off x="1246200" y="3180275"/>
            <a:ext cx="7581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4"/>
                </a:solidFill>
                <a:latin typeface="Raleway"/>
                <a:ea typeface="Raleway"/>
                <a:cs typeface="Raleway"/>
                <a:sym typeface="Raleway"/>
              </a:rPr>
              <a:t>Scraped Reviews from popular Airlines Review Platforms: ConsumerAffairs, Skytrax</a:t>
            </a:r>
            <a:endParaRPr sz="1300">
              <a:solidFill>
                <a:schemeClr val="accent4"/>
              </a:solidFill>
              <a:latin typeface="Raleway"/>
              <a:ea typeface="Raleway"/>
              <a:cs typeface="Raleway"/>
              <a:sym typeface="Raleway"/>
            </a:endParaRPr>
          </a:p>
          <a:p>
            <a:pPr indent="0" lvl="0" marL="0" rtl="0" algn="l">
              <a:spcBef>
                <a:spcPts val="0"/>
              </a:spcBef>
              <a:spcAft>
                <a:spcPts val="0"/>
              </a:spcAft>
              <a:buNone/>
            </a:pPr>
            <a:r>
              <a:rPr lang="en" sz="1300" u="sng">
                <a:solidFill>
                  <a:schemeClr val="hlink"/>
                </a:solidFill>
                <a:latin typeface="Raleway"/>
                <a:ea typeface="Raleway"/>
                <a:cs typeface="Raleway"/>
                <a:sym typeface="Raleway"/>
                <a:hlinkClick r:id="rId3"/>
              </a:rPr>
              <a:t>https://www.consumeraffairs.com/travel/airlines.htm</a:t>
            </a:r>
            <a:r>
              <a:rPr lang="en" sz="1300">
                <a:solidFill>
                  <a:schemeClr val="accent4"/>
                </a:solidFill>
                <a:latin typeface="Raleway"/>
                <a:ea typeface="Raleway"/>
                <a:cs typeface="Raleway"/>
                <a:sym typeface="Raleway"/>
              </a:rPr>
              <a:t>l </a:t>
            </a:r>
            <a:r>
              <a:rPr lang="en" sz="1300" u="sng">
                <a:solidFill>
                  <a:schemeClr val="hlink"/>
                </a:solidFill>
                <a:latin typeface="Raleway"/>
                <a:ea typeface="Raleway"/>
                <a:cs typeface="Raleway"/>
                <a:sym typeface="Raleway"/>
                <a:hlinkClick r:id="rId4"/>
              </a:rPr>
              <a:t>https://www.airlinequality.com/review-pages/latest-airline-reviews/</a:t>
            </a:r>
            <a:r>
              <a:rPr lang="en" sz="1300">
                <a:solidFill>
                  <a:schemeClr val="accent4"/>
                </a:solidFill>
                <a:latin typeface="Raleway"/>
                <a:ea typeface="Raleway"/>
                <a:cs typeface="Raleway"/>
                <a:sym typeface="Raleway"/>
              </a:rPr>
              <a:t> </a:t>
            </a:r>
            <a:endParaRPr sz="1300">
              <a:solidFill>
                <a:schemeClr val="accent4"/>
              </a:solidFill>
              <a:latin typeface="Raleway"/>
              <a:ea typeface="Raleway"/>
              <a:cs typeface="Raleway"/>
              <a:sym typeface="Raleway"/>
            </a:endParaRPr>
          </a:p>
        </p:txBody>
      </p:sp>
      <p:cxnSp>
        <p:nvCxnSpPr>
          <p:cNvPr id="518" name="Google Shape;518;p34"/>
          <p:cNvCxnSpPr/>
          <p:nvPr/>
        </p:nvCxnSpPr>
        <p:spPr>
          <a:xfrm>
            <a:off x="1761425" y="3100475"/>
            <a:ext cx="5871000" cy="0"/>
          </a:xfrm>
          <a:prstGeom prst="straightConnector1">
            <a:avLst/>
          </a:prstGeom>
          <a:noFill/>
          <a:ln cap="flat" cmpd="sng" w="9525">
            <a:solidFill>
              <a:schemeClr val="accent1"/>
            </a:solidFill>
            <a:prstDash val="solid"/>
            <a:round/>
            <a:headEnd len="med" w="med" type="none"/>
            <a:tailEnd len="med" w="med" type="none"/>
          </a:ln>
        </p:spPr>
      </p:cxnSp>
      <p:sp>
        <p:nvSpPr>
          <p:cNvPr id="519" name="Google Shape;519;p34"/>
          <p:cNvSpPr txBox="1"/>
          <p:nvPr/>
        </p:nvSpPr>
        <p:spPr>
          <a:xfrm>
            <a:off x="174600" y="4263325"/>
            <a:ext cx="83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Raleway"/>
                <a:ea typeface="Raleway"/>
                <a:cs typeface="Raleway"/>
                <a:sym typeface="Raleway"/>
              </a:rPr>
              <a:t>ATTRI-</a:t>
            </a:r>
            <a:endParaRPr b="1" i="1" sz="1500">
              <a:solidFill>
                <a:schemeClr val="accent1"/>
              </a:solidFill>
              <a:latin typeface="Raleway"/>
              <a:ea typeface="Raleway"/>
              <a:cs typeface="Raleway"/>
              <a:sym typeface="Raleway"/>
            </a:endParaRPr>
          </a:p>
          <a:p>
            <a:pPr indent="0" lvl="0" marL="0" rtl="0" algn="l">
              <a:spcBef>
                <a:spcPts val="0"/>
              </a:spcBef>
              <a:spcAft>
                <a:spcPts val="0"/>
              </a:spcAft>
              <a:buNone/>
            </a:pPr>
            <a:r>
              <a:rPr b="1" i="1" lang="en" sz="1500">
                <a:solidFill>
                  <a:schemeClr val="accent1"/>
                </a:solidFill>
                <a:latin typeface="Raleway"/>
                <a:ea typeface="Raleway"/>
                <a:cs typeface="Raleway"/>
                <a:sym typeface="Raleway"/>
              </a:rPr>
              <a:t>BUTES</a:t>
            </a:r>
            <a:endParaRPr b="1" i="1" sz="1500">
              <a:solidFill>
                <a:schemeClr val="accent1"/>
              </a:solidFill>
              <a:latin typeface="Raleway"/>
              <a:ea typeface="Raleway"/>
              <a:cs typeface="Raleway"/>
              <a:sym typeface="Raleway"/>
            </a:endParaRPr>
          </a:p>
        </p:txBody>
      </p:sp>
      <p:pic>
        <p:nvPicPr>
          <p:cNvPr id="520" name="Google Shape;520;p34"/>
          <p:cNvPicPr preferRelativeResize="0"/>
          <p:nvPr/>
        </p:nvPicPr>
        <p:blipFill>
          <a:blip r:embed="rId5">
            <a:alphaModFix/>
          </a:blip>
          <a:stretch>
            <a:fillRect/>
          </a:stretch>
        </p:blipFill>
        <p:spPr>
          <a:xfrm>
            <a:off x="1357500" y="4180825"/>
            <a:ext cx="7358400" cy="715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F4AF88"/>
            </a:gs>
          </a:gsLst>
          <a:lin ang="5400012" scaled="0"/>
        </a:gradFill>
      </p:bgPr>
    </p:bg>
    <p:spTree>
      <p:nvGrpSpPr>
        <p:cNvPr id="524" name="Shape 524"/>
        <p:cNvGrpSpPr/>
        <p:nvPr/>
      </p:nvGrpSpPr>
      <p:grpSpPr>
        <a:xfrm>
          <a:off x="0" y="0"/>
          <a:ext cx="0" cy="0"/>
          <a:chOff x="0" y="0"/>
          <a:chExt cx="0" cy="0"/>
        </a:xfrm>
      </p:grpSpPr>
      <p:sp>
        <p:nvSpPr>
          <p:cNvPr id="525" name="Google Shape;525;p35"/>
          <p:cNvSpPr txBox="1"/>
          <p:nvPr>
            <p:ph idx="4294967295" type="title"/>
          </p:nvPr>
        </p:nvSpPr>
        <p:spPr>
          <a:xfrm>
            <a:off x="170300" y="25925"/>
            <a:ext cx="500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Word </a:t>
            </a:r>
            <a:r>
              <a:rPr lang="en">
                <a:solidFill>
                  <a:schemeClr val="accent1"/>
                </a:solidFill>
                <a:latin typeface="Raleway"/>
                <a:ea typeface="Raleway"/>
                <a:cs typeface="Raleway"/>
                <a:sym typeface="Raleway"/>
              </a:rPr>
              <a:t>&amp;</a:t>
            </a:r>
            <a:r>
              <a:rPr lang="en">
                <a:solidFill>
                  <a:schemeClr val="accent1"/>
                </a:solidFill>
              </a:rPr>
              <a:t> Sentiment</a:t>
            </a:r>
            <a:r>
              <a:rPr lang="en">
                <a:solidFill>
                  <a:schemeClr val="dk2"/>
                </a:solidFill>
              </a:rPr>
              <a:t> Analysis</a:t>
            </a:r>
            <a:endParaRPr>
              <a:solidFill>
                <a:schemeClr val="dk2"/>
              </a:solidFill>
            </a:endParaRPr>
          </a:p>
        </p:txBody>
      </p:sp>
      <p:sp>
        <p:nvSpPr>
          <p:cNvPr id="526" name="Google Shape;526;p35"/>
          <p:cNvSpPr/>
          <p:nvPr/>
        </p:nvSpPr>
        <p:spPr>
          <a:xfrm>
            <a:off x="7661856" y="892389"/>
            <a:ext cx="2133218" cy="338702"/>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5"/>
          <p:cNvSpPr/>
          <p:nvPr/>
        </p:nvSpPr>
        <p:spPr>
          <a:xfrm>
            <a:off x="348825" y="598625"/>
            <a:ext cx="8436000" cy="4192200"/>
          </a:xfrm>
          <a:prstGeom prst="roundRect">
            <a:avLst>
              <a:gd fmla="val 0" name="adj"/>
            </a:avLst>
          </a:prstGeom>
          <a:solidFill>
            <a:srgbClr val="4A6CAF">
              <a:alpha val="76140"/>
            </a:srgbClr>
          </a:solidFill>
          <a:ln cap="flat" cmpd="sng" w="9525">
            <a:solidFill>
              <a:srgbClr val="A8BB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Josefin Sans"/>
              <a:ea typeface="Josefin Sans"/>
              <a:cs typeface="Josefin Sans"/>
              <a:sym typeface="Josefin Sans"/>
            </a:endParaRPr>
          </a:p>
        </p:txBody>
      </p:sp>
      <p:pic>
        <p:nvPicPr>
          <p:cNvPr id="528" name="Google Shape;528;p35"/>
          <p:cNvPicPr preferRelativeResize="0"/>
          <p:nvPr/>
        </p:nvPicPr>
        <p:blipFill rotWithShape="1">
          <a:blip r:embed="rId3">
            <a:alphaModFix/>
          </a:blip>
          <a:srcRect b="41152" l="0" r="26729" t="28512"/>
          <a:stretch/>
        </p:blipFill>
        <p:spPr>
          <a:xfrm>
            <a:off x="4775250" y="1869801"/>
            <a:ext cx="3849264" cy="1781826"/>
          </a:xfrm>
          <a:prstGeom prst="rect">
            <a:avLst/>
          </a:prstGeom>
          <a:noFill/>
          <a:ln>
            <a:noFill/>
          </a:ln>
          <a:effectLst>
            <a:outerShdw blurRad="57150" rotWithShape="0" algn="bl" dir="5400000" dist="19050">
              <a:srgbClr val="000000">
                <a:alpha val="50000"/>
              </a:srgbClr>
            </a:outerShdw>
          </a:effectLst>
        </p:spPr>
      </p:pic>
      <p:sp>
        <p:nvSpPr>
          <p:cNvPr id="529" name="Google Shape;529;p35"/>
          <p:cNvSpPr/>
          <p:nvPr/>
        </p:nvSpPr>
        <p:spPr>
          <a:xfrm>
            <a:off x="968050" y="796825"/>
            <a:ext cx="3171000" cy="572700"/>
          </a:xfrm>
          <a:prstGeom prst="wedgeRectCallout">
            <a:avLst>
              <a:gd fmla="val -67733" name="adj1"/>
              <a:gd fmla="val -42998" name="adj2"/>
            </a:avLst>
          </a:prstGeom>
          <a:solidFill>
            <a:srgbClr val="FFFFFF">
              <a:alpha val="533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txBox="1"/>
          <p:nvPr/>
        </p:nvSpPr>
        <p:spPr>
          <a:xfrm>
            <a:off x="968050" y="753938"/>
            <a:ext cx="333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Josefin Sans"/>
                <a:ea typeface="Josefin Sans"/>
                <a:cs typeface="Josefin Sans"/>
                <a:sym typeface="Josefin Sans"/>
              </a:rPr>
              <a:t>Which is the most beloved airline? Which is hated the most?</a:t>
            </a:r>
            <a:endParaRPr>
              <a:solidFill>
                <a:schemeClr val="lt1"/>
              </a:solidFill>
              <a:latin typeface="Josefin Sans"/>
              <a:ea typeface="Josefin Sans"/>
              <a:cs typeface="Josefin Sans"/>
              <a:sym typeface="Josefin Sans"/>
            </a:endParaRPr>
          </a:p>
        </p:txBody>
      </p:sp>
      <p:sp>
        <p:nvSpPr>
          <p:cNvPr id="531" name="Google Shape;531;p35"/>
          <p:cNvSpPr/>
          <p:nvPr/>
        </p:nvSpPr>
        <p:spPr>
          <a:xfrm>
            <a:off x="5177188" y="800900"/>
            <a:ext cx="3171000" cy="918600"/>
          </a:xfrm>
          <a:prstGeom prst="wedgeRectCallout">
            <a:avLst>
              <a:gd fmla="val -67733" name="adj1"/>
              <a:gd fmla="val -42998" name="adj2"/>
            </a:avLst>
          </a:prstGeom>
          <a:solidFill>
            <a:srgbClr val="FFFFFF">
              <a:alpha val="533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txBox="1"/>
          <p:nvPr/>
        </p:nvSpPr>
        <p:spPr>
          <a:xfrm>
            <a:off x="5177200" y="844550"/>
            <a:ext cx="324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Josefin Sans"/>
                <a:ea typeface="Josefin Sans"/>
                <a:cs typeface="Josefin Sans"/>
                <a:sym typeface="Josefin Sans"/>
              </a:rPr>
              <a:t>Which brand present stronger relationship to more positive/negative sentiments?</a:t>
            </a:r>
            <a:endParaRPr>
              <a:solidFill>
                <a:schemeClr val="lt1"/>
              </a:solidFill>
              <a:latin typeface="Josefin Sans"/>
              <a:ea typeface="Josefin Sans"/>
              <a:cs typeface="Josefin Sans"/>
              <a:sym typeface="Josefin Sans"/>
            </a:endParaRPr>
          </a:p>
        </p:txBody>
      </p:sp>
      <p:pic>
        <p:nvPicPr>
          <p:cNvPr id="533" name="Google Shape;533;p35"/>
          <p:cNvPicPr preferRelativeResize="0"/>
          <p:nvPr/>
        </p:nvPicPr>
        <p:blipFill>
          <a:blip r:embed="rId4">
            <a:alphaModFix/>
          </a:blip>
          <a:stretch>
            <a:fillRect/>
          </a:stretch>
        </p:blipFill>
        <p:spPr>
          <a:xfrm>
            <a:off x="2965175" y="2096400"/>
            <a:ext cx="591254" cy="434650"/>
          </a:xfrm>
          <a:prstGeom prst="rect">
            <a:avLst/>
          </a:prstGeom>
          <a:noFill/>
          <a:ln>
            <a:noFill/>
          </a:ln>
        </p:spPr>
      </p:pic>
      <p:sp>
        <p:nvSpPr>
          <p:cNvPr id="534" name="Google Shape;534;p35"/>
          <p:cNvSpPr txBox="1"/>
          <p:nvPr/>
        </p:nvSpPr>
        <p:spPr>
          <a:xfrm>
            <a:off x="2906450" y="2591475"/>
            <a:ext cx="1987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Raleway"/>
                <a:ea typeface="Raleway"/>
                <a:cs typeface="Raleway"/>
                <a:sym typeface="Raleway"/>
              </a:rPr>
              <a:t>High Brand Reputation</a:t>
            </a:r>
            <a:endParaRPr sz="1100">
              <a:solidFill>
                <a:schemeClr val="lt1"/>
              </a:solidFill>
              <a:latin typeface="Raleway"/>
              <a:ea typeface="Raleway"/>
              <a:cs typeface="Raleway"/>
              <a:sym typeface="Raleway"/>
            </a:endParaRPr>
          </a:p>
          <a:p>
            <a:pPr indent="0" lvl="0" marL="0" rtl="0" algn="l">
              <a:spcBef>
                <a:spcPts val="0"/>
              </a:spcBef>
              <a:spcAft>
                <a:spcPts val="0"/>
              </a:spcAft>
              <a:buNone/>
            </a:pPr>
            <a:r>
              <a:rPr lang="en" sz="1100">
                <a:solidFill>
                  <a:schemeClr val="lt1"/>
                </a:solidFill>
                <a:latin typeface="Raleway"/>
                <a:ea typeface="Raleway"/>
                <a:cs typeface="Raleway"/>
                <a:sym typeface="Raleway"/>
              </a:rPr>
              <a:t>Comfort, Clean, Good Service</a:t>
            </a:r>
            <a:endParaRPr sz="1100">
              <a:solidFill>
                <a:schemeClr val="lt1"/>
              </a:solidFill>
              <a:latin typeface="Raleway"/>
              <a:ea typeface="Raleway"/>
              <a:cs typeface="Raleway"/>
              <a:sym typeface="Raleway"/>
            </a:endParaRPr>
          </a:p>
        </p:txBody>
      </p:sp>
      <p:pic>
        <p:nvPicPr>
          <p:cNvPr id="535" name="Google Shape;535;p35"/>
          <p:cNvPicPr preferRelativeResize="0"/>
          <p:nvPr/>
        </p:nvPicPr>
        <p:blipFill>
          <a:blip r:embed="rId5">
            <a:alphaModFix/>
          </a:blip>
          <a:stretch>
            <a:fillRect/>
          </a:stretch>
        </p:blipFill>
        <p:spPr>
          <a:xfrm>
            <a:off x="2939350" y="3314450"/>
            <a:ext cx="591250" cy="306887"/>
          </a:xfrm>
          <a:prstGeom prst="rect">
            <a:avLst/>
          </a:prstGeom>
          <a:noFill/>
          <a:ln>
            <a:noFill/>
          </a:ln>
        </p:spPr>
      </p:pic>
      <p:grpSp>
        <p:nvGrpSpPr>
          <p:cNvPr id="536" name="Google Shape;536;p35"/>
          <p:cNvGrpSpPr/>
          <p:nvPr/>
        </p:nvGrpSpPr>
        <p:grpSpPr>
          <a:xfrm>
            <a:off x="3737376" y="2157941"/>
            <a:ext cx="305386" cy="338602"/>
            <a:chOff x="3300325" y="249875"/>
            <a:chExt cx="433725" cy="480900"/>
          </a:xfrm>
        </p:grpSpPr>
        <p:sp>
          <p:nvSpPr>
            <p:cNvPr id="537" name="Google Shape;537;p35"/>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8" name="Google Shape;538;p35"/>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9" name="Google Shape;539;p35"/>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0" name="Google Shape;540;p35"/>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1" name="Google Shape;541;p35"/>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2" name="Google Shape;542;p35"/>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43" name="Google Shape;543;p35"/>
          <p:cNvGrpSpPr/>
          <p:nvPr/>
        </p:nvGrpSpPr>
        <p:grpSpPr>
          <a:xfrm rot="10800000">
            <a:off x="3737388" y="3284941"/>
            <a:ext cx="305386" cy="338602"/>
            <a:chOff x="3300325" y="249875"/>
            <a:chExt cx="433725" cy="480900"/>
          </a:xfrm>
        </p:grpSpPr>
        <p:sp>
          <p:nvSpPr>
            <p:cNvPr id="544" name="Google Shape;544;p35"/>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5" name="Google Shape;545;p35"/>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6" name="Google Shape;546;p35"/>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7" name="Google Shape;547;p35"/>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8" name="Google Shape;548;p35"/>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9" name="Google Shape;549;p35"/>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50" name="Google Shape;550;p35"/>
          <p:cNvSpPr txBox="1"/>
          <p:nvPr/>
        </p:nvSpPr>
        <p:spPr>
          <a:xfrm>
            <a:off x="2906450" y="3651625"/>
            <a:ext cx="210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Raleway"/>
                <a:ea typeface="Raleway"/>
                <a:cs typeface="Raleway"/>
                <a:sym typeface="Raleway"/>
              </a:rPr>
              <a:t>Poor Customer Service, Unsatisfactory Meal</a:t>
            </a:r>
            <a:endParaRPr>
              <a:solidFill>
                <a:schemeClr val="lt1"/>
              </a:solidFill>
              <a:latin typeface="Raleway"/>
              <a:ea typeface="Raleway"/>
              <a:cs typeface="Raleway"/>
              <a:sym typeface="Raleway"/>
            </a:endParaRPr>
          </a:p>
        </p:txBody>
      </p:sp>
      <p:sp>
        <p:nvSpPr>
          <p:cNvPr id="551" name="Google Shape;551;p35"/>
          <p:cNvSpPr/>
          <p:nvPr/>
        </p:nvSpPr>
        <p:spPr>
          <a:xfrm>
            <a:off x="4775250" y="2336650"/>
            <a:ext cx="1814700" cy="159900"/>
          </a:xfrm>
          <a:prstGeom prst="rect">
            <a:avLst/>
          </a:prstGeom>
          <a:noFill/>
          <a:ln cap="flat" cmpd="sng" w="9525">
            <a:solidFill>
              <a:srgbClr val="FF6B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
          <p:cNvSpPr/>
          <p:nvPr/>
        </p:nvSpPr>
        <p:spPr>
          <a:xfrm>
            <a:off x="4775250" y="3048850"/>
            <a:ext cx="1814700" cy="159900"/>
          </a:xfrm>
          <a:prstGeom prst="rect">
            <a:avLst/>
          </a:prstGeom>
          <a:noFill/>
          <a:ln cap="flat" cmpd="sng" w="9525">
            <a:solidFill>
              <a:srgbClr val="FF6B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3" name="Google Shape;553;p35"/>
          <p:cNvCxnSpPr/>
          <p:nvPr/>
        </p:nvCxnSpPr>
        <p:spPr>
          <a:xfrm>
            <a:off x="4657925" y="1349925"/>
            <a:ext cx="0" cy="3175800"/>
          </a:xfrm>
          <a:prstGeom prst="straightConnector1">
            <a:avLst/>
          </a:prstGeom>
          <a:noFill/>
          <a:ln cap="flat" cmpd="sng" w="9525">
            <a:solidFill>
              <a:schemeClr val="lt1"/>
            </a:solidFill>
            <a:prstDash val="dot"/>
            <a:round/>
            <a:headEnd len="med" w="med" type="none"/>
            <a:tailEnd len="med" w="med" type="none"/>
          </a:ln>
        </p:spPr>
      </p:cxnSp>
      <p:grpSp>
        <p:nvGrpSpPr>
          <p:cNvPr id="554" name="Google Shape;554;p35"/>
          <p:cNvGrpSpPr/>
          <p:nvPr/>
        </p:nvGrpSpPr>
        <p:grpSpPr>
          <a:xfrm>
            <a:off x="4956215" y="142984"/>
            <a:ext cx="305373" cy="338581"/>
            <a:chOff x="1780850" y="4027625"/>
            <a:chExt cx="446125" cy="444975"/>
          </a:xfrm>
        </p:grpSpPr>
        <p:sp>
          <p:nvSpPr>
            <p:cNvPr id="555" name="Google Shape;555;p35"/>
            <p:cNvSpPr/>
            <p:nvPr/>
          </p:nvSpPr>
          <p:spPr>
            <a:xfrm>
              <a:off x="1792425" y="4121025"/>
              <a:ext cx="168150" cy="137025"/>
            </a:xfrm>
            <a:custGeom>
              <a:rect b="b" l="l" r="r" t="t"/>
              <a:pathLst>
                <a:path extrusionOk="0" h="5481" w="6726">
                  <a:moveTo>
                    <a:pt x="1300" y="1"/>
                  </a:moveTo>
                  <a:cubicBezTo>
                    <a:pt x="1163" y="1"/>
                    <a:pt x="1020" y="48"/>
                    <a:pt x="925" y="143"/>
                  </a:cubicBezTo>
                  <a:lnTo>
                    <a:pt x="214" y="890"/>
                  </a:lnTo>
                  <a:cubicBezTo>
                    <a:pt x="0" y="1104"/>
                    <a:pt x="0" y="1424"/>
                    <a:pt x="214" y="1638"/>
                  </a:cubicBezTo>
                  <a:lnTo>
                    <a:pt x="4057" y="5480"/>
                  </a:lnTo>
                  <a:lnTo>
                    <a:pt x="6725" y="2242"/>
                  </a:lnTo>
                  <a:lnTo>
                    <a:pt x="1495" y="36"/>
                  </a:lnTo>
                  <a:cubicBezTo>
                    <a:pt x="1435" y="13"/>
                    <a:pt x="1368" y="1"/>
                    <a:pt x="1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2065500" y="4027625"/>
              <a:ext cx="161475" cy="157925"/>
            </a:xfrm>
            <a:custGeom>
              <a:rect b="b" l="l" r="r" t="t"/>
              <a:pathLst>
                <a:path extrusionOk="0" h="6317" w="6459">
                  <a:moveTo>
                    <a:pt x="677" y="1"/>
                  </a:moveTo>
                  <a:cubicBezTo>
                    <a:pt x="1" y="1"/>
                    <a:pt x="1" y="1033"/>
                    <a:pt x="677" y="1033"/>
                  </a:cubicBezTo>
                  <a:cubicBezTo>
                    <a:pt x="3274" y="1033"/>
                    <a:pt x="5373" y="3132"/>
                    <a:pt x="5373" y="5729"/>
                  </a:cubicBezTo>
                  <a:cubicBezTo>
                    <a:pt x="5338" y="6121"/>
                    <a:pt x="5614" y="6316"/>
                    <a:pt x="5894" y="6316"/>
                  </a:cubicBezTo>
                  <a:cubicBezTo>
                    <a:pt x="6174" y="6316"/>
                    <a:pt x="6459" y="6121"/>
                    <a:pt x="6441" y="5729"/>
                  </a:cubicBezTo>
                  <a:cubicBezTo>
                    <a:pt x="6441" y="2563"/>
                    <a:pt x="3843" y="1"/>
                    <a:pt x="6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2067275" y="4080125"/>
              <a:ext cx="106775" cy="104100"/>
            </a:xfrm>
            <a:custGeom>
              <a:rect b="b" l="l" r="r" t="t"/>
              <a:pathLst>
                <a:path extrusionOk="0" h="4164" w="4271">
                  <a:moveTo>
                    <a:pt x="606" y="0"/>
                  </a:moveTo>
                  <a:cubicBezTo>
                    <a:pt x="1" y="36"/>
                    <a:pt x="1" y="961"/>
                    <a:pt x="606" y="1032"/>
                  </a:cubicBezTo>
                  <a:cubicBezTo>
                    <a:pt x="2029" y="1068"/>
                    <a:pt x="3203" y="2206"/>
                    <a:pt x="3239" y="3629"/>
                  </a:cubicBezTo>
                  <a:cubicBezTo>
                    <a:pt x="3239" y="3985"/>
                    <a:pt x="3497" y="4163"/>
                    <a:pt x="3755" y="4163"/>
                  </a:cubicBezTo>
                  <a:cubicBezTo>
                    <a:pt x="4013" y="4163"/>
                    <a:pt x="4271" y="3985"/>
                    <a:pt x="4271" y="3629"/>
                  </a:cubicBezTo>
                  <a:cubicBezTo>
                    <a:pt x="4235" y="1637"/>
                    <a:pt x="2598" y="36"/>
                    <a:pt x="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1995225" y="4292700"/>
              <a:ext cx="138800" cy="167700"/>
            </a:xfrm>
            <a:custGeom>
              <a:rect b="b" l="l" r="r" t="t"/>
              <a:pathLst>
                <a:path extrusionOk="0" h="6708" w="5552">
                  <a:moveTo>
                    <a:pt x="3239" y="1"/>
                  </a:moveTo>
                  <a:lnTo>
                    <a:pt x="1" y="2670"/>
                  </a:lnTo>
                  <a:lnTo>
                    <a:pt x="3879" y="6548"/>
                  </a:lnTo>
                  <a:cubicBezTo>
                    <a:pt x="3968" y="6655"/>
                    <a:pt x="4101" y="6708"/>
                    <a:pt x="4235" y="6708"/>
                  </a:cubicBezTo>
                  <a:cubicBezTo>
                    <a:pt x="4368" y="6708"/>
                    <a:pt x="4502" y="6655"/>
                    <a:pt x="4591" y="6548"/>
                  </a:cubicBezTo>
                  <a:lnTo>
                    <a:pt x="5338" y="5801"/>
                  </a:lnTo>
                  <a:cubicBezTo>
                    <a:pt x="5480" y="5658"/>
                    <a:pt x="5551" y="5409"/>
                    <a:pt x="5445" y="5231"/>
                  </a:cubicBezTo>
                  <a:lnTo>
                    <a:pt x="5445" y="5231"/>
                  </a:lnTo>
                  <a:lnTo>
                    <a:pt x="5445" y="5267"/>
                  </a:lnTo>
                  <a:lnTo>
                    <a:pt x="32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
            <p:cNvSpPr/>
            <p:nvPr/>
          </p:nvSpPr>
          <p:spPr>
            <a:xfrm>
              <a:off x="1780850" y="4135325"/>
              <a:ext cx="345175" cy="337275"/>
            </a:xfrm>
            <a:custGeom>
              <a:rect b="b" l="l" r="r" t="t"/>
              <a:pathLst>
                <a:path extrusionOk="0" h="13491" w="13807">
                  <a:moveTo>
                    <a:pt x="11710" y="0"/>
                  </a:moveTo>
                  <a:cubicBezTo>
                    <a:pt x="10574" y="0"/>
                    <a:pt x="9474" y="518"/>
                    <a:pt x="8718" y="1457"/>
                  </a:cubicBezTo>
                  <a:lnTo>
                    <a:pt x="3772" y="7399"/>
                  </a:lnTo>
                  <a:lnTo>
                    <a:pt x="2242" y="6616"/>
                  </a:lnTo>
                  <a:cubicBezTo>
                    <a:pt x="2162" y="6576"/>
                    <a:pt x="2082" y="6556"/>
                    <a:pt x="2004" y="6556"/>
                  </a:cubicBezTo>
                  <a:cubicBezTo>
                    <a:pt x="1874" y="6556"/>
                    <a:pt x="1749" y="6612"/>
                    <a:pt x="1638" y="6723"/>
                  </a:cubicBezTo>
                  <a:lnTo>
                    <a:pt x="179" y="8182"/>
                  </a:lnTo>
                  <a:cubicBezTo>
                    <a:pt x="72" y="8324"/>
                    <a:pt x="1" y="8466"/>
                    <a:pt x="36" y="8644"/>
                  </a:cubicBezTo>
                  <a:cubicBezTo>
                    <a:pt x="36" y="8787"/>
                    <a:pt x="143" y="8929"/>
                    <a:pt x="321" y="9036"/>
                  </a:cubicBezTo>
                  <a:lnTo>
                    <a:pt x="3096" y="10423"/>
                  </a:lnTo>
                  <a:lnTo>
                    <a:pt x="4484" y="13199"/>
                  </a:lnTo>
                  <a:cubicBezTo>
                    <a:pt x="4589" y="13388"/>
                    <a:pt x="4782" y="13491"/>
                    <a:pt x="4974" y="13491"/>
                  </a:cubicBezTo>
                  <a:cubicBezTo>
                    <a:pt x="5105" y="13491"/>
                    <a:pt x="5236" y="13442"/>
                    <a:pt x="5338" y="13341"/>
                  </a:cubicBezTo>
                  <a:lnTo>
                    <a:pt x="6797" y="11882"/>
                  </a:lnTo>
                  <a:cubicBezTo>
                    <a:pt x="6975" y="11704"/>
                    <a:pt x="7010" y="11455"/>
                    <a:pt x="6903" y="11277"/>
                  </a:cubicBezTo>
                  <a:lnTo>
                    <a:pt x="6121" y="9747"/>
                  </a:lnTo>
                  <a:lnTo>
                    <a:pt x="12027" y="4766"/>
                  </a:lnTo>
                  <a:cubicBezTo>
                    <a:pt x="13308" y="3770"/>
                    <a:pt x="13806" y="2062"/>
                    <a:pt x="13308" y="532"/>
                  </a:cubicBezTo>
                  <a:cubicBezTo>
                    <a:pt x="13237" y="354"/>
                    <a:pt x="13130" y="247"/>
                    <a:pt x="12952" y="212"/>
                  </a:cubicBezTo>
                  <a:cubicBezTo>
                    <a:pt x="12543" y="69"/>
                    <a:pt x="12124" y="0"/>
                    <a:pt x="11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35"/>
          <p:cNvSpPr/>
          <p:nvPr/>
        </p:nvSpPr>
        <p:spPr>
          <a:xfrm>
            <a:off x="-1052969" y="2304214"/>
            <a:ext cx="2133218" cy="338702"/>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6936056" y="4915364"/>
            <a:ext cx="2133218" cy="338702"/>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5"/>
          <p:cNvSpPr txBox="1"/>
          <p:nvPr/>
        </p:nvSpPr>
        <p:spPr>
          <a:xfrm>
            <a:off x="597925" y="1458900"/>
            <a:ext cx="36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F3F3F3"/>
                </a:solidFill>
                <a:latin typeface="Raleway"/>
                <a:ea typeface="Raleway"/>
                <a:cs typeface="Raleway"/>
                <a:sym typeface="Raleway"/>
              </a:rPr>
              <a:t>Average sentiment score in dashboard</a:t>
            </a:r>
            <a:endParaRPr i="1">
              <a:solidFill>
                <a:srgbClr val="F3F3F3"/>
              </a:solidFill>
              <a:latin typeface="Raleway"/>
              <a:ea typeface="Raleway"/>
              <a:cs typeface="Raleway"/>
              <a:sym typeface="Raleway"/>
            </a:endParaRPr>
          </a:p>
        </p:txBody>
      </p:sp>
      <p:pic>
        <p:nvPicPr>
          <p:cNvPr id="563" name="Google Shape;563;p35"/>
          <p:cNvPicPr preferRelativeResize="0"/>
          <p:nvPr/>
        </p:nvPicPr>
        <p:blipFill>
          <a:blip r:embed="rId6">
            <a:alphaModFix/>
          </a:blip>
          <a:stretch>
            <a:fillRect/>
          </a:stretch>
        </p:blipFill>
        <p:spPr>
          <a:xfrm>
            <a:off x="651000" y="1812738"/>
            <a:ext cx="2133225" cy="26321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6B26B"/>
            </a:gs>
            <a:gs pos="100000">
              <a:schemeClr val="accent1"/>
            </a:gs>
          </a:gsLst>
          <a:lin ang="5400012" scaled="0"/>
        </a:gradFill>
      </p:bgPr>
    </p:bg>
    <p:spTree>
      <p:nvGrpSpPr>
        <p:cNvPr id="567" name="Shape 567"/>
        <p:cNvGrpSpPr/>
        <p:nvPr/>
      </p:nvGrpSpPr>
      <p:grpSpPr>
        <a:xfrm>
          <a:off x="0" y="0"/>
          <a:ext cx="0" cy="0"/>
          <a:chOff x="0" y="0"/>
          <a:chExt cx="0" cy="0"/>
        </a:xfrm>
      </p:grpSpPr>
      <p:sp>
        <p:nvSpPr>
          <p:cNvPr id="568" name="Google Shape;568;p36"/>
          <p:cNvSpPr/>
          <p:nvPr/>
        </p:nvSpPr>
        <p:spPr>
          <a:xfrm>
            <a:off x="6175850" y="3011075"/>
            <a:ext cx="2820600" cy="1954800"/>
          </a:xfrm>
          <a:prstGeom prst="roundRect">
            <a:avLst>
              <a:gd fmla="val 16667" name="adj"/>
            </a:avLst>
          </a:prstGeom>
          <a:gradFill>
            <a:gsLst>
              <a:gs pos="0">
                <a:srgbClr val="FEFAF9">
                  <a:alpha val="18823"/>
                  <a:alpha val="81370"/>
                </a:srgbClr>
              </a:gs>
              <a:gs pos="100000">
                <a:srgbClr val="FEFAF9">
                  <a:alpha val="8137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txBox="1"/>
          <p:nvPr>
            <p:ph idx="4294967295" type="title"/>
          </p:nvPr>
        </p:nvSpPr>
        <p:spPr>
          <a:xfrm>
            <a:off x="77750" y="65825"/>
            <a:ext cx="806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Airlines</a:t>
            </a:r>
            <a:r>
              <a:rPr lang="en">
                <a:solidFill>
                  <a:schemeClr val="lt1"/>
                </a:solidFill>
              </a:rPr>
              <a:t> </a:t>
            </a:r>
            <a:r>
              <a:rPr lang="en">
                <a:solidFill>
                  <a:schemeClr val="accent3"/>
                </a:solidFill>
              </a:rPr>
              <a:t>Segmentation</a:t>
            </a:r>
            <a:endParaRPr>
              <a:solidFill>
                <a:schemeClr val="accent3"/>
              </a:solidFill>
            </a:endParaRPr>
          </a:p>
        </p:txBody>
      </p:sp>
      <p:grpSp>
        <p:nvGrpSpPr>
          <p:cNvPr id="570" name="Google Shape;570;p36"/>
          <p:cNvGrpSpPr/>
          <p:nvPr/>
        </p:nvGrpSpPr>
        <p:grpSpPr>
          <a:xfrm>
            <a:off x="7636893" y="2346251"/>
            <a:ext cx="1507118" cy="838832"/>
            <a:chOff x="7636893" y="2346251"/>
            <a:chExt cx="1507118" cy="838832"/>
          </a:xfrm>
        </p:grpSpPr>
        <p:grpSp>
          <p:nvGrpSpPr>
            <p:cNvPr id="571" name="Google Shape;571;p36"/>
            <p:cNvGrpSpPr/>
            <p:nvPr/>
          </p:nvGrpSpPr>
          <p:grpSpPr>
            <a:xfrm flipH="1">
              <a:off x="7728620" y="2393076"/>
              <a:ext cx="1415391" cy="792008"/>
              <a:chOff x="1905568" y="363438"/>
              <a:chExt cx="1415391" cy="792008"/>
            </a:xfrm>
          </p:grpSpPr>
          <p:sp>
            <p:nvSpPr>
              <p:cNvPr id="572" name="Google Shape;572;p36"/>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36"/>
            <p:cNvGrpSpPr/>
            <p:nvPr/>
          </p:nvGrpSpPr>
          <p:grpSpPr>
            <a:xfrm flipH="1">
              <a:off x="7636893" y="2346251"/>
              <a:ext cx="257693" cy="199083"/>
              <a:chOff x="3154993" y="316614"/>
              <a:chExt cx="257693" cy="199083"/>
            </a:xfrm>
          </p:grpSpPr>
          <p:sp>
            <p:nvSpPr>
              <p:cNvPr id="575" name="Google Shape;575;p36"/>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5" name="Google Shape;585;p36"/>
          <p:cNvSpPr/>
          <p:nvPr/>
        </p:nvSpPr>
        <p:spPr>
          <a:xfrm>
            <a:off x="212150" y="638525"/>
            <a:ext cx="2820600" cy="1954800"/>
          </a:xfrm>
          <a:prstGeom prst="roundRect">
            <a:avLst>
              <a:gd fmla="val 16667" name="adj"/>
            </a:avLst>
          </a:prstGeom>
          <a:gradFill>
            <a:gsLst>
              <a:gs pos="0">
                <a:srgbClr val="FEFAF9">
                  <a:alpha val="18823"/>
                  <a:alpha val="81370"/>
                </a:srgbClr>
              </a:gs>
              <a:gs pos="100000">
                <a:srgbClr val="FEFAF9">
                  <a:alpha val="8137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6" name="Google Shape;586;p36"/>
          <p:cNvPicPr preferRelativeResize="0"/>
          <p:nvPr/>
        </p:nvPicPr>
        <p:blipFill>
          <a:blip r:embed="rId3">
            <a:alphaModFix/>
          </a:blip>
          <a:stretch>
            <a:fillRect/>
          </a:stretch>
        </p:blipFill>
        <p:spPr>
          <a:xfrm>
            <a:off x="367250" y="809337"/>
            <a:ext cx="2510400" cy="1671375"/>
          </a:xfrm>
          <a:prstGeom prst="rect">
            <a:avLst/>
          </a:prstGeom>
          <a:noFill/>
          <a:ln>
            <a:noFill/>
          </a:ln>
        </p:spPr>
      </p:pic>
      <p:pic>
        <p:nvPicPr>
          <p:cNvPr id="587" name="Google Shape;587;p36"/>
          <p:cNvPicPr preferRelativeResize="0"/>
          <p:nvPr/>
        </p:nvPicPr>
        <p:blipFill>
          <a:blip r:embed="rId4">
            <a:alphaModFix/>
          </a:blip>
          <a:stretch>
            <a:fillRect/>
          </a:stretch>
        </p:blipFill>
        <p:spPr>
          <a:xfrm>
            <a:off x="6330950" y="3151675"/>
            <a:ext cx="2510400" cy="1673600"/>
          </a:xfrm>
          <a:prstGeom prst="rect">
            <a:avLst/>
          </a:prstGeom>
          <a:noFill/>
          <a:ln>
            <a:noFill/>
          </a:ln>
        </p:spPr>
      </p:pic>
      <p:sp>
        <p:nvSpPr>
          <p:cNvPr id="588" name="Google Shape;588;p36"/>
          <p:cNvSpPr txBox="1"/>
          <p:nvPr/>
        </p:nvSpPr>
        <p:spPr>
          <a:xfrm>
            <a:off x="4072325" y="1385150"/>
            <a:ext cx="129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589" name="Google Shape;589;p36"/>
          <p:cNvSpPr txBox="1"/>
          <p:nvPr/>
        </p:nvSpPr>
        <p:spPr>
          <a:xfrm>
            <a:off x="3092225" y="579050"/>
            <a:ext cx="54582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Raleway"/>
                <a:ea typeface="Raleway"/>
                <a:cs typeface="Raleway"/>
                <a:sym typeface="Raleway"/>
              </a:rPr>
              <a:t>Airline Clustering</a:t>
            </a:r>
            <a:endParaRPr b="1" i="1" sz="16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1: </a:t>
            </a:r>
            <a:r>
              <a:rPr lang="en" sz="1300">
                <a:solidFill>
                  <a:schemeClr val="lt1"/>
                </a:solidFill>
                <a:latin typeface="Raleway"/>
                <a:ea typeface="Raleway"/>
                <a:cs typeface="Raleway"/>
                <a:sym typeface="Raleway"/>
              </a:rPr>
              <a:t>Southwest Airlines, Spirit Airlines</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2: </a:t>
            </a:r>
            <a:r>
              <a:rPr lang="en" sz="1300">
                <a:solidFill>
                  <a:schemeClr val="lt1"/>
                </a:solidFill>
                <a:latin typeface="Raleway"/>
                <a:ea typeface="Raleway"/>
                <a:cs typeface="Raleway"/>
                <a:sym typeface="Raleway"/>
              </a:rPr>
              <a:t>United Airlines, Delta Airlines, American Airlines</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3: </a:t>
            </a:r>
            <a:r>
              <a:rPr lang="en" sz="1300">
                <a:solidFill>
                  <a:schemeClr val="lt1"/>
                </a:solidFill>
                <a:latin typeface="Raleway"/>
                <a:ea typeface="Raleway"/>
                <a:cs typeface="Raleway"/>
                <a:sym typeface="Raleway"/>
              </a:rPr>
              <a:t>Emirates Airlines, British Airway, Ryanair, Air Canada</a:t>
            </a:r>
            <a:endParaRPr sz="1300">
              <a:solidFill>
                <a:schemeClr val="lt1"/>
              </a:solidFill>
              <a:latin typeface="Raleway"/>
              <a:ea typeface="Raleway"/>
              <a:cs typeface="Raleway"/>
              <a:sym typeface="Raleway"/>
            </a:endParaRPr>
          </a:p>
        </p:txBody>
      </p:sp>
      <p:sp>
        <p:nvSpPr>
          <p:cNvPr id="590" name="Google Shape;590;p36"/>
          <p:cNvSpPr txBox="1"/>
          <p:nvPr/>
        </p:nvSpPr>
        <p:spPr>
          <a:xfrm>
            <a:off x="77750" y="2982975"/>
            <a:ext cx="62532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Raleway"/>
                <a:ea typeface="Raleway"/>
                <a:cs typeface="Raleway"/>
                <a:sym typeface="Raleway"/>
              </a:rPr>
              <a:t>Attribute</a:t>
            </a:r>
            <a:r>
              <a:rPr b="1" i="1" lang="en" sz="1600">
                <a:solidFill>
                  <a:schemeClr val="lt1"/>
                </a:solidFill>
                <a:latin typeface="Raleway"/>
                <a:ea typeface="Raleway"/>
                <a:cs typeface="Raleway"/>
                <a:sym typeface="Raleway"/>
              </a:rPr>
              <a:t> Clustering</a:t>
            </a:r>
            <a:endParaRPr b="1" i="1" sz="16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1:</a:t>
            </a:r>
            <a:r>
              <a:rPr lang="en" sz="1300">
                <a:solidFill>
                  <a:schemeClr val="lt1"/>
                </a:solidFill>
                <a:latin typeface="Raleway"/>
                <a:ea typeface="Raleway"/>
                <a:cs typeface="Raleway"/>
                <a:sym typeface="Raleway"/>
              </a:rPr>
              <a:t> Check-in &amp; Boarding</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2: </a:t>
            </a:r>
            <a:r>
              <a:rPr lang="en" sz="1300">
                <a:solidFill>
                  <a:schemeClr val="lt1"/>
                </a:solidFill>
                <a:latin typeface="Raleway"/>
                <a:ea typeface="Raleway"/>
                <a:cs typeface="Raleway"/>
                <a:sym typeface="Raleway"/>
              </a:rPr>
              <a:t>Monetary Values</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3: </a:t>
            </a:r>
            <a:r>
              <a:rPr lang="en" sz="1300">
                <a:solidFill>
                  <a:schemeClr val="lt1"/>
                </a:solidFill>
                <a:latin typeface="Raleway"/>
                <a:ea typeface="Raleway"/>
                <a:cs typeface="Raleway"/>
                <a:sym typeface="Raleway"/>
              </a:rPr>
              <a:t>Customer Service</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a:t>
            </a:r>
            <a:r>
              <a:rPr b="1" lang="en" sz="1300">
                <a:solidFill>
                  <a:schemeClr val="lt1"/>
                </a:solidFill>
                <a:latin typeface="Raleway"/>
                <a:ea typeface="Raleway"/>
                <a:cs typeface="Raleway"/>
                <a:sym typeface="Raleway"/>
              </a:rPr>
              <a:t>roup 4: </a:t>
            </a:r>
            <a:r>
              <a:rPr lang="en" sz="1300">
                <a:solidFill>
                  <a:schemeClr val="lt1"/>
                </a:solidFill>
                <a:latin typeface="Raleway"/>
                <a:ea typeface="Raleway"/>
                <a:cs typeface="Raleway"/>
                <a:sym typeface="Raleway"/>
              </a:rPr>
              <a:t>Comfort, Cleanliness,  In-flight Entertainment, Food &amp; Beverage</a:t>
            </a:r>
            <a:endParaRPr sz="1300">
              <a:solidFill>
                <a:schemeClr val="lt1"/>
              </a:solidFill>
              <a:latin typeface="Raleway"/>
              <a:ea typeface="Raleway"/>
              <a:cs typeface="Raleway"/>
              <a:sym typeface="Raleway"/>
            </a:endParaRPr>
          </a:p>
          <a:p>
            <a:pPr indent="0" lvl="0" marL="0" rtl="0" algn="l">
              <a:spcBef>
                <a:spcPts val="0"/>
              </a:spcBef>
              <a:spcAft>
                <a:spcPts val="0"/>
              </a:spcAft>
              <a:buNone/>
            </a:pPr>
            <a:r>
              <a:t/>
            </a:r>
            <a:endParaRPr sz="500">
              <a:solidFill>
                <a:schemeClr val="lt1"/>
              </a:solidFill>
              <a:latin typeface="Raleway"/>
              <a:ea typeface="Raleway"/>
              <a:cs typeface="Raleway"/>
              <a:sym typeface="Raleway"/>
            </a:endParaRPr>
          </a:p>
          <a:p>
            <a:pPr indent="0" lvl="0" marL="0" rtl="0" algn="l">
              <a:spcBef>
                <a:spcPts val="0"/>
              </a:spcBef>
              <a:spcAft>
                <a:spcPts val="0"/>
              </a:spcAft>
              <a:buNone/>
            </a:pPr>
            <a:r>
              <a:rPr b="1" i="1" lang="en" sz="1600">
                <a:solidFill>
                  <a:schemeClr val="lt1"/>
                </a:solidFill>
                <a:latin typeface="Raleway"/>
                <a:ea typeface="Raleway"/>
                <a:cs typeface="Raleway"/>
                <a:sym typeface="Raleway"/>
              </a:rPr>
              <a:t>Insights</a:t>
            </a:r>
            <a:endParaRPr b="1" sz="1600">
              <a:solidFill>
                <a:schemeClr val="lt1"/>
              </a:solidFill>
              <a:latin typeface="Raleway"/>
              <a:ea typeface="Raleway"/>
              <a:cs typeface="Raleway"/>
              <a:sym typeface="Raleway"/>
            </a:endParaRPr>
          </a:p>
          <a:p>
            <a:pPr indent="0" lvl="0" marL="457200" rtl="0" algn="l">
              <a:spcBef>
                <a:spcPts val="0"/>
              </a:spcBef>
              <a:spcAft>
                <a:spcPts val="0"/>
              </a:spcAft>
              <a:buNone/>
            </a:pPr>
            <a:r>
              <a:rPr lang="en" sz="1300">
                <a:solidFill>
                  <a:schemeClr val="lt1"/>
                </a:solidFill>
                <a:latin typeface="Raleway"/>
                <a:ea typeface="Raleway"/>
                <a:cs typeface="Raleway"/>
                <a:sym typeface="Raleway"/>
              </a:rPr>
              <a:t>Group 1-3 are the top 3 attributes in the sentiment score</a:t>
            </a:r>
            <a:endParaRPr sz="1300">
              <a:solidFill>
                <a:schemeClr val="lt1"/>
              </a:solidFill>
              <a:latin typeface="Raleway"/>
              <a:ea typeface="Raleway"/>
              <a:cs typeface="Raleway"/>
              <a:sym typeface="Raleway"/>
            </a:endParaRPr>
          </a:p>
          <a:p>
            <a:pPr indent="0" lvl="0" marL="457200" rtl="0" algn="l">
              <a:spcBef>
                <a:spcPts val="0"/>
              </a:spcBef>
              <a:spcAft>
                <a:spcPts val="0"/>
              </a:spcAft>
              <a:buNone/>
            </a:pPr>
            <a:r>
              <a:rPr lang="en" sz="1300">
                <a:solidFill>
                  <a:schemeClr val="lt1"/>
                </a:solidFill>
                <a:latin typeface="Raleway"/>
                <a:ea typeface="Raleway"/>
                <a:cs typeface="Raleway"/>
                <a:sym typeface="Raleway"/>
              </a:rPr>
              <a:t>Group 4 contains customer in-flight experience</a:t>
            </a:r>
            <a:endParaRPr sz="1300">
              <a:solidFill>
                <a:schemeClr val="lt1"/>
              </a:solidFill>
              <a:latin typeface="Raleway"/>
              <a:ea typeface="Raleway"/>
              <a:cs typeface="Raleway"/>
              <a:sym typeface="Raleway"/>
            </a:endParaRPr>
          </a:p>
        </p:txBody>
      </p:sp>
      <p:sp>
        <p:nvSpPr>
          <p:cNvPr id="591" name="Google Shape;591;p36"/>
          <p:cNvSpPr txBox="1"/>
          <p:nvPr/>
        </p:nvSpPr>
        <p:spPr>
          <a:xfrm>
            <a:off x="3092225" y="1385725"/>
            <a:ext cx="5768400" cy="1431600"/>
          </a:xfrm>
          <a:prstGeom prst="rect">
            <a:avLst/>
          </a:prstGeom>
          <a:solidFill>
            <a:srgbClr val="000000">
              <a:alpha val="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Raleway"/>
                <a:ea typeface="Raleway"/>
                <a:cs typeface="Raleway"/>
                <a:sym typeface="Raleway"/>
              </a:rPr>
              <a:t>Insights</a:t>
            </a:r>
            <a:endParaRPr b="1" i="1" sz="1600">
              <a:solidFill>
                <a:schemeClr val="lt1"/>
              </a:solidFill>
              <a:latin typeface="Raleway"/>
              <a:ea typeface="Raleway"/>
              <a:cs typeface="Raleway"/>
              <a:sym typeface="Raleway"/>
            </a:endParaRPr>
          </a:p>
          <a:p>
            <a:pPr indent="457200" lvl="0" marL="0" rtl="0" algn="l">
              <a:spcBef>
                <a:spcPts val="0"/>
              </a:spcBef>
              <a:spcAft>
                <a:spcPts val="0"/>
              </a:spcAft>
              <a:buNone/>
            </a:pPr>
            <a:r>
              <a:rPr lang="en" sz="1300">
                <a:solidFill>
                  <a:schemeClr val="lt1"/>
                </a:solidFill>
                <a:latin typeface="Raleway"/>
                <a:ea typeface="Raleway"/>
                <a:cs typeface="Raleway"/>
                <a:sym typeface="Raleway"/>
              </a:rPr>
              <a:t>Airlines segmentation mainly based on price and countries </a:t>
            </a:r>
            <a:endParaRPr sz="1300">
              <a:solidFill>
                <a:schemeClr val="lt1"/>
              </a:solidFill>
              <a:latin typeface="Raleway"/>
              <a:ea typeface="Raleway"/>
              <a:cs typeface="Raleway"/>
              <a:sym typeface="Raleway"/>
            </a:endParaRPr>
          </a:p>
          <a:p>
            <a:pPr indent="457200" lvl="0" marL="0" rtl="0" algn="l">
              <a:spcBef>
                <a:spcPts val="0"/>
              </a:spcBef>
              <a:spcAft>
                <a:spcPts val="0"/>
              </a:spcAft>
              <a:buNone/>
            </a:pPr>
            <a:r>
              <a:rPr lang="en" sz="1300">
                <a:solidFill>
                  <a:schemeClr val="lt1"/>
                </a:solidFill>
                <a:latin typeface="Raleway"/>
                <a:ea typeface="Raleway"/>
                <a:cs typeface="Raleway"/>
                <a:sym typeface="Raleway"/>
              </a:rPr>
              <a:t>Group 1 and 2 all consisted of US airlines, each with high </a:t>
            </a:r>
            <a:r>
              <a:rPr lang="en" sz="1300">
                <a:solidFill>
                  <a:schemeClr val="lt1"/>
                </a:solidFill>
                <a:latin typeface="Raleway"/>
                <a:ea typeface="Raleway"/>
                <a:cs typeface="Raleway"/>
                <a:sym typeface="Raleway"/>
              </a:rPr>
              <a:t>similarity</a:t>
            </a:r>
            <a:endParaRPr sz="1300">
              <a:solidFill>
                <a:schemeClr val="lt1"/>
              </a:solidFill>
              <a:latin typeface="Raleway"/>
              <a:ea typeface="Raleway"/>
              <a:cs typeface="Raleway"/>
              <a:sym typeface="Raleway"/>
            </a:endParaRPr>
          </a:p>
          <a:p>
            <a:pPr indent="457200" lvl="0" marL="0" rtl="0" algn="l">
              <a:spcBef>
                <a:spcPts val="0"/>
              </a:spcBef>
              <a:spcAft>
                <a:spcPts val="0"/>
              </a:spcAft>
              <a:buNone/>
            </a:pPr>
            <a:r>
              <a:rPr lang="en" sz="1300">
                <a:solidFill>
                  <a:schemeClr val="lt1"/>
                </a:solidFill>
                <a:latin typeface="Raleway"/>
                <a:ea typeface="Raleway"/>
                <a:cs typeface="Raleway"/>
                <a:sym typeface="Raleway"/>
              </a:rPr>
              <a:t>Group 1 consisted of the most popular US low-cost airlines</a:t>
            </a:r>
            <a:endParaRPr sz="1300">
              <a:solidFill>
                <a:schemeClr val="lt1"/>
              </a:solidFill>
              <a:latin typeface="Raleway"/>
              <a:ea typeface="Raleway"/>
              <a:cs typeface="Raleway"/>
              <a:sym typeface="Raleway"/>
            </a:endParaRPr>
          </a:p>
          <a:p>
            <a:pPr indent="457200" lvl="0" marL="0" rtl="0" algn="l">
              <a:spcBef>
                <a:spcPts val="0"/>
              </a:spcBef>
              <a:spcAft>
                <a:spcPts val="0"/>
              </a:spcAft>
              <a:buNone/>
            </a:pPr>
            <a:r>
              <a:rPr lang="en" sz="1300">
                <a:solidFill>
                  <a:schemeClr val="lt1"/>
                </a:solidFill>
                <a:latin typeface="Raleway"/>
                <a:ea typeface="Raleway"/>
                <a:cs typeface="Raleway"/>
                <a:sym typeface="Raleway"/>
              </a:rPr>
              <a:t>Group 2 consisted of the most popular US full-service airlines</a:t>
            </a:r>
            <a:endParaRPr sz="1300">
              <a:solidFill>
                <a:schemeClr val="lt1"/>
              </a:solidFill>
              <a:latin typeface="Raleway"/>
              <a:ea typeface="Raleway"/>
              <a:cs typeface="Raleway"/>
              <a:sym typeface="Raleway"/>
            </a:endParaRPr>
          </a:p>
          <a:p>
            <a:pPr indent="457200" lvl="0" marL="0" rtl="0" algn="l">
              <a:spcBef>
                <a:spcPts val="0"/>
              </a:spcBef>
              <a:spcAft>
                <a:spcPts val="0"/>
              </a:spcAft>
              <a:buNone/>
            </a:pPr>
            <a:r>
              <a:rPr lang="en" sz="1300">
                <a:solidFill>
                  <a:schemeClr val="lt1"/>
                </a:solidFill>
                <a:latin typeface="Raleway"/>
                <a:ea typeface="Raleway"/>
                <a:cs typeface="Raleway"/>
                <a:sym typeface="Raleway"/>
              </a:rPr>
              <a:t>Group 3 consisted of airlines from other countries</a:t>
            </a:r>
            <a:endParaRPr sz="1300">
              <a:solidFill>
                <a:schemeClr val="lt1"/>
              </a:solidFill>
              <a:latin typeface="Raleway"/>
              <a:ea typeface="Raleway"/>
              <a:cs typeface="Raleway"/>
              <a:sym typeface="Raleway"/>
            </a:endParaRPr>
          </a:p>
        </p:txBody>
      </p:sp>
      <p:cxnSp>
        <p:nvCxnSpPr>
          <p:cNvPr id="592" name="Google Shape;592;p36"/>
          <p:cNvCxnSpPr/>
          <p:nvPr/>
        </p:nvCxnSpPr>
        <p:spPr>
          <a:xfrm>
            <a:off x="1486950" y="2868400"/>
            <a:ext cx="5977200" cy="0"/>
          </a:xfrm>
          <a:prstGeom prst="straightConnector1">
            <a:avLst/>
          </a:prstGeom>
          <a:noFill/>
          <a:ln cap="flat" cmpd="sng" w="19050">
            <a:solidFill>
              <a:schemeClr val="lt1"/>
            </a:solidFill>
            <a:prstDash val="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24C95"/>
            </a:gs>
            <a:gs pos="100000">
              <a:srgbClr val="141B30"/>
            </a:gs>
          </a:gsLst>
          <a:lin ang="5400012" scaled="0"/>
        </a:gradFill>
      </p:bgPr>
    </p:bg>
    <p:spTree>
      <p:nvGrpSpPr>
        <p:cNvPr id="596" name="Shape 596"/>
        <p:cNvGrpSpPr/>
        <p:nvPr/>
      </p:nvGrpSpPr>
      <p:grpSpPr>
        <a:xfrm>
          <a:off x="0" y="0"/>
          <a:ext cx="0" cy="0"/>
          <a:chOff x="0" y="0"/>
          <a:chExt cx="0" cy="0"/>
        </a:xfrm>
      </p:grpSpPr>
      <p:sp>
        <p:nvSpPr>
          <p:cNvPr id="597" name="Google Shape;597;p37"/>
          <p:cNvSpPr txBox="1"/>
          <p:nvPr>
            <p:ph idx="4294967295" type="title"/>
          </p:nvPr>
        </p:nvSpPr>
        <p:spPr>
          <a:xfrm>
            <a:off x="195925" y="739750"/>
            <a:ext cx="38016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en" sz="1900">
                <a:solidFill>
                  <a:schemeClr val="dk2"/>
                </a:solidFill>
                <a:latin typeface="Bebas Neue"/>
                <a:ea typeface="Bebas Neue"/>
                <a:cs typeface="Bebas Neue"/>
                <a:sym typeface="Bebas Neue"/>
              </a:rPr>
              <a:t>Customers :   </a:t>
            </a:r>
            <a:r>
              <a:rPr b="0" i="1" lang="en" sz="1400">
                <a:latin typeface="Raleway"/>
                <a:ea typeface="Raleway"/>
                <a:cs typeface="Raleway"/>
                <a:sym typeface="Raleway"/>
              </a:rPr>
              <a:t>Which airline to choose if you have different requirements.</a:t>
            </a:r>
            <a:endParaRPr b="0" i="1" sz="1900">
              <a:solidFill>
                <a:schemeClr val="dk2"/>
              </a:solidFill>
              <a:latin typeface="Bebas Neue"/>
              <a:ea typeface="Bebas Neue"/>
              <a:cs typeface="Bebas Neue"/>
              <a:sym typeface="Bebas Neue"/>
            </a:endParaRPr>
          </a:p>
        </p:txBody>
      </p:sp>
      <p:sp>
        <p:nvSpPr>
          <p:cNvPr id="598" name="Google Shape;598;p37"/>
          <p:cNvSpPr txBox="1"/>
          <p:nvPr>
            <p:ph idx="4294967295" type="title"/>
          </p:nvPr>
        </p:nvSpPr>
        <p:spPr>
          <a:xfrm>
            <a:off x="195925" y="0"/>
            <a:ext cx="748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to entities</a:t>
            </a:r>
            <a:r>
              <a:rPr lang="en">
                <a:solidFill>
                  <a:schemeClr val="dk1"/>
                </a:solidFill>
              </a:rPr>
              <a:t> </a:t>
            </a:r>
            <a:endParaRPr>
              <a:solidFill>
                <a:schemeClr val="dk2"/>
              </a:solidFill>
            </a:endParaRPr>
          </a:p>
        </p:txBody>
      </p:sp>
      <p:sp>
        <p:nvSpPr>
          <p:cNvPr id="599" name="Google Shape;599;p37"/>
          <p:cNvSpPr/>
          <p:nvPr/>
        </p:nvSpPr>
        <p:spPr>
          <a:xfrm>
            <a:off x="6841668" y="4125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0" name="Google Shape;600;p37"/>
          <p:cNvPicPr preferRelativeResize="0"/>
          <p:nvPr/>
        </p:nvPicPr>
        <p:blipFill>
          <a:blip r:embed="rId3">
            <a:alphaModFix/>
          </a:blip>
          <a:stretch>
            <a:fillRect/>
          </a:stretch>
        </p:blipFill>
        <p:spPr>
          <a:xfrm>
            <a:off x="8116975" y="166000"/>
            <a:ext cx="712100" cy="712100"/>
          </a:xfrm>
          <a:prstGeom prst="rect">
            <a:avLst/>
          </a:prstGeom>
          <a:noFill/>
          <a:ln>
            <a:noFill/>
          </a:ln>
        </p:spPr>
      </p:pic>
      <p:grpSp>
        <p:nvGrpSpPr>
          <p:cNvPr id="601" name="Google Shape;601;p37"/>
          <p:cNvGrpSpPr/>
          <p:nvPr/>
        </p:nvGrpSpPr>
        <p:grpSpPr>
          <a:xfrm>
            <a:off x="424390" y="2116775"/>
            <a:ext cx="3243269" cy="2625022"/>
            <a:chOff x="356615" y="2055063"/>
            <a:chExt cx="3243269" cy="2625022"/>
          </a:xfrm>
        </p:grpSpPr>
        <p:grpSp>
          <p:nvGrpSpPr>
            <p:cNvPr id="602" name="Google Shape;602;p37"/>
            <p:cNvGrpSpPr/>
            <p:nvPr/>
          </p:nvGrpSpPr>
          <p:grpSpPr>
            <a:xfrm>
              <a:off x="611397" y="3017772"/>
              <a:ext cx="656598" cy="603298"/>
              <a:chOff x="-52851675" y="3585650"/>
              <a:chExt cx="319000" cy="317425"/>
            </a:xfrm>
          </p:grpSpPr>
          <p:sp>
            <p:nvSpPr>
              <p:cNvPr id="603" name="Google Shape;603;p37"/>
              <p:cNvSpPr/>
              <p:nvPr/>
            </p:nvSpPr>
            <p:spPr>
              <a:xfrm>
                <a:off x="-52851675" y="3641575"/>
                <a:ext cx="319000" cy="106350"/>
              </a:xfrm>
              <a:custGeom>
                <a:rect b="b" l="l" r="r" t="t"/>
                <a:pathLst>
                  <a:path extrusionOk="0" h="4254" w="1276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04" name="Google Shape;604;p37"/>
              <p:cNvSpPr/>
              <p:nvPr/>
            </p:nvSpPr>
            <p:spPr>
              <a:xfrm>
                <a:off x="-52787100" y="3585650"/>
                <a:ext cx="189050" cy="52000"/>
              </a:xfrm>
              <a:custGeom>
                <a:rect b="b" l="l" r="r" t="t"/>
                <a:pathLst>
                  <a:path extrusionOk="0" h="2080" w="7562">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05" name="Google Shape;605;p37"/>
              <p:cNvSpPr/>
              <p:nvPr/>
            </p:nvSpPr>
            <p:spPr>
              <a:xfrm>
                <a:off x="-52794975" y="3696700"/>
                <a:ext cx="127625" cy="74850"/>
              </a:xfrm>
              <a:custGeom>
                <a:rect b="b" l="l" r="r" t="t"/>
                <a:pathLst>
                  <a:path extrusionOk="0" h="2994" w="5105">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06" name="Google Shape;606;p37"/>
              <p:cNvSpPr/>
              <p:nvPr/>
            </p:nvSpPr>
            <p:spPr>
              <a:xfrm>
                <a:off x="-52795750" y="3700625"/>
                <a:ext cx="204800" cy="202450"/>
              </a:xfrm>
              <a:custGeom>
                <a:rect b="b" l="l" r="r" t="t"/>
                <a:pathLst>
                  <a:path extrusionOk="0" h="8098" w="8192">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rgbClr val="DB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07" name="Google Shape;607;p37"/>
              <p:cNvSpPr/>
              <p:nvPr/>
            </p:nvSpPr>
            <p:spPr>
              <a:xfrm>
                <a:off x="-52832775" y="3740025"/>
                <a:ext cx="18125" cy="64600"/>
              </a:xfrm>
              <a:custGeom>
                <a:rect b="b" l="l" r="r" t="t"/>
                <a:pathLst>
                  <a:path extrusionOk="0" h="2584" w="725">
                    <a:moveTo>
                      <a:pt x="725" y="0"/>
                    </a:moveTo>
                    <a:cubicBezTo>
                      <a:pt x="315" y="252"/>
                      <a:pt x="0" y="725"/>
                      <a:pt x="0" y="1260"/>
                    </a:cubicBezTo>
                    <a:cubicBezTo>
                      <a:pt x="0" y="1827"/>
                      <a:pt x="315" y="2300"/>
                      <a:pt x="725" y="2584"/>
                    </a:cubicBezTo>
                    <a:lnTo>
                      <a:pt x="7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08" name="Google Shape;608;p37"/>
              <p:cNvSpPr/>
              <p:nvPr/>
            </p:nvSpPr>
            <p:spPr>
              <a:xfrm>
                <a:off x="-52570500" y="3740025"/>
                <a:ext cx="18925" cy="64600"/>
              </a:xfrm>
              <a:custGeom>
                <a:rect b="b" l="l" r="r" t="t"/>
                <a:pathLst>
                  <a:path extrusionOk="0" h="2584" w="757">
                    <a:moveTo>
                      <a:pt x="0" y="0"/>
                    </a:moveTo>
                    <a:lnTo>
                      <a:pt x="0" y="2584"/>
                    </a:lnTo>
                    <a:cubicBezTo>
                      <a:pt x="442" y="2300"/>
                      <a:pt x="757" y="1827"/>
                      <a:pt x="757" y="1260"/>
                    </a:cubicBezTo>
                    <a:cubicBezTo>
                      <a:pt x="757" y="725"/>
                      <a:pt x="442" y="252"/>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grpSp>
          <p:nvGrpSpPr>
            <p:cNvPr id="609" name="Google Shape;609;p37"/>
            <p:cNvGrpSpPr/>
            <p:nvPr/>
          </p:nvGrpSpPr>
          <p:grpSpPr>
            <a:xfrm>
              <a:off x="1280403" y="3691855"/>
              <a:ext cx="2290381" cy="988229"/>
              <a:chOff x="1498221" y="4047614"/>
              <a:chExt cx="594487" cy="266945"/>
            </a:xfrm>
          </p:grpSpPr>
          <p:sp>
            <p:nvSpPr>
              <p:cNvPr id="610" name="Google Shape;610;p37"/>
              <p:cNvSpPr/>
              <p:nvPr/>
            </p:nvSpPr>
            <p:spPr>
              <a:xfrm>
                <a:off x="1648777" y="4185656"/>
                <a:ext cx="443931" cy="128902"/>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Raleway"/>
                    <a:ea typeface="Raleway"/>
                    <a:cs typeface="Raleway"/>
                    <a:sym typeface="Raleway"/>
                  </a:rPr>
                  <a:t>In-flight experience</a:t>
                </a:r>
                <a:endParaRPr b="1" sz="1100">
                  <a:solidFill>
                    <a:schemeClr val="lt1"/>
                  </a:solidFill>
                  <a:latin typeface="Raleway"/>
                  <a:ea typeface="Raleway"/>
                  <a:cs typeface="Raleway"/>
                  <a:sym typeface="Raleway"/>
                </a:endParaRPr>
              </a:p>
              <a:p>
                <a:pPr indent="0" lvl="0" marL="0" rtl="0" algn="ctr">
                  <a:spcBef>
                    <a:spcPts val="0"/>
                  </a:spcBef>
                  <a:spcAft>
                    <a:spcPts val="0"/>
                  </a:spcAft>
                  <a:buNone/>
                </a:pPr>
                <a:r>
                  <a:rPr i="1" lang="en" sz="1100">
                    <a:solidFill>
                      <a:schemeClr val="lt1"/>
                    </a:solidFill>
                    <a:latin typeface="Raleway"/>
                    <a:ea typeface="Raleway"/>
                    <a:cs typeface="Raleway"/>
                    <a:sym typeface="Raleway"/>
                  </a:rPr>
                  <a:t>Emirates Airline</a:t>
                </a:r>
                <a:endParaRPr i="1" sz="1100">
                  <a:solidFill>
                    <a:schemeClr val="lt1"/>
                  </a:solidFill>
                  <a:latin typeface="Raleway"/>
                  <a:ea typeface="Raleway"/>
                  <a:cs typeface="Raleway"/>
                  <a:sym typeface="Raleway"/>
                </a:endParaRPr>
              </a:p>
            </p:txBody>
          </p:sp>
          <p:grpSp>
            <p:nvGrpSpPr>
              <p:cNvPr id="611" name="Google Shape;611;p37"/>
              <p:cNvGrpSpPr/>
              <p:nvPr/>
            </p:nvGrpSpPr>
            <p:grpSpPr>
              <a:xfrm>
                <a:off x="1498221" y="4047614"/>
                <a:ext cx="150566" cy="190416"/>
                <a:chOff x="1498221" y="4047614"/>
                <a:chExt cx="150566" cy="190416"/>
              </a:xfrm>
            </p:grpSpPr>
            <p:sp>
              <p:nvSpPr>
                <p:cNvPr id="612" name="Google Shape;612;p37"/>
                <p:cNvSpPr/>
                <p:nvPr/>
              </p:nvSpPr>
              <p:spPr>
                <a:xfrm>
                  <a:off x="1510686" y="4060421"/>
                  <a:ext cx="138101" cy="177608"/>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13" name="Google Shape;613;p37"/>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grpSp>
        <p:grpSp>
          <p:nvGrpSpPr>
            <p:cNvPr id="614" name="Google Shape;614;p37"/>
            <p:cNvGrpSpPr/>
            <p:nvPr/>
          </p:nvGrpSpPr>
          <p:grpSpPr>
            <a:xfrm>
              <a:off x="1521185" y="2736838"/>
              <a:ext cx="2071994" cy="1255733"/>
              <a:chOff x="1560718" y="3789640"/>
              <a:chExt cx="537803" cy="339204"/>
            </a:xfrm>
          </p:grpSpPr>
          <p:grpSp>
            <p:nvGrpSpPr>
              <p:cNvPr id="615" name="Google Shape;615;p37"/>
              <p:cNvGrpSpPr/>
              <p:nvPr/>
            </p:nvGrpSpPr>
            <p:grpSpPr>
              <a:xfrm>
                <a:off x="1560718" y="3842857"/>
                <a:ext cx="173586" cy="217131"/>
                <a:chOff x="1560718" y="3842857"/>
                <a:chExt cx="173586" cy="217131"/>
              </a:xfrm>
            </p:grpSpPr>
            <p:sp>
              <p:nvSpPr>
                <p:cNvPr id="616" name="Google Shape;616;p37"/>
                <p:cNvSpPr/>
                <p:nvPr/>
              </p:nvSpPr>
              <p:spPr>
                <a:xfrm>
                  <a:off x="1560718" y="3951414"/>
                  <a:ext cx="84343" cy="5"/>
                </a:xfrm>
                <a:custGeom>
                  <a:rect b="b" l="l" r="r" t="t"/>
                  <a:pathLst>
                    <a:path extrusionOk="0" fill="none" h="1" w="17599">
                      <a:moveTo>
                        <a:pt x="1" y="0"/>
                      </a:moveTo>
                      <a:lnTo>
                        <a:pt x="17598"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17" name="Google Shape;617;p37"/>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18" name="Google Shape;618;p37"/>
                <p:cNvSpPr/>
                <p:nvPr/>
              </p:nvSpPr>
              <p:spPr>
                <a:xfrm>
                  <a:off x="1645054" y="3842857"/>
                  <a:ext cx="89251" cy="217131"/>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sp>
            <p:nvSpPr>
              <p:cNvPr id="619" name="Google Shape;619;p37"/>
              <p:cNvSpPr/>
              <p:nvPr/>
            </p:nvSpPr>
            <p:spPr>
              <a:xfrm>
                <a:off x="1671255" y="3789640"/>
                <a:ext cx="422369" cy="128896"/>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Raleway"/>
                    <a:ea typeface="Raleway"/>
                    <a:cs typeface="Raleway"/>
                    <a:sym typeface="Raleway"/>
                  </a:rPr>
                  <a:t>S</a:t>
                </a:r>
                <a:r>
                  <a:rPr b="1" lang="en" sz="1100">
                    <a:solidFill>
                      <a:schemeClr val="lt1"/>
                    </a:solidFill>
                    <a:latin typeface="Raleway"/>
                    <a:ea typeface="Raleway"/>
                    <a:cs typeface="Raleway"/>
                    <a:sym typeface="Raleway"/>
                  </a:rPr>
                  <a:t>ensitive to delay</a:t>
                </a:r>
                <a:endParaRPr b="1" sz="1100">
                  <a:solidFill>
                    <a:schemeClr val="lt1"/>
                  </a:solidFill>
                  <a:latin typeface="Raleway"/>
                  <a:ea typeface="Raleway"/>
                  <a:cs typeface="Raleway"/>
                  <a:sym typeface="Raleway"/>
                </a:endParaRPr>
              </a:p>
              <a:p>
                <a:pPr indent="0" lvl="0" marL="0" rtl="0" algn="ctr">
                  <a:spcBef>
                    <a:spcPts val="0"/>
                  </a:spcBef>
                  <a:spcAft>
                    <a:spcPts val="0"/>
                  </a:spcAft>
                  <a:buNone/>
                </a:pPr>
                <a:r>
                  <a:rPr i="1" lang="en" sz="1100">
                    <a:solidFill>
                      <a:schemeClr val="lt1"/>
                    </a:solidFill>
                    <a:latin typeface="Raleway"/>
                    <a:ea typeface="Raleway"/>
                    <a:cs typeface="Raleway"/>
                    <a:sym typeface="Raleway"/>
                  </a:rPr>
                  <a:t>British Airways</a:t>
                </a:r>
                <a:endParaRPr i="1" sz="1100">
                  <a:solidFill>
                    <a:schemeClr val="lt1"/>
                  </a:solidFill>
                  <a:latin typeface="Raleway"/>
                  <a:ea typeface="Raleway"/>
                  <a:cs typeface="Raleway"/>
                  <a:sym typeface="Raleway"/>
                </a:endParaRPr>
              </a:p>
            </p:txBody>
          </p:sp>
          <p:sp>
            <p:nvSpPr>
              <p:cNvPr id="620" name="Google Shape;620;p37"/>
              <p:cNvSpPr/>
              <p:nvPr/>
            </p:nvSpPr>
            <p:spPr>
              <a:xfrm>
                <a:off x="1676200" y="3999966"/>
                <a:ext cx="422321" cy="128878"/>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100">
                    <a:solidFill>
                      <a:schemeClr val="dk1"/>
                    </a:solidFill>
                    <a:latin typeface="Raleway"/>
                    <a:ea typeface="Raleway"/>
                    <a:cs typeface="Raleway"/>
                    <a:sym typeface="Raleway"/>
                  </a:rPr>
                  <a:t>Sensitive to p</a:t>
                </a:r>
                <a:r>
                  <a:rPr b="1" lang="en" sz="1100">
                    <a:solidFill>
                      <a:schemeClr val="dk1"/>
                    </a:solidFill>
                    <a:latin typeface="Raleway"/>
                    <a:ea typeface="Raleway"/>
                    <a:cs typeface="Raleway"/>
                    <a:sym typeface="Raleway"/>
                  </a:rPr>
                  <a:t>rice </a:t>
                </a:r>
                <a:endParaRPr b="1" sz="1100">
                  <a:solidFill>
                    <a:schemeClr val="dk1"/>
                  </a:solidFill>
                  <a:latin typeface="Raleway"/>
                  <a:ea typeface="Raleway"/>
                  <a:cs typeface="Raleway"/>
                  <a:sym typeface="Raleway"/>
                </a:endParaRPr>
              </a:p>
              <a:p>
                <a:pPr indent="0" lvl="0" marL="0" marR="0" rtl="0" algn="ctr">
                  <a:lnSpc>
                    <a:spcPct val="100000"/>
                  </a:lnSpc>
                  <a:spcBef>
                    <a:spcPts val="0"/>
                  </a:spcBef>
                  <a:spcAft>
                    <a:spcPts val="0"/>
                  </a:spcAft>
                  <a:buNone/>
                </a:pPr>
                <a:r>
                  <a:rPr i="1" lang="en" sz="1100">
                    <a:solidFill>
                      <a:schemeClr val="dk1"/>
                    </a:solidFill>
                    <a:latin typeface="Raleway"/>
                    <a:ea typeface="Raleway"/>
                    <a:cs typeface="Raleway"/>
                    <a:sym typeface="Raleway"/>
                  </a:rPr>
                  <a:t>Southwest Airlines</a:t>
                </a:r>
                <a:endParaRPr i="1">
                  <a:solidFill>
                    <a:schemeClr val="lt1"/>
                  </a:solidFill>
                  <a:latin typeface="Raleway"/>
                  <a:ea typeface="Raleway"/>
                  <a:cs typeface="Raleway"/>
                  <a:sym typeface="Raleway"/>
                </a:endParaRPr>
              </a:p>
            </p:txBody>
          </p:sp>
        </p:grpSp>
        <p:sp>
          <p:nvSpPr>
            <p:cNvPr id="621" name="Google Shape;621;p37"/>
            <p:cNvSpPr/>
            <p:nvPr/>
          </p:nvSpPr>
          <p:spPr>
            <a:xfrm>
              <a:off x="356615" y="2768170"/>
              <a:ext cx="1166342" cy="1120002"/>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nvGrpSpPr>
            <p:cNvPr id="622" name="Google Shape;622;p37"/>
            <p:cNvGrpSpPr/>
            <p:nvPr/>
          </p:nvGrpSpPr>
          <p:grpSpPr>
            <a:xfrm>
              <a:off x="1291315" y="2055063"/>
              <a:ext cx="2308569" cy="922693"/>
              <a:chOff x="1501054" y="3605477"/>
              <a:chExt cx="599208" cy="249242"/>
            </a:xfrm>
          </p:grpSpPr>
          <p:sp>
            <p:nvSpPr>
              <p:cNvPr id="623" name="Google Shape;623;p37"/>
              <p:cNvSpPr/>
              <p:nvPr/>
            </p:nvSpPr>
            <p:spPr>
              <a:xfrm>
                <a:off x="1834208" y="3655851"/>
                <a:ext cx="167541" cy="5"/>
              </a:xfrm>
              <a:custGeom>
                <a:rect b="b" l="l" r="r" t="t"/>
                <a:pathLst>
                  <a:path extrusionOk="0" fill="none" h="1" w="34959">
                    <a:moveTo>
                      <a:pt x="1" y="1"/>
                    </a:moveTo>
                    <a:lnTo>
                      <a:pt x="34959"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nvGrpSpPr>
              <p:cNvPr id="624" name="Google Shape;624;p37"/>
              <p:cNvGrpSpPr/>
              <p:nvPr/>
            </p:nvGrpSpPr>
            <p:grpSpPr>
              <a:xfrm>
                <a:off x="1501054" y="3605477"/>
                <a:ext cx="599208" cy="249242"/>
                <a:chOff x="1501054" y="3605477"/>
                <a:chExt cx="599208" cy="249242"/>
              </a:xfrm>
            </p:grpSpPr>
            <p:sp>
              <p:nvSpPr>
                <p:cNvPr id="625" name="Google Shape;625;p37"/>
                <p:cNvSpPr/>
                <p:nvPr/>
              </p:nvSpPr>
              <p:spPr>
                <a:xfrm>
                  <a:off x="1656330" y="3605477"/>
                  <a:ext cx="443931" cy="128902"/>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Raleway"/>
                      <a:ea typeface="Raleway"/>
                      <a:cs typeface="Raleway"/>
                      <a:sym typeface="Raleway"/>
                    </a:rPr>
                    <a:t>Luxury air trip</a:t>
                  </a:r>
                  <a:endParaRPr b="1" sz="1100">
                    <a:solidFill>
                      <a:schemeClr val="dk1"/>
                    </a:solidFill>
                    <a:latin typeface="Raleway"/>
                    <a:ea typeface="Raleway"/>
                    <a:cs typeface="Raleway"/>
                    <a:sym typeface="Raleway"/>
                  </a:endParaRPr>
                </a:p>
                <a:p>
                  <a:pPr indent="0" lvl="0" marL="0" rtl="0" algn="ctr">
                    <a:spcBef>
                      <a:spcPts val="0"/>
                    </a:spcBef>
                    <a:spcAft>
                      <a:spcPts val="0"/>
                    </a:spcAft>
                    <a:buNone/>
                  </a:pPr>
                  <a:r>
                    <a:rPr i="1" lang="en" sz="1100">
                      <a:solidFill>
                        <a:schemeClr val="dk1"/>
                      </a:solidFill>
                      <a:latin typeface="Raleway"/>
                      <a:ea typeface="Raleway"/>
                      <a:cs typeface="Raleway"/>
                      <a:sym typeface="Raleway"/>
                    </a:rPr>
                    <a:t>Emirates Airline</a:t>
                  </a:r>
                  <a:endParaRPr i="1" sz="1100">
                    <a:solidFill>
                      <a:schemeClr val="lt1"/>
                    </a:solidFill>
                    <a:latin typeface="Raleway"/>
                    <a:ea typeface="Raleway"/>
                    <a:cs typeface="Raleway"/>
                    <a:sym typeface="Raleway"/>
                  </a:endParaRPr>
                </a:p>
              </p:txBody>
            </p:sp>
            <p:grpSp>
              <p:nvGrpSpPr>
                <p:cNvPr id="626" name="Google Shape;626;p37"/>
                <p:cNvGrpSpPr/>
                <p:nvPr/>
              </p:nvGrpSpPr>
              <p:grpSpPr>
                <a:xfrm>
                  <a:off x="1501054" y="3655851"/>
                  <a:ext cx="155286" cy="198867"/>
                  <a:chOff x="1501054" y="3655851"/>
                  <a:chExt cx="155286" cy="198867"/>
                </a:xfrm>
              </p:grpSpPr>
              <p:sp>
                <p:nvSpPr>
                  <p:cNvPr id="627" name="Google Shape;627;p37"/>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28" name="Google Shape;628;p37"/>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grpSp>
        </p:grpSp>
      </p:grpSp>
      <p:sp>
        <p:nvSpPr>
          <p:cNvPr id="629" name="Google Shape;629;p37"/>
          <p:cNvSpPr txBox="1"/>
          <p:nvPr/>
        </p:nvSpPr>
        <p:spPr>
          <a:xfrm>
            <a:off x="3117250" y="2065625"/>
            <a:ext cx="121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Raleway"/>
              <a:ea typeface="Raleway"/>
              <a:cs typeface="Raleway"/>
              <a:sym typeface="Raleway"/>
            </a:endParaRPr>
          </a:p>
        </p:txBody>
      </p:sp>
      <p:cxnSp>
        <p:nvCxnSpPr>
          <p:cNvPr id="630" name="Google Shape;630;p37"/>
          <p:cNvCxnSpPr/>
          <p:nvPr/>
        </p:nvCxnSpPr>
        <p:spPr>
          <a:xfrm>
            <a:off x="4434300" y="1377875"/>
            <a:ext cx="0" cy="3175800"/>
          </a:xfrm>
          <a:prstGeom prst="straightConnector1">
            <a:avLst/>
          </a:prstGeom>
          <a:noFill/>
          <a:ln cap="flat" cmpd="sng" w="9525">
            <a:solidFill>
              <a:schemeClr val="lt1"/>
            </a:solidFill>
            <a:prstDash val="dot"/>
            <a:round/>
            <a:headEnd len="med" w="med" type="none"/>
            <a:tailEnd len="med" w="med" type="none"/>
          </a:ln>
        </p:spPr>
      </p:cxnSp>
      <p:sp>
        <p:nvSpPr>
          <p:cNvPr id="631" name="Google Shape;631;p37"/>
          <p:cNvSpPr txBox="1"/>
          <p:nvPr/>
        </p:nvSpPr>
        <p:spPr>
          <a:xfrm>
            <a:off x="176400" y="1444988"/>
            <a:ext cx="380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3E7EA"/>
                </a:solidFill>
                <a:latin typeface="Raleway"/>
                <a:ea typeface="Raleway"/>
                <a:cs typeface="Raleway"/>
                <a:sym typeface="Raleway"/>
              </a:rPr>
              <a:t>Airline that has the highest sentiment score across all reviews that mentioned certain attribute(s)</a:t>
            </a:r>
            <a:endParaRPr sz="1200">
              <a:solidFill>
                <a:srgbClr val="E3E7EA"/>
              </a:solidFill>
              <a:latin typeface="Raleway"/>
              <a:ea typeface="Raleway"/>
              <a:cs typeface="Raleway"/>
              <a:sym typeface="Raleway"/>
            </a:endParaRPr>
          </a:p>
          <a:p>
            <a:pPr indent="0" lvl="0" marL="0" rtl="0" algn="l">
              <a:spcBef>
                <a:spcPts val="0"/>
              </a:spcBef>
              <a:spcAft>
                <a:spcPts val="0"/>
              </a:spcAft>
              <a:buNone/>
            </a:pPr>
            <a:r>
              <a:rPr lang="en" sz="1200">
                <a:solidFill>
                  <a:srgbClr val="E3E7EA"/>
                </a:solidFill>
                <a:latin typeface="Raleway"/>
                <a:ea typeface="Raleway"/>
                <a:cs typeface="Raleway"/>
                <a:sym typeface="Raleway"/>
              </a:rPr>
              <a:t> </a:t>
            </a:r>
            <a:endParaRPr sz="1200">
              <a:solidFill>
                <a:srgbClr val="E3E7EA"/>
              </a:solidFill>
              <a:latin typeface="Raleway"/>
              <a:ea typeface="Raleway"/>
              <a:cs typeface="Raleway"/>
              <a:sym typeface="Raleway"/>
            </a:endParaRPr>
          </a:p>
        </p:txBody>
      </p:sp>
      <p:grpSp>
        <p:nvGrpSpPr>
          <p:cNvPr id="632" name="Google Shape;632;p37"/>
          <p:cNvGrpSpPr/>
          <p:nvPr/>
        </p:nvGrpSpPr>
        <p:grpSpPr>
          <a:xfrm>
            <a:off x="5200952" y="3010603"/>
            <a:ext cx="769174" cy="648558"/>
            <a:chOff x="3262800" y="1929200"/>
            <a:chExt cx="450125" cy="375475"/>
          </a:xfrm>
        </p:grpSpPr>
        <p:sp>
          <p:nvSpPr>
            <p:cNvPr id="633" name="Google Shape;633;p37"/>
            <p:cNvSpPr/>
            <p:nvPr/>
          </p:nvSpPr>
          <p:spPr>
            <a:xfrm>
              <a:off x="3263700" y="1968625"/>
              <a:ext cx="98750" cy="71850"/>
            </a:xfrm>
            <a:custGeom>
              <a:rect b="b" l="l" r="r" t="t"/>
              <a:pathLst>
                <a:path extrusionOk="0" h="2874" w="3950">
                  <a:moveTo>
                    <a:pt x="2144" y="1"/>
                  </a:moveTo>
                  <a:cubicBezTo>
                    <a:pt x="2067" y="1"/>
                    <a:pt x="1992" y="21"/>
                    <a:pt x="1921" y="63"/>
                  </a:cubicBezTo>
                  <a:lnTo>
                    <a:pt x="356" y="774"/>
                  </a:lnTo>
                  <a:cubicBezTo>
                    <a:pt x="107" y="917"/>
                    <a:pt x="0" y="1201"/>
                    <a:pt x="107" y="1486"/>
                  </a:cubicBezTo>
                  <a:lnTo>
                    <a:pt x="747" y="2874"/>
                  </a:lnTo>
                  <a:lnTo>
                    <a:pt x="3950" y="1415"/>
                  </a:lnTo>
                  <a:lnTo>
                    <a:pt x="2491" y="134"/>
                  </a:lnTo>
                  <a:cubicBezTo>
                    <a:pt x="2383" y="48"/>
                    <a:pt x="2262" y="1"/>
                    <a:pt x="2144" y="1"/>
                  </a:cubicBez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sp>
          <p:nvSpPr>
            <p:cNvPr id="634" name="Google Shape;634;p37"/>
            <p:cNvSpPr/>
            <p:nvPr/>
          </p:nvSpPr>
          <p:spPr>
            <a:xfrm>
              <a:off x="3264575" y="2225475"/>
              <a:ext cx="448350" cy="26700"/>
            </a:xfrm>
            <a:custGeom>
              <a:rect b="b" l="l" r="r" t="t"/>
              <a:pathLst>
                <a:path extrusionOk="0" h="1068" w="17934">
                  <a:moveTo>
                    <a:pt x="570" y="0"/>
                  </a:moveTo>
                  <a:cubicBezTo>
                    <a:pt x="250" y="0"/>
                    <a:pt x="1" y="249"/>
                    <a:pt x="36" y="534"/>
                  </a:cubicBezTo>
                  <a:cubicBezTo>
                    <a:pt x="36" y="819"/>
                    <a:pt x="250" y="1068"/>
                    <a:pt x="570" y="1068"/>
                  </a:cubicBezTo>
                  <a:lnTo>
                    <a:pt x="17293" y="1068"/>
                  </a:lnTo>
                  <a:cubicBezTo>
                    <a:pt x="17933" y="997"/>
                    <a:pt x="17933" y="72"/>
                    <a:pt x="17293" y="0"/>
                  </a:cubicBez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sp>
          <p:nvSpPr>
            <p:cNvPr id="635" name="Google Shape;635;p37"/>
            <p:cNvSpPr/>
            <p:nvPr/>
          </p:nvSpPr>
          <p:spPr>
            <a:xfrm>
              <a:off x="3262800" y="2277950"/>
              <a:ext cx="450125" cy="26725"/>
            </a:xfrm>
            <a:custGeom>
              <a:rect b="b" l="l" r="r" t="t"/>
              <a:pathLst>
                <a:path extrusionOk="0" h="1069" w="18005">
                  <a:moveTo>
                    <a:pt x="641" y="1"/>
                  </a:moveTo>
                  <a:cubicBezTo>
                    <a:pt x="1" y="72"/>
                    <a:pt x="1" y="997"/>
                    <a:pt x="641" y="1068"/>
                  </a:cubicBezTo>
                  <a:lnTo>
                    <a:pt x="17364" y="1068"/>
                  </a:lnTo>
                  <a:cubicBezTo>
                    <a:pt x="18004" y="997"/>
                    <a:pt x="18004" y="72"/>
                    <a:pt x="17364" y="1"/>
                  </a:cubicBez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sp>
          <p:nvSpPr>
            <p:cNvPr id="636" name="Google Shape;636;p37"/>
            <p:cNvSpPr/>
            <p:nvPr/>
          </p:nvSpPr>
          <p:spPr>
            <a:xfrm>
              <a:off x="3469175" y="2067150"/>
              <a:ext cx="116250" cy="122550"/>
            </a:xfrm>
            <a:custGeom>
              <a:rect b="b" l="l" r="r" t="t"/>
              <a:pathLst>
                <a:path extrusionOk="0" h="4902" w="4650">
                  <a:moveTo>
                    <a:pt x="2953" y="0"/>
                  </a:moveTo>
                  <a:lnTo>
                    <a:pt x="0" y="1352"/>
                  </a:lnTo>
                  <a:lnTo>
                    <a:pt x="1566" y="4661"/>
                  </a:lnTo>
                  <a:cubicBezTo>
                    <a:pt x="1619" y="4821"/>
                    <a:pt x="1773" y="4901"/>
                    <a:pt x="1921" y="4901"/>
                  </a:cubicBezTo>
                  <a:cubicBezTo>
                    <a:pt x="1971" y="4901"/>
                    <a:pt x="2019" y="4892"/>
                    <a:pt x="2064" y="4875"/>
                  </a:cubicBezTo>
                  <a:lnTo>
                    <a:pt x="2277" y="4768"/>
                  </a:lnTo>
                  <a:cubicBezTo>
                    <a:pt x="2384" y="4697"/>
                    <a:pt x="2491" y="4590"/>
                    <a:pt x="2491" y="4448"/>
                  </a:cubicBezTo>
                  <a:lnTo>
                    <a:pt x="2598" y="3451"/>
                  </a:lnTo>
                  <a:lnTo>
                    <a:pt x="4092" y="2775"/>
                  </a:lnTo>
                  <a:cubicBezTo>
                    <a:pt x="4649" y="2497"/>
                    <a:pt x="4372" y="1761"/>
                    <a:pt x="3892" y="1761"/>
                  </a:cubicBezTo>
                  <a:cubicBezTo>
                    <a:pt x="3820" y="1761"/>
                    <a:pt x="3744" y="1778"/>
                    <a:pt x="3665" y="1815"/>
                  </a:cubicBezTo>
                  <a:lnTo>
                    <a:pt x="2704" y="2277"/>
                  </a:lnTo>
                  <a:lnTo>
                    <a:pt x="2704" y="2277"/>
                  </a:lnTo>
                  <a:lnTo>
                    <a:pt x="2953" y="0"/>
                  </a:ln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sp>
          <p:nvSpPr>
            <p:cNvPr id="637" name="Google Shape;637;p37"/>
            <p:cNvSpPr/>
            <p:nvPr/>
          </p:nvSpPr>
          <p:spPr>
            <a:xfrm>
              <a:off x="3553675" y="1929200"/>
              <a:ext cx="107650" cy="48550"/>
            </a:xfrm>
            <a:custGeom>
              <a:rect b="b" l="l" r="r" t="t"/>
              <a:pathLst>
                <a:path extrusionOk="0" h="1942" w="4306">
                  <a:moveTo>
                    <a:pt x="1992" y="0"/>
                  </a:moveTo>
                  <a:cubicBezTo>
                    <a:pt x="1474" y="0"/>
                    <a:pt x="952" y="108"/>
                    <a:pt x="463" y="323"/>
                  </a:cubicBezTo>
                  <a:lnTo>
                    <a:pt x="0" y="572"/>
                  </a:lnTo>
                  <a:lnTo>
                    <a:pt x="214" y="1035"/>
                  </a:lnTo>
                  <a:cubicBezTo>
                    <a:pt x="392" y="1391"/>
                    <a:pt x="712" y="1711"/>
                    <a:pt x="1103" y="1818"/>
                  </a:cubicBezTo>
                  <a:lnTo>
                    <a:pt x="1103" y="1853"/>
                  </a:lnTo>
                  <a:cubicBezTo>
                    <a:pt x="1267" y="1913"/>
                    <a:pt x="1436" y="1941"/>
                    <a:pt x="1604" y="1941"/>
                  </a:cubicBezTo>
                  <a:cubicBezTo>
                    <a:pt x="1839" y="1941"/>
                    <a:pt x="2070" y="1886"/>
                    <a:pt x="2278" y="1782"/>
                  </a:cubicBezTo>
                  <a:lnTo>
                    <a:pt x="4306" y="821"/>
                  </a:lnTo>
                  <a:cubicBezTo>
                    <a:pt x="3986" y="572"/>
                    <a:pt x="3630" y="359"/>
                    <a:pt x="3238" y="217"/>
                  </a:cubicBezTo>
                  <a:cubicBezTo>
                    <a:pt x="2838" y="72"/>
                    <a:pt x="2416" y="0"/>
                    <a:pt x="1992" y="0"/>
                  </a:cubicBez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sp>
          <p:nvSpPr>
            <p:cNvPr id="638" name="Google Shape;638;p37"/>
            <p:cNvSpPr/>
            <p:nvPr/>
          </p:nvSpPr>
          <p:spPr>
            <a:xfrm>
              <a:off x="3294825" y="1955050"/>
              <a:ext cx="401200" cy="189500"/>
            </a:xfrm>
            <a:custGeom>
              <a:rect b="b" l="l" r="r" t="t"/>
              <a:pathLst>
                <a:path extrusionOk="0" h="7580" w="16048">
                  <a:moveTo>
                    <a:pt x="9429" y="1"/>
                  </a:moveTo>
                  <a:lnTo>
                    <a:pt x="0" y="4377"/>
                  </a:lnTo>
                  <a:cubicBezTo>
                    <a:pt x="641" y="6299"/>
                    <a:pt x="2420" y="7580"/>
                    <a:pt x="4448" y="7580"/>
                  </a:cubicBezTo>
                  <a:lnTo>
                    <a:pt x="4448" y="7544"/>
                  </a:lnTo>
                  <a:cubicBezTo>
                    <a:pt x="5124" y="7544"/>
                    <a:pt x="5800" y="7402"/>
                    <a:pt x="6405" y="7117"/>
                  </a:cubicBezTo>
                  <a:lnTo>
                    <a:pt x="6441" y="7117"/>
                  </a:lnTo>
                  <a:lnTo>
                    <a:pt x="5836" y="5801"/>
                  </a:lnTo>
                  <a:cubicBezTo>
                    <a:pt x="5693" y="5551"/>
                    <a:pt x="5800" y="5231"/>
                    <a:pt x="6085" y="5125"/>
                  </a:cubicBezTo>
                  <a:lnTo>
                    <a:pt x="10319" y="3132"/>
                  </a:lnTo>
                  <a:cubicBezTo>
                    <a:pt x="10399" y="3100"/>
                    <a:pt x="10486" y="3082"/>
                    <a:pt x="10571" y="3082"/>
                  </a:cubicBezTo>
                  <a:cubicBezTo>
                    <a:pt x="10674" y="3082"/>
                    <a:pt x="10774" y="3109"/>
                    <a:pt x="10853" y="3168"/>
                  </a:cubicBezTo>
                  <a:cubicBezTo>
                    <a:pt x="10995" y="3274"/>
                    <a:pt x="11102" y="3452"/>
                    <a:pt x="11066" y="3666"/>
                  </a:cubicBezTo>
                  <a:lnTo>
                    <a:pt x="10924" y="5018"/>
                  </a:lnTo>
                  <a:lnTo>
                    <a:pt x="14909" y="3168"/>
                  </a:lnTo>
                  <a:cubicBezTo>
                    <a:pt x="15727" y="2812"/>
                    <a:pt x="16047" y="1851"/>
                    <a:pt x="15692" y="1068"/>
                  </a:cubicBezTo>
                  <a:cubicBezTo>
                    <a:pt x="15620" y="926"/>
                    <a:pt x="15514" y="784"/>
                    <a:pt x="15407" y="641"/>
                  </a:cubicBezTo>
                  <a:lnTo>
                    <a:pt x="13094" y="1709"/>
                  </a:lnTo>
                  <a:cubicBezTo>
                    <a:pt x="12746" y="1873"/>
                    <a:pt x="12376" y="1951"/>
                    <a:pt x="12010" y="1951"/>
                  </a:cubicBezTo>
                  <a:cubicBezTo>
                    <a:pt x="11032" y="1951"/>
                    <a:pt x="10083" y="1396"/>
                    <a:pt x="9643" y="463"/>
                  </a:cubicBezTo>
                  <a:lnTo>
                    <a:pt x="9429" y="1"/>
                  </a:ln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grpSp>
      <p:grpSp>
        <p:nvGrpSpPr>
          <p:cNvPr id="639" name="Google Shape;639;p37"/>
          <p:cNvGrpSpPr/>
          <p:nvPr/>
        </p:nvGrpSpPr>
        <p:grpSpPr>
          <a:xfrm>
            <a:off x="4969074" y="2116775"/>
            <a:ext cx="3585072" cy="2687617"/>
            <a:chOff x="5281449" y="1991125"/>
            <a:chExt cx="3585072" cy="2687617"/>
          </a:xfrm>
        </p:grpSpPr>
        <p:grpSp>
          <p:nvGrpSpPr>
            <p:cNvPr id="640" name="Google Shape;640;p37"/>
            <p:cNvGrpSpPr/>
            <p:nvPr/>
          </p:nvGrpSpPr>
          <p:grpSpPr>
            <a:xfrm>
              <a:off x="6244105" y="3731154"/>
              <a:ext cx="2402087" cy="947588"/>
              <a:chOff x="1498221" y="4047614"/>
              <a:chExt cx="598293" cy="240780"/>
            </a:xfrm>
          </p:grpSpPr>
          <p:sp>
            <p:nvSpPr>
              <p:cNvPr id="641" name="Google Shape;641;p37"/>
              <p:cNvSpPr/>
              <p:nvPr/>
            </p:nvSpPr>
            <p:spPr>
              <a:xfrm>
                <a:off x="1648778" y="4185658"/>
                <a:ext cx="447736" cy="102736"/>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Raleway"/>
                    <a:ea typeface="Raleway"/>
                    <a:cs typeface="Raleway"/>
                    <a:sym typeface="Raleway"/>
                  </a:rPr>
                  <a:t>Food beverage </a:t>
                </a:r>
                <a:endParaRPr b="1" sz="1100">
                  <a:solidFill>
                    <a:schemeClr val="lt1"/>
                  </a:solidFill>
                  <a:latin typeface="Raleway"/>
                  <a:ea typeface="Raleway"/>
                  <a:cs typeface="Raleway"/>
                  <a:sym typeface="Raleway"/>
                </a:endParaRPr>
              </a:p>
              <a:p>
                <a:pPr indent="0" lvl="0" marL="0" rtl="0" algn="ctr">
                  <a:spcBef>
                    <a:spcPts val="0"/>
                  </a:spcBef>
                  <a:spcAft>
                    <a:spcPts val="0"/>
                  </a:spcAft>
                  <a:buNone/>
                </a:pPr>
                <a:r>
                  <a:rPr i="1" lang="en" sz="1100">
                    <a:solidFill>
                      <a:schemeClr val="lt1"/>
                    </a:solidFill>
                    <a:latin typeface="Raleway"/>
                    <a:ea typeface="Raleway"/>
                    <a:cs typeface="Raleway"/>
                    <a:sym typeface="Raleway"/>
                  </a:rPr>
                  <a:t>12.18%</a:t>
                </a:r>
                <a:endParaRPr i="1">
                  <a:solidFill>
                    <a:schemeClr val="lt1"/>
                  </a:solidFill>
                </a:endParaRPr>
              </a:p>
            </p:txBody>
          </p:sp>
          <p:grpSp>
            <p:nvGrpSpPr>
              <p:cNvPr id="642" name="Google Shape;642;p37"/>
              <p:cNvGrpSpPr/>
              <p:nvPr/>
            </p:nvGrpSpPr>
            <p:grpSpPr>
              <a:xfrm>
                <a:off x="1498221" y="4047614"/>
                <a:ext cx="150566" cy="190416"/>
                <a:chOff x="1498221" y="4047614"/>
                <a:chExt cx="150566" cy="190416"/>
              </a:xfrm>
            </p:grpSpPr>
            <p:sp>
              <p:nvSpPr>
                <p:cNvPr id="643" name="Google Shape;643;p37"/>
                <p:cNvSpPr/>
                <p:nvPr/>
              </p:nvSpPr>
              <p:spPr>
                <a:xfrm>
                  <a:off x="1510686" y="4060421"/>
                  <a:ext cx="138101" cy="177608"/>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5" name="Google Shape;645;p37"/>
            <p:cNvSpPr/>
            <p:nvPr/>
          </p:nvSpPr>
          <p:spPr>
            <a:xfrm>
              <a:off x="5281449" y="2749034"/>
              <a:ext cx="1215384" cy="1190651"/>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37"/>
            <p:cNvGrpSpPr/>
            <p:nvPr/>
          </p:nvGrpSpPr>
          <p:grpSpPr>
            <a:xfrm>
              <a:off x="6255476" y="1991125"/>
              <a:ext cx="2611046" cy="980889"/>
              <a:chOff x="1501054" y="3605477"/>
              <a:chExt cx="650339" cy="249241"/>
            </a:xfrm>
          </p:grpSpPr>
          <p:sp>
            <p:nvSpPr>
              <p:cNvPr id="647" name="Google Shape;647;p37"/>
              <p:cNvSpPr/>
              <p:nvPr/>
            </p:nvSpPr>
            <p:spPr>
              <a:xfrm>
                <a:off x="1656331" y="3605477"/>
                <a:ext cx="495061" cy="102736"/>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Raleway"/>
                    <a:ea typeface="Raleway"/>
                    <a:cs typeface="Raleway"/>
                    <a:sym typeface="Raleway"/>
                  </a:rPr>
                  <a:t>In-flight entertainment   </a:t>
                </a:r>
                <a:r>
                  <a:rPr i="1" lang="en" sz="1100">
                    <a:solidFill>
                      <a:schemeClr val="dk1"/>
                    </a:solidFill>
                    <a:latin typeface="Raleway"/>
                    <a:ea typeface="Raleway"/>
                    <a:cs typeface="Raleway"/>
                    <a:sym typeface="Raleway"/>
                  </a:rPr>
                  <a:t>22.43%</a:t>
                </a:r>
                <a:endParaRPr i="1"/>
              </a:p>
            </p:txBody>
          </p:sp>
          <p:grpSp>
            <p:nvGrpSpPr>
              <p:cNvPr id="648" name="Google Shape;648;p37"/>
              <p:cNvGrpSpPr/>
              <p:nvPr/>
            </p:nvGrpSpPr>
            <p:grpSpPr>
              <a:xfrm>
                <a:off x="1501054" y="3655851"/>
                <a:ext cx="155286" cy="198867"/>
                <a:chOff x="1501054" y="3655851"/>
                <a:chExt cx="155286" cy="198867"/>
              </a:xfrm>
            </p:grpSpPr>
            <p:sp>
              <p:nvSpPr>
                <p:cNvPr id="649" name="Google Shape;649;p37"/>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51" name="Google Shape;651;p37"/>
          <p:cNvGrpSpPr/>
          <p:nvPr/>
        </p:nvGrpSpPr>
        <p:grpSpPr>
          <a:xfrm>
            <a:off x="6181124" y="2759000"/>
            <a:ext cx="1710476" cy="1188892"/>
            <a:chOff x="1560718" y="3800592"/>
            <a:chExt cx="426032" cy="302094"/>
          </a:xfrm>
        </p:grpSpPr>
        <p:sp>
          <p:nvSpPr>
            <p:cNvPr id="652" name="Google Shape;652;p37"/>
            <p:cNvSpPr/>
            <p:nvPr/>
          </p:nvSpPr>
          <p:spPr>
            <a:xfrm>
              <a:off x="1734297" y="3999970"/>
              <a:ext cx="191534" cy="102717"/>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Raleway"/>
                  <a:ea typeface="Raleway"/>
                  <a:cs typeface="Raleway"/>
                  <a:sym typeface="Raleway"/>
                </a:rPr>
                <a:t>Comfort</a:t>
              </a:r>
              <a:endParaRPr b="1" sz="1100">
                <a:solidFill>
                  <a:schemeClr val="dk1"/>
                </a:solidFill>
                <a:latin typeface="Raleway"/>
                <a:ea typeface="Raleway"/>
                <a:cs typeface="Raleway"/>
                <a:sym typeface="Raleway"/>
              </a:endParaRPr>
            </a:p>
            <a:p>
              <a:pPr indent="0" lvl="0" marL="0" rtl="0" algn="ctr">
                <a:spcBef>
                  <a:spcPts val="0"/>
                </a:spcBef>
                <a:spcAft>
                  <a:spcPts val="0"/>
                </a:spcAft>
                <a:buNone/>
              </a:pPr>
              <a:r>
                <a:rPr i="1" lang="en" sz="1100">
                  <a:solidFill>
                    <a:schemeClr val="dk1"/>
                  </a:solidFill>
                  <a:latin typeface="Raleway"/>
                  <a:ea typeface="Raleway"/>
                  <a:cs typeface="Raleway"/>
                  <a:sym typeface="Raleway"/>
                </a:rPr>
                <a:t>12.21%</a:t>
              </a:r>
              <a:endParaRPr i="1" sz="1100">
                <a:solidFill>
                  <a:schemeClr val="dk1"/>
                </a:solidFill>
                <a:latin typeface="Raleway"/>
                <a:ea typeface="Raleway"/>
                <a:cs typeface="Raleway"/>
                <a:sym typeface="Raleway"/>
              </a:endParaRPr>
            </a:p>
          </p:txBody>
        </p:sp>
        <p:grpSp>
          <p:nvGrpSpPr>
            <p:cNvPr id="653" name="Google Shape;653;p37"/>
            <p:cNvGrpSpPr/>
            <p:nvPr/>
          </p:nvGrpSpPr>
          <p:grpSpPr>
            <a:xfrm>
              <a:off x="1560718" y="3842857"/>
              <a:ext cx="173586" cy="217131"/>
              <a:chOff x="1560718" y="3842857"/>
              <a:chExt cx="173586" cy="217131"/>
            </a:xfrm>
          </p:grpSpPr>
          <p:sp>
            <p:nvSpPr>
              <p:cNvPr id="654" name="Google Shape;654;p37"/>
              <p:cNvSpPr/>
              <p:nvPr/>
            </p:nvSpPr>
            <p:spPr>
              <a:xfrm>
                <a:off x="1560718" y="3951414"/>
                <a:ext cx="84343" cy="5"/>
              </a:xfrm>
              <a:custGeom>
                <a:rect b="b" l="l" r="r" t="t"/>
                <a:pathLst>
                  <a:path extrusionOk="0" fill="none" h="1" w="17599">
                    <a:moveTo>
                      <a:pt x="1" y="0"/>
                    </a:moveTo>
                    <a:lnTo>
                      <a:pt x="17598"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1645054" y="3842857"/>
                <a:ext cx="89251" cy="217131"/>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37"/>
            <p:cNvSpPr/>
            <p:nvPr/>
          </p:nvSpPr>
          <p:spPr>
            <a:xfrm>
              <a:off x="1733812" y="3800592"/>
              <a:ext cx="252939" cy="102731"/>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Raleway"/>
                  <a:ea typeface="Raleway"/>
                  <a:cs typeface="Raleway"/>
                  <a:sym typeface="Raleway"/>
                </a:rPr>
                <a:t>Cleanliness</a:t>
              </a:r>
              <a:r>
                <a:rPr lang="en" sz="1100">
                  <a:solidFill>
                    <a:schemeClr val="lt1"/>
                  </a:solidFill>
                  <a:latin typeface="Raleway"/>
                  <a:ea typeface="Raleway"/>
                  <a:cs typeface="Raleway"/>
                  <a:sym typeface="Raleway"/>
                </a:rPr>
                <a:t>    </a:t>
              </a:r>
              <a:r>
                <a:rPr i="1" lang="en" sz="1100">
                  <a:solidFill>
                    <a:schemeClr val="lt1"/>
                  </a:solidFill>
                  <a:latin typeface="Raleway"/>
                  <a:ea typeface="Raleway"/>
                  <a:cs typeface="Raleway"/>
                  <a:sym typeface="Raleway"/>
                </a:rPr>
                <a:t>17.78%</a:t>
              </a:r>
              <a:endParaRPr i="1">
                <a:solidFill>
                  <a:schemeClr val="lt1"/>
                </a:solidFill>
              </a:endParaRPr>
            </a:p>
          </p:txBody>
        </p:sp>
      </p:grpSp>
      <p:sp>
        <p:nvSpPr>
          <p:cNvPr id="658" name="Google Shape;658;p37"/>
          <p:cNvSpPr txBox="1"/>
          <p:nvPr/>
        </p:nvSpPr>
        <p:spPr>
          <a:xfrm>
            <a:off x="3533350" y="3502925"/>
            <a:ext cx="121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Raleway"/>
              <a:ea typeface="Raleway"/>
              <a:cs typeface="Raleway"/>
              <a:sym typeface="Raleway"/>
            </a:endParaRPr>
          </a:p>
        </p:txBody>
      </p:sp>
      <p:sp>
        <p:nvSpPr>
          <p:cNvPr id="659" name="Google Shape;659;p37"/>
          <p:cNvSpPr txBox="1"/>
          <p:nvPr/>
        </p:nvSpPr>
        <p:spPr>
          <a:xfrm>
            <a:off x="152400" y="152400"/>
            <a:ext cx="3000000" cy="354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100">
              <a:solidFill>
                <a:schemeClr val="dk1"/>
              </a:solidFill>
              <a:latin typeface="Raleway"/>
              <a:ea typeface="Raleway"/>
              <a:cs typeface="Raleway"/>
              <a:sym typeface="Raleway"/>
            </a:endParaRPr>
          </a:p>
        </p:txBody>
      </p:sp>
      <p:sp>
        <p:nvSpPr>
          <p:cNvPr id="660" name="Google Shape;660;p37"/>
          <p:cNvSpPr txBox="1"/>
          <p:nvPr>
            <p:ph idx="4294967295" type="title"/>
          </p:nvPr>
        </p:nvSpPr>
        <p:spPr>
          <a:xfrm>
            <a:off x="4651900" y="723475"/>
            <a:ext cx="40029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en" sz="1900">
                <a:solidFill>
                  <a:schemeClr val="dk2"/>
                </a:solidFill>
                <a:latin typeface="Bebas Neue"/>
                <a:ea typeface="Bebas Neue"/>
                <a:cs typeface="Bebas Neue"/>
                <a:sym typeface="Bebas Neue"/>
              </a:rPr>
              <a:t>aIRLINES:  </a:t>
            </a:r>
            <a:r>
              <a:rPr b="0" i="1" lang="en" sz="1400">
                <a:latin typeface="Raleway"/>
                <a:ea typeface="Raleway"/>
                <a:cs typeface="Raleway"/>
                <a:sym typeface="Raleway"/>
              </a:rPr>
              <a:t>Which attributes should be improved? </a:t>
            </a:r>
            <a:endParaRPr b="0" sz="1400">
              <a:latin typeface="Raleway"/>
              <a:ea typeface="Raleway"/>
              <a:cs typeface="Raleway"/>
              <a:sym typeface="Raleway"/>
            </a:endParaRPr>
          </a:p>
          <a:p>
            <a:pPr indent="0" lvl="0" marL="0" rtl="0" algn="l">
              <a:spcBef>
                <a:spcPts val="0"/>
              </a:spcBef>
              <a:spcAft>
                <a:spcPts val="0"/>
              </a:spcAft>
              <a:buNone/>
            </a:pPr>
            <a:r>
              <a:t/>
            </a:r>
            <a:endParaRPr b="0" i="1" sz="1900">
              <a:solidFill>
                <a:schemeClr val="dk2"/>
              </a:solidFill>
              <a:latin typeface="Bebas Neue"/>
              <a:ea typeface="Bebas Neue"/>
              <a:cs typeface="Bebas Neue"/>
              <a:sym typeface="Bebas Neue"/>
            </a:endParaRPr>
          </a:p>
        </p:txBody>
      </p:sp>
      <p:sp>
        <p:nvSpPr>
          <p:cNvPr id="661" name="Google Shape;661;p37"/>
          <p:cNvSpPr txBox="1"/>
          <p:nvPr/>
        </p:nvSpPr>
        <p:spPr>
          <a:xfrm>
            <a:off x="3438725" y="4253900"/>
            <a:ext cx="121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Raleway"/>
              <a:ea typeface="Raleway"/>
              <a:cs typeface="Raleway"/>
              <a:sym typeface="Raleway"/>
            </a:endParaRPr>
          </a:p>
        </p:txBody>
      </p:sp>
      <p:sp>
        <p:nvSpPr>
          <p:cNvPr id="662" name="Google Shape;662;p37"/>
          <p:cNvSpPr txBox="1"/>
          <p:nvPr/>
        </p:nvSpPr>
        <p:spPr>
          <a:xfrm>
            <a:off x="4752550" y="1111100"/>
            <a:ext cx="38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aleway"/>
              <a:ea typeface="Raleway"/>
              <a:cs typeface="Raleway"/>
              <a:sym typeface="Raleway"/>
            </a:endParaRPr>
          </a:p>
        </p:txBody>
      </p:sp>
      <p:sp>
        <p:nvSpPr>
          <p:cNvPr id="663" name="Google Shape;663;p37"/>
          <p:cNvSpPr txBox="1"/>
          <p:nvPr/>
        </p:nvSpPr>
        <p:spPr>
          <a:xfrm>
            <a:off x="4752550" y="1052988"/>
            <a:ext cx="380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3E7EA"/>
                </a:solidFill>
                <a:latin typeface="Raleway"/>
                <a:ea typeface="Raleway"/>
                <a:cs typeface="Raleway"/>
                <a:sym typeface="Raleway"/>
              </a:rPr>
              <a:t>The attributes to be improved are those currently have negative effect on the sentiment score</a:t>
            </a:r>
            <a:endParaRPr sz="1200">
              <a:solidFill>
                <a:srgbClr val="E3E7EA"/>
              </a:solidFill>
              <a:latin typeface="Raleway"/>
              <a:ea typeface="Raleway"/>
              <a:cs typeface="Raleway"/>
              <a:sym typeface="Raleway"/>
            </a:endParaRPr>
          </a:p>
          <a:p>
            <a:pPr indent="0" lvl="0" marL="0" rtl="0" algn="l">
              <a:spcBef>
                <a:spcPts val="0"/>
              </a:spcBef>
              <a:spcAft>
                <a:spcPts val="0"/>
              </a:spcAft>
              <a:buNone/>
            </a:pPr>
            <a:r>
              <a:rPr lang="en" sz="1200">
                <a:solidFill>
                  <a:srgbClr val="E3E7EA"/>
                </a:solidFill>
                <a:latin typeface="Raleway"/>
                <a:ea typeface="Raleway"/>
                <a:cs typeface="Raleway"/>
                <a:sym typeface="Raleway"/>
              </a:rPr>
              <a:t> </a:t>
            </a:r>
            <a:endParaRPr sz="1200">
              <a:solidFill>
                <a:srgbClr val="E3E7EA"/>
              </a:solidFill>
              <a:latin typeface="Raleway"/>
              <a:ea typeface="Raleway"/>
              <a:cs typeface="Raleway"/>
              <a:sym typeface="Raleway"/>
            </a:endParaRPr>
          </a:p>
        </p:txBody>
      </p:sp>
      <p:pic>
        <p:nvPicPr>
          <p:cNvPr id="664" name="Google Shape;664;p37"/>
          <p:cNvPicPr preferRelativeResize="0"/>
          <p:nvPr/>
        </p:nvPicPr>
        <p:blipFill>
          <a:blip r:embed="rId4">
            <a:alphaModFix/>
          </a:blip>
          <a:stretch>
            <a:fillRect/>
          </a:stretch>
        </p:blipFill>
        <p:spPr>
          <a:xfrm>
            <a:off x="4890600" y="1645925"/>
            <a:ext cx="3801600" cy="1688175"/>
          </a:xfrm>
          <a:prstGeom prst="rect">
            <a:avLst/>
          </a:prstGeom>
          <a:noFill/>
          <a:ln>
            <a:noFill/>
          </a:ln>
        </p:spPr>
      </p:pic>
      <p:pic>
        <p:nvPicPr>
          <p:cNvPr id="665" name="Google Shape;665;p37"/>
          <p:cNvPicPr preferRelativeResize="0"/>
          <p:nvPr/>
        </p:nvPicPr>
        <p:blipFill>
          <a:blip r:embed="rId5">
            <a:alphaModFix/>
          </a:blip>
          <a:stretch>
            <a:fillRect/>
          </a:stretch>
        </p:blipFill>
        <p:spPr>
          <a:xfrm>
            <a:off x="4884650" y="3334100"/>
            <a:ext cx="3801601" cy="161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73763"/>
            </a:gs>
            <a:gs pos="100000">
              <a:srgbClr val="000000"/>
            </a:gs>
          </a:gsLst>
          <a:lin ang="5400012" scaled="0"/>
        </a:gradFill>
      </p:bgPr>
    </p:bg>
    <p:spTree>
      <p:nvGrpSpPr>
        <p:cNvPr id="669" name="Shape 669"/>
        <p:cNvGrpSpPr/>
        <p:nvPr/>
      </p:nvGrpSpPr>
      <p:grpSpPr>
        <a:xfrm>
          <a:off x="0" y="0"/>
          <a:ext cx="0" cy="0"/>
          <a:chOff x="0" y="0"/>
          <a:chExt cx="0" cy="0"/>
        </a:xfrm>
      </p:grpSpPr>
      <p:sp>
        <p:nvSpPr>
          <p:cNvPr id="670" name="Google Shape;670;p38"/>
          <p:cNvSpPr txBox="1"/>
          <p:nvPr>
            <p:ph idx="4294967295" type="title"/>
          </p:nvPr>
        </p:nvSpPr>
        <p:spPr>
          <a:xfrm>
            <a:off x="133325" y="0"/>
            <a:ext cx="208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Appendix</a:t>
            </a:r>
            <a:r>
              <a:rPr lang="en" sz="1200">
                <a:solidFill>
                  <a:schemeClr val="dk2"/>
                </a:solidFill>
              </a:rPr>
              <a:t> </a:t>
            </a:r>
            <a:endParaRPr sz="1200">
              <a:solidFill>
                <a:schemeClr val="dk2"/>
              </a:solidFill>
            </a:endParaRPr>
          </a:p>
        </p:txBody>
      </p:sp>
      <p:pic>
        <p:nvPicPr>
          <p:cNvPr id="671" name="Google Shape;671;p38"/>
          <p:cNvPicPr preferRelativeResize="0"/>
          <p:nvPr/>
        </p:nvPicPr>
        <p:blipFill>
          <a:blip r:embed="rId3">
            <a:alphaModFix/>
          </a:blip>
          <a:stretch>
            <a:fillRect/>
          </a:stretch>
        </p:blipFill>
        <p:spPr>
          <a:xfrm>
            <a:off x="52050" y="927363"/>
            <a:ext cx="5988725" cy="3351126"/>
          </a:xfrm>
          <a:prstGeom prst="rect">
            <a:avLst/>
          </a:prstGeom>
          <a:noFill/>
          <a:ln>
            <a:noFill/>
          </a:ln>
        </p:spPr>
      </p:pic>
      <p:cxnSp>
        <p:nvCxnSpPr>
          <p:cNvPr id="672" name="Google Shape;672;p38"/>
          <p:cNvCxnSpPr/>
          <p:nvPr/>
        </p:nvCxnSpPr>
        <p:spPr>
          <a:xfrm flipH="1">
            <a:off x="6203550" y="209225"/>
            <a:ext cx="31500" cy="4787400"/>
          </a:xfrm>
          <a:prstGeom prst="straightConnector1">
            <a:avLst/>
          </a:prstGeom>
          <a:noFill/>
          <a:ln cap="flat" cmpd="sng" w="9525">
            <a:solidFill>
              <a:schemeClr val="lt1"/>
            </a:solidFill>
            <a:prstDash val="dot"/>
            <a:round/>
            <a:headEnd len="med" w="med" type="none"/>
            <a:tailEnd len="med" w="med" type="none"/>
          </a:ln>
        </p:spPr>
      </p:cxnSp>
      <p:pic>
        <p:nvPicPr>
          <p:cNvPr id="673" name="Google Shape;673;p38"/>
          <p:cNvPicPr preferRelativeResize="0"/>
          <p:nvPr/>
        </p:nvPicPr>
        <p:blipFill>
          <a:blip r:embed="rId4">
            <a:alphaModFix/>
          </a:blip>
          <a:stretch>
            <a:fillRect/>
          </a:stretch>
        </p:blipFill>
        <p:spPr>
          <a:xfrm>
            <a:off x="6397826" y="463350"/>
            <a:ext cx="1143875" cy="1415200"/>
          </a:xfrm>
          <a:prstGeom prst="rect">
            <a:avLst/>
          </a:prstGeom>
          <a:noFill/>
          <a:ln>
            <a:noFill/>
          </a:ln>
        </p:spPr>
      </p:pic>
      <p:pic>
        <p:nvPicPr>
          <p:cNvPr id="674" name="Google Shape;674;p38"/>
          <p:cNvPicPr preferRelativeResize="0"/>
          <p:nvPr/>
        </p:nvPicPr>
        <p:blipFill>
          <a:blip r:embed="rId5">
            <a:alphaModFix/>
          </a:blip>
          <a:stretch>
            <a:fillRect/>
          </a:stretch>
        </p:blipFill>
        <p:spPr>
          <a:xfrm>
            <a:off x="6397825" y="2008038"/>
            <a:ext cx="1143875" cy="1429283"/>
          </a:xfrm>
          <a:prstGeom prst="rect">
            <a:avLst/>
          </a:prstGeom>
          <a:noFill/>
          <a:ln>
            <a:noFill/>
          </a:ln>
        </p:spPr>
      </p:pic>
      <p:pic>
        <p:nvPicPr>
          <p:cNvPr id="675" name="Google Shape;675;p38"/>
          <p:cNvPicPr preferRelativeResize="0"/>
          <p:nvPr/>
        </p:nvPicPr>
        <p:blipFill>
          <a:blip r:embed="rId6">
            <a:alphaModFix/>
          </a:blip>
          <a:stretch>
            <a:fillRect/>
          </a:stretch>
        </p:blipFill>
        <p:spPr>
          <a:xfrm>
            <a:off x="6397825" y="3549325"/>
            <a:ext cx="1143875" cy="1447299"/>
          </a:xfrm>
          <a:prstGeom prst="rect">
            <a:avLst/>
          </a:prstGeom>
          <a:noFill/>
          <a:ln>
            <a:noFill/>
          </a:ln>
        </p:spPr>
      </p:pic>
      <p:sp>
        <p:nvSpPr>
          <p:cNvPr id="676" name="Google Shape;676;p38"/>
          <p:cNvSpPr txBox="1"/>
          <p:nvPr/>
        </p:nvSpPr>
        <p:spPr>
          <a:xfrm>
            <a:off x="7704475" y="273350"/>
            <a:ext cx="126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aleway"/>
              <a:ea typeface="Raleway"/>
              <a:cs typeface="Raleway"/>
              <a:sym typeface="Raleway"/>
            </a:endParaRPr>
          </a:p>
        </p:txBody>
      </p:sp>
      <p:sp>
        <p:nvSpPr>
          <p:cNvPr id="677" name="Google Shape;677;p38"/>
          <p:cNvSpPr txBox="1"/>
          <p:nvPr/>
        </p:nvSpPr>
        <p:spPr>
          <a:xfrm>
            <a:off x="133325" y="572700"/>
            <a:ext cx="460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lt1"/>
                </a:solidFill>
                <a:latin typeface="Raleway"/>
                <a:ea typeface="Raleway"/>
                <a:cs typeface="Raleway"/>
                <a:sym typeface="Raleway"/>
              </a:rPr>
              <a:t>Interactive Power BI dashboard - (.pbix file attached in submission)</a:t>
            </a:r>
            <a:endParaRPr i="1" sz="1100">
              <a:solidFill>
                <a:schemeClr val="lt1"/>
              </a:solidFill>
              <a:latin typeface="Raleway"/>
              <a:ea typeface="Raleway"/>
              <a:cs typeface="Raleway"/>
              <a:sym typeface="Raleway"/>
            </a:endParaRPr>
          </a:p>
        </p:txBody>
      </p:sp>
      <p:sp>
        <p:nvSpPr>
          <p:cNvPr id="678" name="Google Shape;678;p38"/>
          <p:cNvSpPr txBox="1"/>
          <p:nvPr/>
        </p:nvSpPr>
        <p:spPr>
          <a:xfrm>
            <a:off x="6311600" y="0"/>
            <a:ext cx="2658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lt1"/>
                </a:solidFill>
                <a:latin typeface="Raleway"/>
                <a:ea typeface="Raleway"/>
                <a:cs typeface="Raleway"/>
                <a:sym typeface="Raleway"/>
              </a:rPr>
              <a:t>Airlines of the highest sentiment score for recommendation</a:t>
            </a:r>
            <a:endParaRPr i="1" sz="800">
              <a:solidFill>
                <a:schemeClr val="lt1"/>
              </a:solidFill>
              <a:latin typeface="Raleway"/>
              <a:ea typeface="Raleway"/>
              <a:cs typeface="Raleway"/>
              <a:sym typeface="Raleway"/>
            </a:endParaRPr>
          </a:p>
        </p:txBody>
      </p:sp>
      <p:sp>
        <p:nvSpPr>
          <p:cNvPr id="679" name="Google Shape;679;p38"/>
          <p:cNvSpPr txBox="1"/>
          <p:nvPr/>
        </p:nvSpPr>
        <p:spPr>
          <a:xfrm>
            <a:off x="7575025" y="3566825"/>
            <a:ext cx="15246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Raleway"/>
                <a:ea typeface="Raleway"/>
                <a:cs typeface="Raleway"/>
                <a:sym typeface="Raleway"/>
              </a:rPr>
              <a:t>In-flight experience:</a:t>
            </a:r>
            <a:endParaRPr sz="900">
              <a:solidFill>
                <a:schemeClr val="lt1"/>
              </a:solidFill>
              <a:latin typeface="Raleway"/>
              <a:ea typeface="Raleway"/>
              <a:cs typeface="Raleway"/>
              <a:sym typeface="Raleway"/>
            </a:endParaRPr>
          </a:p>
          <a:p>
            <a:pPr indent="0" lvl="0" marL="0" rtl="0" algn="l">
              <a:spcBef>
                <a:spcPts val="0"/>
              </a:spcBef>
              <a:spcAft>
                <a:spcPts val="0"/>
              </a:spcAft>
              <a:buNone/>
            </a:pPr>
            <a:r>
              <a:t/>
            </a:r>
            <a:endParaRPr sz="800">
              <a:solidFill>
                <a:schemeClr val="lt1"/>
              </a:solidFill>
              <a:latin typeface="Raleway"/>
              <a:ea typeface="Raleway"/>
              <a:cs typeface="Raleway"/>
              <a:sym typeface="Raleway"/>
            </a:endParaRPr>
          </a:p>
          <a:p>
            <a:pPr indent="0" lvl="0" marL="0" rtl="0" algn="l">
              <a:spcBef>
                <a:spcPts val="0"/>
              </a:spcBef>
              <a:spcAft>
                <a:spcPts val="0"/>
              </a:spcAft>
              <a:buNone/>
            </a:pPr>
            <a:r>
              <a:rPr lang="en" sz="800">
                <a:solidFill>
                  <a:schemeClr val="lt1"/>
                </a:solidFill>
                <a:latin typeface="Raleway"/>
                <a:ea typeface="Raleway"/>
                <a:cs typeface="Raleway"/>
                <a:sym typeface="Raleway"/>
              </a:rPr>
              <a:t>Avg sentiment score of reviews that </a:t>
            </a:r>
            <a:r>
              <a:rPr lang="en" sz="800">
                <a:solidFill>
                  <a:schemeClr val="lt1"/>
                </a:solidFill>
                <a:latin typeface="Raleway"/>
                <a:ea typeface="Raleway"/>
                <a:cs typeface="Raleway"/>
                <a:sym typeface="Raleway"/>
              </a:rPr>
              <a:t>mention:</a:t>
            </a:r>
            <a:r>
              <a:rPr lang="en" sz="800">
                <a:solidFill>
                  <a:schemeClr val="lt1"/>
                </a:solidFill>
                <a:latin typeface="Raleway"/>
                <a:ea typeface="Raleway"/>
                <a:cs typeface="Raleway"/>
                <a:sym typeface="Raleway"/>
              </a:rPr>
              <a:t> “food &amp; beverage”, “comfort”, and “entertainment”.</a:t>
            </a:r>
            <a:endParaRPr sz="800">
              <a:solidFill>
                <a:schemeClr val="lt1"/>
              </a:solidFill>
              <a:latin typeface="Raleway"/>
              <a:ea typeface="Raleway"/>
              <a:cs typeface="Raleway"/>
              <a:sym typeface="Raleway"/>
            </a:endParaRPr>
          </a:p>
        </p:txBody>
      </p:sp>
      <p:sp>
        <p:nvSpPr>
          <p:cNvPr id="680" name="Google Shape;680;p38"/>
          <p:cNvSpPr txBox="1"/>
          <p:nvPr/>
        </p:nvSpPr>
        <p:spPr>
          <a:xfrm>
            <a:off x="7624675" y="431100"/>
            <a:ext cx="14253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Raleway"/>
                <a:ea typeface="Raleway"/>
                <a:cs typeface="Raleway"/>
                <a:sym typeface="Raleway"/>
              </a:rPr>
              <a:t>Sensitive to price</a:t>
            </a:r>
            <a:r>
              <a:rPr lang="en" sz="900">
                <a:solidFill>
                  <a:schemeClr val="lt1"/>
                </a:solidFill>
                <a:latin typeface="Raleway"/>
                <a:ea typeface="Raleway"/>
                <a:cs typeface="Raleway"/>
                <a:sym typeface="Raleway"/>
              </a:rPr>
              <a:t>:</a:t>
            </a:r>
            <a:endParaRPr sz="900">
              <a:solidFill>
                <a:schemeClr val="lt1"/>
              </a:solidFill>
              <a:latin typeface="Raleway"/>
              <a:ea typeface="Raleway"/>
              <a:cs typeface="Raleway"/>
              <a:sym typeface="Raleway"/>
            </a:endParaRPr>
          </a:p>
          <a:p>
            <a:pPr indent="0" lvl="0" marL="0" rtl="0" algn="l">
              <a:spcBef>
                <a:spcPts val="0"/>
              </a:spcBef>
              <a:spcAft>
                <a:spcPts val="0"/>
              </a:spcAft>
              <a:buNone/>
            </a:pPr>
            <a:r>
              <a:t/>
            </a:r>
            <a:endParaRPr sz="800">
              <a:solidFill>
                <a:schemeClr val="lt1"/>
              </a:solidFill>
              <a:latin typeface="Raleway"/>
              <a:ea typeface="Raleway"/>
              <a:cs typeface="Raleway"/>
              <a:sym typeface="Raleway"/>
            </a:endParaRPr>
          </a:p>
          <a:p>
            <a:pPr indent="0" lvl="0" marL="0" rtl="0" algn="l">
              <a:spcBef>
                <a:spcPts val="0"/>
              </a:spcBef>
              <a:spcAft>
                <a:spcPts val="0"/>
              </a:spcAft>
              <a:buNone/>
            </a:pPr>
            <a:r>
              <a:rPr lang="en" sz="800">
                <a:solidFill>
                  <a:schemeClr val="lt1"/>
                </a:solidFill>
                <a:latin typeface="Raleway"/>
                <a:ea typeface="Raleway"/>
                <a:cs typeface="Raleway"/>
                <a:sym typeface="Raleway"/>
              </a:rPr>
              <a:t>Avg sentiment score of reviews that mention: “monetary_values”</a:t>
            </a:r>
            <a:endParaRPr sz="800">
              <a:solidFill>
                <a:schemeClr val="lt1"/>
              </a:solidFill>
              <a:latin typeface="Raleway"/>
              <a:ea typeface="Raleway"/>
              <a:cs typeface="Raleway"/>
              <a:sym typeface="Raleway"/>
            </a:endParaRPr>
          </a:p>
        </p:txBody>
      </p:sp>
      <p:sp>
        <p:nvSpPr>
          <p:cNvPr id="681" name="Google Shape;681;p38"/>
          <p:cNvSpPr txBox="1"/>
          <p:nvPr/>
        </p:nvSpPr>
        <p:spPr>
          <a:xfrm>
            <a:off x="7624675" y="1998950"/>
            <a:ext cx="14253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Raleway"/>
                <a:ea typeface="Raleway"/>
                <a:cs typeface="Raleway"/>
                <a:sym typeface="Raleway"/>
              </a:rPr>
              <a:t>Sensitive to delay:</a:t>
            </a:r>
            <a:endParaRPr sz="900">
              <a:solidFill>
                <a:schemeClr val="lt1"/>
              </a:solidFill>
              <a:latin typeface="Raleway"/>
              <a:ea typeface="Raleway"/>
              <a:cs typeface="Raleway"/>
              <a:sym typeface="Raleway"/>
            </a:endParaRPr>
          </a:p>
          <a:p>
            <a:pPr indent="0" lvl="0" marL="0" rtl="0" algn="l">
              <a:spcBef>
                <a:spcPts val="0"/>
              </a:spcBef>
              <a:spcAft>
                <a:spcPts val="0"/>
              </a:spcAft>
              <a:buNone/>
            </a:pPr>
            <a:r>
              <a:t/>
            </a:r>
            <a:endParaRPr sz="800">
              <a:solidFill>
                <a:schemeClr val="lt1"/>
              </a:solidFill>
              <a:latin typeface="Raleway"/>
              <a:ea typeface="Raleway"/>
              <a:cs typeface="Raleway"/>
              <a:sym typeface="Raleway"/>
            </a:endParaRPr>
          </a:p>
          <a:p>
            <a:pPr indent="0" lvl="0" marL="0" rtl="0" algn="l">
              <a:spcBef>
                <a:spcPts val="0"/>
              </a:spcBef>
              <a:spcAft>
                <a:spcPts val="0"/>
              </a:spcAft>
              <a:buNone/>
            </a:pPr>
            <a:r>
              <a:rPr lang="en" sz="800">
                <a:solidFill>
                  <a:schemeClr val="lt1"/>
                </a:solidFill>
                <a:latin typeface="Raleway"/>
                <a:ea typeface="Raleway"/>
                <a:cs typeface="Raleway"/>
                <a:sym typeface="Raleway"/>
              </a:rPr>
              <a:t>Avg sentiment score of reviews that mention: “check in_boarding”</a:t>
            </a:r>
            <a:endParaRPr sz="800">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rplane History Thesis by Slidesgo">
  <a:themeElements>
    <a:clrScheme name="Simple Light">
      <a:dk1>
        <a:srgbClr val="213363"/>
      </a:dk1>
      <a:lt1>
        <a:srgbClr val="FFFFFF"/>
      </a:lt1>
      <a:dk2>
        <a:srgbClr val="9AB3E3"/>
      </a:dk2>
      <a:lt2>
        <a:srgbClr val="4A6CAF"/>
      </a:lt2>
      <a:accent1>
        <a:srgbClr val="304F9B"/>
      </a:accent1>
      <a:accent2>
        <a:srgbClr val="B9C5BC"/>
      </a:accent2>
      <a:accent3>
        <a:srgbClr val="677DB7"/>
      </a:accent3>
      <a:accent4>
        <a:srgbClr val="11224E"/>
      </a:accent4>
      <a:accent5>
        <a:srgbClr val="DFDBDB"/>
      </a:accent5>
      <a:accent6>
        <a:srgbClr val="FDEADF"/>
      </a:accent6>
      <a:hlink>
        <a:srgbClr val="2133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