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70" r:id="rId5"/>
    <p:sldId id="259" r:id="rId6"/>
    <p:sldId id="260" r:id="rId7"/>
    <p:sldId id="261" r:id="rId8"/>
    <p:sldId id="262" r:id="rId9"/>
    <p:sldId id="263" r:id="rId10"/>
    <p:sldId id="265" r:id="rId11"/>
    <p:sldId id="266" r:id="rId12"/>
    <p:sldId id="267" r:id="rId13"/>
    <p:sldId id="268" r:id="rId14"/>
    <p:sldId id="264"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B48CE1-FDD3-4DF2-A70F-94D82E1FDC5A}">
          <p14:sldIdLst>
            <p14:sldId id="256"/>
            <p14:sldId id="257"/>
            <p14:sldId id="258"/>
            <p14:sldId id="270"/>
            <p14:sldId id="259"/>
            <p14:sldId id="260"/>
            <p14:sldId id="261"/>
            <p14:sldId id="262"/>
            <p14:sldId id="263"/>
            <p14:sldId id="265"/>
            <p14:sldId id="266"/>
            <p14:sldId id="267"/>
            <p14:sldId id="268"/>
            <p14:sldId id="264"/>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nk dutt" initials="dd" lastIdx="1" clrIdx="0">
    <p:extLst>
      <p:ext uri="{19B8F6BF-5375-455C-9EA6-DF929625EA0E}">
        <p15:presenceInfo xmlns:p15="http://schemas.microsoft.com/office/powerpoint/2012/main" userId="27d2218d3bb550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89" autoAdjust="0"/>
    <p:restoredTop sz="94660"/>
  </p:normalViewPr>
  <p:slideViewPr>
    <p:cSldViewPr snapToGrid="0">
      <p:cViewPr varScale="1">
        <p:scale>
          <a:sx n="114" d="100"/>
          <a:sy n="114"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149988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9207D-D178-441C-81A7-14BBF07B1BB2}"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27334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192966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18600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142402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2878619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64778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104455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99734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313677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9207D-D178-441C-81A7-14BBF07B1BB2}"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270883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59207D-D178-441C-81A7-14BBF07B1BB2}"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250574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9207D-D178-441C-81A7-14BBF07B1BB2}" type="datetimeFigureOut">
              <a:rPr lang="en-IN" smtClean="0"/>
              <a:t>30-06-2020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22065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59207D-D178-441C-81A7-14BBF07B1BB2}" type="datetimeFigureOut">
              <a:rPr lang="en-IN" smtClean="0"/>
              <a:t>30-06-2020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82174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9207D-D178-441C-81A7-14BBF07B1BB2}" type="datetimeFigureOut">
              <a:rPr lang="en-IN" smtClean="0"/>
              <a:t>30-06-2020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319717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9207D-D178-441C-81A7-14BBF07B1BB2}"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242743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9207D-D178-441C-81A7-14BBF07B1BB2}"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8EFF1-25A7-4690-9DCB-D19E227E281C}" type="slidenum">
              <a:rPr lang="en-IN" smtClean="0"/>
              <a:t>‹#›</a:t>
            </a:fld>
            <a:endParaRPr lang="en-IN"/>
          </a:p>
        </p:txBody>
      </p:sp>
    </p:spTree>
    <p:extLst>
      <p:ext uri="{BB962C8B-B14F-4D97-AF65-F5344CB8AC3E}">
        <p14:creationId xmlns:p14="http://schemas.microsoft.com/office/powerpoint/2010/main" val="156553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59207D-D178-441C-81A7-14BBF07B1BB2}" type="datetimeFigureOut">
              <a:rPr lang="en-IN" smtClean="0"/>
              <a:t>30-06-2020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E8EFF1-25A7-4690-9DCB-D19E227E281C}" type="slidenum">
              <a:rPr lang="en-IN" smtClean="0"/>
              <a:t>‹#›</a:t>
            </a:fld>
            <a:endParaRPr lang="en-IN"/>
          </a:p>
        </p:txBody>
      </p:sp>
    </p:spTree>
    <p:extLst>
      <p:ext uri="{BB962C8B-B14F-4D97-AF65-F5344CB8AC3E}">
        <p14:creationId xmlns:p14="http://schemas.microsoft.com/office/powerpoint/2010/main" val="41650648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638298-F637-4CFC-9336-848743151277}"/>
              </a:ext>
            </a:extLst>
          </p:cNvPr>
          <p:cNvSpPr>
            <a:spLocks noGrp="1"/>
          </p:cNvSpPr>
          <p:nvPr>
            <p:ph type="ctrTitle"/>
          </p:nvPr>
        </p:nvSpPr>
        <p:spPr>
          <a:xfrm>
            <a:off x="1524000" y="1951966"/>
            <a:ext cx="8948468" cy="594234"/>
          </a:xfrm>
        </p:spPr>
        <p:txBody>
          <a:bodyPr>
            <a:normAutofit fontScale="90000"/>
          </a:bodyPr>
          <a:lstStyle/>
          <a:p>
            <a:pPr algn="ctr"/>
            <a:r>
              <a:rPr lang="en-IN" sz="2000" dirty="0">
                <a:latin typeface="Arial Black" panose="020B0A04020102020204" pitchFamily="34" charset="0"/>
              </a:rPr>
              <a:t>A PRESENTATION ON PROPOSED</a:t>
            </a:r>
            <a:br>
              <a:rPr lang="en-IN" sz="1400" dirty="0">
                <a:latin typeface="Arial Black" panose="020B0A04020102020204" pitchFamily="34" charset="0"/>
              </a:rPr>
            </a:br>
            <a:endParaRPr lang="en-IN" sz="1400" dirty="0">
              <a:latin typeface="Arial Black" panose="020B0A04020102020204" pitchFamily="34" charset="0"/>
            </a:endParaRPr>
          </a:p>
        </p:txBody>
      </p:sp>
      <p:sp>
        <p:nvSpPr>
          <p:cNvPr id="3" name="Subtitle 2">
            <a:extLst>
              <a:ext uri="{FF2B5EF4-FFF2-40B4-BE49-F238E27FC236}">
                <a16:creationId xmlns:a16="http://schemas.microsoft.com/office/drawing/2014/main" id="{CF071325-C253-44C9-94DA-9087AB8953BA}"/>
              </a:ext>
            </a:extLst>
          </p:cNvPr>
          <p:cNvSpPr>
            <a:spLocks noGrp="1"/>
          </p:cNvSpPr>
          <p:nvPr>
            <p:ph type="subTitle" idx="1"/>
          </p:nvPr>
        </p:nvSpPr>
        <p:spPr>
          <a:xfrm>
            <a:off x="570213" y="3408618"/>
            <a:ext cx="10856041" cy="3363117"/>
          </a:xfrm>
        </p:spPr>
        <p:txBody>
          <a:bodyPr>
            <a:normAutofit fontScale="92500" lnSpcReduction="10000"/>
          </a:bodyPr>
          <a:lstStyle/>
          <a:p>
            <a:pPr algn="ctr"/>
            <a:r>
              <a:rPr lang="en-IN" sz="2200" dirty="0">
                <a:latin typeface="Arial Black" panose="020B0A04020102020204" pitchFamily="34" charset="0"/>
              </a:rPr>
              <a:t>Under the guidance of</a:t>
            </a:r>
          </a:p>
          <a:p>
            <a:pPr algn="ctr"/>
            <a:r>
              <a:rPr lang="en-IN" sz="2200" dirty="0">
                <a:latin typeface="Arial Black" panose="020B0A04020102020204" pitchFamily="34" charset="0"/>
              </a:rPr>
              <a:t>DR. Ajay Kumar</a:t>
            </a:r>
          </a:p>
          <a:p>
            <a:pPr algn="ctr"/>
            <a:endParaRPr lang="en-IN" sz="2200" dirty="0">
              <a:latin typeface="Arial Black" panose="020B0A04020102020204" pitchFamily="34" charset="0"/>
            </a:endParaRPr>
          </a:p>
          <a:p>
            <a:pPr algn="ctr"/>
            <a:r>
              <a:rPr lang="en-IN" sz="2200" dirty="0">
                <a:latin typeface="Arial Black" panose="020B0A04020102020204" pitchFamily="34" charset="0"/>
              </a:rPr>
              <a:t>By:</a:t>
            </a:r>
          </a:p>
          <a:p>
            <a:pPr algn="ctr"/>
            <a:r>
              <a:rPr lang="en-IN" sz="2200" dirty="0" err="1">
                <a:latin typeface="Arial Black" panose="020B0A04020102020204" pitchFamily="34" charset="0"/>
              </a:rPr>
              <a:t>Dixant</a:t>
            </a:r>
            <a:r>
              <a:rPr lang="en-IN" sz="2200" dirty="0">
                <a:latin typeface="Arial Black" panose="020B0A04020102020204" pitchFamily="34" charset="0"/>
              </a:rPr>
              <a:t> Dutt (1702075)</a:t>
            </a:r>
          </a:p>
          <a:p>
            <a:pPr algn="ctr"/>
            <a:r>
              <a:rPr lang="en-IN" sz="2200" dirty="0" err="1">
                <a:latin typeface="Arial Black" panose="020B0A04020102020204" pitchFamily="34" charset="0"/>
              </a:rPr>
              <a:t>Viren</a:t>
            </a:r>
            <a:r>
              <a:rPr lang="en-IN" sz="2200" dirty="0">
                <a:latin typeface="Arial Black" panose="020B0A04020102020204" pitchFamily="34" charset="0"/>
              </a:rPr>
              <a:t> Kaushal(1702094)</a:t>
            </a:r>
          </a:p>
          <a:p>
            <a:pPr algn="ctr"/>
            <a:r>
              <a:rPr lang="en-IN" sz="2200" dirty="0">
                <a:latin typeface="Arial Black" panose="020B0A04020102020204" pitchFamily="34" charset="0"/>
              </a:rPr>
              <a:t>At</a:t>
            </a:r>
          </a:p>
          <a:p>
            <a:pPr algn="ctr"/>
            <a:r>
              <a:rPr lang="en-IN" sz="2200" dirty="0">
                <a:solidFill>
                  <a:schemeClr val="bg1">
                    <a:lumMod val="50000"/>
                  </a:schemeClr>
                </a:solidFill>
                <a:latin typeface="Arial Black" panose="020B0A04020102020204" pitchFamily="34" charset="0"/>
              </a:rPr>
              <a:t>Department Of Electronics and Communication Engineering</a:t>
            </a:r>
          </a:p>
          <a:p>
            <a:pPr algn="ctr"/>
            <a:endParaRPr lang="en-IN" dirty="0">
              <a:latin typeface="Arial Black" panose="020B0A04020102020204" pitchFamily="34" charset="0"/>
            </a:endParaRPr>
          </a:p>
        </p:txBody>
      </p:sp>
      <p:sp>
        <p:nvSpPr>
          <p:cNvPr id="4" name="Rectangle 3">
            <a:extLst>
              <a:ext uri="{FF2B5EF4-FFF2-40B4-BE49-F238E27FC236}">
                <a16:creationId xmlns:a16="http://schemas.microsoft.com/office/drawing/2014/main" id="{B1572689-4AFB-42E6-8318-5DEC0EC1A1AF}"/>
              </a:ext>
            </a:extLst>
          </p:cNvPr>
          <p:cNvSpPr/>
          <p:nvPr/>
        </p:nvSpPr>
        <p:spPr>
          <a:xfrm>
            <a:off x="255944" y="0"/>
            <a:ext cx="11803784" cy="1754326"/>
          </a:xfrm>
          <a:prstGeom prst="rect">
            <a:avLst/>
          </a:prstGeom>
          <a:noFill/>
        </p:spPr>
        <p:txBody>
          <a:bodyPr wrap="square" lIns="91440" tIns="45720" rIns="91440" bIns="45720">
            <a:spAutoFit/>
          </a:bodyPr>
          <a:lstStyle/>
          <a:p>
            <a:pPr algn="ctr"/>
            <a:r>
              <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BEANT COLLEGE OF ENGINEERING AND TECHNOLOGY , GURDASPUR</a:t>
            </a:r>
          </a:p>
        </p:txBody>
      </p:sp>
      <p:sp>
        <p:nvSpPr>
          <p:cNvPr id="7" name="Rectangle 6">
            <a:extLst>
              <a:ext uri="{FF2B5EF4-FFF2-40B4-BE49-F238E27FC236}">
                <a16:creationId xmlns:a16="http://schemas.microsoft.com/office/drawing/2014/main" id="{F66A1B03-42C2-4071-85BA-E5F94EFA77CA}"/>
              </a:ext>
            </a:extLst>
          </p:cNvPr>
          <p:cNvSpPr/>
          <p:nvPr/>
        </p:nvSpPr>
        <p:spPr>
          <a:xfrm>
            <a:off x="1524000" y="2249083"/>
            <a:ext cx="9111084"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HUMAN FOLLOWING ROBOT</a:t>
            </a:r>
          </a:p>
        </p:txBody>
      </p:sp>
    </p:spTree>
    <p:extLst>
      <p:ext uri="{BB962C8B-B14F-4D97-AF65-F5344CB8AC3E}">
        <p14:creationId xmlns:p14="http://schemas.microsoft.com/office/powerpoint/2010/main" val="315230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EDEEB-498F-40F6-AE90-02AF4241B49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1767" y="992189"/>
            <a:ext cx="9316527" cy="5132566"/>
          </a:xfrm>
          <a:prstGeom prst="rect">
            <a:avLst/>
          </a:prstGeom>
          <a:noFill/>
          <a:ln>
            <a:noFill/>
          </a:ln>
        </p:spPr>
      </p:pic>
      <p:sp>
        <p:nvSpPr>
          <p:cNvPr id="5" name="Rectangle 4">
            <a:extLst>
              <a:ext uri="{FF2B5EF4-FFF2-40B4-BE49-F238E27FC236}">
                <a16:creationId xmlns:a16="http://schemas.microsoft.com/office/drawing/2014/main" id="{D7E5D26F-04F5-42F2-A9EA-F3937D583141}"/>
              </a:ext>
            </a:extLst>
          </p:cNvPr>
          <p:cNvSpPr/>
          <p:nvPr/>
        </p:nvSpPr>
        <p:spPr>
          <a:xfrm>
            <a:off x="0" y="68859"/>
            <a:ext cx="12192000"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CIRCUIT DIAGRAM</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49099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CDAAF8-0747-486C-AB9C-93FC3F84BC0E}"/>
              </a:ext>
            </a:extLst>
          </p:cNvPr>
          <p:cNvSpPr>
            <a:spLocks noGrp="1"/>
          </p:cNvSpPr>
          <p:nvPr>
            <p:ph type="subTitle" idx="1"/>
          </p:nvPr>
        </p:nvSpPr>
        <p:spPr>
          <a:xfrm>
            <a:off x="659369" y="1037406"/>
            <a:ext cx="7267228" cy="4993536"/>
          </a:xfrm>
        </p:spPr>
        <p:txBody>
          <a:bodyPr>
            <a:noAutofit/>
          </a:bodyPr>
          <a:lstStyle/>
          <a:p>
            <a:pPr algn="just" fontAlgn="base"/>
            <a:r>
              <a:rPr lang="en-IN" sz="2000" dirty="0"/>
              <a:t>This project includes hardware and software sections:</a:t>
            </a:r>
          </a:p>
          <a:p>
            <a:pPr algn="just" fontAlgn="base"/>
            <a:r>
              <a:rPr lang="en-IN" sz="2000" dirty="0"/>
              <a:t>Hardware section consists</a:t>
            </a:r>
          </a:p>
          <a:p>
            <a:pPr marL="342900" lvl="0" indent="-342900" algn="just" fontAlgn="base">
              <a:buFont typeface="Arial" panose="020B0604020202020204" pitchFamily="34" charset="0"/>
              <a:buChar char="•"/>
            </a:pPr>
            <a:r>
              <a:rPr lang="en-IN" sz="2000" dirty="0"/>
              <a:t>Arduino UNO</a:t>
            </a:r>
          </a:p>
          <a:p>
            <a:pPr marL="342900" lvl="0" indent="-342900" algn="just" fontAlgn="base">
              <a:buFont typeface="Arial" panose="020B0604020202020204" pitchFamily="34" charset="0"/>
              <a:buChar char="•"/>
            </a:pPr>
            <a:r>
              <a:rPr lang="en-IN" sz="2000" dirty="0"/>
              <a:t>Ultrasonic sensor HCSR04</a:t>
            </a:r>
          </a:p>
          <a:p>
            <a:pPr marL="342900" lvl="0" indent="-342900" algn="just" fontAlgn="base">
              <a:buFont typeface="Arial" panose="020B0604020202020204" pitchFamily="34" charset="0"/>
              <a:buChar char="•"/>
            </a:pPr>
            <a:r>
              <a:rPr lang="en-IN" sz="2000" dirty="0"/>
              <a:t>Infrared Sensors</a:t>
            </a:r>
          </a:p>
          <a:p>
            <a:pPr marL="342900" lvl="0" indent="-342900" algn="just" fontAlgn="base">
              <a:buFont typeface="Arial" panose="020B0604020202020204" pitchFamily="34" charset="0"/>
              <a:buChar char="•"/>
            </a:pPr>
            <a:r>
              <a:rPr lang="en-IN" sz="2000" dirty="0"/>
              <a:t>Motor Driver Shield</a:t>
            </a:r>
          </a:p>
          <a:p>
            <a:pPr marL="342900" lvl="0" indent="-342900" algn="just" fontAlgn="base">
              <a:buFont typeface="Arial" panose="020B0604020202020204" pitchFamily="34" charset="0"/>
              <a:buChar char="•"/>
            </a:pPr>
            <a:r>
              <a:rPr lang="en-IN" sz="2000" dirty="0"/>
              <a:t>Gear Motor</a:t>
            </a:r>
          </a:p>
          <a:p>
            <a:pPr marL="342900" lvl="0" indent="-342900" algn="just" fontAlgn="base">
              <a:buFont typeface="Arial" panose="020B0604020202020204" pitchFamily="34" charset="0"/>
              <a:buChar char="•"/>
            </a:pPr>
            <a:r>
              <a:rPr lang="en-IN" sz="2000" dirty="0"/>
              <a:t>Servo Motor</a:t>
            </a:r>
          </a:p>
          <a:p>
            <a:pPr marL="342900" lvl="0" indent="-342900" algn="just" fontAlgn="base">
              <a:buFont typeface="Arial" panose="020B0604020202020204" pitchFamily="34" charset="0"/>
              <a:buChar char="•"/>
            </a:pPr>
            <a:r>
              <a:rPr lang="en-IN" sz="2000" dirty="0"/>
              <a:t>Jumper Wires</a:t>
            </a:r>
          </a:p>
          <a:p>
            <a:pPr algn="just" fontAlgn="base"/>
            <a:r>
              <a:rPr lang="en-IN" sz="2000" dirty="0"/>
              <a:t>Software section consist</a:t>
            </a:r>
          </a:p>
          <a:p>
            <a:pPr marL="342900" lvl="0" indent="-342900" algn="just" fontAlgn="base">
              <a:buFont typeface="Arial" panose="020B0604020202020204" pitchFamily="34" charset="0"/>
              <a:buChar char="•"/>
            </a:pPr>
            <a:r>
              <a:rPr lang="en-IN" sz="2000" dirty="0"/>
              <a:t>Arduino IDE</a:t>
            </a:r>
          </a:p>
          <a:p>
            <a:pPr algn="just"/>
            <a:endParaRPr lang="en-IN" sz="2000" dirty="0"/>
          </a:p>
        </p:txBody>
      </p:sp>
      <p:sp>
        <p:nvSpPr>
          <p:cNvPr id="4" name="Rectangle 3">
            <a:extLst>
              <a:ext uri="{FF2B5EF4-FFF2-40B4-BE49-F238E27FC236}">
                <a16:creationId xmlns:a16="http://schemas.microsoft.com/office/drawing/2014/main" id="{E1DA9F91-A1DA-42EF-8EF6-70144D94D5D9}"/>
              </a:ext>
            </a:extLst>
          </p:cNvPr>
          <p:cNvSpPr/>
          <p:nvPr/>
        </p:nvSpPr>
        <p:spPr>
          <a:xfrm>
            <a:off x="60385" y="0"/>
            <a:ext cx="12131615"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LIST OF COMPONENTS</a:t>
            </a:r>
          </a:p>
        </p:txBody>
      </p:sp>
    </p:spTree>
    <p:extLst>
      <p:ext uri="{BB962C8B-B14F-4D97-AF65-F5344CB8AC3E}">
        <p14:creationId xmlns:p14="http://schemas.microsoft.com/office/powerpoint/2010/main" val="311245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99AA0A-E248-4913-BDEF-ECE2AF1B79C1}"/>
              </a:ext>
            </a:extLst>
          </p:cNvPr>
          <p:cNvSpPr>
            <a:spLocks noGrp="1"/>
          </p:cNvSpPr>
          <p:nvPr>
            <p:ph type="body" idx="1"/>
          </p:nvPr>
        </p:nvSpPr>
        <p:spPr>
          <a:xfrm>
            <a:off x="319178" y="1381126"/>
            <a:ext cx="11438626" cy="4762500"/>
          </a:xfrm>
        </p:spPr>
        <p:txBody>
          <a:bodyPr>
            <a:normAutofit/>
          </a:bodyPr>
          <a:lstStyle/>
          <a:p>
            <a:pPr lvl="0" algn="just" fontAlgn="base"/>
            <a:r>
              <a:rPr lang="en-IN" sz="2800" b="1" dirty="0"/>
              <a:t>HARDWARE SECTION</a:t>
            </a:r>
          </a:p>
          <a:p>
            <a:pPr marL="342900" lvl="0" indent="-342900" algn="just" fontAlgn="base">
              <a:buFont typeface="Arial" panose="020B0604020202020204" pitchFamily="34" charset="0"/>
              <a:buChar char="•"/>
            </a:pPr>
            <a:r>
              <a:rPr lang="en-IN" b="1" dirty="0"/>
              <a:t>Arduino UNO</a:t>
            </a:r>
            <a:r>
              <a:rPr lang="en-IN" dirty="0"/>
              <a:t> -</a:t>
            </a:r>
            <a:r>
              <a:rPr lang="en-US" dirty="0"/>
              <a:t>The Arduino Uno is an open-source microcontroller board based on the Microchip ATmega328P microcontroller and developed by Arduino.cc. The board is equipped with sets of digital and analog input/output pins that may be interfaced to various expansion boards and other circuits.</a:t>
            </a:r>
            <a:endParaRPr lang="en-IN" dirty="0"/>
          </a:p>
          <a:p>
            <a:pPr marL="342900" lvl="0" indent="-342900" algn="just" fontAlgn="base">
              <a:buFont typeface="Arial" panose="020B0604020202020204" pitchFamily="34" charset="0"/>
              <a:buChar char="•"/>
            </a:pPr>
            <a:r>
              <a:rPr lang="en-IN" b="1" dirty="0"/>
              <a:t>Ultrasonic sensor HCSR04 </a:t>
            </a:r>
            <a:r>
              <a:rPr lang="en-IN" dirty="0"/>
              <a:t>- Ultrasonic sensor is a device that able to measure the distance to an obstacle by using sound waves. The sound wave is travelled out at a specific frequency and returned when its sense a thing to measure distance in real time. </a:t>
            </a:r>
          </a:p>
          <a:p>
            <a:pPr marL="342900" lvl="0" indent="-342900" algn="just" fontAlgn="base">
              <a:buFont typeface="Arial" panose="020B0604020202020204" pitchFamily="34" charset="0"/>
              <a:buChar char="•"/>
            </a:pPr>
            <a:r>
              <a:rPr lang="en-IN" b="1" dirty="0"/>
              <a:t>Infrared Sensors </a:t>
            </a:r>
            <a:r>
              <a:rPr lang="en-IN" dirty="0"/>
              <a:t>- </a:t>
            </a:r>
            <a:r>
              <a:rPr lang="en-US" dirty="0"/>
              <a:t>An infrared sensor is an electronic device, that emits in order to sense some aspects of the surroundings. An IR sensor can measure the heat of an object as well as detects the motion.</a:t>
            </a:r>
            <a:endParaRPr lang="en-IN" dirty="0"/>
          </a:p>
          <a:p>
            <a:pPr marL="342900" lvl="0" indent="-342900" algn="just" fontAlgn="base">
              <a:buFont typeface="Arial" panose="020B0604020202020204" pitchFamily="34" charset="0"/>
              <a:buChar char="•"/>
            </a:pPr>
            <a:r>
              <a:rPr lang="en-IN" b="1" dirty="0"/>
              <a:t>Motor Driver Shield </a:t>
            </a:r>
            <a:r>
              <a:rPr lang="en-IN" dirty="0"/>
              <a:t>-</a:t>
            </a:r>
            <a:r>
              <a:rPr lang="en-US" dirty="0"/>
              <a:t> The Motor Shield is a driver module for motors that allows you to use Arduino to control the working speed and direction of the motor. Based on the Dual Full-Bridge Drive Chip L298, it is able to drive two DC motors or a step motor.</a:t>
            </a:r>
            <a:endParaRPr lang="en-IN" dirty="0"/>
          </a:p>
          <a:p>
            <a:pPr algn="just"/>
            <a:endParaRPr lang="en-IN" dirty="0"/>
          </a:p>
        </p:txBody>
      </p:sp>
      <p:sp>
        <p:nvSpPr>
          <p:cNvPr id="4" name="Rectangle 3">
            <a:extLst>
              <a:ext uri="{FF2B5EF4-FFF2-40B4-BE49-F238E27FC236}">
                <a16:creationId xmlns:a16="http://schemas.microsoft.com/office/drawing/2014/main" id="{F02180C4-835D-4073-BC76-1884E2455A69}"/>
              </a:ext>
            </a:extLst>
          </p:cNvPr>
          <p:cNvSpPr/>
          <p:nvPr/>
        </p:nvSpPr>
        <p:spPr>
          <a:xfrm>
            <a:off x="688973" y="103214"/>
            <a:ext cx="1019580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DESCRIPTION OF COMPONENTS</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448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9632E-2FEE-40AF-85D6-E69291751C5C}"/>
              </a:ext>
            </a:extLst>
          </p:cNvPr>
          <p:cNvSpPr>
            <a:spLocks noGrp="1"/>
          </p:cNvSpPr>
          <p:nvPr>
            <p:ph idx="1"/>
          </p:nvPr>
        </p:nvSpPr>
        <p:spPr>
          <a:xfrm>
            <a:off x="495450" y="380999"/>
            <a:ext cx="11201099" cy="6400801"/>
          </a:xfrm>
        </p:spPr>
        <p:txBody>
          <a:bodyPr/>
          <a:lstStyle/>
          <a:p>
            <a:pPr marL="342900" indent="-342900" algn="just" fontAlgn="base">
              <a:buFont typeface="Arial" panose="020B0604020202020204" pitchFamily="34" charset="0"/>
              <a:buChar char="•"/>
            </a:pPr>
            <a:r>
              <a:rPr lang="en-IN" sz="2000" b="1" dirty="0"/>
              <a:t>Gear Motor </a:t>
            </a:r>
            <a:r>
              <a:rPr lang="en-IN" sz="2000" dirty="0"/>
              <a:t>-</a:t>
            </a:r>
            <a:r>
              <a:rPr lang="en-US" sz="2000" dirty="0"/>
              <a:t> A gearmotor is an all-in-one combination of an electric motor and a gearbox. This makes it a simple, cost-effective solution for high-torque, low-speed applications because it combines a motor with a gear reducer system.</a:t>
            </a:r>
            <a:endParaRPr lang="en-IN" sz="2000" dirty="0"/>
          </a:p>
          <a:p>
            <a:pPr marL="342900" lvl="0" indent="-342900" algn="just" fontAlgn="base">
              <a:buFont typeface="Arial" panose="020B0604020202020204" pitchFamily="34" charset="0"/>
              <a:buChar char="•"/>
            </a:pPr>
            <a:r>
              <a:rPr lang="en-IN" sz="2000" b="1" dirty="0"/>
              <a:t>Servo Motor </a:t>
            </a:r>
            <a:r>
              <a:rPr lang="en-IN" sz="2000" dirty="0"/>
              <a:t>-</a:t>
            </a:r>
            <a:r>
              <a:rPr lang="en-US" sz="2000" dirty="0"/>
              <a:t> A servomotor is a rotary actuator or linear actuator that allows for precise control of angular or linear position, velocity and acceleration. It consists of a suitable motor coupled to a sensor for position feedback.</a:t>
            </a:r>
            <a:endParaRPr lang="en-IN" sz="2000" dirty="0"/>
          </a:p>
          <a:p>
            <a:pPr marL="342900" lvl="0" indent="-342900" algn="just" fontAlgn="base">
              <a:buFont typeface="Arial" panose="020B0604020202020204" pitchFamily="34" charset="0"/>
              <a:buChar char="•"/>
            </a:pPr>
            <a:r>
              <a:rPr lang="en-IN" sz="2000" b="1" dirty="0"/>
              <a:t>Jumper Wires </a:t>
            </a:r>
            <a:r>
              <a:rPr lang="en-IN" sz="2000" dirty="0"/>
              <a:t>-</a:t>
            </a:r>
            <a:r>
              <a:rPr lang="en-US" sz="2000" dirty="0"/>
              <a:t> A jump wire is an electrical wire, or group of them in a cable, with a connector or pin at each end, which is normally used to interconnect the components of a breadboard or other prototype or test circuit, internally or with other equipment or components, without soldering.</a:t>
            </a:r>
          </a:p>
          <a:p>
            <a:pPr marL="0" lvl="0" indent="0" algn="just" fontAlgn="base">
              <a:buNone/>
            </a:pPr>
            <a:endParaRPr lang="en-US" sz="2000" dirty="0"/>
          </a:p>
          <a:p>
            <a:pPr marL="0" lvl="0" indent="0" algn="just" fontAlgn="base">
              <a:buNone/>
            </a:pPr>
            <a:r>
              <a:rPr lang="en-US" sz="2800" b="1" dirty="0"/>
              <a:t>SOFTWARE SECTION</a:t>
            </a:r>
          </a:p>
          <a:p>
            <a:pPr algn="just" fontAlgn="base"/>
            <a:r>
              <a:rPr lang="en-IN" sz="2000" b="1" dirty="0"/>
              <a:t>Arduino IDE </a:t>
            </a:r>
            <a:r>
              <a:rPr lang="en-IN" sz="2000" dirty="0"/>
              <a:t>- </a:t>
            </a:r>
            <a:r>
              <a:rPr lang="en-US" sz="2000" dirty="0"/>
              <a:t>The Arduino Integrated Development Environment is a cross-platform application that is written in functions from C and C++. It is used to write and upload programs to Arduino compatible boards, but also, with the help of 3rd party cores, other vendor development boards.</a:t>
            </a:r>
            <a:endParaRPr lang="en-IN" sz="2000" b="1" dirty="0"/>
          </a:p>
          <a:p>
            <a:pPr algn="just" fontAlgn="base"/>
            <a:endParaRPr lang="en-US" sz="2000" dirty="0"/>
          </a:p>
          <a:p>
            <a:pPr marL="0" lvl="0" indent="0" algn="just" fontAlgn="base">
              <a:buNone/>
            </a:pPr>
            <a:endParaRPr lang="en-IN" sz="2000" dirty="0"/>
          </a:p>
          <a:p>
            <a:endParaRPr lang="en-IN" dirty="0"/>
          </a:p>
        </p:txBody>
      </p:sp>
    </p:spTree>
    <p:extLst>
      <p:ext uri="{BB962C8B-B14F-4D97-AF65-F5344CB8AC3E}">
        <p14:creationId xmlns:p14="http://schemas.microsoft.com/office/powerpoint/2010/main" val="324766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3FFE2B-95D0-40D1-9BB9-4F7CDC8B7B6A}"/>
              </a:ext>
            </a:extLst>
          </p:cNvPr>
          <p:cNvSpPr>
            <a:spLocks noGrp="1"/>
          </p:cNvSpPr>
          <p:nvPr>
            <p:ph type="subTitle" idx="1"/>
          </p:nvPr>
        </p:nvSpPr>
        <p:spPr>
          <a:xfrm>
            <a:off x="379562" y="1000816"/>
            <a:ext cx="11447883" cy="2294475"/>
          </a:xfrm>
        </p:spPr>
        <p:txBody>
          <a:bodyPr>
            <a:normAutofit fontScale="92500" lnSpcReduction="10000"/>
          </a:bodyPr>
          <a:lstStyle/>
          <a:p>
            <a:pPr algn="just"/>
            <a:r>
              <a:rPr lang="en-IN" sz="2000" dirty="0"/>
              <a:t>We will start making project </a:t>
            </a:r>
            <a:r>
              <a:rPr lang="en-IN" sz="2000"/>
              <a:t>by so </a:t>
            </a:r>
            <a:r>
              <a:rPr lang="en-IN" sz="2000" dirty="0"/>
              <a:t>we have to start with a platform, we will attach 4 gear motors with it. Then we will attach one servo motor in front side of platform and Arduino UNO and motor driver in centre and we put battery holder in back side we will attach those things on platform with the help of glue gun. Then, </a:t>
            </a:r>
            <a:r>
              <a:rPr lang="en-US" sz="2000" dirty="0"/>
              <a:t>t</a:t>
            </a:r>
            <a:r>
              <a:rPr lang="en-US" dirty="0"/>
              <a:t>he ultrasonic sensor will be placed on the front of the robot </a:t>
            </a:r>
            <a:r>
              <a:rPr lang="en-IN" sz="2000" dirty="0"/>
              <a:t>to detect human leg and we add it on servo motor which can help the robot to move the ultrasonic sensor to detect wide area .We also add IR sensors to sense IR light and it will help robot to detect the obstacles. We will connect the connection with jumper cables as given in circuit diagram.  After doing all this we will give program to Arduino UNO .And, the robot will start working when we put batteries in battery holder.</a:t>
            </a:r>
          </a:p>
        </p:txBody>
      </p:sp>
      <p:sp>
        <p:nvSpPr>
          <p:cNvPr id="4" name="Rectangle 3">
            <a:extLst>
              <a:ext uri="{FF2B5EF4-FFF2-40B4-BE49-F238E27FC236}">
                <a16:creationId xmlns:a16="http://schemas.microsoft.com/office/drawing/2014/main" id="{B6346D7B-5718-4D15-AEEE-55EAAEF92CFE}"/>
              </a:ext>
            </a:extLst>
          </p:cNvPr>
          <p:cNvSpPr/>
          <p:nvPr/>
        </p:nvSpPr>
        <p:spPr>
          <a:xfrm>
            <a:off x="0" y="77486"/>
            <a:ext cx="12191999"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METHODOLOGY</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4">
            <a:extLst>
              <a:ext uri="{FF2B5EF4-FFF2-40B4-BE49-F238E27FC236}">
                <a16:creationId xmlns:a16="http://schemas.microsoft.com/office/drawing/2014/main" id="{405951BC-04F9-43A8-958A-6EC84A8E2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122" y="3673557"/>
            <a:ext cx="5138647" cy="2422084"/>
          </a:xfrm>
          <a:prstGeom prst="rect">
            <a:avLst/>
          </a:prstGeom>
        </p:spPr>
      </p:pic>
      <p:pic>
        <p:nvPicPr>
          <p:cNvPr id="7" name="Picture 6">
            <a:extLst>
              <a:ext uri="{FF2B5EF4-FFF2-40B4-BE49-F238E27FC236}">
                <a16:creationId xmlns:a16="http://schemas.microsoft.com/office/drawing/2014/main" id="{A2EA5982-1DC4-4470-B325-98CFFCE2B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705" y="3673557"/>
            <a:ext cx="4203028" cy="2422084"/>
          </a:xfrm>
          <a:prstGeom prst="rect">
            <a:avLst/>
          </a:prstGeom>
        </p:spPr>
      </p:pic>
    </p:spTree>
    <p:extLst>
      <p:ext uri="{BB962C8B-B14F-4D97-AF65-F5344CB8AC3E}">
        <p14:creationId xmlns:p14="http://schemas.microsoft.com/office/powerpoint/2010/main" val="3902719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ED3A55F-D844-41DA-8215-2896F498F6D9}"/>
              </a:ext>
            </a:extLst>
          </p:cNvPr>
          <p:cNvSpPr>
            <a:spLocks noGrp="1"/>
          </p:cNvSpPr>
          <p:nvPr>
            <p:ph type="subTitle" idx="1"/>
          </p:nvPr>
        </p:nvSpPr>
        <p:spPr>
          <a:xfrm>
            <a:off x="1438802" y="1100667"/>
            <a:ext cx="7276573" cy="4271434"/>
          </a:xfrm>
        </p:spPr>
        <p:txBody>
          <a:bodyPr>
            <a:noAutofit/>
          </a:bodyPr>
          <a:lstStyle/>
          <a:p>
            <a:pPr marL="342900" indent="-342900" algn="just">
              <a:lnSpc>
                <a:spcPct val="150000"/>
              </a:lnSpc>
              <a:buFont typeface="Arial" panose="020B0604020202020204" pitchFamily="34" charset="0"/>
              <a:buChar char="•"/>
            </a:pPr>
            <a:r>
              <a:rPr lang="en-IN" sz="2000" dirty="0"/>
              <a:t>Can assist in carrying loads for people working in hospitals, libraries, airports, etc.  </a:t>
            </a:r>
          </a:p>
          <a:p>
            <a:pPr marL="342900" indent="-342900" algn="just">
              <a:lnSpc>
                <a:spcPct val="150000"/>
              </a:lnSpc>
              <a:buFont typeface="Arial" panose="020B0604020202020204" pitchFamily="34" charset="0"/>
              <a:buChar char="•"/>
            </a:pPr>
            <a:r>
              <a:rPr lang="en-IN" sz="2000" dirty="0"/>
              <a:t>Can service people at shopping centres or public areas.  </a:t>
            </a:r>
          </a:p>
          <a:p>
            <a:pPr marL="342900" indent="-342900" algn="just">
              <a:lnSpc>
                <a:spcPct val="150000"/>
              </a:lnSpc>
              <a:buFont typeface="Arial" panose="020B0604020202020204" pitchFamily="34" charset="0"/>
              <a:buChar char="•"/>
            </a:pPr>
            <a:r>
              <a:rPr lang="en-IN" sz="2000" dirty="0"/>
              <a:t>Can assist elderly people, special children and babies.</a:t>
            </a:r>
          </a:p>
          <a:p>
            <a:pPr marL="342900" indent="-342900" algn="just">
              <a:lnSpc>
                <a:spcPct val="150000"/>
              </a:lnSpc>
              <a:buFont typeface="Arial" panose="020B0604020202020204" pitchFamily="34" charset="0"/>
              <a:buChar char="•"/>
            </a:pPr>
            <a:r>
              <a:rPr lang="en-IN" sz="2000" dirty="0"/>
              <a:t>Can follow a particular Vehicle.</a:t>
            </a:r>
          </a:p>
        </p:txBody>
      </p:sp>
      <p:sp>
        <p:nvSpPr>
          <p:cNvPr id="4" name="Rectangle 3">
            <a:extLst>
              <a:ext uri="{FF2B5EF4-FFF2-40B4-BE49-F238E27FC236}">
                <a16:creationId xmlns:a16="http://schemas.microsoft.com/office/drawing/2014/main" id="{762C09C3-CB3C-438D-AB40-C2B09BDFB6F8}"/>
              </a:ext>
            </a:extLst>
          </p:cNvPr>
          <p:cNvSpPr/>
          <p:nvPr/>
        </p:nvSpPr>
        <p:spPr>
          <a:xfrm>
            <a:off x="3413483" y="0"/>
            <a:ext cx="485068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APPLICATIONS</a:t>
            </a:r>
          </a:p>
        </p:txBody>
      </p:sp>
    </p:spTree>
    <p:extLst>
      <p:ext uri="{BB962C8B-B14F-4D97-AF65-F5344CB8AC3E}">
        <p14:creationId xmlns:p14="http://schemas.microsoft.com/office/powerpoint/2010/main" val="114035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2EDF053-E263-4CB3-8BEB-17AAFD479768}"/>
              </a:ext>
            </a:extLst>
          </p:cNvPr>
          <p:cNvSpPr>
            <a:spLocks noGrp="1"/>
          </p:cNvSpPr>
          <p:nvPr>
            <p:ph type="body" idx="1"/>
          </p:nvPr>
        </p:nvSpPr>
        <p:spPr>
          <a:xfrm>
            <a:off x="1210753" y="1333119"/>
            <a:ext cx="9451151" cy="4500753"/>
          </a:xfrm>
        </p:spPr>
        <p:txBody>
          <a:bodyPr>
            <a:normAutofit fontScale="92500" lnSpcReduction="20000"/>
          </a:bodyPr>
          <a:lstStyle/>
          <a:p>
            <a:pPr marL="571500" indent="-571500">
              <a:buFont typeface="Wingdings" panose="05000000000000000000" pitchFamily="2" charset="2"/>
              <a:buChar char="v"/>
            </a:pPr>
            <a:r>
              <a:rPr lang="en-US" sz="4000" b="1" dirty="0"/>
              <a:t>INTRODUCTION</a:t>
            </a:r>
          </a:p>
          <a:p>
            <a:pPr marL="571500" indent="-571500">
              <a:buFont typeface="Wingdings" panose="05000000000000000000" pitchFamily="2" charset="2"/>
              <a:buChar char="v"/>
            </a:pPr>
            <a:r>
              <a:rPr lang="en-US" sz="4000" b="1" dirty="0"/>
              <a:t>LITERATURE SURVEY</a:t>
            </a:r>
          </a:p>
          <a:p>
            <a:pPr marL="571500" indent="-571500">
              <a:buFont typeface="Wingdings" panose="05000000000000000000" pitchFamily="2" charset="2"/>
              <a:buChar char="v"/>
            </a:pPr>
            <a:r>
              <a:rPr lang="en-US" sz="4000" b="1" dirty="0"/>
              <a:t>BLOCK DIAGRAM</a:t>
            </a:r>
          </a:p>
          <a:p>
            <a:pPr marL="571500" indent="-571500">
              <a:buFont typeface="Wingdings" panose="05000000000000000000" pitchFamily="2" charset="2"/>
              <a:buChar char="v"/>
            </a:pPr>
            <a:r>
              <a:rPr lang="en-US" sz="4000" b="1" dirty="0"/>
              <a:t>DESCRIPTION OF BLOCKS</a:t>
            </a:r>
          </a:p>
          <a:p>
            <a:pPr marL="571500" indent="-571500">
              <a:buFont typeface="Wingdings" panose="05000000000000000000" pitchFamily="2" charset="2"/>
              <a:buChar char="v"/>
            </a:pPr>
            <a:r>
              <a:rPr lang="en-US" sz="4000" b="1" dirty="0"/>
              <a:t>CIRCUIT DIAGRAM</a:t>
            </a:r>
          </a:p>
          <a:p>
            <a:pPr marL="571500" indent="-571500">
              <a:buFont typeface="Wingdings" panose="05000000000000000000" pitchFamily="2" charset="2"/>
              <a:buChar char="v"/>
            </a:pPr>
            <a:r>
              <a:rPr lang="en-US" sz="4000" b="1" dirty="0"/>
              <a:t>DESCRIPTION OF COMPONENTS</a:t>
            </a:r>
          </a:p>
          <a:p>
            <a:pPr marL="571500" indent="-571500">
              <a:buFont typeface="Wingdings" panose="05000000000000000000" pitchFamily="2" charset="2"/>
              <a:buChar char="v"/>
            </a:pPr>
            <a:r>
              <a:rPr lang="en-US" sz="4000" b="1" dirty="0"/>
              <a:t>METHODOLOGY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
        <p:nvSpPr>
          <p:cNvPr id="5" name="Rectangle 4">
            <a:extLst>
              <a:ext uri="{FF2B5EF4-FFF2-40B4-BE49-F238E27FC236}">
                <a16:creationId xmlns:a16="http://schemas.microsoft.com/office/drawing/2014/main" id="{517A7BBA-91C0-43C5-99CB-ADE11FCF2C44}"/>
              </a:ext>
            </a:extLst>
          </p:cNvPr>
          <p:cNvSpPr/>
          <p:nvPr/>
        </p:nvSpPr>
        <p:spPr>
          <a:xfrm>
            <a:off x="-987552" y="100798"/>
            <a:ext cx="12192000"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OUTLINE OF PRESENTATION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33376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8F1848-8200-4065-B7DD-0908E95C4C96}"/>
              </a:ext>
            </a:extLst>
          </p:cNvPr>
          <p:cNvSpPr>
            <a:spLocks noGrp="1"/>
          </p:cNvSpPr>
          <p:nvPr>
            <p:ph type="subTitle" idx="1"/>
          </p:nvPr>
        </p:nvSpPr>
        <p:spPr>
          <a:xfrm>
            <a:off x="103517" y="1337094"/>
            <a:ext cx="11399505" cy="5322498"/>
          </a:xfrm>
        </p:spPr>
        <p:txBody>
          <a:bodyPr>
            <a:normAutofit/>
          </a:bodyPr>
          <a:lstStyle/>
          <a:p>
            <a:pPr algn="just"/>
            <a:r>
              <a:rPr lang="en-US" sz="2400" dirty="0"/>
              <a:t>Robotic technology has increased appreciably in past couple of years. Such innovations were only a dream for some people a couple of years back. But in this rapid moving world, now there is a need of robot such as “A Human Following Robot” that can interact and co-exist with them. The development of robot technology had increased significantly due to industrial and military applications. Most robots were used in industrial and military use but intelligent robots for general daily use is yet to be implemented. Human Following Robot  is one of the applications that could be implemented under robot technology. Because of its human following capability, Human Following Robots can work as assistants for humans in various situations and it can also acquire or monitor certain information associated with the human subject. Possible application scenarios include assistance for elderly people and general service robots for shopping </a:t>
            </a:r>
            <a:r>
              <a:rPr lang="en-US" sz="2400" dirty="0" err="1"/>
              <a:t>centres,hospitals</a:t>
            </a:r>
            <a:r>
              <a:rPr lang="en-US" sz="2400" dirty="0"/>
              <a:t> and public areas. A key requirement for service robots is the ability to detect humans and to interact them. </a:t>
            </a:r>
          </a:p>
          <a:p>
            <a:pPr algn="just"/>
            <a:r>
              <a:rPr lang="en-US" dirty="0"/>
              <a:t> </a:t>
            </a:r>
            <a:endParaRPr lang="en-IN" dirty="0"/>
          </a:p>
        </p:txBody>
      </p:sp>
      <p:sp>
        <p:nvSpPr>
          <p:cNvPr id="4" name="Rectangle 3">
            <a:extLst>
              <a:ext uri="{FF2B5EF4-FFF2-40B4-BE49-F238E27FC236}">
                <a16:creationId xmlns:a16="http://schemas.microsoft.com/office/drawing/2014/main" id="{80C73B98-0CBE-4D9A-A29F-9ED0623EE62F}"/>
              </a:ext>
            </a:extLst>
          </p:cNvPr>
          <p:cNvSpPr/>
          <p:nvPr/>
        </p:nvSpPr>
        <p:spPr>
          <a:xfrm>
            <a:off x="0" y="232914"/>
            <a:ext cx="12192000"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p>
        </p:txBody>
      </p:sp>
    </p:spTree>
    <p:extLst>
      <p:ext uri="{BB962C8B-B14F-4D97-AF65-F5344CB8AC3E}">
        <p14:creationId xmlns:p14="http://schemas.microsoft.com/office/powerpoint/2010/main" val="64507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4CE930-5AA4-488B-9C87-DB3AE4CB7773}"/>
              </a:ext>
            </a:extLst>
          </p:cNvPr>
          <p:cNvSpPr>
            <a:spLocks noGrp="1"/>
          </p:cNvSpPr>
          <p:nvPr>
            <p:ph type="subTitle" idx="1"/>
          </p:nvPr>
        </p:nvSpPr>
        <p:spPr>
          <a:xfrm>
            <a:off x="693185" y="1445090"/>
            <a:ext cx="10782535" cy="4324773"/>
          </a:xfrm>
        </p:spPr>
        <p:txBody>
          <a:bodyPr>
            <a:normAutofit/>
          </a:bodyPr>
          <a:lstStyle/>
          <a:p>
            <a:pPr algn="just"/>
            <a:r>
              <a:rPr lang="en-US" sz="2400" dirty="0"/>
              <a:t>We saw a various projects from YouTube and various other platforms but we saw a HUMAN FOLLOWING ROBOT  as a unique concept basically the robots used in today world are working through Wi-Fi ,Bluetooth or through Internet .Which means, these are easy to hack and we saw that our Human Following Robot works with its sensors and connections which states that it is non-hackable . There is no remote which can control that, if we Off the switch or break the connection then only it stop working.</a:t>
            </a:r>
          </a:p>
          <a:p>
            <a:pPr algn="just"/>
            <a:r>
              <a:rPr lang="en-US" sz="2400" dirty="0"/>
              <a:t>By adding only few things like trolly, platform and we can use the robot in our day to day life as shopping cart or as human following bag.</a:t>
            </a:r>
            <a:endParaRPr lang="en-IN" sz="2400" dirty="0"/>
          </a:p>
        </p:txBody>
      </p:sp>
      <p:sp>
        <p:nvSpPr>
          <p:cNvPr id="4" name="Rectangle 3">
            <a:extLst>
              <a:ext uri="{FF2B5EF4-FFF2-40B4-BE49-F238E27FC236}">
                <a16:creationId xmlns:a16="http://schemas.microsoft.com/office/drawing/2014/main" id="{2F91C944-7872-4A37-B64D-0F902ABEC87E}"/>
              </a:ext>
            </a:extLst>
          </p:cNvPr>
          <p:cNvSpPr/>
          <p:nvPr/>
        </p:nvSpPr>
        <p:spPr>
          <a:xfrm>
            <a:off x="2042451" y="36576"/>
            <a:ext cx="680865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LITERATURE SURVEY</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8393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451ED0-3C13-42DD-8889-D6283E3E74EC}"/>
              </a:ext>
            </a:extLst>
          </p:cNvPr>
          <p:cNvSpPr/>
          <p:nvPr/>
        </p:nvSpPr>
        <p:spPr>
          <a:xfrm>
            <a:off x="0" y="77486"/>
            <a:ext cx="12192000"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BLOCK DIAGRAM</a:t>
            </a:r>
          </a:p>
        </p:txBody>
      </p:sp>
      <p:pic>
        <p:nvPicPr>
          <p:cNvPr id="5" name="Picture 4">
            <a:extLst>
              <a:ext uri="{FF2B5EF4-FFF2-40B4-BE49-F238E27FC236}">
                <a16:creationId xmlns:a16="http://schemas.microsoft.com/office/drawing/2014/main" id="{02119B1B-9320-4AB9-A681-532D8301623F}"/>
              </a:ext>
            </a:extLst>
          </p:cNvPr>
          <p:cNvPicPr/>
          <p:nvPr/>
        </p:nvPicPr>
        <p:blipFill>
          <a:blip r:embed="rId2"/>
          <a:stretch>
            <a:fillRect/>
          </a:stretch>
        </p:blipFill>
        <p:spPr>
          <a:xfrm>
            <a:off x="1820173" y="1155940"/>
            <a:ext cx="9169879" cy="5072332"/>
          </a:xfrm>
          <a:prstGeom prst="rect">
            <a:avLst/>
          </a:prstGeom>
        </p:spPr>
      </p:pic>
    </p:spTree>
    <p:extLst>
      <p:ext uri="{BB962C8B-B14F-4D97-AF65-F5344CB8AC3E}">
        <p14:creationId xmlns:p14="http://schemas.microsoft.com/office/powerpoint/2010/main" val="286225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E9DA36-79F7-48B5-AC4E-A82F3ACF5E7C}"/>
              </a:ext>
            </a:extLst>
          </p:cNvPr>
          <p:cNvSpPr>
            <a:spLocks noGrp="1"/>
          </p:cNvSpPr>
          <p:nvPr>
            <p:ph type="subTitle" idx="1"/>
          </p:nvPr>
        </p:nvSpPr>
        <p:spPr>
          <a:xfrm>
            <a:off x="514239" y="2019300"/>
            <a:ext cx="7370304" cy="4838700"/>
          </a:xfrm>
        </p:spPr>
        <p:txBody>
          <a:bodyPr>
            <a:noAutofit/>
          </a:bodyPr>
          <a:lstStyle/>
          <a:p>
            <a:pPr algn="just"/>
            <a:r>
              <a:rPr lang="en-US" sz="2000" dirty="0"/>
              <a:t>Ultrasonic sensors work by sending out a sound wave at a frequency above the range of human hearing.  The transducer of the sensor acts as a microphone to receive and send the ultrasonic sound. Our ultrasonic sensors, like many others, use a single transducer to send a pulse and to receive the echo.  The sensor determines the distance to a target by measuring time lapses between the sending and receiving of the ultrasonic pulse.</a:t>
            </a:r>
          </a:p>
          <a:p>
            <a:pPr algn="just"/>
            <a:endParaRPr lang="en-US" sz="2000" dirty="0"/>
          </a:p>
          <a:p>
            <a:pPr algn="just"/>
            <a:r>
              <a:rPr lang="en-US" sz="2000" dirty="0"/>
              <a:t>Here, We will use ultrasonic Sensor-HCSR04.Some of its features are-</a:t>
            </a:r>
          </a:p>
          <a:p>
            <a:pPr algn="just"/>
            <a:r>
              <a:rPr lang="en-US" sz="2000" dirty="0"/>
              <a:t>• Frequency is 44KHz </a:t>
            </a:r>
          </a:p>
          <a:p>
            <a:pPr algn="just"/>
            <a:r>
              <a:rPr lang="en-US" sz="2000" dirty="0"/>
              <a:t>• Speed of Sound waves is 340m/s </a:t>
            </a:r>
          </a:p>
          <a:p>
            <a:pPr algn="just"/>
            <a:r>
              <a:rPr lang="en-US" sz="2000" dirty="0"/>
              <a:t>• Distance can be calculated as Speed x Time / 2</a:t>
            </a:r>
            <a:endParaRPr lang="en-IN" sz="2000" dirty="0"/>
          </a:p>
        </p:txBody>
      </p:sp>
      <p:sp>
        <p:nvSpPr>
          <p:cNvPr id="4" name="Rectangle 3">
            <a:extLst>
              <a:ext uri="{FF2B5EF4-FFF2-40B4-BE49-F238E27FC236}">
                <a16:creationId xmlns:a16="http://schemas.microsoft.com/office/drawing/2014/main" id="{BF96C350-55E6-44A9-B442-4E574DC23EFB}"/>
              </a:ext>
            </a:extLst>
          </p:cNvPr>
          <p:cNvSpPr/>
          <p:nvPr/>
        </p:nvSpPr>
        <p:spPr>
          <a:xfrm>
            <a:off x="579899" y="1267904"/>
            <a:ext cx="3727559" cy="523220"/>
          </a:xfrm>
          <a:prstGeom prst="rect">
            <a:avLst/>
          </a:prstGeom>
          <a:noFill/>
        </p:spPr>
        <p:txBody>
          <a:bodyPr wrap="none" lIns="91440" tIns="45720" rIns="91440" bIns="45720">
            <a:spAutoFit/>
          </a:bodyPr>
          <a:lstStyle/>
          <a:p>
            <a:pPr algn="ctr"/>
            <a:r>
              <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ULTRASONIC SENSOR</a:t>
            </a:r>
          </a:p>
        </p:txBody>
      </p:sp>
      <p:pic>
        <p:nvPicPr>
          <p:cNvPr id="6" name="Picture 5">
            <a:extLst>
              <a:ext uri="{FF2B5EF4-FFF2-40B4-BE49-F238E27FC236}">
                <a16:creationId xmlns:a16="http://schemas.microsoft.com/office/drawing/2014/main" id="{F4CBA601-AC9E-4C9D-B5DD-84124266C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2" y="1791124"/>
            <a:ext cx="3905362" cy="2269915"/>
          </a:xfrm>
          <a:prstGeom prst="rect">
            <a:avLst/>
          </a:prstGeom>
        </p:spPr>
      </p:pic>
      <p:pic>
        <p:nvPicPr>
          <p:cNvPr id="8" name="Picture 7">
            <a:extLst>
              <a:ext uri="{FF2B5EF4-FFF2-40B4-BE49-F238E27FC236}">
                <a16:creationId xmlns:a16="http://schemas.microsoft.com/office/drawing/2014/main" id="{D8FB105B-9B19-4291-9A85-1B01318D0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1824" y="4438650"/>
            <a:ext cx="2857500" cy="2270773"/>
          </a:xfrm>
          <a:prstGeom prst="rect">
            <a:avLst/>
          </a:prstGeom>
        </p:spPr>
      </p:pic>
      <p:sp>
        <p:nvSpPr>
          <p:cNvPr id="2" name="Rectangle 1">
            <a:extLst>
              <a:ext uri="{FF2B5EF4-FFF2-40B4-BE49-F238E27FC236}">
                <a16:creationId xmlns:a16="http://schemas.microsoft.com/office/drawing/2014/main" id="{F569C27E-3A0A-4F23-B6AC-5F7DEF88CD50}"/>
              </a:ext>
            </a:extLst>
          </p:cNvPr>
          <p:cNvSpPr/>
          <p:nvPr/>
        </p:nvSpPr>
        <p:spPr>
          <a:xfrm>
            <a:off x="1831916" y="0"/>
            <a:ext cx="8147167"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DESCRIPTION OF BLOCKS</a:t>
            </a:r>
          </a:p>
        </p:txBody>
      </p:sp>
    </p:spTree>
    <p:extLst>
      <p:ext uri="{BB962C8B-B14F-4D97-AF65-F5344CB8AC3E}">
        <p14:creationId xmlns:p14="http://schemas.microsoft.com/office/powerpoint/2010/main" val="354965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52DD21-C8EC-431B-8F44-A3931BD1D0C0}"/>
              </a:ext>
            </a:extLst>
          </p:cNvPr>
          <p:cNvSpPr>
            <a:spLocks noGrp="1"/>
          </p:cNvSpPr>
          <p:nvPr>
            <p:ph type="subTitle" idx="1"/>
          </p:nvPr>
        </p:nvSpPr>
        <p:spPr>
          <a:xfrm>
            <a:off x="236675" y="1071911"/>
            <a:ext cx="6716215" cy="5786089"/>
          </a:xfrm>
        </p:spPr>
        <p:txBody>
          <a:bodyPr>
            <a:noAutofit/>
          </a:bodyPr>
          <a:lstStyle/>
          <a:p>
            <a:pPr algn="just"/>
            <a:r>
              <a:rPr lang="en-IN" sz="2000" dirty="0"/>
              <a:t>It is the brain of our project. It can give all the command to their sub ordinate components which should by operated by the human behaviour. And it also give feedback to the other components and human. So that it can be the used as a medium of communication between human and robots &amp; vice versa.</a:t>
            </a:r>
          </a:p>
          <a:p>
            <a:pPr algn="just"/>
            <a:r>
              <a:rPr lang="en-US" sz="2000" dirty="0"/>
              <a:t>Here, We will use ATmega328P microcontroller. Some of its features are-</a:t>
            </a:r>
          </a:p>
          <a:p>
            <a:pPr algn="just"/>
            <a:r>
              <a:rPr lang="en-US" sz="2000" dirty="0"/>
              <a:t>• 8-bit microcontroller </a:t>
            </a:r>
          </a:p>
          <a:p>
            <a:pPr algn="just"/>
            <a:r>
              <a:rPr lang="en-US" sz="2000" dirty="0"/>
              <a:t>• 8KB ROM </a:t>
            </a:r>
          </a:p>
          <a:p>
            <a:pPr algn="just"/>
            <a:r>
              <a:rPr lang="en-US" sz="2000" dirty="0"/>
              <a:t>• 256 bytes RAM </a:t>
            </a:r>
          </a:p>
          <a:p>
            <a:pPr algn="just"/>
            <a:r>
              <a:rPr lang="en-US" sz="2000" dirty="0"/>
              <a:t>• 3 timers </a:t>
            </a:r>
          </a:p>
          <a:p>
            <a:pPr algn="just"/>
            <a:r>
              <a:rPr lang="en-US" sz="2000" dirty="0"/>
              <a:t>• 32 I/O pins </a:t>
            </a:r>
          </a:p>
          <a:p>
            <a:pPr algn="just"/>
            <a:r>
              <a:rPr lang="en-US" sz="2000" dirty="0"/>
              <a:t>• 1 serial port </a:t>
            </a:r>
          </a:p>
          <a:p>
            <a:pPr algn="just"/>
            <a:r>
              <a:rPr lang="en-US" sz="2000" dirty="0"/>
              <a:t>• 8 interrupt sources</a:t>
            </a:r>
          </a:p>
          <a:p>
            <a:pPr algn="just"/>
            <a:endParaRPr lang="en-IN" sz="2000" dirty="0"/>
          </a:p>
        </p:txBody>
      </p:sp>
      <p:sp>
        <p:nvSpPr>
          <p:cNvPr id="5" name="Rectangle 4">
            <a:extLst>
              <a:ext uri="{FF2B5EF4-FFF2-40B4-BE49-F238E27FC236}">
                <a16:creationId xmlns:a16="http://schemas.microsoft.com/office/drawing/2014/main" id="{EFDA9E28-CDB2-416E-A945-90F876159B38}"/>
              </a:ext>
            </a:extLst>
          </p:cNvPr>
          <p:cNvSpPr/>
          <p:nvPr/>
        </p:nvSpPr>
        <p:spPr>
          <a:xfrm>
            <a:off x="174683" y="261610"/>
            <a:ext cx="5186036" cy="523220"/>
          </a:xfrm>
          <a:prstGeom prst="rect">
            <a:avLst/>
          </a:prstGeom>
        </p:spPr>
        <p:txBody>
          <a:bodyPr wrap="none">
            <a:spAutoFit/>
          </a:bodyPr>
          <a:lstStyle/>
          <a:p>
            <a:pPr algn="ct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ARDUINO MICROCONTROLLER</a:t>
            </a:r>
          </a:p>
        </p:txBody>
      </p:sp>
      <p:pic>
        <p:nvPicPr>
          <p:cNvPr id="7" name="Picture 6">
            <a:extLst>
              <a:ext uri="{FF2B5EF4-FFF2-40B4-BE49-F238E27FC236}">
                <a16:creationId xmlns:a16="http://schemas.microsoft.com/office/drawing/2014/main" id="{433091B0-54E9-4CFE-9EF5-B76BF2600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442" y="1061747"/>
            <a:ext cx="4157932" cy="2956166"/>
          </a:xfrm>
          <a:prstGeom prst="rect">
            <a:avLst/>
          </a:prstGeom>
        </p:spPr>
      </p:pic>
    </p:spTree>
    <p:extLst>
      <p:ext uri="{BB962C8B-B14F-4D97-AF65-F5344CB8AC3E}">
        <p14:creationId xmlns:p14="http://schemas.microsoft.com/office/powerpoint/2010/main" val="424609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038D36-67B9-4322-A041-56EAFB82A68B}"/>
              </a:ext>
            </a:extLst>
          </p:cNvPr>
          <p:cNvSpPr>
            <a:spLocks noGrp="1"/>
          </p:cNvSpPr>
          <p:nvPr>
            <p:ph type="subTitle" idx="1"/>
          </p:nvPr>
        </p:nvSpPr>
        <p:spPr>
          <a:xfrm>
            <a:off x="297060" y="1054659"/>
            <a:ext cx="6500555" cy="5242623"/>
          </a:xfrm>
        </p:spPr>
        <p:txBody>
          <a:bodyPr>
            <a:normAutofit/>
          </a:bodyPr>
          <a:lstStyle/>
          <a:p>
            <a:pPr algn="just"/>
            <a:r>
              <a:rPr lang="en-IN" sz="2000" dirty="0"/>
              <a:t>Here Motor Driver Board is designed to Work with L293D IC. Some of its features are-</a:t>
            </a:r>
          </a:p>
          <a:p>
            <a:pPr marL="342900" indent="-342900" algn="just">
              <a:buFont typeface="Arial" panose="020B0604020202020204" pitchFamily="34" charset="0"/>
              <a:buChar char="•"/>
            </a:pPr>
            <a:r>
              <a:rPr lang="en-IN" sz="2000" dirty="0"/>
              <a:t>This can control 2 DC Motors, their direction using control lines and their speed using PWM. </a:t>
            </a:r>
          </a:p>
          <a:p>
            <a:pPr marL="342900" indent="-342900" algn="just">
              <a:buFont typeface="Arial" panose="020B0604020202020204" pitchFamily="34" charset="0"/>
              <a:buChar char="•"/>
            </a:pPr>
            <a:r>
              <a:rPr lang="en-IN" sz="2000" dirty="0"/>
              <a:t>Speed and Direction control is possible</a:t>
            </a:r>
          </a:p>
          <a:p>
            <a:pPr marL="342900" indent="-342900" algn="just">
              <a:buFont typeface="Arial" panose="020B0604020202020204" pitchFamily="34" charset="0"/>
              <a:buChar char="•"/>
            </a:pPr>
            <a:r>
              <a:rPr lang="en-IN" sz="2000" dirty="0"/>
              <a:t>Motor voltage Vcc2 (Vs): 4.5V to 36V</a:t>
            </a:r>
          </a:p>
          <a:p>
            <a:pPr marL="342900" indent="-342900" algn="just">
              <a:buFont typeface="Arial" panose="020B0604020202020204" pitchFamily="34" charset="0"/>
              <a:buChar char="•"/>
            </a:pPr>
            <a:r>
              <a:rPr lang="en-IN" sz="2000" dirty="0"/>
              <a:t>Maximum Peak motor current: 1.2A</a:t>
            </a:r>
          </a:p>
          <a:p>
            <a:pPr marL="342900" indent="-342900" algn="just">
              <a:buFont typeface="Arial" panose="020B0604020202020204" pitchFamily="34" charset="0"/>
              <a:buChar char="•"/>
            </a:pPr>
            <a:r>
              <a:rPr lang="en-IN" sz="2000" dirty="0"/>
              <a:t>Maximum Continuous Motor Current: 600mA</a:t>
            </a:r>
          </a:p>
          <a:p>
            <a:pPr marL="342900" indent="-342900" algn="just">
              <a:buFont typeface="Arial" panose="020B0604020202020204" pitchFamily="34" charset="0"/>
              <a:buChar char="•"/>
            </a:pPr>
            <a:r>
              <a:rPr lang="en-IN" sz="2000" dirty="0"/>
              <a:t>Supply Voltage to Vcc1(</a:t>
            </a:r>
            <a:r>
              <a:rPr lang="en-IN" sz="2000" dirty="0" err="1"/>
              <a:t>vss</a:t>
            </a:r>
            <a:r>
              <a:rPr lang="en-IN" sz="2000" dirty="0"/>
              <a:t>): 4.5V to 7V</a:t>
            </a:r>
          </a:p>
          <a:p>
            <a:pPr marL="342900" indent="-342900" algn="just">
              <a:buFont typeface="Arial" panose="020B0604020202020204" pitchFamily="34" charset="0"/>
              <a:buChar char="•"/>
            </a:pPr>
            <a:r>
              <a:rPr lang="en-IN" sz="2000" dirty="0"/>
              <a:t>Transition time: 300ns (at 5Vand 24V)</a:t>
            </a:r>
          </a:p>
          <a:p>
            <a:pPr marL="342900" indent="-342900" algn="just">
              <a:buFont typeface="Arial" panose="020B0604020202020204" pitchFamily="34" charset="0"/>
              <a:buChar char="•"/>
            </a:pPr>
            <a:r>
              <a:rPr lang="en-IN" sz="2000" dirty="0"/>
              <a:t>Automatic Thermal shutdown is available</a:t>
            </a:r>
          </a:p>
          <a:p>
            <a:pPr marL="342900" indent="-342900" algn="just">
              <a:buFont typeface="Arial" panose="020B0604020202020204" pitchFamily="34" charset="0"/>
              <a:buChar char="•"/>
            </a:pPr>
            <a:r>
              <a:rPr lang="en-IN" sz="2000" dirty="0"/>
              <a:t>Available in 16-pin DIP, TSSOP, SOIC packages</a:t>
            </a:r>
          </a:p>
          <a:p>
            <a:pPr algn="just"/>
            <a:endParaRPr lang="en-IN" sz="2000" dirty="0"/>
          </a:p>
        </p:txBody>
      </p:sp>
      <p:sp>
        <p:nvSpPr>
          <p:cNvPr id="4" name="Rectangle 3">
            <a:extLst>
              <a:ext uri="{FF2B5EF4-FFF2-40B4-BE49-F238E27FC236}">
                <a16:creationId xmlns:a16="http://schemas.microsoft.com/office/drawing/2014/main" id="{CB363F87-6525-4E65-89C0-0F61D63AEC20}"/>
              </a:ext>
            </a:extLst>
          </p:cNvPr>
          <p:cNvSpPr/>
          <p:nvPr/>
        </p:nvSpPr>
        <p:spPr>
          <a:xfrm>
            <a:off x="588288" y="198256"/>
            <a:ext cx="2544286" cy="523220"/>
          </a:xfrm>
          <a:prstGeom prst="rect">
            <a:avLst/>
          </a:prstGeom>
          <a:noFill/>
        </p:spPr>
        <p:txBody>
          <a:bodyPr wrap="none" lIns="91440" tIns="45720" rIns="91440" bIns="45720">
            <a:spAutoFit/>
          </a:bodyPr>
          <a:lstStyle/>
          <a:p>
            <a:pPr algn="ct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Motor Driver IC</a:t>
            </a:r>
          </a:p>
        </p:txBody>
      </p:sp>
      <p:pic>
        <p:nvPicPr>
          <p:cNvPr id="6" name="Picture 5">
            <a:extLst>
              <a:ext uri="{FF2B5EF4-FFF2-40B4-BE49-F238E27FC236}">
                <a16:creationId xmlns:a16="http://schemas.microsoft.com/office/drawing/2014/main" id="{CD0A4E3B-5C90-4035-9AF3-FFA653F99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860" y="1054659"/>
            <a:ext cx="4293718" cy="4293718"/>
          </a:xfrm>
          <a:prstGeom prst="rect">
            <a:avLst/>
          </a:prstGeom>
        </p:spPr>
      </p:pic>
    </p:spTree>
    <p:extLst>
      <p:ext uri="{BB962C8B-B14F-4D97-AF65-F5344CB8AC3E}">
        <p14:creationId xmlns:p14="http://schemas.microsoft.com/office/powerpoint/2010/main" val="23467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742289-D356-41D8-81A3-B0E0356C0E5B}"/>
              </a:ext>
            </a:extLst>
          </p:cNvPr>
          <p:cNvSpPr>
            <a:spLocks noGrp="1"/>
          </p:cNvSpPr>
          <p:nvPr>
            <p:ph type="subTitle" idx="1"/>
          </p:nvPr>
        </p:nvSpPr>
        <p:spPr>
          <a:xfrm>
            <a:off x="469141" y="830372"/>
            <a:ext cx="7001334" cy="5881130"/>
          </a:xfrm>
        </p:spPr>
        <p:txBody>
          <a:bodyPr>
            <a:normAutofit/>
          </a:bodyPr>
          <a:lstStyle/>
          <a:p>
            <a:pPr algn="just" fontAlgn="base">
              <a:lnSpc>
                <a:spcPct val="110000"/>
              </a:lnSpc>
            </a:pPr>
            <a:r>
              <a:rPr lang="en-IN" sz="2000" dirty="0"/>
              <a:t>Here 4 DC motor are used to drive the cart. Where two are normally in working mode and other two are used in standby mode. The purpose of providing a standby is used as back also. And is it used when the carts is overloaded. </a:t>
            </a:r>
          </a:p>
          <a:p>
            <a:pPr algn="just" fontAlgn="base">
              <a:lnSpc>
                <a:spcPct val="110000"/>
              </a:lnSpc>
            </a:pPr>
            <a:r>
              <a:rPr lang="en-US" sz="2000" dirty="0"/>
              <a:t> The very basic construction of a dc motor contains a current carrying armature which is connected to the supply end through commutator segments and brushes are placed within the north south poles of a permanent or an electro-magnet</a:t>
            </a:r>
            <a:endParaRPr lang="en-IN" sz="2000" dirty="0"/>
          </a:p>
        </p:txBody>
      </p:sp>
      <p:sp>
        <p:nvSpPr>
          <p:cNvPr id="4" name="Rectangle 3">
            <a:extLst>
              <a:ext uri="{FF2B5EF4-FFF2-40B4-BE49-F238E27FC236}">
                <a16:creationId xmlns:a16="http://schemas.microsoft.com/office/drawing/2014/main" id="{06501D6F-9962-4709-B2BA-605E7206F020}"/>
              </a:ext>
            </a:extLst>
          </p:cNvPr>
          <p:cNvSpPr/>
          <p:nvPr/>
        </p:nvSpPr>
        <p:spPr>
          <a:xfrm>
            <a:off x="469140" y="146498"/>
            <a:ext cx="1954445" cy="523220"/>
          </a:xfrm>
          <a:prstGeom prst="rect">
            <a:avLst/>
          </a:prstGeom>
          <a:noFill/>
        </p:spPr>
        <p:txBody>
          <a:bodyPr wrap="none" lIns="91440" tIns="45720" rIns="91440" bIns="45720">
            <a:spAutoFit/>
          </a:bodyPr>
          <a:lstStyle/>
          <a:p>
            <a:pPr algn="ctr"/>
            <a:r>
              <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DC MOTOR</a:t>
            </a:r>
          </a:p>
        </p:txBody>
      </p:sp>
      <p:pic>
        <p:nvPicPr>
          <p:cNvPr id="6" name="Picture 5">
            <a:extLst>
              <a:ext uri="{FF2B5EF4-FFF2-40B4-BE49-F238E27FC236}">
                <a16:creationId xmlns:a16="http://schemas.microsoft.com/office/drawing/2014/main" id="{E77F31C2-4F7C-46BB-B876-EAD458B1F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777" y="895709"/>
            <a:ext cx="2986177" cy="2986177"/>
          </a:xfrm>
          <a:prstGeom prst="rect">
            <a:avLst/>
          </a:prstGeom>
        </p:spPr>
      </p:pic>
    </p:spTree>
    <p:extLst>
      <p:ext uri="{BB962C8B-B14F-4D97-AF65-F5344CB8AC3E}">
        <p14:creationId xmlns:p14="http://schemas.microsoft.com/office/powerpoint/2010/main" val="2903008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280</TotalTime>
  <Words>1415</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Corbel</vt:lpstr>
      <vt:lpstr>Wingdings</vt:lpstr>
      <vt:lpstr>Parallax</vt:lpstr>
      <vt:lpstr>A PRESENTATION ON PROPOSED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PROPOSED</dc:title>
  <dc:creator>divyank dutt</dc:creator>
  <cp:lastModifiedBy>divyank dutt</cp:lastModifiedBy>
  <cp:revision>33</cp:revision>
  <dcterms:created xsi:type="dcterms:W3CDTF">2020-06-18T15:13:41Z</dcterms:created>
  <dcterms:modified xsi:type="dcterms:W3CDTF">2020-06-30T17:30:30Z</dcterms:modified>
</cp:coreProperties>
</file>