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34" r:id="rId2"/>
    <p:sldId id="388" r:id="rId3"/>
    <p:sldId id="339" r:id="rId4"/>
    <p:sldId id="280" r:id="rId5"/>
    <p:sldId id="375" r:id="rId6"/>
    <p:sldId id="377" r:id="rId7"/>
    <p:sldId id="378" r:id="rId8"/>
    <p:sldId id="390" r:id="rId9"/>
    <p:sldId id="391" r:id="rId10"/>
    <p:sldId id="385" r:id="rId11"/>
    <p:sldId id="387" r:id="rId12"/>
    <p:sldId id="364" r:id="rId13"/>
    <p:sldId id="393" r:id="rId14"/>
    <p:sldId id="398" r:id="rId15"/>
    <p:sldId id="395" r:id="rId16"/>
    <p:sldId id="397" r:id="rId17"/>
    <p:sldId id="394" r:id="rId18"/>
    <p:sldId id="396" r:id="rId19"/>
    <p:sldId id="392" r:id="rId20"/>
    <p:sldId id="384" r:id="rId21"/>
    <p:sldId id="400" r:id="rId22"/>
    <p:sldId id="401" r:id="rId23"/>
    <p:sldId id="402" r:id="rId24"/>
    <p:sldId id="353" r:id="rId25"/>
    <p:sldId id="389" r:id="rId26"/>
    <p:sldId id="399" r:id="rId27"/>
    <p:sldId id="313" r:id="rId28"/>
    <p:sldId id="376" r:id="rId29"/>
    <p:sldId id="361" r:id="rId30"/>
    <p:sldId id="403" r:id="rId31"/>
    <p:sldId id="408" r:id="rId32"/>
    <p:sldId id="407" r:id="rId33"/>
    <p:sldId id="363" r:id="rId34"/>
    <p:sldId id="409" r:id="rId35"/>
    <p:sldId id="410" r:id="rId36"/>
    <p:sldId id="404" r:id="rId37"/>
    <p:sldId id="406" r:id="rId38"/>
    <p:sldId id="373" r:id="rId39"/>
    <p:sldId id="367" r:id="rId40"/>
    <p:sldId id="379" r:id="rId41"/>
    <p:sldId id="382" r:id="rId42"/>
    <p:sldId id="380" r:id="rId43"/>
    <p:sldId id="383" r:id="rId44"/>
  </p:sldIdLst>
  <p:sldSz cx="12192000" cy="6858000"/>
  <p:notesSz cx="6797675" cy="9926638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884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orient="horz" pos="4191" userDrawn="1">
          <p15:clr>
            <a:srgbClr val="A4A3A4"/>
          </p15:clr>
        </p15:guide>
        <p15:guide id="5" orient="horz" pos="2387" userDrawn="1">
          <p15:clr>
            <a:srgbClr val="A4A3A4"/>
          </p15:clr>
        </p15:guide>
        <p15:guide id="6" orient="horz" pos="287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pos="7227" userDrawn="1">
          <p15:clr>
            <a:srgbClr val="A4A3A4"/>
          </p15:clr>
        </p15:guide>
        <p15:guide id="9" pos="459" userDrawn="1">
          <p15:clr>
            <a:srgbClr val="A4A3A4"/>
          </p15:clr>
        </p15:guide>
        <p15:guide id="10" pos="26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NTA Bruno" initials="TB" lastIdx="1" clrIdx="0">
    <p:extLst>
      <p:ext uri="{19B8F6BF-5375-455C-9EA6-DF929625EA0E}">
        <p15:presenceInfo xmlns:p15="http://schemas.microsoft.com/office/powerpoint/2012/main" userId="S-1-5-21-1248577188-10479689-3873521419-4066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7C7"/>
    <a:srgbClr val="000000"/>
    <a:srgbClr val="F2F2F2"/>
    <a:srgbClr val="2DAA64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68289" autoAdjust="0"/>
  </p:normalViewPr>
  <p:slideViewPr>
    <p:cSldViewPr showGuides="1">
      <p:cViewPr varScale="1">
        <p:scale>
          <a:sx n="80" d="100"/>
          <a:sy n="80" d="100"/>
        </p:scale>
        <p:origin x="294" y="78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3840"/>
        <p:guide pos="7227"/>
        <p:guide pos="459"/>
        <p:guide pos="26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399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61869-E1A7-4AD5-BFB0-592D5B602DF5}" type="doc">
      <dgm:prSet loTypeId="urn:microsoft.com/office/officeart/2005/8/layout/radial6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A234DD-119A-4788-B06E-A91D310A55D6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 smtClean="0"/>
            <a:t>Transverse</a:t>
          </a:r>
          <a:endParaRPr lang="fr-FR" dirty="0"/>
        </a:p>
      </dgm:t>
    </dgm:pt>
    <dgm:pt modelId="{CB2C832B-FA69-4802-9499-EE3003585BA5}" type="parTrans" cxnId="{70DCA70E-3824-4F22-856F-08878C55A560}">
      <dgm:prSet/>
      <dgm:spPr/>
      <dgm:t>
        <a:bodyPr/>
        <a:lstStyle/>
        <a:p>
          <a:endParaRPr lang="fr-FR"/>
        </a:p>
      </dgm:t>
    </dgm:pt>
    <dgm:pt modelId="{290926DE-43E1-46AC-9683-9181E9AA7CF7}" type="sibTrans" cxnId="{70DCA70E-3824-4F22-856F-08878C55A560}">
      <dgm:prSet/>
      <dgm:spPr/>
      <dgm:t>
        <a:bodyPr/>
        <a:lstStyle/>
        <a:p>
          <a:endParaRPr lang="fr-FR"/>
        </a:p>
      </dgm:t>
    </dgm:pt>
    <dgm:pt modelId="{BEE68833-B188-40CC-A0E9-2CFDF81DDBBA}">
      <dgm:prSet phldrT="[Texte]" custT="1"/>
      <dgm:spPr>
        <a:solidFill>
          <a:schemeClr val="tx1"/>
        </a:solidFill>
      </dgm:spPr>
      <dgm:t>
        <a:bodyPr/>
        <a:lstStyle/>
        <a:p>
          <a:r>
            <a:rPr lang="fr-FR" sz="1400" dirty="0" smtClean="0"/>
            <a:t>Utilisateurs structures</a:t>
          </a:r>
          <a:endParaRPr lang="fr-FR" sz="1400" dirty="0"/>
        </a:p>
      </dgm:t>
    </dgm:pt>
    <dgm:pt modelId="{2DA5C22F-5FBC-4CE6-8489-ED95527A49BF}" type="parTrans" cxnId="{51C63673-390A-46D2-B310-3C804461F639}">
      <dgm:prSet/>
      <dgm:spPr/>
      <dgm:t>
        <a:bodyPr/>
        <a:lstStyle/>
        <a:p>
          <a:endParaRPr lang="fr-FR"/>
        </a:p>
      </dgm:t>
    </dgm:pt>
    <dgm:pt modelId="{186A7817-F456-42AF-B8F5-DA8956472593}" type="sibTrans" cxnId="{51C63673-390A-46D2-B310-3C804461F63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fr-FR"/>
        </a:p>
      </dgm:t>
    </dgm:pt>
    <dgm:pt modelId="{9AE923E7-1C31-40D5-871A-E9B196E463A7}">
      <dgm:prSet phldrT="[Texte]" custT="1"/>
      <dgm:spPr>
        <a:solidFill>
          <a:schemeClr val="accent1"/>
        </a:solidFill>
      </dgm:spPr>
      <dgm:t>
        <a:bodyPr/>
        <a:lstStyle/>
        <a:p>
          <a:r>
            <a:rPr lang="fr-FR" sz="1400" dirty="0" smtClean="0"/>
            <a:t>Flux</a:t>
          </a:r>
          <a:endParaRPr lang="fr-FR" sz="1400" dirty="0"/>
        </a:p>
      </dgm:t>
    </dgm:pt>
    <dgm:pt modelId="{221E1F59-9CC5-44F8-ACAA-9822F3027F36}" type="parTrans" cxnId="{50F43F0F-37E6-49CE-930E-9842E6C04DCF}">
      <dgm:prSet/>
      <dgm:spPr/>
      <dgm:t>
        <a:bodyPr/>
        <a:lstStyle/>
        <a:p>
          <a:endParaRPr lang="fr-FR"/>
        </a:p>
      </dgm:t>
    </dgm:pt>
    <dgm:pt modelId="{A77C4D7B-3AFB-4D60-9B29-C3D7B8ACC8B4}" type="sibTrans" cxnId="{50F43F0F-37E6-49CE-930E-9842E6C04DC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fr-FR"/>
        </a:p>
      </dgm:t>
    </dgm:pt>
    <dgm:pt modelId="{81424430-D003-4E53-A9CB-D27A2EA499A7}">
      <dgm:prSet phldrT="[Texte]" custT="1"/>
      <dgm:spPr>
        <a:solidFill>
          <a:schemeClr val="accent5"/>
        </a:solidFill>
      </dgm:spPr>
      <dgm:t>
        <a:bodyPr/>
        <a:lstStyle/>
        <a:p>
          <a:r>
            <a:rPr lang="fr-FR" sz="1400" dirty="0" smtClean="0"/>
            <a:t>Assistance utilisateur</a:t>
          </a:r>
          <a:endParaRPr lang="fr-FR" sz="1400" dirty="0"/>
        </a:p>
      </dgm:t>
    </dgm:pt>
    <dgm:pt modelId="{34FDB869-BDA3-493B-A644-AAD8C6C62258}" type="parTrans" cxnId="{CB0539CD-2386-4716-8C47-B65C534DBF7D}">
      <dgm:prSet/>
      <dgm:spPr/>
      <dgm:t>
        <a:bodyPr/>
        <a:lstStyle/>
        <a:p>
          <a:endParaRPr lang="fr-FR"/>
        </a:p>
      </dgm:t>
    </dgm:pt>
    <dgm:pt modelId="{711927C1-64F1-4BF8-ACDB-4970CF412D17}" type="sibTrans" cxnId="{CB0539CD-2386-4716-8C47-B65C534DBF7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fr-FR"/>
        </a:p>
      </dgm:t>
    </dgm:pt>
    <dgm:pt modelId="{EF6384CE-0105-42EB-AC7D-E666B5B96460}">
      <dgm:prSet phldrT="[Texte]" custT="1"/>
      <dgm:spPr>
        <a:solidFill>
          <a:schemeClr val="accent6"/>
        </a:solidFill>
      </dgm:spPr>
      <dgm:t>
        <a:bodyPr/>
        <a:lstStyle/>
        <a:p>
          <a:r>
            <a:rPr lang="fr-FR" sz="1200" b="0" dirty="0" smtClean="0"/>
            <a:t>Administration</a:t>
          </a:r>
          <a:endParaRPr lang="fr-FR" sz="1200" b="0" dirty="0"/>
        </a:p>
      </dgm:t>
    </dgm:pt>
    <dgm:pt modelId="{DC02EE52-07C7-4F1A-8CF3-7F891327B12B}" type="parTrans" cxnId="{1F25AECC-1647-438B-9CFF-FB424830F39B}">
      <dgm:prSet/>
      <dgm:spPr/>
      <dgm:t>
        <a:bodyPr/>
        <a:lstStyle/>
        <a:p>
          <a:endParaRPr lang="fr-FR"/>
        </a:p>
      </dgm:t>
    </dgm:pt>
    <dgm:pt modelId="{CB088772-8E61-408D-96AB-DCD7395AC6BB}" type="sibTrans" cxnId="{1F25AECC-1647-438B-9CFF-FB424830F39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fr-FR"/>
        </a:p>
      </dgm:t>
    </dgm:pt>
    <dgm:pt modelId="{3B66346F-2BED-442C-8841-2939509DA642}">
      <dgm:prSet custT="1"/>
      <dgm:spPr>
        <a:solidFill>
          <a:schemeClr val="bg2"/>
        </a:solidFill>
      </dgm:spPr>
      <dgm:t>
        <a:bodyPr/>
        <a:lstStyle/>
        <a:p>
          <a:r>
            <a:rPr lang="fr-FR" sz="1400" dirty="0" smtClean="0"/>
            <a:t>Factures</a:t>
          </a:r>
          <a:endParaRPr lang="fr-FR" sz="1400" dirty="0"/>
        </a:p>
      </dgm:t>
    </dgm:pt>
    <dgm:pt modelId="{3A155D6C-0E14-4097-8FF3-2BE9925FA277}" type="parTrans" cxnId="{4333FEAB-1C3B-40A4-8F1A-77A1300B3182}">
      <dgm:prSet/>
      <dgm:spPr/>
      <dgm:t>
        <a:bodyPr/>
        <a:lstStyle/>
        <a:p>
          <a:endParaRPr lang="fr-FR"/>
        </a:p>
      </dgm:t>
    </dgm:pt>
    <dgm:pt modelId="{B129D1EC-E3FD-466E-8018-09DFA2588042}" type="sibTrans" cxnId="{4333FEAB-1C3B-40A4-8F1A-77A1300B3182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fr-FR"/>
        </a:p>
      </dgm:t>
    </dgm:pt>
    <dgm:pt modelId="{32CB5650-4ACF-4C66-9DC5-718E34EDFB27}">
      <dgm:prSet phldrT="[Texte]" custT="1"/>
      <dgm:spPr>
        <a:solidFill>
          <a:schemeClr val="accent3"/>
        </a:solidFill>
      </dgm:spPr>
      <dgm:t>
        <a:bodyPr/>
        <a:lstStyle/>
        <a:p>
          <a:r>
            <a:rPr lang="fr-FR" sz="1400" dirty="0" smtClean="0"/>
            <a:t>Services exposés</a:t>
          </a:r>
          <a:endParaRPr lang="fr-FR" sz="1400" dirty="0"/>
        </a:p>
      </dgm:t>
    </dgm:pt>
    <dgm:pt modelId="{5A0099E8-F9E8-4568-8EC3-1C33E35ACD29}" type="parTrans" cxnId="{19BB674E-656B-44A6-9344-5F8996DAEE2D}">
      <dgm:prSet/>
      <dgm:spPr/>
      <dgm:t>
        <a:bodyPr/>
        <a:lstStyle/>
        <a:p>
          <a:endParaRPr lang="fr-FR"/>
        </a:p>
      </dgm:t>
    </dgm:pt>
    <dgm:pt modelId="{5F14E52C-4D8D-4065-BC5C-5F7233C5DCF5}" type="sibTrans" cxnId="{19BB674E-656B-44A6-9344-5F8996DAEE2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fr-FR"/>
        </a:p>
      </dgm:t>
    </dgm:pt>
    <dgm:pt modelId="{88CC70F4-6C2E-4BC0-997E-F0C875113A70}" type="pres">
      <dgm:prSet presAssocID="{37461869-E1A7-4AD5-BFB0-592D5B602DF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C1A319D-007C-4550-B8AC-914632DFAEC6}" type="pres">
      <dgm:prSet presAssocID="{75A234DD-119A-4788-B06E-A91D310A55D6}" presName="centerShape" presStyleLbl="node0" presStyleIdx="0" presStyleCnt="1"/>
      <dgm:spPr/>
      <dgm:t>
        <a:bodyPr/>
        <a:lstStyle/>
        <a:p>
          <a:endParaRPr lang="fr-FR"/>
        </a:p>
      </dgm:t>
    </dgm:pt>
    <dgm:pt modelId="{1E874395-6546-4235-ACAC-6693E7DB02E4}" type="pres">
      <dgm:prSet presAssocID="{BEE68833-B188-40CC-A0E9-2CFDF81DDBB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D41AC1-B5F3-4FDE-9B08-77EC255FBCE8}" type="pres">
      <dgm:prSet presAssocID="{BEE68833-B188-40CC-A0E9-2CFDF81DDBBA}" presName="dummy" presStyleCnt="0"/>
      <dgm:spPr/>
    </dgm:pt>
    <dgm:pt modelId="{75FA6739-80B8-47D4-9CE0-329BA42CFB13}" type="pres">
      <dgm:prSet presAssocID="{186A7817-F456-42AF-B8F5-DA8956472593}" presName="sibTrans" presStyleLbl="sibTrans2D1" presStyleIdx="0" presStyleCnt="6"/>
      <dgm:spPr/>
      <dgm:t>
        <a:bodyPr/>
        <a:lstStyle/>
        <a:p>
          <a:endParaRPr lang="fr-FR"/>
        </a:p>
      </dgm:t>
    </dgm:pt>
    <dgm:pt modelId="{E077CFB8-211F-447B-86EA-E9643D2BCF22}" type="pres">
      <dgm:prSet presAssocID="{9AE923E7-1C31-40D5-871A-E9B196E463A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6E1DAD-74B8-4E15-A5AC-0B568E527FC4}" type="pres">
      <dgm:prSet presAssocID="{9AE923E7-1C31-40D5-871A-E9B196E463A7}" presName="dummy" presStyleCnt="0"/>
      <dgm:spPr/>
    </dgm:pt>
    <dgm:pt modelId="{1E45DF33-D144-470A-91DA-912EA4B9F1BA}" type="pres">
      <dgm:prSet presAssocID="{A77C4D7B-3AFB-4D60-9B29-C3D7B8ACC8B4}" presName="sibTrans" presStyleLbl="sibTrans2D1" presStyleIdx="1" presStyleCnt="6"/>
      <dgm:spPr/>
      <dgm:t>
        <a:bodyPr/>
        <a:lstStyle/>
        <a:p>
          <a:endParaRPr lang="fr-FR"/>
        </a:p>
      </dgm:t>
    </dgm:pt>
    <dgm:pt modelId="{C485124B-A697-4224-8E2E-84E6F30C5B81}" type="pres">
      <dgm:prSet presAssocID="{32CB5650-4ACF-4C66-9DC5-718E34EDFB2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869D52-BB7A-46A3-A681-1F488F3FAC0F}" type="pres">
      <dgm:prSet presAssocID="{32CB5650-4ACF-4C66-9DC5-718E34EDFB27}" presName="dummy" presStyleCnt="0"/>
      <dgm:spPr/>
    </dgm:pt>
    <dgm:pt modelId="{5075E19F-6521-48ED-9853-451A5214D300}" type="pres">
      <dgm:prSet presAssocID="{5F14E52C-4D8D-4065-BC5C-5F7233C5DCF5}" presName="sibTrans" presStyleLbl="sibTrans2D1" presStyleIdx="2" presStyleCnt="6"/>
      <dgm:spPr/>
      <dgm:t>
        <a:bodyPr/>
        <a:lstStyle/>
        <a:p>
          <a:endParaRPr lang="fr-FR"/>
        </a:p>
      </dgm:t>
    </dgm:pt>
    <dgm:pt modelId="{0135B585-83F4-4CD5-99C6-D6EBE0E4E8EA}" type="pres">
      <dgm:prSet presAssocID="{81424430-D003-4E53-A9CB-D27A2EA499A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248051-6CEA-45D7-8DDC-D80E01C2524C}" type="pres">
      <dgm:prSet presAssocID="{81424430-D003-4E53-A9CB-D27A2EA499A7}" presName="dummy" presStyleCnt="0"/>
      <dgm:spPr/>
    </dgm:pt>
    <dgm:pt modelId="{1ECF5352-3029-4035-AA0F-E066EC5815AE}" type="pres">
      <dgm:prSet presAssocID="{711927C1-64F1-4BF8-ACDB-4970CF412D17}" presName="sibTrans" presStyleLbl="sibTrans2D1" presStyleIdx="3" presStyleCnt="6"/>
      <dgm:spPr/>
      <dgm:t>
        <a:bodyPr/>
        <a:lstStyle/>
        <a:p>
          <a:endParaRPr lang="fr-FR"/>
        </a:p>
      </dgm:t>
    </dgm:pt>
    <dgm:pt modelId="{23768F40-2D66-4A87-B8F7-58239164DBB7}" type="pres">
      <dgm:prSet presAssocID="{EF6384CE-0105-42EB-AC7D-E666B5B9646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8EFCE6-6CFF-488C-83EE-DC3FD58D051E}" type="pres">
      <dgm:prSet presAssocID="{EF6384CE-0105-42EB-AC7D-E666B5B96460}" presName="dummy" presStyleCnt="0"/>
      <dgm:spPr/>
    </dgm:pt>
    <dgm:pt modelId="{9DA3792B-52CA-47B9-B3D0-785240823F7C}" type="pres">
      <dgm:prSet presAssocID="{CB088772-8E61-408D-96AB-DCD7395AC6BB}" presName="sibTrans" presStyleLbl="sibTrans2D1" presStyleIdx="4" presStyleCnt="6"/>
      <dgm:spPr/>
      <dgm:t>
        <a:bodyPr/>
        <a:lstStyle/>
        <a:p>
          <a:endParaRPr lang="fr-FR"/>
        </a:p>
      </dgm:t>
    </dgm:pt>
    <dgm:pt modelId="{89264F37-84CA-4DC0-9519-3ADA58214E8C}" type="pres">
      <dgm:prSet presAssocID="{3B66346F-2BED-442C-8841-2939509DA64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0DE1BDF-1D57-469F-8668-93AB408B8F0A}" type="pres">
      <dgm:prSet presAssocID="{3B66346F-2BED-442C-8841-2939509DA642}" presName="dummy" presStyleCnt="0"/>
      <dgm:spPr/>
    </dgm:pt>
    <dgm:pt modelId="{B47A7572-CC7C-4C3A-A8C8-055BD21333FA}" type="pres">
      <dgm:prSet presAssocID="{B129D1EC-E3FD-466E-8018-09DFA2588042}" presName="sibTrans" presStyleLbl="sibTrans2D1" presStyleIdx="5" presStyleCnt="6"/>
      <dgm:spPr/>
      <dgm:t>
        <a:bodyPr/>
        <a:lstStyle/>
        <a:p>
          <a:endParaRPr lang="fr-FR"/>
        </a:p>
      </dgm:t>
    </dgm:pt>
  </dgm:ptLst>
  <dgm:cxnLst>
    <dgm:cxn modelId="{426AEF46-8447-42FE-A90B-11035E6ADBE3}" type="presOf" srcId="{3B66346F-2BED-442C-8841-2939509DA642}" destId="{89264F37-84CA-4DC0-9519-3ADA58214E8C}" srcOrd="0" destOrd="0" presId="urn:microsoft.com/office/officeart/2005/8/layout/radial6"/>
    <dgm:cxn modelId="{1C93A794-1CD1-4BE7-93AF-E17FD5F0990E}" type="presOf" srcId="{75A234DD-119A-4788-B06E-A91D310A55D6}" destId="{4C1A319D-007C-4550-B8AC-914632DFAEC6}" srcOrd="0" destOrd="0" presId="urn:microsoft.com/office/officeart/2005/8/layout/radial6"/>
    <dgm:cxn modelId="{70DCA70E-3824-4F22-856F-08878C55A560}" srcId="{37461869-E1A7-4AD5-BFB0-592D5B602DF5}" destId="{75A234DD-119A-4788-B06E-A91D310A55D6}" srcOrd="0" destOrd="0" parTransId="{CB2C832B-FA69-4802-9499-EE3003585BA5}" sibTransId="{290926DE-43E1-46AC-9683-9181E9AA7CF7}"/>
    <dgm:cxn modelId="{50F43F0F-37E6-49CE-930E-9842E6C04DCF}" srcId="{75A234DD-119A-4788-B06E-A91D310A55D6}" destId="{9AE923E7-1C31-40D5-871A-E9B196E463A7}" srcOrd="1" destOrd="0" parTransId="{221E1F59-9CC5-44F8-ACAA-9822F3027F36}" sibTransId="{A77C4D7B-3AFB-4D60-9B29-C3D7B8ACC8B4}"/>
    <dgm:cxn modelId="{61DD26EE-E744-4453-8243-4933EB2BCB9E}" type="presOf" srcId="{EF6384CE-0105-42EB-AC7D-E666B5B96460}" destId="{23768F40-2D66-4A87-B8F7-58239164DBB7}" srcOrd="0" destOrd="0" presId="urn:microsoft.com/office/officeart/2005/8/layout/radial6"/>
    <dgm:cxn modelId="{41CCF4A1-5845-4F82-A5DC-BBE228F661DA}" type="presOf" srcId="{37461869-E1A7-4AD5-BFB0-592D5B602DF5}" destId="{88CC70F4-6C2E-4BC0-997E-F0C875113A70}" srcOrd="0" destOrd="0" presId="urn:microsoft.com/office/officeart/2005/8/layout/radial6"/>
    <dgm:cxn modelId="{1F25AECC-1647-438B-9CFF-FB424830F39B}" srcId="{75A234DD-119A-4788-B06E-A91D310A55D6}" destId="{EF6384CE-0105-42EB-AC7D-E666B5B96460}" srcOrd="4" destOrd="0" parTransId="{DC02EE52-07C7-4F1A-8CF3-7F891327B12B}" sibTransId="{CB088772-8E61-408D-96AB-DCD7395AC6BB}"/>
    <dgm:cxn modelId="{C91DB390-D4A8-4F1F-83B8-B19CE7DFE083}" type="presOf" srcId="{BEE68833-B188-40CC-A0E9-2CFDF81DDBBA}" destId="{1E874395-6546-4235-ACAC-6693E7DB02E4}" srcOrd="0" destOrd="0" presId="urn:microsoft.com/office/officeart/2005/8/layout/radial6"/>
    <dgm:cxn modelId="{4333FEAB-1C3B-40A4-8F1A-77A1300B3182}" srcId="{75A234DD-119A-4788-B06E-A91D310A55D6}" destId="{3B66346F-2BED-442C-8841-2939509DA642}" srcOrd="5" destOrd="0" parTransId="{3A155D6C-0E14-4097-8FF3-2BE9925FA277}" sibTransId="{B129D1EC-E3FD-466E-8018-09DFA2588042}"/>
    <dgm:cxn modelId="{57B745D2-5285-4B59-AA8D-F2260244B6A6}" type="presOf" srcId="{B129D1EC-E3FD-466E-8018-09DFA2588042}" destId="{B47A7572-CC7C-4C3A-A8C8-055BD21333FA}" srcOrd="0" destOrd="0" presId="urn:microsoft.com/office/officeart/2005/8/layout/radial6"/>
    <dgm:cxn modelId="{81D172E7-BEE7-47D2-BBDC-F2DFA1223947}" type="presOf" srcId="{9AE923E7-1C31-40D5-871A-E9B196E463A7}" destId="{E077CFB8-211F-447B-86EA-E9643D2BCF22}" srcOrd="0" destOrd="0" presId="urn:microsoft.com/office/officeart/2005/8/layout/radial6"/>
    <dgm:cxn modelId="{51C63673-390A-46D2-B310-3C804461F639}" srcId="{75A234DD-119A-4788-B06E-A91D310A55D6}" destId="{BEE68833-B188-40CC-A0E9-2CFDF81DDBBA}" srcOrd="0" destOrd="0" parTransId="{2DA5C22F-5FBC-4CE6-8489-ED95527A49BF}" sibTransId="{186A7817-F456-42AF-B8F5-DA8956472593}"/>
    <dgm:cxn modelId="{55DD3766-28E3-4733-8A46-5B31203072E6}" type="presOf" srcId="{711927C1-64F1-4BF8-ACDB-4970CF412D17}" destId="{1ECF5352-3029-4035-AA0F-E066EC5815AE}" srcOrd="0" destOrd="0" presId="urn:microsoft.com/office/officeart/2005/8/layout/radial6"/>
    <dgm:cxn modelId="{D7D65214-43AF-42F1-9F03-0E415E514124}" type="presOf" srcId="{5F14E52C-4D8D-4065-BC5C-5F7233C5DCF5}" destId="{5075E19F-6521-48ED-9853-451A5214D300}" srcOrd="0" destOrd="0" presId="urn:microsoft.com/office/officeart/2005/8/layout/radial6"/>
    <dgm:cxn modelId="{73E23CCC-5C8B-4ECC-AD8E-683A14ECC289}" type="presOf" srcId="{186A7817-F456-42AF-B8F5-DA8956472593}" destId="{75FA6739-80B8-47D4-9CE0-329BA42CFB13}" srcOrd="0" destOrd="0" presId="urn:microsoft.com/office/officeart/2005/8/layout/radial6"/>
    <dgm:cxn modelId="{D22364DE-E83A-4E0B-A8BC-C4ED6E30DCC8}" type="presOf" srcId="{A77C4D7B-3AFB-4D60-9B29-C3D7B8ACC8B4}" destId="{1E45DF33-D144-470A-91DA-912EA4B9F1BA}" srcOrd="0" destOrd="0" presId="urn:microsoft.com/office/officeart/2005/8/layout/radial6"/>
    <dgm:cxn modelId="{19BB674E-656B-44A6-9344-5F8996DAEE2D}" srcId="{75A234DD-119A-4788-B06E-A91D310A55D6}" destId="{32CB5650-4ACF-4C66-9DC5-718E34EDFB27}" srcOrd="2" destOrd="0" parTransId="{5A0099E8-F9E8-4568-8EC3-1C33E35ACD29}" sibTransId="{5F14E52C-4D8D-4065-BC5C-5F7233C5DCF5}"/>
    <dgm:cxn modelId="{CB0539CD-2386-4716-8C47-B65C534DBF7D}" srcId="{75A234DD-119A-4788-B06E-A91D310A55D6}" destId="{81424430-D003-4E53-A9CB-D27A2EA499A7}" srcOrd="3" destOrd="0" parTransId="{34FDB869-BDA3-493B-A644-AAD8C6C62258}" sibTransId="{711927C1-64F1-4BF8-ACDB-4970CF412D17}"/>
    <dgm:cxn modelId="{24C06236-373A-4C60-8B96-5EB1800E1DE0}" type="presOf" srcId="{32CB5650-4ACF-4C66-9DC5-718E34EDFB27}" destId="{C485124B-A697-4224-8E2E-84E6F30C5B81}" srcOrd="0" destOrd="0" presId="urn:microsoft.com/office/officeart/2005/8/layout/radial6"/>
    <dgm:cxn modelId="{46B20293-CB9A-4CB2-85D4-A55A760289D2}" type="presOf" srcId="{CB088772-8E61-408D-96AB-DCD7395AC6BB}" destId="{9DA3792B-52CA-47B9-B3D0-785240823F7C}" srcOrd="0" destOrd="0" presId="urn:microsoft.com/office/officeart/2005/8/layout/radial6"/>
    <dgm:cxn modelId="{E22C69CC-8368-40F7-97B2-4CDC0F55C657}" type="presOf" srcId="{81424430-D003-4E53-A9CB-D27A2EA499A7}" destId="{0135B585-83F4-4CD5-99C6-D6EBE0E4E8EA}" srcOrd="0" destOrd="0" presId="urn:microsoft.com/office/officeart/2005/8/layout/radial6"/>
    <dgm:cxn modelId="{6BDC7D55-45A7-4724-813E-5893418AA88F}" type="presParOf" srcId="{88CC70F4-6C2E-4BC0-997E-F0C875113A70}" destId="{4C1A319D-007C-4550-B8AC-914632DFAEC6}" srcOrd="0" destOrd="0" presId="urn:microsoft.com/office/officeart/2005/8/layout/radial6"/>
    <dgm:cxn modelId="{F7D61C70-4F48-4BCC-BE91-E8947AFA97FD}" type="presParOf" srcId="{88CC70F4-6C2E-4BC0-997E-F0C875113A70}" destId="{1E874395-6546-4235-ACAC-6693E7DB02E4}" srcOrd="1" destOrd="0" presId="urn:microsoft.com/office/officeart/2005/8/layout/radial6"/>
    <dgm:cxn modelId="{519EE285-C42F-41E1-ACFC-218D86A2AACB}" type="presParOf" srcId="{88CC70F4-6C2E-4BC0-997E-F0C875113A70}" destId="{39D41AC1-B5F3-4FDE-9B08-77EC255FBCE8}" srcOrd="2" destOrd="0" presId="urn:microsoft.com/office/officeart/2005/8/layout/radial6"/>
    <dgm:cxn modelId="{7E0FFCB2-3CB2-4AD3-80AA-6D3CE2041E18}" type="presParOf" srcId="{88CC70F4-6C2E-4BC0-997E-F0C875113A70}" destId="{75FA6739-80B8-47D4-9CE0-329BA42CFB13}" srcOrd="3" destOrd="0" presId="urn:microsoft.com/office/officeart/2005/8/layout/radial6"/>
    <dgm:cxn modelId="{08F1BC75-FBA9-4C73-91A1-311C87ABFDF6}" type="presParOf" srcId="{88CC70F4-6C2E-4BC0-997E-F0C875113A70}" destId="{E077CFB8-211F-447B-86EA-E9643D2BCF22}" srcOrd="4" destOrd="0" presId="urn:microsoft.com/office/officeart/2005/8/layout/radial6"/>
    <dgm:cxn modelId="{FB25AEB5-E324-40F5-BEB2-7366A4FCA82D}" type="presParOf" srcId="{88CC70F4-6C2E-4BC0-997E-F0C875113A70}" destId="{786E1DAD-74B8-4E15-A5AC-0B568E527FC4}" srcOrd="5" destOrd="0" presId="urn:microsoft.com/office/officeart/2005/8/layout/radial6"/>
    <dgm:cxn modelId="{98851984-75DC-4CDC-8C59-7A69D015A863}" type="presParOf" srcId="{88CC70F4-6C2E-4BC0-997E-F0C875113A70}" destId="{1E45DF33-D144-470A-91DA-912EA4B9F1BA}" srcOrd="6" destOrd="0" presId="urn:microsoft.com/office/officeart/2005/8/layout/radial6"/>
    <dgm:cxn modelId="{40BCC234-5C3E-45D1-81C9-4459C67E8809}" type="presParOf" srcId="{88CC70F4-6C2E-4BC0-997E-F0C875113A70}" destId="{C485124B-A697-4224-8E2E-84E6F30C5B81}" srcOrd="7" destOrd="0" presId="urn:microsoft.com/office/officeart/2005/8/layout/radial6"/>
    <dgm:cxn modelId="{DA8D65AC-7B18-4A10-BB99-6EC2D85167BC}" type="presParOf" srcId="{88CC70F4-6C2E-4BC0-997E-F0C875113A70}" destId="{B0869D52-BB7A-46A3-A681-1F488F3FAC0F}" srcOrd="8" destOrd="0" presId="urn:microsoft.com/office/officeart/2005/8/layout/radial6"/>
    <dgm:cxn modelId="{D030FC78-C670-4A03-A76F-A8F08BFA8BC8}" type="presParOf" srcId="{88CC70F4-6C2E-4BC0-997E-F0C875113A70}" destId="{5075E19F-6521-48ED-9853-451A5214D300}" srcOrd="9" destOrd="0" presId="urn:microsoft.com/office/officeart/2005/8/layout/radial6"/>
    <dgm:cxn modelId="{D78922A7-29E7-4DD3-AA14-329DD9FE72EE}" type="presParOf" srcId="{88CC70F4-6C2E-4BC0-997E-F0C875113A70}" destId="{0135B585-83F4-4CD5-99C6-D6EBE0E4E8EA}" srcOrd="10" destOrd="0" presId="urn:microsoft.com/office/officeart/2005/8/layout/radial6"/>
    <dgm:cxn modelId="{DB11A02F-4910-4F4F-AF75-A878B77BF362}" type="presParOf" srcId="{88CC70F4-6C2E-4BC0-997E-F0C875113A70}" destId="{3A248051-6CEA-45D7-8DDC-D80E01C2524C}" srcOrd="11" destOrd="0" presId="urn:microsoft.com/office/officeart/2005/8/layout/radial6"/>
    <dgm:cxn modelId="{7E868795-74B4-4886-B86D-348AD3705FE5}" type="presParOf" srcId="{88CC70F4-6C2E-4BC0-997E-F0C875113A70}" destId="{1ECF5352-3029-4035-AA0F-E066EC5815AE}" srcOrd="12" destOrd="0" presId="urn:microsoft.com/office/officeart/2005/8/layout/radial6"/>
    <dgm:cxn modelId="{87BAF899-3F38-4674-B2C9-892A738402BA}" type="presParOf" srcId="{88CC70F4-6C2E-4BC0-997E-F0C875113A70}" destId="{23768F40-2D66-4A87-B8F7-58239164DBB7}" srcOrd="13" destOrd="0" presId="urn:microsoft.com/office/officeart/2005/8/layout/radial6"/>
    <dgm:cxn modelId="{5D14F257-49D5-4023-8136-E6B67362FE89}" type="presParOf" srcId="{88CC70F4-6C2E-4BC0-997E-F0C875113A70}" destId="{088EFCE6-6CFF-488C-83EE-DC3FD58D051E}" srcOrd="14" destOrd="0" presId="urn:microsoft.com/office/officeart/2005/8/layout/radial6"/>
    <dgm:cxn modelId="{5796A061-5114-4087-82D5-58638372CE7E}" type="presParOf" srcId="{88CC70F4-6C2E-4BC0-997E-F0C875113A70}" destId="{9DA3792B-52CA-47B9-B3D0-785240823F7C}" srcOrd="15" destOrd="0" presId="urn:microsoft.com/office/officeart/2005/8/layout/radial6"/>
    <dgm:cxn modelId="{06696A7D-551C-4552-AD81-057747871411}" type="presParOf" srcId="{88CC70F4-6C2E-4BC0-997E-F0C875113A70}" destId="{89264F37-84CA-4DC0-9519-3ADA58214E8C}" srcOrd="16" destOrd="0" presId="urn:microsoft.com/office/officeart/2005/8/layout/radial6"/>
    <dgm:cxn modelId="{AB3C94E8-287C-4E09-8781-F0F586A5AAB6}" type="presParOf" srcId="{88CC70F4-6C2E-4BC0-997E-F0C875113A70}" destId="{A0DE1BDF-1D57-469F-8668-93AB408B8F0A}" srcOrd="17" destOrd="0" presId="urn:microsoft.com/office/officeart/2005/8/layout/radial6"/>
    <dgm:cxn modelId="{84161A9D-01DE-4420-962D-A03D3E09846A}" type="presParOf" srcId="{88CC70F4-6C2E-4BC0-997E-F0C875113A70}" destId="{B47A7572-CC7C-4C3A-A8C8-055BD21333FA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933D26-D57D-48B8-BDE8-E32AD04BECE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AF167BE-2CC9-4748-9DA8-91643C9FF349}">
      <dgm:prSet phldrT="[Texte]"/>
      <dgm:spPr/>
      <dgm:t>
        <a:bodyPr/>
        <a:lstStyle/>
        <a:p>
          <a:r>
            <a:rPr lang="fr-FR" dirty="0" smtClean="0"/>
            <a:t>Ingénieur junior</a:t>
          </a:r>
          <a:endParaRPr lang="fr-FR" dirty="0"/>
        </a:p>
      </dgm:t>
    </dgm:pt>
    <dgm:pt modelId="{64F23DD5-9007-4930-9796-F15AEC22CFA8}" type="parTrans" cxnId="{6E7E8C94-75BA-4A43-8726-C521917E21C7}">
      <dgm:prSet/>
      <dgm:spPr/>
      <dgm:t>
        <a:bodyPr/>
        <a:lstStyle/>
        <a:p>
          <a:endParaRPr lang="fr-FR"/>
        </a:p>
      </dgm:t>
    </dgm:pt>
    <dgm:pt modelId="{3979DB04-ACE4-4629-AE31-865E9152E0BE}" type="sibTrans" cxnId="{6E7E8C94-75BA-4A43-8726-C521917E21C7}">
      <dgm:prSet/>
      <dgm:spPr/>
      <dgm:t>
        <a:bodyPr/>
        <a:lstStyle/>
        <a:p>
          <a:endParaRPr lang="fr-FR"/>
        </a:p>
      </dgm:t>
    </dgm:pt>
    <dgm:pt modelId="{76CA5F21-72C0-427E-87E0-6B04A7ECCD24}">
      <dgm:prSet phldrT="[Texte]"/>
      <dgm:spPr/>
      <dgm:t>
        <a:bodyPr/>
        <a:lstStyle/>
        <a:p>
          <a:r>
            <a:rPr lang="fr-FR" dirty="0" smtClean="0"/>
            <a:t>Acteur transverse</a:t>
          </a:r>
          <a:endParaRPr lang="fr-FR" dirty="0"/>
        </a:p>
      </dgm:t>
    </dgm:pt>
    <dgm:pt modelId="{8E13BFD1-66BB-45F9-B51F-66D75127E615}" type="parTrans" cxnId="{6B560B05-FB84-4AE1-BE0E-0F45128A0F65}">
      <dgm:prSet/>
      <dgm:spPr/>
      <dgm:t>
        <a:bodyPr/>
        <a:lstStyle/>
        <a:p>
          <a:endParaRPr lang="fr-FR"/>
        </a:p>
      </dgm:t>
    </dgm:pt>
    <dgm:pt modelId="{C47BFAF8-6C80-444B-906D-0902D96A889D}" type="sibTrans" cxnId="{6B560B05-FB84-4AE1-BE0E-0F45128A0F65}">
      <dgm:prSet/>
      <dgm:spPr/>
      <dgm:t>
        <a:bodyPr/>
        <a:lstStyle/>
        <a:p>
          <a:endParaRPr lang="fr-FR"/>
        </a:p>
      </dgm:t>
    </dgm:pt>
    <dgm:pt modelId="{8963842F-14F3-49A1-8096-F4FB240FD20B}">
      <dgm:prSet phldrT="[Texte]"/>
      <dgm:spPr/>
      <dgm:t>
        <a:bodyPr/>
        <a:lstStyle/>
        <a:p>
          <a:r>
            <a:rPr lang="fr-FR" dirty="0" smtClean="0"/>
            <a:t>Développeur technique</a:t>
          </a:r>
          <a:endParaRPr lang="fr-FR" dirty="0"/>
        </a:p>
      </dgm:t>
    </dgm:pt>
    <dgm:pt modelId="{60D4728D-9606-4736-9E70-1764FC864337}" type="parTrans" cxnId="{EC83A3A6-1BB3-4C2A-8FE7-0EAB0B98CF67}">
      <dgm:prSet/>
      <dgm:spPr/>
      <dgm:t>
        <a:bodyPr/>
        <a:lstStyle/>
        <a:p>
          <a:endParaRPr lang="fr-FR"/>
        </a:p>
      </dgm:t>
    </dgm:pt>
    <dgm:pt modelId="{7B8C76D3-BA49-4B46-A6ED-AFE5AB4425D2}" type="sibTrans" cxnId="{EC83A3A6-1BB3-4C2A-8FE7-0EAB0B98CF67}">
      <dgm:prSet/>
      <dgm:spPr/>
      <dgm:t>
        <a:bodyPr/>
        <a:lstStyle/>
        <a:p>
          <a:endParaRPr lang="fr-FR"/>
        </a:p>
      </dgm:t>
    </dgm:pt>
    <dgm:pt modelId="{84DD51CA-E095-4C99-A9E7-92EB67B90A06}">
      <dgm:prSet phldrT="[Texte]"/>
      <dgm:spPr/>
      <dgm:t>
        <a:bodyPr/>
        <a:lstStyle/>
        <a:p>
          <a:r>
            <a:rPr lang="fr-FR" dirty="0" smtClean="0"/>
            <a:t>Responsable de </a:t>
          </a:r>
          <a:r>
            <a:rPr lang="fr-FR" dirty="0" smtClean="0"/>
            <a:t>chantier</a:t>
          </a:r>
          <a:endParaRPr lang="fr-FR" dirty="0"/>
        </a:p>
      </dgm:t>
    </dgm:pt>
    <dgm:pt modelId="{0B490051-6AF5-4B94-9ED9-6EFA7777A544}" type="parTrans" cxnId="{B172B060-84E5-4763-9E4F-D7FFE3FB3A53}">
      <dgm:prSet/>
      <dgm:spPr/>
      <dgm:t>
        <a:bodyPr/>
        <a:lstStyle/>
        <a:p>
          <a:endParaRPr lang="fr-FR"/>
        </a:p>
      </dgm:t>
    </dgm:pt>
    <dgm:pt modelId="{69F3B77A-4532-431B-9939-68A28FC7F04E}" type="sibTrans" cxnId="{B172B060-84E5-4763-9E4F-D7FFE3FB3A53}">
      <dgm:prSet/>
      <dgm:spPr/>
      <dgm:t>
        <a:bodyPr/>
        <a:lstStyle/>
        <a:p>
          <a:endParaRPr lang="fr-FR"/>
        </a:p>
      </dgm:t>
    </dgm:pt>
    <dgm:pt modelId="{19B83E27-DFDD-405B-9D05-31ED860FF690}" type="pres">
      <dgm:prSet presAssocID="{6F933D26-D57D-48B8-BDE8-E32AD04BECE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D4F6E5-1C97-458B-8BE9-6F8A082D4AE7}" type="pres">
      <dgm:prSet presAssocID="{DAF167BE-2CC9-4748-9DA8-91643C9FF349}" presName="centerShape" presStyleLbl="node0" presStyleIdx="0" presStyleCnt="1"/>
      <dgm:spPr/>
      <dgm:t>
        <a:bodyPr/>
        <a:lstStyle/>
        <a:p>
          <a:endParaRPr lang="fr-FR"/>
        </a:p>
      </dgm:t>
    </dgm:pt>
    <dgm:pt modelId="{836A2B0B-789A-4CE6-93A7-78DE7009B64F}" type="pres">
      <dgm:prSet presAssocID="{8E13BFD1-66BB-45F9-B51F-66D75127E615}" presName="Name9" presStyleLbl="parChTrans1D2" presStyleIdx="0" presStyleCnt="3"/>
      <dgm:spPr/>
      <dgm:t>
        <a:bodyPr/>
        <a:lstStyle/>
        <a:p>
          <a:endParaRPr lang="fr-FR"/>
        </a:p>
      </dgm:t>
    </dgm:pt>
    <dgm:pt modelId="{690A7D5D-02A9-4507-BF95-B7124C374A4C}" type="pres">
      <dgm:prSet presAssocID="{8E13BFD1-66BB-45F9-B51F-66D75127E615}" presName="connTx" presStyleLbl="parChTrans1D2" presStyleIdx="0" presStyleCnt="3"/>
      <dgm:spPr/>
      <dgm:t>
        <a:bodyPr/>
        <a:lstStyle/>
        <a:p>
          <a:endParaRPr lang="fr-FR"/>
        </a:p>
      </dgm:t>
    </dgm:pt>
    <dgm:pt modelId="{14E23B01-129F-458A-B71C-A1C3148CDE62}" type="pres">
      <dgm:prSet presAssocID="{76CA5F21-72C0-427E-87E0-6B04A7ECCD2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AA09AC-541D-4DBB-88DD-47A21A3D7BDB}" type="pres">
      <dgm:prSet presAssocID="{60D4728D-9606-4736-9E70-1764FC864337}" presName="Name9" presStyleLbl="parChTrans1D2" presStyleIdx="1" presStyleCnt="3"/>
      <dgm:spPr/>
      <dgm:t>
        <a:bodyPr/>
        <a:lstStyle/>
        <a:p>
          <a:endParaRPr lang="fr-FR"/>
        </a:p>
      </dgm:t>
    </dgm:pt>
    <dgm:pt modelId="{F9458515-F164-4EC9-A616-94451B8AAD0E}" type="pres">
      <dgm:prSet presAssocID="{60D4728D-9606-4736-9E70-1764FC864337}" presName="connTx" presStyleLbl="parChTrans1D2" presStyleIdx="1" presStyleCnt="3"/>
      <dgm:spPr/>
      <dgm:t>
        <a:bodyPr/>
        <a:lstStyle/>
        <a:p>
          <a:endParaRPr lang="fr-FR"/>
        </a:p>
      </dgm:t>
    </dgm:pt>
    <dgm:pt modelId="{914940B2-AE12-4C4F-A62A-461A436BA290}" type="pres">
      <dgm:prSet presAssocID="{8963842F-14F3-49A1-8096-F4FB240FD20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97F048-1DF4-40AC-9282-F53554E1FE44}" type="pres">
      <dgm:prSet presAssocID="{0B490051-6AF5-4B94-9ED9-6EFA7777A544}" presName="Name9" presStyleLbl="parChTrans1D2" presStyleIdx="2" presStyleCnt="3"/>
      <dgm:spPr/>
      <dgm:t>
        <a:bodyPr/>
        <a:lstStyle/>
        <a:p>
          <a:endParaRPr lang="fr-FR"/>
        </a:p>
      </dgm:t>
    </dgm:pt>
    <dgm:pt modelId="{B1BFDA91-40CA-4E2D-97E3-00A1EE4157EF}" type="pres">
      <dgm:prSet presAssocID="{0B490051-6AF5-4B94-9ED9-6EFA7777A544}" presName="connTx" presStyleLbl="parChTrans1D2" presStyleIdx="2" presStyleCnt="3"/>
      <dgm:spPr/>
      <dgm:t>
        <a:bodyPr/>
        <a:lstStyle/>
        <a:p>
          <a:endParaRPr lang="fr-FR"/>
        </a:p>
      </dgm:t>
    </dgm:pt>
    <dgm:pt modelId="{E56C593E-840A-4049-9847-7169BA6A419D}" type="pres">
      <dgm:prSet presAssocID="{84DD51CA-E095-4C99-A9E7-92EB67B90A0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24150FC-AA48-4F60-9F11-207B4B614CC5}" type="presOf" srcId="{DAF167BE-2CC9-4748-9DA8-91643C9FF349}" destId="{B7D4F6E5-1C97-458B-8BE9-6F8A082D4AE7}" srcOrd="0" destOrd="0" presId="urn:microsoft.com/office/officeart/2005/8/layout/radial1"/>
    <dgm:cxn modelId="{6E7E8C94-75BA-4A43-8726-C521917E21C7}" srcId="{6F933D26-D57D-48B8-BDE8-E32AD04BECED}" destId="{DAF167BE-2CC9-4748-9DA8-91643C9FF349}" srcOrd="0" destOrd="0" parTransId="{64F23DD5-9007-4930-9796-F15AEC22CFA8}" sibTransId="{3979DB04-ACE4-4629-AE31-865E9152E0BE}"/>
    <dgm:cxn modelId="{1D46EBAC-B4B8-4F5B-82FB-83FCF65A82AA}" type="presOf" srcId="{60D4728D-9606-4736-9E70-1764FC864337}" destId="{F9458515-F164-4EC9-A616-94451B8AAD0E}" srcOrd="1" destOrd="0" presId="urn:microsoft.com/office/officeart/2005/8/layout/radial1"/>
    <dgm:cxn modelId="{4927EE8C-97BF-4A9F-9025-D14C8229C16A}" type="presOf" srcId="{0B490051-6AF5-4B94-9ED9-6EFA7777A544}" destId="{B1BFDA91-40CA-4E2D-97E3-00A1EE4157EF}" srcOrd="1" destOrd="0" presId="urn:microsoft.com/office/officeart/2005/8/layout/radial1"/>
    <dgm:cxn modelId="{3B440028-2AD9-4600-ACAA-6D85D6B115DC}" type="presOf" srcId="{8E13BFD1-66BB-45F9-B51F-66D75127E615}" destId="{836A2B0B-789A-4CE6-93A7-78DE7009B64F}" srcOrd="0" destOrd="0" presId="urn:microsoft.com/office/officeart/2005/8/layout/radial1"/>
    <dgm:cxn modelId="{89D9E83E-CA8F-498E-9062-214997B5ED07}" type="presOf" srcId="{76CA5F21-72C0-427E-87E0-6B04A7ECCD24}" destId="{14E23B01-129F-458A-B71C-A1C3148CDE62}" srcOrd="0" destOrd="0" presId="urn:microsoft.com/office/officeart/2005/8/layout/radial1"/>
    <dgm:cxn modelId="{8FD057A3-5EC0-405A-B583-0C279A722F80}" type="presOf" srcId="{6F933D26-D57D-48B8-BDE8-E32AD04BECED}" destId="{19B83E27-DFDD-405B-9D05-31ED860FF690}" srcOrd="0" destOrd="0" presId="urn:microsoft.com/office/officeart/2005/8/layout/radial1"/>
    <dgm:cxn modelId="{EC83A3A6-1BB3-4C2A-8FE7-0EAB0B98CF67}" srcId="{DAF167BE-2CC9-4748-9DA8-91643C9FF349}" destId="{8963842F-14F3-49A1-8096-F4FB240FD20B}" srcOrd="1" destOrd="0" parTransId="{60D4728D-9606-4736-9E70-1764FC864337}" sibTransId="{7B8C76D3-BA49-4B46-A6ED-AFE5AB4425D2}"/>
    <dgm:cxn modelId="{15CAE7C0-946A-4203-A834-71A1502F880B}" type="presOf" srcId="{8E13BFD1-66BB-45F9-B51F-66D75127E615}" destId="{690A7D5D-02A9-4507-BF95-B7124C374A4C}" srcOrd="1" destOrd="0" presId="urn:microsoft.com/office/officeart/2005/8/layout/radial1"/>
    <dgm:cxn modelId="{5BF76A6D-7DDE-42AD-8F56-1BC5ABF7CCE2}" type="presOf" srcId="{60D4728D-9606-4736-9E70-1764FC864337}" destId="{19AA09AC-541D-4DBB-88DD-47A21A3D7BDB}" srcOrd="0" destOrd="0" presId="urn:microsoft.com/office/officeart/2005/8/layout/radial1"/>
    <dgm:cxn modelId="{6B560B05-FB84-4AE1-BE0E-0F45128A0F65}" srcId="{DAF167BE-2CC9-4748-9DA8-91643C9FF349}" destId="{76CA5F21-72C0-427E-87E0-6B04A7ECCD24}" srcOrd="0" destOrd="0" parTransId="{8E13BFD1-66BB-45F9-B51F-66D75127E615}" sibTransId="{C47BFAF8-6C80-444B-906D-0902D96A889D}"/>
    <dgm:cxn modelId="{7CC05E8D-169F-44F4-9DE7-AF5D1EAA688D}" type="presOf" srcId="{8963842F-14F3-49A1-8096-F4FB240FD20B}" destId="{914940B2-AE12-4C4F-A62A-461A436BA290}" srcOrd="0" destOrd="0" presId="urn:microsoft.com/office/officeart/2005/8/layout/radial1"/>
    <dgm:cxn modelId="{B172B060-84E5-4763-9E4F-D7FFE3FB3A53}" srcId="{DAF167BE-2CC9-4748-9DA8-91643C9FF349}" destId="{84DD51CA-E095-4C99-A9E7-92EB67B90A06}" srcOrd="2" destOrd="0" parTransId="{0B490051-6AF5-4B94-9ED9-6EFA7777A544}" sibTransId="{69F3B77A-4532-431B-9939-68A28FC7F04E}"/>
    <dgm:cxn modelId="{AAA45B92-6B13-4D0D-A54E-2B6093A35A1F}" type="presOf" srcId="{0B490051-6AF5-4B94-9ED9-6EFA7777A544}" destId="{C497F048-1DF4-40AC-9282-F53554E1FE44}" srcOrd="0" destOrd="0" presId="urn:microsoft.com/office/officeart/2005/8/layout/radial1"/>
    <dgm:cxn modelId="{B1FCFDE0-C3AC-4AB7-9B61-990AEB0A143C}" type="presOf" srcId="{84DD51CA-E095-4C99-A9E7-92EB67B90A06}" destId="{E56C593E-840A-4049-9847-7169BA6A419D}" srcOrd="0" destOrd="0" presId="urn:microsoft.com/office/officeart/2005/8/layout/radial1"/>
    <dgm:cxn modelId="{1395BC20-C186-46D5-8322-35CA9E00ADAE}" type="presParOf" srcId="{19B83E27-DFDD-405B-9D05-31ED860FF690}" destId="{B7D4F6E5-1C97-458B-8BE9-6F8A082D4AE7}" srcOrd="0" destOrd="0" presId="urn:microsoft.com/office/officeart/2005/8/layout/radial1"/>
    <dgm:cxn modelId="{2CC8FD57-0EDB-4419-9F75-F10D2F3A3398}" type="presParOf" srcId="{19B83E27-DFDD-405B-9D05-31ED860FF690}" destId="{836A2B0B-789A-4CE6-93A7-78DE7009B64F}" srcOrd="1" destOrd="0" presId="urn:microsoft.com/office/officeart/2005/8/layout/radial1"/>
    <dgm:cxn modelId="{E5AAFD5D-6AB4-4C3E-9A4B-D883FCB6B1F4}" type="presParOf" srcId="{836A2B0B-789A-4CE6-93A7-78DE7009B64F}" destId="{690A7D5D-02A9-4507-BF95-B7124C374A4C}" srcOrd="0" destOrd="0" presId="urn:microsoft.com/office/officeart/2005/8/layout/radial1"/>
    <dgm:cxn modelId="{C90C5462-6AA2-4B6A-8AEB-1D7E1E4F74F4}" type="presParOf" srcId="{19B83E27-DFDD-405B-9D05-31ED860FF690}" destId="{14E23B01-129F-458A-B71C-A1C3148CDE62}" srcOrd="2" destOrd="0" presId="urn:microsoft.com/office/officeart/2005/8/layout/radial1"/>
    <dgm:cxn modelId="{F532C0BC-5352-4994-9361-FF16EA03A279}" type="presParOf" srcId="{19B83E27-DFDD-405B-9D05-31ED860FF690}" destId="{19AA09AC-541D-4DBB-88DD-47A21A3D7BDB}" srcOrd="3" destOrd="0" presId="urn:microsoft.com/office/officeart/2005/8/layout/radial1"/>
    <dgm:cxn modelId="{9E02F35E-D22D-41B8-81CF-71E1351BC690}" type="presParOf" srcId="{19AA09AC-541D-4DBB-88DD-47A21A3D7BDB}" destId="{F9458515-F164-4EC9-A616-94451B8AAD0E}" srcOrd="0" destOrd="0" presId="urn:microsoft.com/office/officeart/2005/8/layout/radial1"/>
    <dgm:cxn modelId="{78DB7E0F-014E-46B3-AABE-8470B2FA1FAD}" type="presParOf" srcId="{19B83E27-DFDD-405B-9D05-31ED860FF690}" destId="{914940B2-AE12-4C4F-A62A-461A436BA290}" srcOrd="4" destOrd="0" presId="urn:microsoft.com/office/officeart/2005/8/layout/radial1"/>
    <dgm:cxn modelId="{BADB285C-BBC4-438F-9270-6D58EF3657D0}" type="presParOf" srcId="{19B83E27-DFDD-405B-9D05-31ED860FF690}" destId="{C497F048-1DF4-40AC-9282-F53554E1FE44}" srcOrd="5" destOrd="0" presId="urn:microsoft.com/office/officeart/2005/8/layout/radial1"/>
    <dgm:cxn modelId="{D9C65AE7-E8B7-425C-8B5F-38C02A89A861}" type="presParOf" srcId="{C497F048-1DF4-40AC-9282-F53554E1FE44}" destId="{B1BFDA91-40CA-4E2D-97E3-00A1EE4157EF}" srcOrd="0" destOrd="0" presId="urn:microsoft.com/office/officeart/2005/8/layout/radial1"/>
    <dgm:cxn modelId="{75143FD5-DB47-4018-A1E7-41CCE6DFAD7E}" type="presParOf" srcId="{19B83E27-DFDD-405B-9D05-31ED860FF690}" destId="{E56C593E-840A-4049-9847-7169BA6A419D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245B65-6D5A-4559-A780-430C2CA425F8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88C734-73C3-4EA9-BBED-137B979E07F0}">
      <dgm:prSet phldrT="[Texte]" custT="1"/>
      <dgm:spPr/>
      <dgm:t>
        <a:bodyPr/>
        <a:lstStyle/>
        <a:p>
          <a:r>
            <a:rPr lang="fr-FR" sz="1600" dirty="0" smtClean="0"/>
            <a:t>Technicien</a:t>
          </a:r>
          <a:endParaRPr lang="fr-FR" sz="1400" dirty="0"/>
        </a:p>
      </dgm:t>
    </dgm:pt>
    <dgm:pt modelId="{882E888A-A5F6-46C2-950C-3D0B0F2163E3}" type="parTrans" cxnId="{481CA302-16CB-4559-AAA7-D1F4D4616F17}">
      <dgm:prSet/>
      <dgm:spPr/>
      <dgm:t>
        <a:bodyPr/>
        <a:lstStyle/>
        <a:p>
          <a:endParaRPr lang="fr-FR"/>
        </a:p>
      </dgm:t>
    </dgm:pt>
    <dgm:pt modelId="{3BAADC73-5D16-439D-B3BB-250F119E24B6}" type="sibTrans" cxnId="{481CA302-16CB-4559-AAA7-D1F4D4616F17}">
      <dgm:prSet/>
      <dgm:spPr/>
      <dgm:t>
        <a:bodyPr/>
        <a:lstStyle/>
        <a:p>
          <a:endParaRPr lang="fr-FR"/>
        </a:p>
      </dgm:t>
    </dgm:pt>
    <dgm:pt modelId="{F29C1A5F-4421-479F-8718-5B2B80C10773}">
      <dgm:prSet phldrT="[Texte]" custT="1"/>
      <dgm:spPr/>
      <dgm:t>
        <a:bodyPr/>
        <a:lstStyle/>
        <a:p>
          <a:r>
            <a:rPr lang="fr-FR" sz="1400" dirty="0" smtClean="0"/>
            <a:t>Contribution sous encadrement technique</a:t>
          </a:r>
          <a:endParaRPr lang="fr-FR" sz="1400" dirty="0"/>
        </a:p>
      </dgm:t>
    </dgm:pt>
    <dgm:pt modelId="{A9C803BF-3B1D-4EBE-8CFC-5EFD2CB4FE5B}" type="parTrans" cxnId="{E3CA68B6-6583-470C-AF0E-73E0A705E646}">
      <dgm:prSet/>
      <dgm:spPr/>
      <dgm:t>
        <a:bodyPr/>
        <a:lstStyle/>
        <a:p>
          <a:endParaRPr lang="fr-FR"/>
        </a:p>
      </dgm:t>
    </dgm:pt>
    <dgm:pt modelId="{1B6D1EB2-49B5-493C-BCF1-5E82D9628461}" type="sibTrans" cxnId="{E3CA68B6-6583-470C-AF0E-73E0A705E646}">
      <dgm:prSet/>
      <dgm:spPr/>
      <dgm:t>
        <a:bodyPr/>
        <a:lstStyle/>
        <a:p>
          <a:endParaRPr lang="fr-FR"/>
        </a:p>
      </dgm:t>
    </dgm:pt>
    <dgm:pt modelId="{3DF69A98-D987-414B-A842-BE7672CE0265}">
      <dgm:prSet phldrT="[Texte]" custT="1"/>
      <dgm:spPr/>
      <dgm:t>
        <a:bodyPr/>
        <a:lstStyle/>
        <a:p>
          <a:r>
            <a:rPr lang="fr-FR" sz="1400" dirty="0" smtClean="0"/>
            <a:t>Apprentissage des fondamentaux </a:t>
          </a:r>
          <a:endParaRPr lang="fr-FR" sz="1400" dirty="0"/>
        </a:p>
      </dgm:t>
    </dgm:pt>
    <dgm:pt modelId="{ED58E88A-18BA-4976-AEAB-986C8E693FE6}" type="parTrans" cxnId="{F38220E8-06ED-4226-85CD-4FAB4A0A3119}">
      <dgm:prSet/>
      <dgm:spPr/>
      <dgm:t>
        <a:bodyPr/>
        <a:lstStyle/>
        <a:p>
          <a:endParaRPr lang="fr-FR"/>
        </a:p>
      </dgm:t>
    </dgm:pt>
    <dgm:pt modelId="{29BDBF97-07A2-4FF8-9419-7D894739F9C5}" type="sibTrans" cxnId="{F38220E8-06ED-4226-85CD-4FAB4A0A3119}">
      <dgm:prSet/>
      <dgm:spPr/>
      <dgm:t>
        <a:bodyPr/>
        <a:lstStyle/>
        <a:p>
          <a:endParaRPr lang="fr-FR"/>
        </a:p>
      </dgm:t>
    </dgm:pt>
    <dgm:pt modelId="{5566C166-77D9-47DA-8B0E-9876CA29B0F4}">
      <dgm:prSet phldrT="[Texte]"/>
      <dgm:spPr/>
      <dgm:t>
        <a:bodyPr/>
        <a:lstStyle/>
        <a:p>
          <a:r>
            <a:rPr lang="fr-FR" sz="1700" dirty="0" smtClean="0"/>
            <a:t>Ingénieur</a:t>
          </a:r>
          <a:endParaRPr lang="fr-FR" sz="1700" dirty="0"/>
        </a:p>
      </dgm:t>
    </dgm:pt>
    <dgm:pt modelId="{30EE3597-386E-4612-9B6C-53AB98A92A6A}" type="parTrans" cxnId="{D85A905F-F88A-48B9-BC48-849D47C78995}">
      <dgm:prSet/>
      <dgm:spPr/>
      <dgm:t>
        <a:bodyPr/>
        <a:lstStyle/>
        <a:p>
          <a:endParaRPr lang="fr-FR"/>
        </a:p>
      </dgm:t>
    </dgm:pt>
    <dgm:pt modelId="{96AA3515-DA11-4F99-93E7-B1A05CAEE62E}" type="sibTrans" cxnId="{D85A905F-F88A-48B9-BC48-849D47C78995}">
      <dgm:prSet/>
      <dgm:spPr/>
      <dgm:t>
        <a:bodyPr/>
        <a:lstStyle/>
        <a:p>
          <a:endParaRPr lang="fr-FR"/>
        </a:p>
      </dgm:t>
    </dgm:pt>
    <dgm:pt modelId="{6EB6CF8D-C29B-4D94-A177-90CDDBC86E16}">
      <dgm:prSet phldrT="[Texte]" custT="1"/>
      <dgm:spPr/>
      <dgm:t>
        <a:bodyPr/>
        <a:lstStyle/>
        <a:p>
          <a:r>
            <a:rPr lang="fr-FR" sz="1400" dirty="0" smtClean="0"/>
            <a:t>Contribution sous supervision d’un responsable </a:t>
          </a:r>
          <a:endParaRPr lang="fr-FR" sz="1400" dirty="0"/>
        </a:p>
      </dgm:t>
    </dgm:pt>
    <dgm:pt modelId="{9E7E5B36-BAA4-43B7-AEF0-D12196AD9619}" type="parTrans" cxnId="{3CE3ABE5-391B-4D67-9EF9-D139AFB77FF5}">
      <dgm:prSet/>
      <dgm:spPr/>
      <dgm:t>
        <a:bodyPr/>
        <a:lstStyle/>
        <a:p>
          <a:endParaRPr lang="fr-FR"/>
        </a:p>
      </dgm:t>
    </dgm:pt>
    <dgm:pt modelId="{3F2EC68B-B0E2-46DD-A144-DCF6645402DE}" type="sibTrans" cxnId="{3CE3ABE5-391B-4D67-9EF9-D139AFB77FF5}">
      <dgm:prSet/>
      <dgm:spPr/>
      <dgm:t>
        <a:bodyPr/>
        <a:lstStyle/>
        <a:p>
          <a:endParaRPr lang="fr-FR"/>
        </a:p>
      </dgm:t>
    </dgm:pt>
    <dgm:pt modelId="{FE460206-09F2-4045-AA62-CD0B514B86AA}">
      <dgm:prSet phldrT="[Texte]" custT="1"/>
      <dgm:spPr/>
      <dgm:t>
        <a:bodyPr/>
        <a:lstStyle/>
        <a:p>
          <a:r>
            <a:rPr lang="fr-FR" sz="1400" dirty="0" smtClean="0"/>
            <a:t>Réalisation autonome d’une tâche </a:t>
          </a:r>
          <a:endParaRPr lang="fr-FR" sz="1400" dirty="0"/>
        </a:p>
      </dgm:t>
    </dgm:pt>
    <dgm:pt modelId="{33C47B6D-AF05-497A-9A8B-4CE919699B34}" type="parTrans" cxnId="{EBD097D5-8508-48CE-9937-BF84ABFD0D3F}">
      <dgm:prSet/>
      <dgm:spPr/>
      <dgm:t>
        <a:bodyPr/>
        <a:lstStyle/>
        <a:p>
          <a:endParaRPr lang="fr-FR"/>
        </a:p>
      </dgm:t>
    </dgm:pt>
    <dgm:pt modelId="{72CC14C3-1A64-45D1-8E32-D9D16B3D8BDE}" type="sibTrans" cxnId="{EBD097D5-8508-48CE-9937-BF84ABFD0D3F}">
      <dgm:prSet/>
      <dgm:spPr/>
      <dgm:t>
        <a:bodyPr/>
        <a:lstStyle/>
        <a:p>
          <a:endParaRPr lang="fr-FR"/>
        </a:p>
      </dgm:t>
    </dgm:pt>
    <dgm:pt modelId="{ECFFC1D0-001F-4280-AB1D-33634B147968}">
      <dgm:prSet phldrT="[Texte]"/>
      <dgm:spPr/>
      <dgm:t>
        <a:bodyPr/>
        <a:lstStyle/>
        <a:p>
          <a:r>
            <a:rPr lang="fr-FR" sz="1700" dirty="0" smtClean="0"/>
            <a:t>Ingénieur senior</a:t>
          </a:r>
          <a:endParaRPr lang="fr-FR" sz="1700" dirty="0"/>
        </a:p>
      </dgm:t>
    </dgm:pt>
    <dgm:pt modelId="{AADA6F01-2218-49E8-AE5B-126BDC499F4D}" type="parTrans" cxnId="{19560D01-B3F9-4285-B77C-3E85746EDA79}">
      <dgm:prSet/>
      <dgm:spPr/>
      <dgm:t>
        <a:bodyPr/>
        <a:lstStyle/>
        <a:p>
          <a:endParaRPr lang="fr-FR"/>
        </a:p>
      </dgm:t>
    </dgm:pt>
    <dgm:pt modelId="{E4E02F5E-96B2-4CEC-8F55-2629919A1A31}" type="sibTrans" cxnId="{19560D01-B3F9-4285-B77C-3E85746EDA79}">
      <dgm:prSet/>
      <dgm:spPr/>
      <dgm:t>
        <a:bodyPr/>
        <a:lstStyle/>
        <a:p>
          <a:endParaRPr lang="fr-FR"/>
        </a:p>
      </dgm:t>
    </dgm:pt>
    <dgm:pt modelId="{E389265F-2419-4B54-B277-D1AC47C150DB}">
      <dgm:prSet phldrT="[Texte]" custT="1"/>
      <dgm:spPr/>
      <dgm:t>
        <a:bodyPr/>
        <a:lstStyle/>
        <a:p>
          <a:r>
            <a:rPr lang="fr-FR" sz="1400" dirty="0" smtClean="0"/>
            <a:t>Prise en charge autonome de missions</a:t>
          </a:r>
          <a:endParaRPr lang="fr-FR" sz="1400" dirty="0"/>
        </a:p>
      </dgm:t>
    </dgm:pt>
    <dgm:pt modelId="{DF41DA8A-1C60-45CD-8682-9122E407E78C}" type="parTrans" cxnId="{97E19F29-9EE3-4E3E-8733-3D0065579051}">
      <dgm:prSet/>
      <dgm:spPr/>
      <dgm:t>
        <a:bodyPr/>
        <a:lstStyle/>
        <a:p>
          <a:endParaRPr lang="fr-FR"/>
        </a:p>
      </dgm:t>
    </dgm:pt>
    <dgm:pt modelId="{6F8AB6B4-D7CF-48E7-AC89-77C8C9CA17E5}" type="sibTrans" cxnId="{97E19F29-9EE3-4E3E-8733-3D0065579051}">
      <dgm:prSet/>
      <dgm:spPr/>
      <dgm:t>
        <a:bodyPr/>
        <a:lstStyle/>
        <a:p>
          <a:endParaRPr lang="fr-FR"/>
        </a:p>
      </dgm:t>
    </dgm:pt>
    <dgm:pt modelId="{1A43D074-D832-48D7-9D4D-9B239A8C9654}">
      <dgm:prSet phldrT="[Texte]"/>
      <dgm:spPr/>
      <dgm:t>
        <a:bodyPr/>
        <a:lstStyle/>
        <a:p>
          <a:endParaRPr lang="fr-FR" sz="1100" dirty="0"/>
        </a:p>
      </dgm:t>
    </dgm:pt>
    <dgm:pt modelId="{9BE9684A-4F04-4D23-84DF-9BB35FC02E6C}" type="parTrans" cxnId="{BD4FB416-AAA9-436D-9AAA-BE868867466A}">
      <dgm:prSet/>
      <dgm:spPr/>
      <dgm:t>
        <a:bodyPr/>
        <a:lstStyle/>
        <a:p>
          <a:endParaRPr lang="fr-FR"/>
        </a:p>
      </dgm:t>
    </dgm:pt>
    <dgm:pt modelId="{8A078CB6-368D-4692-A658-F39C21DB8501}" type="sibTrans" cxnId="{BD4FB416-AAA9-436D-9AAA-BE868867466A}">
      <dgm:prSet/>
      <dgm:spPr/>
      <dgm:t>
        <a:bodyPr/>
        <a:lstStyle/>
        <a:p>
          <a:endParaRPr lang="fr-FR"/>
        </a:p>
      </dgm:t>
    </dgm:pt>
    <dgm:pt modelId="{F64AFED1-870B-47DB-ADCB-114610F671A1}">
      <dgm:prSet phldrT="[Texte]" custT="1"/>
      <dgm:spPr/>
      <dgm:t>
        <a:bodyPr/>
        <a:lstStyle/>
        <a:p>
          <a:r>
            <a:rPr lang="fr-FR" sz="1400" dirty="0" smtClean="0"/>
            <a:t>Exécution des tâches de manière autonome</a:t>
          </a:r>
          <a:endParaRPr lang="fr-FR" sz="1400" dirty="0"/>
        </a:p>
      </dgm:t>
    </dgm:pt>
    <dgm:pt modelId="{B0146422-43F9-474A-B26B-2A258C3538D1}" type="parTrans" cxnId="{1BA36528-5192-4E2F-BE10-8BB3F14722FC}">
      <dgm:prSet/>
      <dgm:spPr/>
      <dgm:t>
        <a:bodyPr/>
        <a:lstStyle/>
        <a:p>
          <a:endParaRPr lang="fr-FR"/>
        </a:p>
      </dgm:t>
    </dgm:pt>
    <dgm:pt modelId="{D9114D1E-50AD-4569-97B6-837759D5C755}" type="sibTrans" cxnId="{1BA36528-5192-4E2F-BE10-8BB3F14722FC}">
      <dgm:prSet/>
      <dgm:spPr/>
      <dgm:t>
        <a:bodyPr/>
        <a:lstStyle/>
        <a:p>
          <a:endParaRPr lang="fr-FR"/>
        </a:p>
      </dgm:t>
    </dgm:pt>
    <dgm:pt modelId="{2BAFCC11-5986-42DB-A692-6450C0A3D62A}">
      <dgm:prSet phldrT="[Texte]" custT="1"/>
      <dgm:spPr/>
      <dgm:t>
        <a:bodyPr/>
        <a:lstStyle/>
        <a:p>
          <a:r>
            <a:rPr lang="fr-FR" sz="1400" dirty="0" smtClean="0"/>
            <a:t>Capacité d’encadrement technique </a:t>
          </a:r>
          <a:endParaRPr lang="fr-FR" sz="1400" dirty="0"/>
        </a:p>
      </dgm:t>
    </dgm:pt>
    <dgm:pt modelId="{70B1FE56-2E75-4884-98C4-8A317EBA7DCE}" type="parTrans" cxnId="{FB7E2F47-6FD5-47B3-9843-101597853538}">
      <dgm:prSet/>
      <dgm:spPr/>
      <dgm:t>
        <a:bodyPr/>
        <a:lstStyle/>
        <a:p>
          <a:endParaRPr lang="fr-FR"/>
        </a:p>
      </dgm:t>
    </dgm:pt>
    <dgm:pt modelId="{77082561-3C2D-4690-9410-633ED339454C}" type="sibTrans" cxnId="{FB7E2F47-6FD5-47B3-9843-101597853538}">
      <dgm:prSet/>
      <dgm:spPr/>
      <dgm:t>
        <a:bodyPr/>
        <a:lstStyle/>
        <a:p>
          <a:endParaRPr lang="fr-FR"/>
        </a:p>
      </dgm:t>
    </dgm:pt>
    <dgm:pt modelId="{CCBCC99D-81D5-4440-B04F-AD8F59D35CCC}">
      <dgm:prSet phldrT="[Texte]" custT="1"/>
      <dgm:spPr/>
      <dgm:t>
        <a:bodyPr/>
        <a:lstStyle/>
        <a:p>
          <a:r>
            <a:rPr lang="fr-FR" sz="1400" dirty="0" smtClean="0"/>
            <a:t>Contribution sous supervision d’un manager</a:t>
          </a:r>
          <a:endParaRPr lang="fr-FR" sz="1400" dirty="0"/>
        </a:p>
      </dgm:t>
    </dgm:pt>
    <dgm:pt modelId="{706E6F76-FFE5-4A1C-AAB1-8AC1667CF438}" type="parTrans" cxnId="{D85AB08B-6236-435A-8C4A-DE14216C9D3C}">
      <dgm:prSet/>
      <dgm:spPr/>
      <dgm:t>
        <a:bodyPr/>
        <a:lstStyle/>
        <a:p>
          <a:endParaRPr lang="fr-FR"/>
        </a:p>
      </dgm:t>
    </dgm:pt>
    <dgm:pt modelId="{3946A2DC-D0C7-4836-AE2C-5AE495D21258}" type="sibTrans" cxnId="{D85AB08B-6236-435A-8C4A-DE14216C9D3C}">
      <dgm:prSet/>
      <dgm:spPr/>
      <dgm:t>
        <a:bodyPr/>
        <a:lstStyle/>
        <a:p>
          <a:endParaRPr lang="fr-FR"/>
        </a:p>
      </dgm:t>
    </dgm:pt>
    <dgm:pt modelId="{44422EF9-BB4D-4FF1-BF6F-A0525C9869FB}">
      <dgm:prSet phldrT="[Texte]" custT="1"/>
      <dgm:spPr/>
      <dgm:t>
        <a:bodyPr/>
        <a:lstStyle/>
        <a:p>
          <a:r>
            <a:rPr lang="fr-FR" sz="1400" dirty="0" smtClean="0"/>
            <a:t>Veille technologique</a:t>
          </a:r>
          <a:endParaRPr lang="fr-FR" sz="1400" dirty="0"/>
        </a:p>
      </dgm:t>
    </dgm:pt>
    <dgm:pt modelId="{C6ECBF02-3817-4635-9380-B838B4EC6F43}" type="parTrans" cxnId="{EBC3EB2B-978A-43A9-9AC7-DE10944CBABF}">
      <dgm:prSet/>
      <dgm:spPr/>
      <dgm:t>
        <a:bodyPr/>
        <a:lstStyle/>
        <a:p>
          <a:endParaRPr lang="fr-FR"/>
        </a:p>
      </dgm:t>
    </dgm:pt>
    <dgm:pt modelId="{8185FCEC-1411-4F5E-AB66-0D027453373B}" type="sibTrans" cxnId="{EBC3EB2B-978A-43A9-9AC7-DE10944CBABF}">
      <dgm:prSet/>
      <dgm:spPr/>
      <dgm:t>
        <a:bodyPr/>
        <a:lstStyle/>
        <a:p>
          <a:endParaRPr lang="fr-FR"/>
        </a:p>
      </dgm:t>
    </dgm:pt>
    <dgm:pt modelId="{3044D1C2-AA8B-486A-9BAD-F78E053B3951}">
      <dgm:prSet phldrT="[Texte]" custT="1"/>
      <dgm:spPr/>
      <dgm:t>
        <a:bodyPr/>
        <a:lstStyle/>
        <a:p>
          <a:r>
            <a:rPr lang="fr-FR" sz="1400" dirty="0" smtClean="0"/>
            <a:t>Acquisition d’un large éventail de </a:t>
          </a:r>
          <a:r>
            <a:rPr lang="fr-FR" sz="1400" dirty="0" smtClean="0"/>
            <a:t>savoir-faire </a:t>
          </a:r>
          <a:r>
            <a:rPr lang="fr-FR" sz="1400" dirty="0" smtClean="0"/>
            <a:t>fonctionnel et technique</a:t>
          </a:r>
          <a:endParaRPr lang="fr-FR" sz="1400" dirty="0"/>
        </a:p>
      </dgm:t>
    </dgm:pt>
    <dgm:pt modelId="{D8A0703F-51CC-443E-8EC4-596204F58935}" type="parTrans" cxnId="{E8809472-817D-40AC-BCA0-377B77FE33F6}">
      <dgm:prSet/>
      <dgm:spPr/>
      <dgm:t>
        <a:bodyPr/>
        <a:lstStyle/>
        <a:p>
          <a:endParaRPr lang="fr-FR"/>
        </a:p>
      </dgm:t>
    </dgm:pt>
    <dgm:pt modelId="{4B9D263E-FA44-4774-9825-66A4DD911230}" type="sibTrans" cxnId="{E8809472-817D-40AC-BCA0-377B77FE33F6}">
      <dgm:prSet/>
      <dgm:spPr/>
      <dgm:t>
        <a:bodyPr/>
        <a:lstStyle/>
        <a:p>
          <a:endParaRPr lang="fr-FR"/>
        </a:p>
      </dgm:t>
    </dgm:pt>
    <dgm:pt modelId="{E6D8F9A8-2C28-420A-8D1A-23359AAE0601}" type="pres">
      <dgm:prSet presAssocID="{DA245B65-6D5A-4559-A780-430C2CA425F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5EC256D-A8C8-4901-AF5F-C8295B6F45F4}" type="pres">
      <dgm:prSet presAssocID="{9388C734-73C3-4EA9-BBED-137B979E07F0}" presName="comp" presStyleCnt="0"/>
      <dgm:spPr/>
    </dgm:pt>
    <dgm:pt modelId="{2286BD61-85FA-4744-84AC-D69005F902B5}" type="pres">
      <dgm:prSet presAssocID="{9388C734-73C3-4EA9-BBED-137B979E07F0}" presName="box" presStyleLbl="node1" presStyleIdx="0" presStyleCnt="3" custLinFactNeighborX="-4169" custLinFactNeighborY="-4043"/>
      <dgm:spPr/>
      <dgm:t>
        <a:bodyPr/>
        <a:lstStyle/>
        <a:p>
          <a:endParaRPr lang="fr-FR"/>
        </a:p>
      </dgm:t>
    </dgm:pt>
    <dgm:pt modelId="{D59B82A6-E6E6-41BA-B9B8-08F480CB6B2D}" type="pres">
      <dgm:prSet presAssocID="{9388C734-73C3-4EA9-BBED-137B979E07F0}" presName="img" presStyleLbl="f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7220" r="17220"/>
          </a:stretch>
        </a:blipFill>
      </dgm:spPr>
      <dgm:t>
        <a:bodyPr/>
        <a:lstStyle/>
        <a:p>
          <a:endParaRPr lang="fr-FR"/>
        </a:p>
      </dgm:t>
    </dgm:pt>
    <dgm:pt modelId="{D68DF674-F01A-4AD2-A9D7-08D9CA06F470}" type="pres">
      <dgm:prSet presAssocID="{9388C734-73C3-4EA9-BBED-137B979E07F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094340-1C50-4A41-87C5-B86ED487D44D}" type="pres">
      <dgm:prSet presAssocID="{3BAADC73-5D16-439D-B3BB-250F119E24B6}" presName="spacer" presStyleCnt="0"/>
      <dgm:spPr/>
    </dgm:pt>
    <dgm:pt modelId="{9EAD0F32-B0AF-474D-AC8F-A732D871E531}" type="pres">
      <dgm:prSet presAssocID="{5566C166-77D9-47DA-8B0E-9876CA29B0F4}" presName="comp" presStyleCnt="0"/>
      <dgm:spPr/>
    </dgm:pt>
    <dgm:pt modelId="{D45F2208-15AE-4F7F-8BA5-AB1CB6A15F59}" type="pres">
      <dgm:prSet presAssocID="{5566C166-77D9-47DA-8B0E-9876CA29B0F4}" presName="box" presStyleLbl="node1" presStyleIdx="1" presStyleCnt="3"/>
      <dgm:spPr/>
      <dgm:t>
        <a:bodyPr/>
        <a:lstStyle/>
        <a:p>
          <a:endParaRPr lang="fr-FR"/>
        </a:p>
      </dgm:t>
    </dgm:pt>
    <dgm:pt modelId="{E09310E2-A93D-47E2-A843-0BFCB305308C}" type="pres">
      <dgm:prSet presAssocID="{5566C166-77D9-47DA-8B0E-9876CA29B0F4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8940" r="18940"/>
          </a:stretch>
        </a:blipFill>
      </dgm:spPr>
      <dgm:t>
        <a:bodyPr/>
        <a:lstStyle/>
        <a:p>
          <a:endParaRPr lang="fr-FR"/>
        </a:p>
      </dgm:t>
    </dgm:pt>
    <dgm:pt modelId="{D4721746-EB9C-4C52-9E34-AC81A50AE3F2}" type="pres">
      <dgm:prSet presAssocID="{5566C166-77D9-47DA-8B0E-9876CA29B0F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B3C987-5F74-4DD4-9653-97B1E430DDAE}" type="pres">
      <dgm:prSet presAssocID="{96AA3515-DA11-4F99-93E7-B1A05CAEE62E}" presName="spacer" presStyleCnt="0"/>
      <dgm:spPr/>
    </dgm:pt>
    <dgm:pt modelId="{80B42628-04A1-4DB2-9CB7-3A2D6798C042}" type="pres">
      <dgm:prSet presAssocID="{ECFFC1D0-001F-4280-AB1D-33634B147968}" presName="comp" presStyleCnt="0"/>
      <dgm:spPr/>
    </dgm:pt>
    <dgm:pt modelId="{D3449D14-44F9-425A-9F77-1C03F958571B}" type="pres">
      <dgm:prSet presAssocID="{ECFFC1D0-001F-4280-AB1D-33634B147968}" presName="box" presStyleLbl="node1" presStyleIdx="2" presStyleCnt="3"/>
      <dgm:spPr/>
      <dgm:t>
        <a:bodyPr/>
        <a:lstStyle/>
        <a:p>
          <a:endParaRPr lang="fr-FR"/>
        </a:p>
      </dgm:t>
    </dgm:pt>
    <dgm:pt modelId="{A3471B01-8F9E-49D0-8732-C7D0395F9AFF}" type="pres">
      <dgm:prSet presAssocID="{ECFFC1D0-001F-4280-AB1D-33634B147968}" presName="img" presStyleLbl="f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762" r="22762"/>
          </a:stretch>
        </a:blipFill>
      </dgm:spPr>
      <dgm:t>
        <a:bodyPr/>
        <a:lstStyle/>
        <a:p>
          <a:endParaRPr lang="fr-FR"/>
        </a:p>
      </dgm:t>
    </dgm:pt>
    <dgm:pt modelId="{F91E61E9-148F-4FD8-BA45-C25106DBE923}" type="pres">
      <dgm:prSet presAssocID="{ECFFC1D0-001F-4280-AB1D-33634B147968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A7D34E9-C2C9-48F9-BD8C-F0431B38C612}" type="presOf" srcId="{9388C734-73C3-4EA9-BBED-137B979E07F0}" destId="{2286BD61-85FA-4744-84AC-D69005F902B5}" srcOrd="0" destOrd="0" presId="urn:microsoft.com/office/officeart/2005/8/layout/vList4"/>
    <dgm:cxn modelId="{B7367DB3-21F3-4694-8967-545FA78847A5}" type="presOf" srcId="{9388C734-73C3-4EA9-BBED-137B979E07F0}" destId="{D68DF674-F01A-4AD2-A9D7-08D9CA06F470}" srcOrd="1" destOrd="0" presId="urn:microsoft.com/office/officeart/2005/8/layout/vList4"/>
    <dgm:cxn modelId="{D4CC64BC-A22A-4318-9914-58DB3ACA9437}" type="presOf" srcId="{F29C1A5F-4421-479F-8718-5B2B80C10773}" destId="{2286BD61-85FA-4744-84AC-D69005F902B5}" srcOrd="0" destOrd="1" presId="urn:microsoft.com/office/officeart/2005/8/layout/vList4"/>
    <dgm:cxn modelId="{BD4FB416-AAA9-436D-9AAA-BE868867466A}" srcId="{9388C734-73C3-4EA9-BBED-137B979E07F0}" destId="{1A43D074-D832-48D7-9D4D-9B239A8C9654}" srcOrd="4" destOrd="0" parTransId="{9BE9684A-4F04-4D23-84DF-9BB35FC02E6C}" sibTransId="{8A078CB6-368D-4692-A658-F39C21DB8501}"/>
    <dgm:cxn modelId="{E9FBD361-8839-40A5-B26E-924804F137F8}" type="presOf" srcId="{ECFFC1D0-001F-4280-AB1D-33634B147968}" destId="{F91E61E9-148F-4FD8-BA45-C25106DBE923}" srcOrd="1" destOrd="0" presId="urn:microsoft.com/office/officeart/2005/8/layout/vList4"/>
    <dgm:cxn modelId="{6E966152-C335-4FEE-B718-0B26BA23E81A}" type="presOf" srcId="{F64AFED1-870B-47DB-ADCB-114610F671A1}" destId="{D68DF674-F01A-4AD2-A9D7-08D9CA06F470}" srcOrd="1" destOrd="2" presId="urn:microsoft.com/office/officeart/2005/8/layout/vList4"/>
    <dgm:cxn modelId="{C2EDB39F-358A-407C-B229-7757C1444EC5}" type="presOf" srcId="{CCBCC99D-81D5-4440-B04F-AD8F59D35CCC}" destId="{F91E61E9-148F-4FD8-BA45-C25106DBE923}" srcOrd="1" destOrd="2" presId="urn:microsoft.com/office/officeart/2005/8/layout/vList4"/>
    <dgm:cxn modelId="{EBC3EB2B-978A-43A9-9AC7-DE10944CBABF}" srcId="{9388C734-73C3-4EA9-BBED-137B979E07F0}" destId="{44422EF9-BB4D-4FF1-BF6F-A0525C9869FB}" srcOrd="2" destOrd="0" parTransId="{C6ECBF02-3817-4635-9380-B838B4EC6F43}" sibTransId="{8185FCEC-1411-4F5E-AB66-0D027453373B}"/>
    <dgm:cxn modelId="{E8809472-817D-40AC-BCA0-377B77FE33F6}" srcId="{ECFFC1D0-001F-4280-AB1D-33634B147968}" destId="{3044D1C2-AA8B-486A-9BAD-F78E053B3951}" srcOrd="2" destOrd="0" parTransId="{D8A0703F-51CC-443E-8EC4-596204F58935}" sibTransId="{4B9D263E-FA44-4774-9825-66A4DD911230}"/>
    <dgm:cxn modelId="{EBD097D5-8508-48CE-9937-BF84ABFD0D3F}" srcId="{5566C166-77D9-47DA-8B0E-9876CA29B0F4}" destId="{FE460206-09F2-4045-AA62-CD0B514B86AA}" srcOrd="1" destOrd="0" parTransId="{33C47B6D-AF05-497A-9A8B-4CE919699B34}" sibTransId="{72CC14C3-1A64-45D1-8E32-D9D16B3D8BDE}"/>
    <dgm:cxn modelId="{2C02FEEF-DD1E-4EEF-B6BB-378BCE7CA2C6}" type="presOf" srcId="{5566C166-77D9-47DA-8B0E-9876CA29B0F4}" destId="{D45F2208-15AE-4F7F-8BA5-AB1CB6A15F59}" srcOrd="0" destOrd="0" presId="urn:microsoft.com/office/officeart/2005/8/layout/vList4"/>
    <dgm:cxn modelId="{FE7AA576-5EE0-49A6-AEFA-4601946B69B4}" type="presOf" srcId="{CCBCC99D-81D5-4440-B04F-AD8F59D35CCC}" destId="{D3449D14-44F9-425A-9F77-1C03F958571B}" srcOrd="0" destOrd="2" presId="urn:microsoft.com/office/officeart/2005/8/layout/vList4"/>
    <dgm:cxn modelId="{03E19094-3771-4740-859A-C9148C2C8AFA}" type="presOf" srcId="{3044D1C2-AA8B-486A-9BAD-F78E053B3951}" destId="{D3449D14-44F9-425A-9F77-1C03F958571B}" srcOrd="0" destOrd="3" presId="urn:microsoft.com/office/officeart/2005/8/layout/vList4"/>
    <dgm:cxn modelId="{F6E9B84A-C6E4-4EA8-AC71-ABAACA3F68F4}" type="presOf" srcId="{6EB6CF8D-C29B-4D94-A177-90CDDBC86E16}" destId="{D4721746-EB9C-4C52-9E34-AC81A50AE3F2}" srcOrd="1" destOrd="1" presId="urn:microsoft.com/office/officeart/2005/8/layout/vList4"/>
    <dgm:cxn modelId="{79EAFA0A-5BF3-4E14-81F4-70213EEC114B}" type="presOf" srcId="{44422EF9-BB4D-4FF1-BF6F-A0525C9869FB}" destId="{D68DF674-F01A-4AD2-A9D7-08D9CA06F470}" srcOrd="1" destOrd="3" presId="urn:microsoft.com/office/officeart/2005/8/layout/vList4"/>
    <dgm:cxn modelId="{4FB8AA01-BFE3-4619-A57B-89D3A391800F}" type="presOf" srcId="{F64AFED1-870B-47DB-ADCB-114610F671A1}" destId="{2286BD61-85FA-4744-84AC-D69005F902B5}" srcOrd="0" destOrd="2" presId="urn:microsoft.com/office/officeart/2005/8/layout/vList4"/>
    <dgm:cxn modelId="{FE0DDDF2-BF5D-4BB0-8B74-A0CC48252B86}" type="presOf" srcId="{3DF69A98-D987-414B-A842-BE7672CE0265}" destId="{D68DF674-F01A-4AD2-A9D7-08D9CA06F470}" srcOrd="1" destOrd="4" presId="urn:microsoft.com/office/officeart/2005/8/layout/vList4"/>
    <dgm:cxn modelId="{8CB943B5-4AA6-43A2-95AD-C4D757118727}" type="presOf" srcId="{1A43D074-D832-48D7-9D4D-9B239A8C9654}" destId="{D68DF674-F01A-4AD2-A9D7-08D9CA06F470}" srcOrd="1" destOrd="5" presId="urn:microsoft.com/office/officeart/2005/8/layout/vList4"/>
    <dgm:cxn modelId="{C8647A3B-AECA-422E-A6A9-8B904495D306}" type="presOf" srcId="{FE460206-09F2-4045-AA62-CD0B514B86AA}" destId="{D45F2208-15AE-4F7F-8BA5-AB1CB6A15F59}" srcOrd="0" destOrd="2" presId="urn:microsoft.com/office/officeart/2005/8/layout/vList4"/>
    <dgm:cxn modelId="{435FB0D8-9751-433B-82BE-9B216D51141F}" type="presOf" srcId="{DA245B65-6D5A-4559-A780-430C2CA425F8}" destId="{E6D8F9A8-2C28-420A-8D1A-23359AAE0601}" srcOrd="0" destOrd="0" presId="urn:microsoft.com/office/officeart/2005/8/layout/vList4"/>
    <dgm:cxn modelId="{F68505C5-DB21-47C1-B4FE-12D6E36E0EC9}" type="presOf" srcId="{F29C1A5F-4421-479F-8718-5B2B80C10773}" destId="{D68DF674-F01A-4AD2-A9D7-08D9CA06F470}" srcOrd="1" destOrd="1" presId="urn:microsoft.com/office/officeart/2005/8/layout/vList4"/>
    <dgm:cxn modelId="{3CE3ABE5-391B-4D67-9EF9-D139AFB77FF5}" srcId="{5566C166-77D9-47DA-8B0E-9876CA29B0F4}" destId="{6EB6CF8D-C29B-4D94-A177-90CDDBC86E16}" srcOrd="0" destOrd="0" parTransId="{9E7E5B36-BAA4-43B7-AEF0-D12196AD9619}" sibTransId="{3F2EC68B-B0E2-46DD-A144-DCF6645402DE}"/>
    <dgm:cxn modelId="{9665BEB4-EA57-4EFE-A48A-7D875D64E1F4}" type="presOf" srcId="{2BAFCC11-5986-42DB-A692-6450C0A3D62A}" destId="{D45F2208-15AE-4F7F-8BA5-AB1CB6A15F59}" srcOrd="0" destOrd="3" presId="urn:microsoft.com/office/officeart/2005/8/layout/vList4"/>
    <dgm:cxn modelId="{361D5959-022C-4B83-A164-667F0B51CC83}" type="presOf" srcId="{5566C166-77D9-47DA-8B0E-9876CA29B0F4}" destId="{D4721746-EB9C-4C52-9E34-AC81A50AE3F2}" srcOrd="1" destOrd="0" presId="urn:microsoft.com/office/officeart/2005/8/layout/vList4"/>
    <dgm:cxn modelId="{E3CA68B6-6583-470C-AF0E-73E0A705E646}" srcId="{9388C734-73C3-4EA9-BBED-137B979E07F0}" destId="{F29C1A5F-4421-479F-8718-5B2B80C10773}" srcOrd="0" destOrd="0" parTransId="{A9C803BF-3B1D-4EBE-8CFC-5EFD2CB4FE5B}" sibTransId="{1B6D1EB2-49B5-493C-BCF1-5E82D9628461}"/>
    <dgm:cxn modelId="{15C09476-50A2-49B8-8221-B1F93DAF4FE3}" type="presOf" srcId="{44422EF9-BB4D-4FF1-BF6F-A0525C9869FB}" destId="{2286BD61-85FA-4744-84AC-D69005F902B5}" srcOrd="0" destOrd="3" presId="urn:microsoft.com/office/officeart/2005/8/layout/vList4"/>
    <dgm:cxn modelId="{0573AD3F-4CB1-4500-8273-BAE7A431DABE}" type="presOf" srcId="{E389265F-2419-4B54-B277-D1AC47C150DB}" destId="{D3449D14-44F9-425A-9F77-1C03F958571B}" srcOrd="0" destOrd="1" presId="urn:microsoft.com/office/officeart/2005/8/layout/vList4"/>
    <dgm:cxn modelId="{F38220E8-06ED-4226-85CD-4FAB4A0A3119}" srcId="{9388C734-73C3-4EA9-BBED-137B979E07F0}" destId="{3DF69A98-D987-414B-A842-BE7672CE0265}" srcOrd="3" destOrd="0" parTransId="{ED58E88A-18BA-4976-AEAB-986C8E693FE6}" sibTransId="{29BDBF97-07A2-4FF8-9419-7D894739F9C5}"/>
    <dgm:cxn modelId="{87485086-B3BE-461F-B10D-278B5EA4B55A}" type="presOf" srcId="{1A43D074-D832-48D7-9D4D-9B239A8C9654}" destId="{2286BD61-85FA-4744-84AC-D69005F902B5}" srcOrd="0" destOrd="5" presId="urn:microsoft.com/office/officeart/2005/8/layout/vList4"/>
    <dgm:cxn modelId="{1BA36528-5192-4E2F-BE10-8BB3F14722FC}" srcId="{9388C734-73C3-4EA9-BBED-137B979E07F0}" destId="{F64AFED1-870B-47DB-ADCB-114610F671A1}" srcOrd="1" destOrd="0" parTransId="{B0146422-43F9-474A-B26B-2A258C3538D1}" sibTransId="{D9114D1E-50AD-4569-97B6-837759D5C755}"/>
    <dgm:cxn modelId="{E8EB7370-2CB1-4759-8932-9737974D08B1}" type="presOf" srcId="{FE460206-09F2-4045-AA62-CD0B514B86AA}" destId="{D4721746-EB9C-4C52-9E34-AC81A50AE3F2}" srcOrd="1" destOrd="2" presId="urn:microsoft.com/office/officeart/2005/8/layout/vList4"/>
    <dgm:cxn modelId="{97E19F29-9EE3-4E3E-8733-3D0065579051}" srcId="{ECFFC1D0-001F-4280-AB1D-33634B147968}" destId="{E389265F-2419-4B54-B277-D1AC47C150DB}" srcOrd="0" destOrd="0" parTransId="{DF41DA8A-1C60-45CD-8682-9122E407E78C}" sibTransId="{6F8AB6B4-D7CF-48E7-AC89-77C8C9CA17E5}"/>
    <dgm:cxn modelId="{C6A48AB1-2F67-47AB-982E-F1311FCD4F84}" type="presOf" srcId="{3044D1C2-AA8B-486A-9BAD-F78E053B3951}" destId="{F91E61E9-148F-4FD8-BA45-C25106DBE923}" srcOrd="1" destOrd="3" presId="urn:microsoft.com/office/officeart/2005/8/layout/vList4"/>
    <dgm:cxn modelId="{481CA302-16CB-4559-AAA7-D1F4D4616F17}" srcId="{DA245B65-6D5A-4559-A780-430C2CA425F8}" destId="{9388C734-73C3-4EA9-BBED-137B979E07F0}" srcOrd="0" destOrd="0" parTransId="{882E888A-A5F6-46C2-950C-3D0B0F2163E3}" sibTransId="{3BAADC73-5D16-439D-B3BB-250F119E24B6}"/>
    <dgm:cxn modelId="{8FD43232-718B-419D-B229-B4629087D275}" type="presOf" srcId="{E389265F-2419-4B54-B277-D1AC47C150DB}" destId="{F91E61E9-148F-4FD8-BA45-C25106DBE923}" srcOrd="1" destOrd="1" presId="urn:microsoft.com/office/officeart/2005/8/layout/vList4"/>
    <dgm:cxn modelId="{5C05DC0D-0D0F-42A6-BA3F-B8E7B847D73C}" type="presOf" srcId="{6EB6CF8D-C29B-4D94-A177-90CDDBC86E16}" destId="{D45F2208-15AE-4F7F-8BA5-AB1CB6A15F59}" srcOrd="0" destOrd="1" presId="urn:microsoft.com/office/officeart/2005/8/layout/vList4"/>
    <dgm:cxn modelId="{D85AB08B-6236-435A-8C4A-DE14216C9D3C}" srcId="{ECFFC1D0-001F-4280-AB1D-33634B147968}" destId="{CCBCC99D-81D5-4440-B04F-AD8F59D35CCC}" srcOrd="1" destOrd="0" parTransId="{706E6F76-FFE5-4A1C-AAB1-8AC1667CF438}" sibTransId="{3946A2DC-D0C7-4836-AE2C-5AE495D21258}"/>
    <dgm:cxn modelId="{D85A905F-F88A-48B9-BC48-849D47C78995}" srcId="{DA245B65-6D5A-4559-A780-430C2CA425F8}" destId="{5566C166-77D9-47DA-8B0E-9876CA29B0F4}" srcOrd="1" destOrd="0" parTransId="{30EE3597-386E-4612-9B6C-53AB98A92A6A}" sibTransId="{96AA3515-DA11-4F99-93E7-B1A05CAEE62E}"/>
    <dgm:cxn modelId="{FB7E2F47-6FD5-47B3-9843-101597853538}" srcId="{5566C166-77D9-47DA-8B0E-9876CA29B0F4}" destId="{2BAFCC11-5986-42DB-A692-6450C0A3D62A}" srcOrd="2" destOrd="0" parTransId="{70B1FE56-2E75-4884-98C4-8A317EBA7DCE}" sibTransId="{77082561-3C2D-4690-9410-633ED339454C}"/>
    <dgm:cxn modelId="{85F89904-5F24-4B17-84A5-B69AB088FB9E}" type="presOf" srcId="{ECFFC1D0-001F-4280-AB1D-33634B147968}" destId="{D3449D14-44F9-425A-9F77-1C03F958571B}" srcOrd="0" destOrd="0" presId="urn:microsoft.com/office/officeart/2005/8/layout/vList4"/>
    <dgm:cxn modelId="{F6276C40-C363-4733-9945-EDB2056EB0A9}" type="presOf" srcId="{2BAFCC11-5986-42DB-A692-6450C0A3D62A}" destId="{D4721746-EB9C-4C52-9E34-AC81A50AE3F2}" srcOrd="1" destOrd="3" presId="urn:microsoft.com/office/officeart/2005/8/layout/vList4"/>
    <dgm:cxn modelId="{BAF795A5-53B8-4EA1-BA6F-A05792A84EAE}" type="presOf" srcId="{3DF69A98-D987-414B-A842-BE7672CE0265}" destId="{2286BD61-85FA-4744-84AC-D69005F902B5}" srcOrd="0" destOrd="4" presId="urn:microsoft.com/office/officeart/2005/8/layout/vList4"/>
    <dgm:cxn modelId="{19560D01-B3F9-4285-B77C-3E85746EDA79}" srcId="{DA245B65-6D5A-4559-A780-430C2CA425F8}" destId="{ECFFC1D0-001F-4280-AB1D-33634B147968}" srcOrd="2" destOrd="0" parTransId="{AADA6F01-2218-49E8-AE5B-126BDC499F4D}" sibTransId="{E4E02F5E-96B2-4CEC-8F55-2629919A1A31}"/>
    <dgm:cxn modelId="{282C519F-011D-4736-8470-84EF6E94812F}" type="presParOf" srcId="{E6D8F9A8-2C28-420A-8D1A-23359AAE0601}" destId="{75EC256D-A8C8-4901-AF5F-C8295B6F45F4}" srcOrd="0" destOrd="0" presId="urn:microsoft.com/office/officeart/2005/8/layout/vList4"/>
    <dgm:cxn modelId="{5DF34772-EA0E-40C1-A89D-7E3A8A3CEE3E}" type="presParOf" srcId="{75EC256D-A8C8-4901-AF5F-C8295B6F45F4}" destId="{2286BD61-85FA-4744-84AC-D69005F902B5}" srcOrd="0" destOrd="0" presId="urn:microsoft.com/office/officeart/2005/8/layout/vList4"/>
    <dgm:cxn modelId="{F02BA796-E081-49B7-9821-2FEB72B0C6B6}" type="presParOf" srcId="{75EC256D-A8C8-4901-AF5F-C8295B6F45F4}" destId="{D59B82A6-E6E6-41BA-B9B8-08F480CB6B2D}" srcOrd="1" destOrd="0" presId="urn:microsoft.com/office/officeart/2005/8/layout/vList4"/>
    <dgm:cxn modelId="{57189AD1-B4CE-4DC5-A37C-99EA84D10C14}" type="presParOf" srcId="{75EC256D-A8C8-4901-AF5F-C8295B6F45F4}" destId="{D68DF674-F01A-4AD2-A9D7-08D9CA06F470}" srcOrd="2" destOrd="0" presId="urn:microsoft.com/office/officeart/2005/8/layout/vList4"/>
    <dgm:cxn modelId="{7AC8952C-CD23-497F-9F28-11CDF38B3B4A}" type="presParOf" srcId="{E6D8F9A8-2C28-420A-8D1A-23359AAE0601}" destId="{FF094340-1C50-4A41-87C5-B86ED487D44D}" srcOrd="1" destOrd="0" presId="urn:microsoft.com/office/officeart/2005/8/layout/vList4"/>
    <dgm:cxn modelId="{F174935E-2DC3-4915-9207-554679BF941E}" type="presParOf" srcId="{E6D8F9A8-2C28-420A-8D1A-23359AAE0601}" destId="{9EAD0F32-B0AF-474D-AC8F-A732D871E531}" srcOrd="2" destOrd="0" presId="urn:microsoft.com/office/officeart/2005/8/layout/vList4"/>
    <dgm:cxn modelId="{AC369E01-FB9B-42AE-9302-3C69F32550D3}" type="presParOf" srcId="{9EAD0F32-B0AF-474D-AC8F-A732D871E531}" destId="{D45F2208-15AE-4F7F-8BA5-AB1CB6A15F59}" srcOrd="0" destOrd="0" presId="urn:microsoft.com/office/officeart/2005/8/layout/vList4"/>
    <dgm:cxn modelId="{DFBE31E5-7344-42D2-BAB1-5B290D52A5E0}" type="presParOf" srcId="{9EAD0F32-B0AF-474D-AC8F-A732D871E531}" destId="{E09310E2-A93D-47E2-A843-0BFCB305308C}" srcOrd="1" destOrd="0" presId="urn:microsoft.com/office/officeart/2005/8/layout/vList4"/>
    <dgm:cxn modelId="{F99C7282-2F4E-41AC-BC84-7DC7C41A2A5F}" type="presParOf" srcId="{9EAD0F32-B0AF-474D-AC8F-A732D871E531}" destId="{D4721746-EB9C-4C52-9E34-AC81A50AE3F2}" srcOrd="2" destOrd="0" presId="urn:microsoft.com/office/officeart/2005/8/layout/vList4"/>
    <dgm:cxn modelId="{CB837ED5-E7F7-4E0F-89DD-3FF2F55BB258}" type="presParOf" srcId="{E6D8F9A8-2C28-420A-8D1A-23359AAE0601}" destId="{38B3C987-5F74-4DD4-9653-97B1E430DDAE}" srcOrd="3" destOrd="0" presId="urn:microsoft.com/office/officeart/2005/8/layout/vList4"/>
    <dgm:cxn modelId="{DA6A47BF-D48E-4FA9-A53E-1985DB09DF82}" type="presParOf" srcId="{E6D8F9A8-2C28-420A-8D1A-23359AAE0601}" destId="{80B42628-04A1-4DB2-9CB7-3A2D6798C042}" srcOrd="4" destOrd="0" presId="urn:microsoft.com/office/officeart/2005/8/layout/vList4"/>
    <dgm:cxn modelId="{58121268-C14E-46AD-AB83-4F8DA3882A40}" type="presParOf" srcId="{80B42628-04A1-4DB2-9CB7-3A2D6798C042}" destId="{D3449D14-44F9-425A-9F77-1C03F958571B}" srcOrd="0" destOrd="0" presId="urn:microsoft.com/office/officeart/2005/8/layout/vList4"/>
    <dgm:cxn modelId="{F4C94A4C-F82B-4CFF-9555-A3B48A6F19CA}" type="presParOf" srcId="{80B42628-04A1-4DB2-9CB7-3A2D6798C042}" destId="{A3471B01-8F9E-49D0-8732-C7D0395F9AFF}" srcOrd="1" destOrd="0" presId="urn:microsoft.com/office/officeart/2005/8/layout/vList4"/>
    <dgm:cxn modelId="{900C9097-D1C0-4009-95D1-12FEDDF07A4C}" type="presParOf" srcId="{80B42628-04A1-4DB2-9CB7-3A2D6798C042}" destId="{F91E61E9-148F-4FD8-BA45-C25106DBE92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A7572-CC7C-4C3A-A8C8-055BD21333FA}">
      <dsp:nvSpPr>
        <dsp:cNvPr id="0" name=""/>
        <dsp:cNvSpPr/>
      </dsp:nvSpPr>
      <dsp:spPr>
        <a:xfrm>
          <a:off x="2275163" y="640737"/>
          <a:ext cx="4378664" cy="4378664"/>
        </a:xfrm>
        <a:prstGeom prst="blockArc">
          <a:avLst>
            <a:gd name="adj1" fmla="val 12600000"/>
            <a:gd name="adj2" fmla="val 16200000"/>
            <a:gd name="adj3" fmla="val 4527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A3792B-52CA-47B9-B3D0-785240823F7C}">
      <dsp:nvSpPr>
        <dsp:cNvPr id="0" name=""/>
        <dsp:cNvSpPr/>
      </dsp:nvSpPr>
      <dsp:spPr>
        <a:xfrm>
          <a:off x="2275163" y="640737"/>
          <a:ext cx="4378664" cy="4378664"/>
        </a:xfrm>
        <a:prstGeom prst="blockArc">
          <a:avLst>
            <a:gd name="adj1" fmla="val 9000000"/>
            <a:gd name="adj2" fmla="val 12600000"/>
            <a:gd name="adj3" fmla="val 4527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CF5352-3029-4035-AA0F-E066EC5815AE}">
      <dsp:nvSpPr>
        <dsp:cNvPr id="0" name=""/>
        <dsp:cNvSpPr/>
      </dsp:nvSpPr>
      <dsp:spPr>
        <a:xfrm>
          <a:off x="2275163" y="640737"/>
          <a:ext cx="4378664" cy="4378664"/>
        </a:xfrm>
        <a:prstGeom prst="blockArc">
          <a:avLst>
            <a:gd name="adj1" fmla="val 5400000"/>
            <a:gd name="adj2" fmla="val 9000000"/>
            <a:gd name="adj3" fmla="val 4527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75E19F-6521-48ED-9853-451A5214D300}">
      <dsp:nvSpPr>
        <dsp:cNvPr id="0" name=""/>
        <dsp:cNvSpPr/>
      </dsp:nvSpPr>
      <dsp:spPr>
        <a:xfrm>
          <a:off x="2275163" y="640737"/>
          <a:ext cx="4378664" cy="4378664"/>
        </a:xfrm>
        <a:prstGeom prst="blockArc">
          <a:avLst>
            <a:gd name="adj1" fmla="val 1800000"/>
            <a:gd name="adj2" fmla="val 5400000"/>
            <a:gd name="adj3" fmla="val 4527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45DF33-D144-470A-91DA-912EA4B9F1BA}">
      <dsp:nvSpPr>
        <dsp:cNvPr id="0" name=""/>
        <dsp:cNvSpPr/>
      </dsp:nvSpPr>
      <dsp:spPr>
        <a:xfrm>
          <a:off x="2275163" y="640737"/>
          <a:ext cx="4378664" cy="4378664"/>
        </a:xfrm>
        <a:prstGeom prst="blockArc">
          <a:avLst>
            <a:gd name="adj1" fmla="val 19800000"/>
            <a:gd name="adj2" fmla="val 1800000"/>
            <a:gd name="adj3" fmla="val 4527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FA6739-80B8-47D4-9CE0-329BA42CFB13}">
      <dsp:nvSpPr>
        <dsp:cNvPr id="0" name=""/>
        <dsp:cNvSpPr/>
      </dsp:nvSpPr>
      <dsp:spPr>
        <a:xfrm>
          <a:off x="2275163" y="640737"/>
          <a:ext cx="4378664" cy="4378664"/>
        </a:xfrm>
        <a:prstGeom prst="blockArc">
          <a:avLst>
            <a:gd name="adj1" fmla="val 16200000"/>
            <a:gd name="adj2" fmla="val 19800000"/>
            <a:gd name="adj3" fmla="val 4527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1A319D-007C-4550-B8AC-914632DFAEC6}">
      <dsp:nvSpPr>
        <dsp:cNvPr id="0" name=""/>
        <dsp:cNvSpPr/>
      </dsp:nvSpPr>
      <dsp:spPr>
        <a:xfrm>
          <a:off x="3481347" y="1846921"/>
          <a:ext cx="1966296" cy="1966296"/>
        </a:xfrm>
        <a:prstGeom prst="ellipse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Transverse</a:t>
          </a:r>
          <a:endParaRPr lang="fr-FR" sz="2400" kern="1200" dirty="0"/>
        </a:p>
      </dsp:txBody>
      <dsp:txXfrm>
        <a:off x="3769304" y="2134878"/>
        <a:ext cx="1390382" cy="1390382"/>
      </dsp:txXfrm>
    </dsp:sp>
    <dsp:sp modelId="{1E874395-6546-4235-ACAC-6693E7DB02E4}">
      <dsp:nvSpPr>
        <dsp:cNvPr id="0" name=""/>
        <dsp:cNvSpPr/>
      </dsp:nvSpPr>
      <dsp:spPr>
        <a:xfrm>
          <a:off x="3776292" y="2084"/>
          <a:ext cx="1376407" cy="1376407"/>
        </a:xfrm>
        <a:prstGeom prst="ellipse">
          <a:avLst/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Utilisateurs structures</a:t>
          </a:r>
          <a:endParaRPr lang="fr-FR" sz="1400" kern="1200" dirty="0"/>
        </a:p>
      </dsp:txBody>
      <dsp:txXfrm>
        <a:off x="3977862" y="203654"/>
        <a:ext cx="973267" cy="973267"/>
      </dsp:txXfrm>
    </dsp:sp>
    <dsp:sp modelId="{E077CFB8-211F-447B-86EA-E9643D2BCF22}">
      <dsp:nvSpPr>
        <dsp:cNvPr id="0" name=""/>
        <dsp:cNvSpPr/>
      </dsp:nvSpPr>
      <dsp:spPr>
        <a:xfrm>
          <a:off x="5629397" y="1071974"/>
          <a:ext cx="1376407" cy="1376407"/>
        </a:xfrm>
        <a:prstGeom prst="ellipse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Flux</a:t>
          </a:r>
          <a:endParaRPr lang="fr-FR" sz="1400" kern="1200" dirty="0"/>
        </a:p>
      </dsp:txBody>
      <dsp:txXfrm>
        <a:off x="5830967" y="1273544"/>
        <a:ext cx="973267" cy="973267"/>
      </dsp:txXfrm>
    </dsp:sp>
    <dsp:sp modelId="{C485124B-A697-4224-8E2E-84E6F30C5B81}">
      <dsp:nvSpPr>
        <dsp:cNvPr id="0" name=""/>
        <dsp:cNvSpPr/>
      </dsp:nvSpPr>
      <dsp:spPr>
        <a:xfrm>
          <a:off x="5629397" y="3211756"/>
          <a:ext cx="1376407" cy="1376407"/>
        </a:xfrm>
        <a:prstGeom prst="ellipse">
          <a:avLst/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Services exposés</a:t>
          </a:r>
          <a:endParaRPr lang="fr-FR" sz="1400" kern="1200" dirty="0"/>
        </a:p>
      </dsp:txBody>
      <dsp:txXfrm>
        <a:off x="5830967" y="3413326"/>
        <a:ext cx="973267" cy="973267"/>
      </dsp:txXfrm>
    </dsp:sp>
    <dsp:sp modelId="{0135B585-83F4-4CD5-99C6-D6EBE0E4E8EA}">
      <dsp:nvSpPr>
        <dsp:cNvPr id="0" name=""/>
        <dsp:cNvSpPr/>
      </dsp:nvSpPr>
      <dsp:spPr>
        <a:xfrm>
          <a:off x="3776292" y="4281647"/>
          <a:ext cx="1376407" cy="1376407"/>
        </a:xfrm>
        <a:prstGeom prst="ellipse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Assistance utilisateur</a:t>
          </a:r>
          <a:endParaRPr lang="fr-FR" sz="1400" kern="1200" dirty="0"/>
        </a:p>
      </dsp:txBody>
      <dsp:txXfrm>
        <a:off x="3977862" y="4483217"/>
        <a:ext cx="973267" cy="973267"/>
      </dsp:txXfrm>
    </dsp:sp>
    <dsp:sp modelId="{23768F40-2D66-4A87-B8F7-58239164DBB7}">
      <dsp:nvSpPr>
        <dsp:cNvPr id="0" name=""/>
        <dsp:cNvSpPr/>
      </dsp:nvSpPr>
      <dsp:spPr>
        <a:xfrm>
          <a:off x="1923187" y="3211756"/>
          <a:ext cx="1376407" cy="1376407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/>
            <a:t>Administration</a:t>
          </a:r>
          <a:endParaRPr lang="fr-FR" sz="1200" b="0" kern="1200" dirty="0"/>
        </a:p>
      </dsp:txBody>
      <dsp:txXfrm>
        <a:off x="2124757" y="3413326"/>
        <a:ext cx="973267" cy="973267"/>
      </dsp:txXfrm>
    </dsp:sp>
    <dsp:sp modelId="{89264F37-84CA-4DC0-9519-3ADA58214E8C}">
      <dsp:nvSpPr>
        <dsp:cNvPr id="0" name=""/>
        <dsp:cNvSpPr/>
      </dsp:nvSpPr>
      <dsp:spPr>
        <a:xfrm>
          <a:off x="1923187" y="1071974"/>
          <a:ext cx="1376407" cy="1376407"/>
        </a:xfrm>
        <a:prstGeom prst="ellipse">
          <a:avLst/>
        </a:prstGeom>
        <a:solidFill>
          <a:schemeClr val="bg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Factures</a:t>
          </a:r>
          <a:endParaRPr lang="fr-FR" sz="1400" kern="1200" dirty="0"/>
        </a:p>
      </dsp:txBody>
      <dsp:txXfrm>
        <a:off x="2124757" y="1273544"/>
        <a:ext cx="973267" cy="973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4F6E5-1C97-458B-8BE9-6F8A082D4AE7}">
      <dsp:nvSpPr>
        <dsp:cNvPr id="0" name=""/>
        <dsp:cNvSpPr/>
      </dsp:nvSpPr>
      <dsp:spPr>
        <a:xfrm>
          <a:off x="4600152" y="2063679"/>
          <a:ext cx="1585169" cy="1585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Ingénieur junior</a:t>
          </a:r>
          <a:endParaRPr lang="fr-FR" sz="2200" kern="1200" dirty="0"/>
        </a:p>
      </dsp:txBody>
      <dsp:txXfrm>
        <a:off x="4832295" y="2295822"/>
        <a:ext cx="1120883" cy="1120883"/>
      </dsp:txXfrm>
    </dsp:sp>
    <dsp:sp modelId="{836A2B0B-789A-4CE6-93A7-78DE7009B64F}">
      <dsp:nvSpPr>
        <dsp:cNvPr id="0" name=""/>
        <dsp:cNvSpPr/>
      </dsp:nvSpPr>
      <dsp:spPr>
        <a:xfrm rot="16200000">
          <a:off x="5154331" y="1812045"/>
          <a:ext cx="476811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476811" y="132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380817" y="1813352"/>
        <a:ext cx="23840" cy="23840"/>
      </dsp:txXfrm>
    </dsp:sp>
    <dsp:sp modelId="{14E23B01-129F-458A-B71C-A1C3148CDE62}">
      <dsp:nvSpPr>
        <dsp:cNvPr id="0" name=""/>
        <dsp:cNvSpPr/>
      </dsp:nvSpPr>
      <dsp:spPr>
        <a:xfrm>
          <a:off x="4600152" y="1697"/>
          <a:ext cx="1585169" cy="1585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Acteur transverse</a:t>
          </a:r>
          <a:endParaRPr lang="fr-FR" sz="1600" kern="1200" dirty="0"/>
        </a:p>
      </dsp:txBody>
      <dsp:txXfrm>
        <a:off x="4832295" y="233840"/>
        <a:ext cx="1120883" cy="1120883"/>
      </dsp:txXfrm>
    </dsp:sp>
    <dsp:sp modelId="{19AA09AC-541D-4DBB-88DD-47A21A3D7BDB}">
      <dsp:nvSpPr>
        <dsp:cNvPr id="0" name=""/>
        <dsp:cNvSpPr/>
      </dsp:nvSpPr>
      <dsp:spPr>
        <a:xfrm rot="1800000">
          <a:off x="6047195" y="3358531"/>
          <a:ext cx="476811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476811" y="132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6273681" y="3359839"/>
        <a:ext cx="23840" cy="23840"/>
      </dsp:txXfrm>
    </dsp:sp>
    <dsp:sp modelId="{914940B2-AE12-4C4F-A62A-461A436BA290}">
      <dsp:nvSpPr>
        <dsp:cNvPr id="0" name=""/>
        <dsp:cNvSpPr/>
      </dsp:nvSpPr>
      <dsp:spPr>
        <a:xfrm>
          <a:off x="6385881" y="3094669"/>
          <a:ext cx="1585169" cy="1585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Développeur technique</a:t>
          </a:r>
          <a:endParaRPr lang="fr-FR" sz="1600" kern="1200" dirty="0"/>
        </a:p>
      </dsp:txBody>
      <dsp:txXfrm>
        <a:off x="6618024" y="3326812"/>
        <a:ext cx="1120883" cy="1120883"/>
      </dsp:txXfrm>
    </dsp:sp>
    <dsp:sp modelId="{C497F048-1DF4-40AC-9282-F53554E1FE44}">
      <dsp:nvSpPr>
        <dsp:cNvPr id="0" name=""/>
        <dsp:cNvSpPr/>
      </dsp:nvSpPr>
      <dsp:spPr>
        <a:xfrm rot="9000000">
          <a:off x="4261467" y="3358531"/>
          <a:ext cx="476811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476811" y="132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0800000">
        <a:off x="4487952" y="3359839"/>
        <a:ext cx="23840" cy="23840"/>
      </dsp:txXfrm>
    </dsp:sp>
    <dsp:sp modelId="{E56C593E-840A-4049-9847-7169BA6A419D}">
      <dsp:nvSpPr>
        <dsp:cNvPr id="0" name=""/>
        <dsp:cNvSpPr/>
      </dsp:nvSpPr>
      <dsp:spPr>
        <a:xfrm>
          <a:off x="2814423" y="3094669"/>
          <a:ext cx="1585169" cy="1585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Responsable de </a:t>
          </a:r>
          <a:r>
            <a:rPr lang="fr-FR" sz="1600" kern="1200" dirty="0" smtClean="0"/>
            <a:t>chantier</a:t>
          </a:r>
          <a:endParaRPr lang="fr-FR" sz="1600" kern="1200" dirty="0"/>
        </a:p>
      </dsp:txBody>
      <dsp:txXfrm>
        <a:off x="3046566" y="3326812"/>
        <a:ext cx="1120883" cy="11208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6BD61-85FA-4744-84AC-D69005F902B5}">
      <dsp:nvSpPr>
        <dsp:cNvPr id="0" name=""/>
        <dsp:cNvSpPr/>
      </dsp:nvSpPr>
      <dsp:spPr>
        <a:xfrm>
          <a:off x="0" y="0"/>
          <a:ext cx="8528496" cy="1386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Technicien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Contribution sous encadrement technique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Exécution des tâches de manière autonome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Veille technologique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Apprentissage des fondamentaux </a:t>
          </a:r>
          <a:endParaRPr lang="fr-FR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100" kern="1200" dirty="0"/>
        </a:p>
      </dsp:txBody>
      <dsp:txXfrm>
        <a:off x="1844371" y="0"/>
        <a:ext cx="6684124" cy="1386726"/>
      </dsp:txXfrm>
    </dsp:sp>
    <dsp:sp modelId="{D59B82A6-E6E6-41BA-B9B8-08F480CB6B2D}">
      <dsp:nvSpPr>
        <dsp:cNvPr id="0" name=""/>
        <dsp:cNvSpPr/>
      </dsp:nvSpPr>
      <dsp:spPr>
        <a:xfrm>
          <a:off x="138672" y="138672"/>
          <a:ext cx="1705699" cy="110938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7220" r="1722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F2208-15AE-4F7F-8BA5-AB1CB6A15F59}">
      <dsp:nvSpPr>
        <dsp:cNvPr id="0" name=""/>
        <dsp:cNvSpPr/>
      </dsp:nvSpPr>
      <dsp:spPr>
        <a:xfrm>
          <a:off x="0" y="1525399"/>
          <a:ext cx="8528496" cy="1386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Ingénieur</a:t>
          </a:r>
          <a:endParaRPr lang="fr-FR" sz="17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Contribution sous supervision d’un responsable 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Réalisation autonome d’une tâche 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Capacité d’encadrement technique </a:t>
          </a:r>
          <a:endParaRPr lang="fr-FR" sz="1400" kern="1200" dirty="0"/>
        </a:p>
      </dsp:txBody>
      <dsp:txXfrm>
        <a:off x="1844371" y="1525399"/>
        <a:ext cx="6684124" cy="1386726"/>
      </dsp:txXfrm>
    </dsp:sp>
    <dsp:sp modelId="{E09310E2-A93D-47E2-A843-0BFCB305308C}">
      <dsp:nvSpPr>
        <dsp:cNvPr id="0" name=""/>
        <dsp:cNvSpPr/>
      </dsp:nvSpPr>
      <dsp:spPr>
        <a:xfrm>
          <a:off x="138672" y="1664071"/>
          <a:ext cx="1705699" cy="110938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8940" r="1894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49D14-44F9-425A-9F77-1C03F958571B}">
      <dsp:nvSpPr>
        <dsp:cNvPr id="0" name=""/>
        <dsp:cNvSpPr/>
      </dsp:nvSpPr>
      <dsp:spPr>
        <a:xfrm>
          <a:off x="0" y="3050798"/>
          <a:ext cx="8528496" cy="1386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Ingénieur senior</a:t>
          </a:r>
          <a:endParaRPr lang="fr-FR" sz="17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Prise en charge autonome de missions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Contribution sous supervision d’un manager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Acquisition d’un large éventail de </a:t>
          </a:r>
          <a:r>
            <a:rPr lang="fr-FR" sz="1400" kern="1200" dirty="0" smtClean="0"/>
            <a:t>savoir-faire </a:t>
          </a:r>
          <a:r>
            <a:rPr lang="fr-FR" sz="1400" kern="1200" dirty="0" smtClean="0"/>
            <a:t>fonctionnel et technique</a:t>
          </a:r>
          <a:endParaRPr lang="fr-FR" sz="1400" kern="1200" dirty="0"/>
        </a:p>
      </dsp:txBody>
      <dsp:txXfrm>
        <a:off x="1844371" y="3050798"/>
        <a:ext cx="6684124" cy="1386726"/>
      </dsp:txXfrm>
    </dsp:sp>
    <dsp:sp modelId="{A3471B01-8F9E-49D0-8732-C7D0395F9AFF}">
      <dsp:nvSpPr>
        <dsp:cNvPr id="0" name=""/>
        <dsp:cNvSpPr/>
      </dsp:nvSpPr>
      <dsp:spPr>
        <a:xfrm>
          <a:off x="138672" y="3189471"/>
          <a:ext cx="1705699" cy="110938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762" r="22762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858376"/>
            <a:ext cx="6797675" cy="6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45659" cy="2730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3A981316-299E-45A9-AFDB-9A77DEE4082D}" type="datetime1">
              <a:rPr lang="fr-FR" smtClean="0"/>
              <a:t>29/09/2017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43853" y="9485352"/>
            <a:ext cx="5663296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GB" sz="1100" dirty="0" smtClean="0"/>
              <a:t>Titre de la présentation</a:t>
            </a:r>
            <a:endParaRPr lang="en-GB" sz="11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485352"/>
            <a:ext cx="543854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26791" y="9584396"/>
            <a:ext cx="0" cy="107206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73390" y="9524515"/>
            <a:ext cx="298235" cy="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" y="0"/>
            <a:ext cx="3256087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357C676-2CC2-4636-84F5-7179F33A0544}" type="datetime1">
              <a:rPr lang="fr-FR" smtClean="0"/>
              <a:t>29/09/2017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878557" y="4715153"/>
            <a:ext cx="504056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0" y="9858376"/>
            <a:ext cx="6797675" cy="6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43853" y="9485352"/>
            <a:ext cx="4853473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GB" sz="1100" dirty="0" smtClean="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485352"/>
            <a:ext cx="543854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26791" y="9584396"/>
            <a:ext cx="0" cy="107206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73390" y="9524515"/>
            <a:ext cx="298235" cy="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Bonjour</a:t>
            </a:r>
            <a:r>
              <a:rPr lang="fr-FR" baseline="0" dirty="0" smtClean="0"/>
              <a:t> à tous , je m’appelle Bruno </a:t>
            </a:r>
            <a:r>
              <a:rPr lang="fr-FR" baseline="0" dirty="0" err="1" smtClean="0"/>
              <a:t>Trinta</a:t>
            </a:r>
            <a:r>
              <a:rPr lang="fr-FR" baseline="0" dirty="0" smtClean="0"/>
              <a:t> et je suis ici pour vous présentez le déroulement de mon stage de fin d’études d’une durée de 4 mois que j’ai pu effectuer dans l’entreprise Sopra Steria en tant que stagiaire développeur en JAVA JEE.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266A770-FA02-4D13-BD6D-20C4AC32F395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788808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FE79EF9-112F-4E26-BCC5-8B599786861D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24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221774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C77CF1-4027-4255-B2ED-9085884F775F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26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46113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42B9B2E-75FE-4E86-A258-98E534F442F5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27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919760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45AF510-916B-4EAA-8EE3-9036CF103528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28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105766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</a:t>
            </a:r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Agence pour l'Informatique Financière de l'Éta</a:t>
            </a:r>
            <a:r>
              <a:rPr lang="fr-FR" sz="8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est le client pour lequel j’ai été affilié durant toute ma période de stage , elle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rattachée au 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ministere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finances et des comptes publics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l’AIFE a été créée pour définir et mettre en œuvre la stratégie informatique financière de l'État (décret du 11 février 2005). 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missions majeures de l'AIFE sont :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pilotage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l'urbanisation du système d’information financière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l’état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Maintenir en condition opérationnelle le système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d’information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gestion et de la dépense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comptabilité de l'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759961-6728-4516-9BE2-A07491EE2ABC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29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487787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A691A9A-C03F-4957-B64F-834F5D8BFCCF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30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798674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FDB852-340C-4377-831A-9192284C0D30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31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605921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8C328CC-7A05-4D84-8A2F-DDCD43D15FDF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32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15795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15CFBF7-818A-43E1-BF01-6B48EA504B86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33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219299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C3CB98-E563-40C0-A6A2-6987FE86F7F7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36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0048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26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3F45A5-6D78-46BF-B49A-8EFE23296C04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81113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23C6A8-3081-4DB6-9287-595C1015156B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37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34908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Eclipse : IDE permettant de développement l’application.</a:t>
            </a:r>
            <a:r>
              <a:rPr lang="fr-FR" baseline="0" dirty="0" smtClean="0"/>
              <a:t> Il embarque un éditeur de texte et un </a:t>
            </a:r>
            <a:r>
              <a:rPr lang="fr-FR" baseline="0" dirty="0" err="1" smtClean="0"/>
              <a:t>déboggueur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JSP &amp; apache : permet de générer du code html dynamique à partir de classe JAVA. On gère les serveurs web grâce à Apache</a:t>
            </a:r>
          </a:p>
          <a:p>
            <a:endParaRPr lang="fr-FR" baseline="0" dirty="0" smtClean="0"/>
          </a:p>
          <a:p>
            <a:r>
              <a:rPr lang="fr-FR" baseline="0" dirty="0" smtClean="0"/>
              <a:t>JAVA EE et Java </a:t>
            </a:r>
            <a:r>
              <a:rPr lang="fr-FR" baseline="0" dirty="0" err="1" smtClean="0"/>
              <a:t>Spring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Webflow</a:t>
            </a:r>
            <a:r>
              <a:rPr lang="fr-FR" baseline="0" dirty="0" smtClean="0"/>
              <a:t> : Technologies utilisées pour le développement de l’application WEB. Le java Edition Entreprise combiné à </a:t>
            </a:r>
            <a:r>
              <a:rPr lang="fr-FR" baseline="0" dirty="0" err="1" smtClean="0"/>
              <a:t>Spring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webflow</a:t>
            </a:r>
            <a:r>
              <a:rPr lang="fr-FR" baseline="0" dirty="0" smtClean="0"/>
              <a:t> permet de créer</a:t>
            </a:r>
          </a:p>
          <a:p>
            <a:r>
              <a:rPr lang="fr-FR" baseline="0" dirty="0" smtClean="0"/>
              <a:t>Oracle SQL </a:t>
            </a:r>
            <a:r>
              <a:rPr lang="fr-FR" baseline="0" dirty="0" err="1" smtClean="0"/>
              <a:t>Developer</a:t>
            </a:r>
            <a:r>
              <a:rPr lang="fr-FR" baseline="0" dirty="0" smtClean="0"/>
              <a:t> nous permet d’</a:t>
            </a:r>
            <a:r>
              <a:rPr lang="fr-FR" baseline="0" dirty="0" err="1" smtClean="0"/>
              <a:t>interragir</a:t>
            </a:r>
            <a:r>
              <a:rPr lang="fr-FR" baseline="0" dirty="0" smtClean="0"/>
              <a:t> avec nos bases de données depuis une interface graphique. On peut y exécuté nos requêtes ou bloc PL/SQL.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F1B80A1-A5C8-427A-92B9-491A1F254F46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38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16974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Sonar </a:t>
            </a:r>
            <a:r>
              <a:rPr lang="fr-FR" dirty="0" err="1" smtClean="0"/>
              <a:t>Qube</a:t>
            </a:r>
            <a:r>
              <a:rPr lang="fr-FR" dirty="0" smtClean="0"/>
              <a:t> est un outil</a:t>
            </a:r>
            <a:r>
              <a:rPr lang="fr-FR" baseline="0" dirty="0" smtClean="0"/>
              <a:t> d’indication </a:t>
            </a:r>
            <a:r>
              <a:rPr lang="fr-FR" baseline="0" dirty="0" err="1" smtClean="0"/>
              <a:t>qualimétrique</a:t>
            </a:r>
            <a:r>
              <a:rPr lang="fr-FR" baseline="0" dirty="0" smtClean="0"/>
              <a:t>. Son importance est soulignée par l’AIFE qui juge la qualité du code grâce à cet outil. Nous nous </a:t>
            </a:r>
            <a:r>
              <a:rPr lang="fr-FR" baseline="0" dirty="0" err="1" smtClean="0"/>
              <a:t>engengeons</a:t>
            </a:r>
            <a:r>
              <a:rPr lang="fr-FR" baseline="0" dirty="0" smtClean="0"/>
              <a:t> à garder un code propre et maintenable qui se traduit par une note sur une échelle de A -&gt; E (échelle SQALE)</a:t>
            </a:r>
          </a:p>
          <a:p>
            <a:r>
              <a:rPr lang="fr-FR" baseline="0" dirty="0" smtClean="0"/>
              <a:t>Jenkins est un outil d’intégration continue. Il exécute des </a:t>
            </a:r>
            <a:r>
              <a:rPr lang="fr-FR" baseline="0" dirty="0" err="1" smtClean="0"/>
              <a:t>builds</a:t>
            </a:r>
            <a:r>
              <a:rPr lang="fr-FR" baseline="0" dirty="0" smtClean="0"/>
              <a:t> des différentes branches à intervalles réguliers après un commit. Il permet de savoir à tout moment l’état des différents projets.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429CB6B-E871-44BA-A39F-ECC206B499EE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39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49021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</a:t>
            </a:r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Agence pour l'Informatique Financière de l'Éta</a:t>
            </a:r>
            <a:r>
              <a:rPr lang="fr-FR" sz="8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est le client pour lequel j’ai été affilié durant toute ma période de stage , elle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rattachée au 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ministere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finances et des comptes publics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l’AIFE a été créée pour définir et mettre en œuvre la stratégie informatique financière de l'État (décret du 11 février 2005). 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missions majeures de l'AIFE sont :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pilotage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l'urbanisation du système d’information financière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l’état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Maintenir en condition opérationnelle le système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d’information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gestion et de la dépense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comptabilité de l'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FC5CF6-2829-4083-8A54-0A167F0C22E5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40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640870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</a:t>
            </a:r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Agence pour l'Informatique Financière de l'Éta</a:t>
            </a:r>
            <a:r>
              <a:rPr lang="fr-FR" sz="8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est le client pour lequel j’ai été affilié durant toute ma période de stage , elle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rattachée au 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ministere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finances et des comptes publics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l’AIFE a été créée pour définir et mettre en œuvre la stratégie informatique financière de l'État (décret du 11 février 2005). 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missions majeures de l'AIFE sont :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pilotage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l'urbanisation du système d’information financière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l’état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Maintenir en condition opérationnelle le système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d’information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gestion et de la dépense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comptabilité de l'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919E76-7796-42ED-98F8-C72000E8F1D1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41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356028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</a:t>
            </a:r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Agence pour l'Informatique Financière de l'Éta</a:t>
            </a:r>
            <a:r>
              <a:rPr lang="fr-FR" sz="8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est le client pour lequel j’ai été affilié durant toute ma période de stage , elle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rattachée au 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ministere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finances et des comptes publics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l’AIFE a été créée pour définir et mettre en œuvre la stratégie informatique financière de l'État (décret du 11 février 2005). 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missions majeures de l'AIFE sont :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pilotage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l'urbanisation du système d’information financière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l’état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Maintenir en condition opérationnelle le système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d’information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gestion et de la dépense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comptabilité de l'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BF5703-9C0B-4FCC-AE39-6E7E6263861B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42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692411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</a:t>
            </a:r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Agence pour l'Informatique Financière de l'Éta</a:t>
            </a:r>
            <a:r>
              <a:rPr lang="fr-FR" sz="8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est le client pour lequel j’ai été affilié durant toute ma période de stage , elle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rattachée au 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ministere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finances et des comptes publics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l’AIFE a été créée pour définir et mettre en œuvre la stratégie informatique financière de l'État (décret du 11 février 2005). 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missions majeures de l'AIFE sont :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pilotage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l'urbanisation du système d’information financière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l’état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Maintenir en condition opérationnelle le système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d’information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gestion et de la dépense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comptabilité de l'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21E490-5805-486A-9F72-CD2BBCB32FC1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43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84697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Sopra Steria est une entreprise de services du numérique (ESN). Acteur européen majeur de la transformation numérique1,</a:t>
            </a:r>
          </a:p>
          <a:p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Sopra Steria propose des services de conseil et d’intégration de gestion d’infrastructures.</a:t>
            </a:r>
          </a:p>
          <a:p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groupe compte 37 000 collaborateurs répartis dans plus de 20 pays et réalise en 2015 un chiffre d'affaires de 3,6 milliards d’euros se qui la classe parmi les 5 plus grande </a:t>
            </a:r>
            <a:r>
              <a:rPr lang="fr-F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esn</a:t>
            </a:r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France.</a:t>
            </a: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657C2590-629B-460D-8B7C-A2D257E53504}" type="datetime1">
              <a:rPr lang="fr-FR" smtClean="0"/>
              <a:t>29/09/2017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Sopra Steria est une entreprise de services du numérique (ESN). Acteur européen majeur de la transformation numérique1,</a:t>
            </a:r>
          </a:p>
          <a:p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Sopra Steria propose des services de conseil et d’intégration de gestion d’infrastructures.</a:t>
            </a:r>
          </a:p>
          <a:p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groupe compte 37 000 collaborateurs répartis dans plus de 20 pays et réalise en 2015 un chiffre d'affaires de 3,6 milliards d’euros se qui la classe parmi les 5 plus grande </a:t>
            </a:r>
            <a:r>
              <a:rPr lang="fr-F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esn</a:t>
            </a:r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France.</a:t>
            </a: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7F15A04C-3E9C-4453-BFAD-C1708D4A9EAF}" type="datetime1">
              <a:rPr lang="fr-FR" smtClean="0"/>
              <a:t>29/09/2017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14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166AE2D-5C2A-4545-A102-41BFA2446BE5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690417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26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DD3F466-578F-45C6-98C0-174DB0AB68A4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9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887818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3F3767F-03B4-4BBE-AB31-AA2D5B91AFE5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12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401555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La version majeure correspond à des évolutions fonctionnelles principales ou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refonte très importante du code des composants.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La version mineure est incrémentée lors des intégrations projet ainsi que lors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modification fonctionnelle mineure. A chaque incrémentation de la version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majeure, la version mineure est remise à 0.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La version </a:t>
            </a:r>
            <a:r>
              <a:rPr lang="fr-FR" sz="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bugfix</a:t>
            </a:r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 incrémentée uniquement lors de la livraison de corrections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d’anomalies détectées en phase de recette, on parle alors d’itération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corrective.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La version release est mise à jour uniquement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9A7ECDE-765E-4248-8FBD-B645B7FC24BD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17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15033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7DE0C78-7F46-4B76-9EBD-749E4A49606B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19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60599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7126717" y="6165850"/>
            <a:ext cx="4896544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584888" y="6400988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</a:t>
            </a:r>
            <a:r>
              <a:rPr lang="fr-FR" sz="1200" dirty="0" err="1">
                <a:solidFill>
                  <a:schemeClr val="accent1"/>
                </a:solidFill>
              </a:rPr>
              <a:t>Together</a:t>
            </a:r>
            <a:r>
              <a:rPr lang="fr-FR" sz="1200" dirty="0" smtClean="0">
                <a:solidFill>
                  <a:schemeClr val="accent1"/>
                </a:solidFill>
              </a:rPr>
              <a:t>.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66522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  <a:endParaRPr lang="fr-FR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9"/>
            <a:ext cx="607512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6112931" y="1474789"/>
            <a:ext cx="6079068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" y="3824289"/>
            <a:ext cx="6075127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6112931" y="3824289"/>
            <a:ext cx="6079068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87918" y="1474789"/>
            <a:ext cx="5387209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6275935" y="1474789"/>
            <a:ext cx="5356173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275935" y="3844609"/>
            <a:ext cx="5356173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687918" y="3844609"/>
            <a:ext cx="5387209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2" y="1474788"/>
            <a:ext cx="6521517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6576053" y="1474789"/>
            <a:ext cx="561594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6576053" y="3824289"/>
            <a:ext cx="5615947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2" y="1474788"/>
            <a:ext cx="6521517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6941733" y="1474789"/>
            <a:ext cx="4884587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941733" y="3844609"/>
            <a:ext cx="4884587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025735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93503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4076205" y="1474788"/>
            <a:ext cx="4032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8158677" y="1474788"/>
            <a:ext cx="4032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418608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8489156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12191637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615243" y="776615"/>
            <a:ext cx="317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 smtClean="0">
                <a:solidFill>
                  <a:schemeClr val="bg1"/>
                </a:solidFill>
                <a:latin typeface="+mn-lt"/>
              </a:rPr>
              <a:t>CONTACTS</a:t>
            </a:r>
            <a:endParaRPr lang="it-IT" sz="28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 hasCustomPrompt="1"/>
          </p:nvPr>
        </p:nvSpPr>
        <p:spPr bwMode="gray">
          <a:xfrm>
            <a:off x="687917" y="1484314"/>
            <a:ext cx="10784416" cy="4681537"/>
          </a:xfrm>
        </p:spPr>
        <p:txBody>
          <a:bodyPr/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</p:spTree>
    <p:extLst>
      <p:ext uri="{BB962C8B-B14F-4D97-AF65-F5344CB8AC3E}">
        <p14:creationId xmlns:p14="http://schemas.microsoft.com/office/powerpoint/2010/main" val="279199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54" name="Group 73"/>
          <p:cNvGrpSpPr/>
          <p:nvPr userDrawn="1"/>
        </p:nvGrpSpPr>
        <p:grpSpPr>
          <a:xfrm>
            <a:off x="4973254" y="2086228"/>
            <a:ext cx="1882775" cy="3086101"/>
            <a:chOff x="3508375" y="1425575"/>
            <a:chExt cx="1882775" cy="3086101"/>
          </a:xfrm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4619625" y="1911350"/>
              <a:ext cx="471488" cy="144463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60" y="0"/>
                </a:cxn>
                <a:cxn ang="0">
                  <a:pos x="223" y="0"/>
                </a:cxn>
                <a:cxn ang="0">
                  <a:pos x="297" y="91"/>
                </a:cxn>
                <a:cxn ang="0">
                  <a:pos x="0" y="40"/>
                </a:cxn>
              </a:cxnLst>
              <a:rect l="0" t="0" r="r" b="b"/>
              <a:pathLst>
                <a:path w="297" h="91">
                  <a:moveTo>
                    <a:pt x="0" y="40"/>
                  </a:moveTo>
                  <a:lnTo>
                    <a:pt x="160" y="0"/>
                  </a:lnTo>
                  <a:lnTo>
                    <a:pt x="223" y="0"/>
                  </a:lnTo>
                  <a:lnTo>
                    <a:pt x="297" y="91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4249738" y="1876425"/>
              <a:ext cx="369888" cy="200025"/>
            </a:xfrm>
            <a:custGeom>
              <a:avLst/>
              <a:gdLst/>
              <a:ahLst/>
              <a:cxnLst>
                <a:cxn ang="0">
                  <a:pos x="233" y="62"/>
                </a:cxn>
                <a:cxn ang="0">
                  <a:pos x="0" y="126"/>
                </a:cxn>
                <a:cxn ang="0">
                  <a:pos x="8" y="19"/>
                </a:cxn>
                <a:cxn ang="0">
                  <a:pos x="100" y="0"/>
                </a:cxn>
                <a:cxn ang="0">
                  <a:pos x="233" y="62"/>
                </a:cxn>
              </a:cxnLst>
              <a:rect l="0" t="0" r="r" b="b"/>
              <a:pathLst>
                <a:path w="233" h="126">
                  <a:moveTo>
                    <a:pt x="233" y="62"/>
                  </a:moveTo>
                  <a:lnTo>
                    <a:pt x="0" y="126"/>
                  </a:lnTo>
                  <a:lnTo>
                    <a:pt x="8" y="19"/>
                  </a:lnTo>
                  <a:lnTo>
                    <a:pt x="100" y="0"/>
                  </a:lnTo>
                  <a:lnTo>
                    <a:pt x="233" y="6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3708400" y="2071688"/>
              <a:ext cx="496888" cy="1049338"/>
            </a:xfrm>
            <a:custGeom>
              <a:avLst/>
              <a:gdLst/>
              <a:ahLst/>
              <a:cxnLst>
                <a:cxn ang="0">
                  <a:pos x="0" y="549"/>
                </a:cxn>
                <a:cxn ang="0">
                  <a:pos x="42" y="212"/>
                </a:cxn>
                <a:cxn ang="0">
                  <a:pos x="187" y="0"/>
                </a:cxn>
                <a:cxn ang="0">
                  <a:pos x="191" y="0"/>
                </a:cxn>
                <a:cxn ang="0">
                  <a:pos x="313" y="661"/>
                </a:cxn>
                <a:cxn ang="0">
                  <a:pos x="0" y="549"/>
                </a:cxn>
              </a:cxnLst>
              <a:rect l="0" t="0" r="r" b="b"/>
              <a:pathLst>
                <a:path w="313" h="661">
                  <a:moveTo>
                    <a:pt x="0" y="549"/>
                  </a:moveTo>
                  <a:lnTo>
                    <a:pt x="42" y="212"/>
                  </a:lnTo>
                  <a:lnTo>
                    <a:pt x="187" y="0"/>
                  </a:lnTo>
                  <a:lnTo>
                    <a:pt x="191" y="0"/>
                  </a:lnTo>
                  <a:lnTo>
                    <a:pt x="313" y="661"/>
                  </a:lnTo>
                  <a:lnTo>
                    <a:pt x="0" y="54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>
              <a:off x="4011613" y="2071688"/>
              <a:ext cx="503238" cy="1049338"/>
            </a:xfrm>
            <a:custGeom>
              <a:avLst/>
              <a:gdLst/>
              <a:ahLst/>
              <a:cxnLst>
                <a:cxn ang="0">
                  <a:pos x="150" y="3"/>
                </a:cxn>
                <a:cxn ang="0">
                  <a:pos x="317" y="228"/>
                </a:cxn>
                <a:cxn ang="0">
                  <a:pos x="122" y="661"/>
                </a:cxn>
                <a:cxn ang="0">
                  <a:pos x="0" y="0"/>
                </a:cxn>
                <a:cxn ang="0">
                  <a:pos x="150" y="3"/>
                </a:cxn>
              </a:cxnLst>
              <a:rect l="0" t="0" r="r" b="b"/>
              <a:pathLst>
                <a:path w="317" h="661">
                  <a:moveTo>
                    <a:pt x="150" y="3"/>
                  </a:moveTo>
                  <a:lnTo>
                    <a:pt x="317" y="228"/>
                  </a:lnTo>
                  <a:lnTo>
                    <a:pt x="122" y="661"/>
                  </a:lnTo>
                  <a:lnTo>
                    <a:pt x="0" y="0"/>
                  </a:lnTo>
                  <a:lnTo>
                    <a:pt x="150" y="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4362450" y="3494088"/>
              <a:ext cx="479425" cy="866775"/>
            </a:xfrm>
            <a:custGeom>
              <a:avLst/>
              <a:gdLst/>
              <a:ahLst/>
              <a:cxnLst>
                <a:cxn ang="0">
                  <a:pos x="290" y="357"/>
                </a:cxn>
                <a:cxn ang="0">
                  <a:pos x="82" y="225"/>
                </a:cxn>
                <a:cxn ang="0">
                  <a:pos x="82" y="54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0"/>
                </a:cxn>
                <a:cxn ang="0">
                  <a:pos x="302" y="296"/>
                </a:cxn>
                <a:cxn ang="0">
                  <a:pos x="290" y="357"/>
                </a:cxn>
              </a:cxnLst>
              <a:rect l="0" t="0" r="r" b="b"/>
              <a:pathLst>
                <a:path w="302" h="546">
                  <a:moveTo>
                    <a:pt x="290" y="357"/>
                  </a:moveTo>
                  <a:lnTo>
                    <a:pt x="82" y="225"/>
                  </a:lnTo>
                  <a:lnTo>
                    <a:pt x="82" y="54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0"/>
                  </a:lnTo>
                  <a:lnTo>
                    <a:pt x="302" y="296"/>
                  </a:lnTo>
                  <a:lnTo>
                    <a:pt x="290" y="3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"/>
            <p:cNvSpPr>
              <a:spLocks/>
            </p:cNvSpPr>
            <p:nvPr/>
          </p:nvSpPr>
          <p:spPr bwMode="auto">
            <a:xfrm>
              <a:off x="3508375" y="2962275"/>
              <a:ext cx="976313" cy="5111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100" y="0"/>
                </a:cxn>
                <a:cxn ang="0">
                  <a:pos x="233" y="177"/>
                </a:cxn>
                <a:cxn ang="0">
                  <a:pos x="439" y="100"/>
                </a:cxn>
                <a:cxn ang="0">
                  <a:pos x="615" y="223"/>
                </a:cxn>
                <a:cxn ang="0">
                  <a:pos x="608" y="225"/>
                </a:cxn>
                <a:cxn ang="0">
                  <a:pos x="610" y="225"/>
                </a:cxn>
                <a:cxn ang="0">
                  <a:pos x="286" y="322"/>
                </a:cxn>
                <a:cxn ang="0">
                  <a:pos x="191" y="235"/>
                </a:cxn>
                <a:cxn ang="0">
                  <a:pos x="110" y="56"/>
                </a:cxn>
                <a:cxn ang="0">
                  <a:pos x="44" y="87"/>
                </a:cxn>
                <a:cxn ang="0">
                  <a:pos x="0" y="49"/>
                </a:cxn>
              </a:cxnLst>
              <a:rect l="0" t="0" r="r" b="b"/>
              <a:pathLst>
                <a:path w="615" h="322">
                  <a:moveTo>
                    <a:pt x="0" y="49"/>
                  </a:moveTo>
                  <a:lnTo>
                    <a:pt x="100" y="0"/>
                  </a:lnTo>
                  <a:lnTo>
                    <a:pt x="233" y="177"/>
                  </a:lnTo>
                  <a:lnTo>
                    <a:pt x="439" y="100"/>
                  </a:lnTo>
                  <a:lnTo>
                    <a:pt x="615" y="223"/>
                  </a:lnTo>
                  <a:lnTo>
                    <a:pt x="608" y="225"/>
                  </a:lnTo>
                  <a:lnTo>
                    <a:pt x="610" y="225"/>
                  </a:lnTo>
                  <a:lnTo>
                    <a:pt x="286" y="322"/>
                  </a:lnTo>
                  <a:lnTo>
                    <a:pt x="191" y="235"/>
                  </a:lnTo>
                  <a:lnTo>
                    <a:pt x="110" y="56"/>
                  </a:lnTo>
                  <a:lnTo>
                    <a:pt x="44" y="87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"/>
            <p:cNvSpPr>
              <a:spLocks/>
            </p:cNvSpPr>
            <p:nvPr/>
          </p:nvSpPr>
          <p:spPr bwMode="auto">
            <a:xfrm>
              <a:off x="4408488" y="1425575"/>
              <a:ext cx="211138" cy="549275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33" y="346"/>
                </a:cxn>
                <a:cxn ang="0">
                  <a:pos x="0" y="284"/>
                </a:cxn>
                <a:cxn ang="0">
                  <a:pos x="123" y="0"/>
                </a:cxn>
              </a:cxnLst>
              <a:rect l="0" t="0" r="r" b="b"/>
              <a:pathLst>
                <a:path w="133" h="346">
                  <a:moveTo>
                    <a:pt x="123" y="0"/>
                  </a:moveTo>
                  <a:lnTo>
                    <a:pt x="133" y="346"/>
                  </a:lnTo>
                  <a:lnTo>
                    <a:pt x="0" y="28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"/>
            <p:cNvSpPr>
              <a:spLocks/>
            </p:cNvSpPr>
            <p:nvPr/>
          </p:nvSpPr>
          <p:spPr bwMode="auto">
            <a:xfrm>
              <a:off x="4249738" y="1974850"/>
              <a:ext cx="908050" cy="458788"/>
            </a:xfrm>
            <a:custGeom>
              <a:avLst/>
              <a:gdLst/>
              <a:ahLst/>
              <a:cxnLst>
                <a:cxn ang="0">
                  <a:pos x="315" y="153"/>
                </a:cxn>
                <a:cxn ang="0">
                  <a:pos x="167" y="289"/>
                </a:cxn>
                <a:cxn ang="0">
                  <a:pos x="0" y="64"/>
                </a:cxn>
                <a:cxn ang="0">
                  <a:pos x="233" y="0"/>
                </a:cxn>
                <a:cxn ang="0">
                  <a:pos x="530" y="51"/>
                </a:cxn>
                <a:cxn ang="0">
                  <a:pos x="572" y="182"/>
                </a:cxn>
                <a:cxn ang="0">
                  <a:pos x="315" y="153"/>
                </a:cxn>
              </a:cxnLst>
              <a:rect l="0" t="0" r="r" b="b"/>
              <a:pathLst>
                <a:path w="572" h="289">
                  <a:moveTo>
                    <a:pt x="315" y="153"/>
                  </a:moveTo>
                  <a:lnTo>
                    <a:pt x="167" y="289"/>
                  </a:lnTo>
                  <a:lnTo>
                    <a:pt x="0" y="64"/>
                  </a:lnTo>
                  <a:lnTo>
                    <a:pt x="233" y="0"/>
                  </a:lnTo>
                  <a:lnTo>
                    <a:pt x="530" y="51"/>
                  </a:lnTo>
                  <a:lnTo>
                    <a:pt x="572" y="182"/>
                  </a:lnTo>
                  <a:lnTo>
                    <a:pt x="315" y="15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"/>
            <p:cNvSpPr>
              <a:spLocks/>
            </p:cNvSpPr>
            <p:nvPr/>
          </p:nvSpPr>
          <p:spPr bwMode="auto">
            <a:xfrm>
              <a:off x="4603750" y="1425575"/>
              <a:ext cx="269875" cy="549275"/>
            </a:xfrm>
            <a:custGeom>
              <a:avLst/>
              <a:gdLst/>
              <a:ahLst/>
              <a:cxnLst>
                <a:cxn ang="0">
                  <a:pos x="170" y="306"/>
                </a:cxn>
                <a:cxn ang="0">
                  <a:pos x="10" y="346"/>
                </a:cxn>
                <a:cxn ang="0">
                  <a:pos x="0" y="0"/>
                </a:cxn>
                <a:cxn ang="0">
                  <a:pos x="170" y="306"/>
                </a:cxn>
              </a:cxnLst>
              <a:rect l="0" t="0" r="r" b="b"/>
              <a:pathLst>
                <a:path w="170" h="346">
                  <a:moveTo>
                    <a:pt x="170" y="306"/>
                  </a:moveTo>
                  <a:lnTo>
                    <a:pt x="10" y="346"/>
                  </a:lnTo>
                  <a:lnTo>
                    <a:pt x="0" y="0"/>
                  </a:lnTo>
                  <a:lnTo>
                    <a:pt x="170" y="30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3667125" y="2943225"/>
              <a:ext cx="538163" cy="30003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26" y="0"/>
                </a:cxn>
                <a:cxn ang="0">
                  <a:pos x="339" y="112"/>
                </a:cxn>
                <a:cxn ang="0">
                  <a:pos x="133" y="189"/>
                </a:cxn>
                <a:cxn ang="0">
                  <a:pos x="0" y="12"/>
                </a:cxn>
              </a:cxnLst>
              <a:rect l="0" t="0" r="r" b="b"/>
              <a:pathLst>
                <a:path w="339" h="189">
                  <a:moveTo>
                    <a:pt x="0" y="12"/>
                  </a:moveTo>
                  <a:lnTo>
                    <a:pt x="26" y="0"/>
                  </a:lnTo>
                  <a:lnTo>
                    <a:pt x="339" y="112"/>
                  </a:lnTo>
                  <a:lnTo>
                    <a:pt x="133" y="189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auto">
            <a:xfrm>
              <a:off x="3962400" y="3316288"/>
              <a:ext cx="919163" cy="647700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324" y="2"/>
                </a:cxn>
                <a:cxn ang="0">
                  <a:pos x="329" y="0"/>
                </a:cxn>
                <a:cxn ang="0">
                  <a:pos x="453" y="184"/>
                </a:cxn>
                <a:cxn ang="0">
                  <a:pos x="535" y="102"/>
                </a:cxn>
                <a:cxn ang="0">
                  <a:pos x="579" y="216"/>
                </a:cxn>
                <a:cxn ang="0">
                  <a:pos x="554" y="408"/>
                </a:cxn>
                <a:cxn ang="0">
                  <a:pos x="252" y="112"/>
                </a:cxn>
                <a:cxn ang="0">
                  <a:pos x="254" y="122"/>
                </a:cxn>
                <a:cxn ang="0">
                  <a:pos x="254" y="122"/>
                </a:cxn>
                <a:cxn ang="0">
                  <a:pos x="182" y="185"/>
                </a:cxn>
                <a:cxn ang="0">
                  <a:pos x="121" y="360"/>
                </a:cxn>
                <a:cxn ang="0">
                  <a:pos x="0" y="99"/>
                </a:cxn>
              </a:cxnLst>
              <a:rect l="0" t="0" r="r" b="b"/>
              <a:pathLst>
                <a:path w="579" h="408">
                  <a:moveTo>
                    <a:pt x="0" y="99"/>
                  </a:moveTo>
                  <a:lnTo>
                    <a:pt x="324" y="2"/>
                  </a:lnTo>
                  <a:lnTo>
                    <a:pt x="329" y="0"/>
                  </a:lnTo>
                  <a:lnTo>
                    <a:pt x="453" y="184"/>
                  </a:lnTo>
                  <a:lnTo>
                    <a:pt x="535" y="102"/>
                  </a:lnTo>
                  <a:lnTo>
                    <a:pt x="579" y="216"/>
                  </a:lnTo>
                  <a:lnTo>
                    <a:pt x="554" y="408"/>
                  </a:lnTo>
                  <a:lnTo>
                    <a:pt x="252" y="112"/>
                  </a:lnTo>
                  <a:lnTo>
                    <a:pt x="254" y="122"/>
                  </a:lnTo>
                  <a:lnTo>
                    <a:pt x="254" y="122"/>
                  </a:lnTo>
                  <a:lnTo>
                    <a:pt x="182" y="185"/>
                  </a:lnTo>
                  <a:lnTo>
                    <a:pt x="121" y="36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auto">
            <a:xfrm>
              <a:off x="4484688" y="2792413"/>
              <a:ext cx="841375" cy="866775"/>
            </a:xfrm>
            <a:custGeom>
              <a:avLst/>
              <a:gdLst/>
              <a:ahLst/>
              <a:cxnLst>
                <a:cxn ang="0">
                  <a:pos x="0" y="330"/>
                </a:cxn>
                <a:cxn ang="0">
                  <a:pos x="276" y="247"/>
                </a:cxn>
                <a:cxn ang="0">
                  <a:pos x="298" y="25"/>
                </a:cxn>
                <a:cxn ang="0">
                  <a:pos x="419" y="0"/>
                </a:cxn>
                <a:cxn ang="0">
                  <a:pos x="530" y="245"/>
                </a:cxn>
                <a:cxn ang="0">
                  <a:pos x="400" y="435"/>
                </a:cxn>
                <a:cxn ang="0">
                  <a:pos x="250" y="546"/>
                </a:cxn>
                <a:cxn ang="0">
                  <a:pos x="206" y="432"/>
                </a:cxn>
                <a:cxn ang="0">
                  <a:pos x="124" y="514"/>
                </a:cxn>
                <a:cxn ang="0">
                  <a:pos x="0" y="330"/>
                </a:cxn>
                <a:cxn ang="0">
                  <a:pos x="2" y="330"/>
                </a:cxn>
                <a:cxn ang="0">
                  <a:pos x="0" y="330"/>
                </a:cxn>
              </a:cxnLst>
              <a:rect l="0" t="0" r="r" b="b"/>
              <a:pathLst>
                <a:path w="530" h="546">
                  <a:moveTo>
                    <a:pt x="0" y="330"/>
                  </a:moveTo>
                  <a:lnTo>
                    <a:pt x="276" y="247"/>
                  </a:lnTo>
                  <a:lnTo>
                    <a:pt x="298" y="25"/>
                  </a:lnTo>
                  <a:lnTo>
                    <a:pt x="419" y="0"/>
                  </a:lnTo>
                  <a:lnTo>
                    <a:pt x="530" y="245"/>
                  </a:lnTo>
                  <a:lnTo>
                    <a:pt x="400" y="435"/>
                  </a:lnTo>
                  <a:lnTo>
                    <a:pt x="250" y="546"/>
                  </a:lnTo>
                  <a:lnTo>
                    <a:pt x="206" y="432"/>
                  </a:lnTo>
                  <a:lnTo>
                    <a:pt x="124" y="514"/>
                  </a:lnTo>
                  <a:lnTo>
                    <a:pt x="0" y="330"/>
                  </a:lnTo>
                  <a:lnTo>
                    <a:pt x="2" y="33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4205288" y="2433638"/>
              <a:ext cx="752475" cy="882650"/>
            </a:xfrm>
            <a:custGeom>
              <a:avLst/>
              <a:gdLst/>
              <a:ahLst/>
              <a:cxnLst>
                <a:cxn ang="0">
                  <a:pos x="176" y="556"/>
                </a:cxn>
                <a:cxn ang="0">
                  <a:pos x="0" y="433"/>
                </a:cxn>
                <a:cxn ang="0">
                  <a:pos x="195" y="0"/>
                </a:cxn>
                <a:cxn ang="0">
                  <a:pos x="474" y="251"/>
                </a:cxn>
                <a:cxn ang="0">
                  <a:pos x="254" y="231"/>
                </a:cxn>
                <a:cxn ang="0">
                  <a:pos x="176" y="556"/>
                </a:cxn>
              </a:cxnLst>
              <a:rect l="0" t="0" r="r" b="b"/>
              <a:pathLst>
                <a:path w="474" h="556">
                  <a:moveTo>
                    <a:pt x="176" y="556"/>
                  </a:moveTo>
                  <a:lnTo>
                    <a:pt x="0" y="433"/>
                  </a:lnTo>
                  <a:lnTo>
                    <a:pt x="195" y="0"/>
                  </a:lnTo>
                  <a:lnTo>
                    <a:pt x="474" y="251"/>
                  </a:lnTo>
                  <a:lnTo>
                    <a:pt x="254" y="231"/>
                  </a:lnTo>
                  <a:lnTo>
                    <a:pt x="176" y="55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>
              <a:off x="4484688" y="2800350"/>
              <a:ext cx="473075" cy="515938"/>
            </a:xfrm>
            <a:custGeom>
              <a:avLst/>
              <a:gdLst/>
              <a:ahLst/>
              <a:cxnLst>
                <a:cxn ang="0">
                  <a:pos x="298" y="20"/>
                </a:cxn>
                <a:cxn ang="0">
                  <a:pos x="276" y="242"/>
                </a:cxn>
                <a:cxn ang="0">
                  <a:pos x="0" y="325"/>
                </a:cxn>
                <a:cxn ang="0">
                  <a:pos x="78" y="0"/>
                </a:cxn>
                <a:cxn ang="0">
                  <a:pos x="298" y="20"/>
                </a:cxn>
              </a:cxnLst>
              <a:rect l="0" t="0" r="r" b="b"/>
              <a:pathLst>
                <a:path w="298" h="325">
                  <a:moveTo>
                    <a:pt x="298" y="20"/>
                  </a:moveTo>
                  <a:lnTo>
                    <a:pt x="276" y="242"/>
                  </a:lnTo>
                  <a:lnTo>
                    <a:pt x="0" y="325"/>
                  </a:lnTo>
                  <a:lnTo>
                    <a:pt x="78" y="0"/>
                  </a:lnTo>
                  <a:lnTo>
                    <a:pt x="298" y="2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auto">
            <a:xfrm>
              <a:off x="4749800" y="2217738"/>
              <a:ext cx="641350" cy="963613"/>
            </a:xfrm>
            <a:custGeom>
              <a:avLst/>
              <a:gdLst/>
              <a:ahLst/>
              <a:cxnLst>
                <a:cxn ang="0">
                  <a:pos x="363" y="607"/>
                </a:cxn>
                <a:cxn ang="0">
                  <a:pos x="252" y="362"/>
                </a:cxn>
                <a:cxn ang="0">
                  <a:pos x="131" y="387"/>
                </a:cxn>
                <a:cxn ang="0">
                  <a:pos x="0" y="0"/>
                </a:cxn>
                <a:cxn ang="0">
                  <a:pos x="245" y="287"/>
                </a:cxn>
                <a:cxn ang="0">
                  <a:pos x="358" y="144"/>
                </a:cxn>
                <a:cxn ang="0">
                  <a:pos x="404" y="207"/>
                </a:cxn>
                <a:cxn ang="0">
                  <a:pos x="404" y="478"/>
                </a:cxn>
                <a:cxn ang="0">
                  <a:pos x="365" y="449"/>
                </a:cxn>
                <a:cxn ang="0">
                  <a:pos x="363" y="607"/>
                </a:cxn>
              </a:cxnLst>
              <a:rect l="0" t="0" r="r" b="b"/>
              <a:pathLst>
                <a:path w="404" h="607">
                  <a:moveTo>
                    <a:pt x="363" y="607"/>
                  </a:moveTo>
                  <a:lnTo>
                    <a:pt x="252" y="362"/>
                  </a:lnTo>
                  <a:lnTo>
                    <a:pt x="131" y="387"/>
                  </a:lnTo>
                  <a:lnTo>
                    <a:pt x="0" y="0"/>
                  </a:lnTo>
                  <a:lnTo>
                    <a:pt x="245" y="287"/>
                  </a:lnTo>
                  <a:lnTo>
                    <a:pt x="358" y="144"/>
                  </a:lnTo>
                  <a:lnTo>
                    <a:pt x="404" y="207"/>
                  </a:lnTo>
                  <a:lnTo>
                    <a:pt x="404" y="478"/>
                  </a:lnTo>
                  <a:lnTo>
                    <a:pt x="365" y="449"/>
                  </a:lnTo>
                  <a:lnTo>
                    <a:pt x="363" y="60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0"/>
            <p:cNvSpPr>
              <a:spLocks/>
            </p:cNvSpPr>
            <p:nvPr/>
          </p:nvSpPr>
          <p:spPr bwMode="auto">
            <a:xfrm>
              <a:off x="4749800" y="2217738"/>
              <a:ext cx="568325" cy="455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7" y="29"/>
                </a:cxn>
                <a:cxn ang="0">
                  <a:pos x="358" y="144"/>
                </a:cxn>
                <a:cxn ang="0">
                  <a:pos x="245" y="287"/>
                </a:cxn>
                <a:cxn ang="0">
                  <a:pos x="0" y="0"/>
                </a:cxn>
              </a:cxnLst>
              <a:rect l="0" t="0" r="r" b="b"/>
              <a:pathLst>
                <a:path w="358" h="287">
                  <a:moveTo>
                    <a:pt x="0" y="0"/>
                  </a:moveTo>
                  <a:lnTo>
                    <a:pt x="257" y="29"/>
                  </a:lnTo>
                  <a:lnTo>
                    <a:pt x="358" y="144"/>
                  </a:lnTo>
                  <a:lnTo>
                    <a:pt x="245" y="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"/>
            <p:cNvSpPr>
              <a:spLocks/>
            </p:cNvSpPr>
            <p:nvPr/>
          </p:nvSpPr>
          <p:spPr bwMode="auto">
            <a:xfrm>
              <a:off x="4514850" y="2217738"/>
              <a:ext cx="442913" cy="614363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148" y="0"/>
                </a:cxn>
                <a:cxn ang="0">
                  <a:pos x="279" y="387"/>
                </a:cxn>
                <a:cxn ang="0">
                  <a:pos x="0" y="136"/>
                </a:cxn>
              </a:cxnLst>
              <a:rect l="0" t="0" r="r" b="b"/>
              <a:pathLst>
                <a:path w="279" h="387">
                  <a:moveTo>
                    <a:pt x="0" y="136"/>
                  </a:moveTo>
                  <a:lnTo>
                    <a:pt x="148" y="0"/>
                  </a:lnTo>
                  <a:lnTo>
                    <a:pt x="279" y="387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auto">
            <a:xfrm>
              <a:off x="4154488" y="3509963"/>
              <a:ext cx="233363" cy="1001713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47" y="631"/>
                </a:cxn>
                <a:cxn ang="0">
                  <a:pos x="0" y="347"/>
                </a:cxn>
                <a:cxn ang="0">
                  <a:pos x="0" y="238"/>
                </a:cxn>
                <a:cxn ang="0">
                  <a:pos x="61" y="63"/>
                </a:cxn>
                <a:cxn ang="0">
                  <a:pos x="133" y="0"/>
                </a:cxn>
              </a:cxnLst>
              <a:rect l="0" t="0" r="r" b="b"/>
              <a:pathLst>
                <a:path w="147" h="631">
                  <a:moveTo>
                    <a:pt x="133" y="0"/>
                  </a:moveTo>
                  <a:lnTo>
                    <a:pt x="147" y="631"/>
                  </a:lnTo>
                  <a:lnTo>
                    <a:pt x="0" y="347"/>
                  </a:lnTo>
                  <a:lnTo>
                    <a:pt x="0" y="238"/>
                  </a:lnTo>
                  <a:lnTo>
                    <a:pt x="61" y="6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"/>
            <p:cNvSpPr>
              <a:spLocks/>
            </p:cNvSpPr>
            <p:nvPr/>
          </p:nvSpPr>
          <p:spPr bwMode="auto">
            <a:xfrm>
              <a:off x="4492625" y="3851275"/>
              <a:ext cx="330200" cy="550863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0" y="0"/>
                </a:cxn>
                <a:cxn ang="0">
                  <a:pos x="208" y="132"/>
                </a:cxn>
                <a:cxn ang="0">
                  <a:pos x="138" y="347"/>
                </a:cxn>
                <a:cxn ang="0">
                  <a:pos x="0" y="321"/>
                </a:cxn>
              </a:cxnLst>
              <a:rect l="0" t="0" r="r" b="b"/>
              <a:pathLst>
                <a:path w="208" h="347">
                  <a:moveTo>
                    <a:pt x="0" y="321"/>
                  </a:moveTo>
                  <a:lnTo>
                    <a:pt x="0" y="0"/>
                  </a:lnTo>
                  <a:lnTo>
                    <a:pt x="208" y="132"/>
                  </a:lnTo>
                  <a:lnTo>
                    <a:pt x="138" y="34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4"/>
            <p:cNvSpPr>
              <a:spLocks/>
            </p:cNvSpPr>
            <p:nvPr/>
          </p:nvSpPr>
          <p:spPr bwMode="auto">
            <a:xfrm>
              <a:off x="4365625" y="3509963"/>
              <a:ext cx="127000" cy="1001713"/>
            </a:xfrm>
            <a:custGeom>
              <a:avLst/>
              <a:gdLst/>
              <a:ahLst/>
              <a:cxnLst>
                <a:cxn ang="0">
                  <a:pos x="14" y="631"/>
                </a:cxn>
                <a:cxn ang="0">
                  <a:pos x="0" y="0"/>
                </a:cxn>
                <a:cxn ang="0">
                  <a:pos x="80" y="536"/>
                </a:cxn>
                <a:cxn ang="0">
                  <a:pos x="14" y="631"/>
                </a:cxn>
              </a:cxnLst>
              <a:rect l="0" t="0" r="r" b="b"/>
              <a:pathLst>
                <a:path w="80" h="631">
                  <a:moveTo>
                    <a:pt x="14" y="631"/>
                  </a:moveTo>
                  <a:lnTo>
                    <a:pt x="0" y="0"/>
                  </a:lnTo>
                  <a:lnTo>
                    <a:pt x="80" y="536"/>
                  </a:lnTo>
                  <a:lnTo>
                    <a:pt x="14" y="63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5"/>
            <p:cNvSpPr>
              <a:spLocks/>
            </p:cNvSpPr>
            <p:nvPr/>
          </p:nvSpPr>
          <p:spPr bwMode="auto">
            <a:xfrm>
              <a:off x="3508375" y="2408238"/>
              <a:ext cx="266700" cy="631825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126" y="337"/>
                </a:cxn>
                <a:cxn ang="0">
                  <a:pos x="100" y="349"/>
                </a:cxn>
                <a:cxn ang="0">
                  <a:pos x="0" y="398"/>
                </a:cxn>
                <a:cxn ang="0">
                  <a:pos x="44" y="320"/>
                </a:cxn>
                <a:cxn ang="0">
                  <a:pos x="34" y="108"/>
                </a:cxn>
                <a:cxn ang="0">
                  <a:pos x="168" y="0"/>
                </a:cxn>
              </a:cxnLst>
              <a:rect l="0" t="0" r="r" b="b"/>
              <a:pathLst>
                <a:path w="168" h="398">
                  <a:moveTo>
                    <a:pt x="168" y="0"/>
                  </a:moveTo>
                  <a:lnTo>
                    <a:pt x="126" y="337"/>
                  </a:lnTo>
                  <a:lnTo>
                    <a:pt x="100" y="349"/>
                  </a:lnTo>
                  <a:lnTo>
                    <a:pt x="0" y="398"/>
                  </a:lnTo>
                  <a:lnTo>
                    <a:pt x="44" y="320"/>
                  </a:lnTo>
                  <a:lnTo>
                    <a:pt x="34" y="10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1" name="Rectangle 90"/>
          <p:cNvSpPr/>
          <p:nvPr userDrawn="1"/>
        </p:nvSpPr>
        <p:spPr bwMode="auto">
          <a:xfrm>
            <a:off x="0" y="3011742"/>
            <a:ext cx="12192000" cy="3846258"/>
          </a:xfrm>
          <a:prstGeom prst="rect">
            <a:avLst/>
          </a:prstGeom>
          <a:solidFill>
            <a:schemeClr val="accent1">
              <a:alpha val="4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2" name="Oval 96"/>
          <p:cNvSpPr/>
          <p:nvPr userDrawn="1"/>
        </p:nvSpPr>
        <p:spPr>
          <a:xfrm>
            <a:off x="5867795" y="3794346"/>
            <a:ext cx="149288" cy="149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7"/>
          <p:cNvSpPr/>
          <p:nvPr userDrawn="1"/>
        </p:nvSpPr>
        <p:spPr>
          <a:xfrm>
            <a:off x="5867795" y="4333286"/>
            <a:ext cx="149288" cy="149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8"/>
          <p:cNvSpPr/>
          <p:nvPr userDrawn="1"/>
        </p:nvSpPr>
        <p:spPr>
          <a:xfrm>
            <a:off x="5867795" y="3255406"/>
            <a:ext cx="149288" cy="149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9"/>
          <p:cNvSpPr/>
          <p:nvPr userDrawn="1"/>
        </p:nvSpPr>
        <p:spPr>
          <a:xfrm>
            <a:off x="5867795" y="2716466"/>
            <a:ext cx="149288" cy="149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100"/>
          <p:cNvSpPr/>
          <p:nvPr userDrawn="1"/>
        </p:nvSpPr>
        <p:spPr>
          <a:xfrm>
            <a:off x="5867795" y="4872228"/>
            <a:ext cx="149288" cy="149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Connector 101"/>
          <p:cNvCxnSpPr/>
          <p:nvPr userDrawn="1"/>
        </p:nvCxnSpPr>
        <p:spPr>
          <a:xfrm rot="10800000">
            <a:off x="5947979" y="3873753"/>
            <a:ext cx="1471863" cy="1588"/>
          </a:xfrm>
          <a:prstGeom prst="line">
            <a:avLst/>
          </a:prstGeom>
          <a:ln w="190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105"/>
          <p:cNvCxnSpPr/>
          <p:nvPr userDrawn="1"/>
        </p:nvCxnSpPr>
        <p:spPr>
          <a:xfrm rot="10800000">
            <a:off x="5947979" y="4926266"/>
            <a:ext cx="1471863" cy="1588"/>
          </a:xfrm>
          <a:prstGeom prst="line">
            <a:avLst/>
          </a:prstGeom>
          <a:ln w="190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106"/>
          <p:cNvCxnSpPr/>
          <p:nvPr userDrawn="1"/>
        </p:nvCxnSpPr>
        <p:spPr>
          <a:xfrm rot="10800000">
            <a:off x="4466591" y="3321303"/>
            <a:ext cx="1471863" cy="1588"/>
          </a:xfrm>
          <a:prstGeom prst="line">
            <a:avLst/>
          </a:prstGeom>
          <a:ln w="190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113"/>
          <p:cNvCxnSpPr/>
          <p:nvPr userDrawn="1"/>
        </p:nvCxnSpPr>
        <p:spPr>
          <a:xfrm rot="10800000">
            <a:off x="4466591" y="4399961"/>
            <a:ext cx="1471863" cy="1588"/>
          </a:xfrm>
          <a:prstGeom prst="line">
            <a:avLst/>
          </a:prstGeom>
          <a:ln w="190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17"/>
          <p:cNvCxnSpPr/>
          <p:nvPr userDrawn="1"/>
        </p:nvCxnSpPr>
        <p:spPr>
          <a:xfrm rot="10800000">
            <a:off x="5947979" y="2794253"/>
            <a:ext cx="1471863" cy="1588"/>
          </a:xfrm>
          <a:prstGeom prst="line">
            <a:avLst/>
          </a:prstGeom>
          <a:ln w="190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space réservé du texte 8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2004431" y="3338195"/>
            <a:ext cx="230425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03" name="Espace réservé du texte 8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2004431" y="3050162"/>
            <a:ext cx="23042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104" name="Espace réservé du texte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2004431" y="4418315"/>
            <a:ext cx="230425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05" name="Espace réservé du texte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2004431" y="4130282"/>
            <a:ext cx="23042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106" name="Espace réservé du texte 8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7621055" y="4922371"/>
            <a:ext cx="230425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07" name="Espace réservé du texte 8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7621055" y="4634338"/>
            <a:ext cx="23042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108" name="Espace réservé du texte 8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7621055" y="3842252"/>
            <a:ext cx="230425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09" name="Espace réservé du texte 8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621055" y="3554219"/>
            <a:ext cx="23042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110" name="Espace réservé du texte 8"/>
          <p:cNvSpPr>
            <a:spLocks noGrp="1"/>
          </p:cNvSpPr>
          <p:nvPr>
            <p:ph type="body" sz="quarter" idx="65" hasCustomPrompt="1"/>
          </p:nvPr>
        </p:nvSpPr>
        <p:spPr bwMode="gray">
          <a:xfrm>
            <a:off x="7621055" y="2546108"/>
            <a:ext cx="230425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11" name="Espace réservé du texte 8"/>
          <p:cNvSpPr>
            <a:spLocks noGrp="1"/>
          </p:cNvSpPr>
          <p:nvPr>
            <p:ph type="body" sz="quarter" idx="66" hasCustomPrompt="1"/>
          </p:nvPr>
        </p:nvSpPr>
        <p:spPr bwMode="gray">
          <a:xfrm>
            <a:off x="7621055" y="2258075"/>
            <a:ext cx="23042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112" name="Espace réservé du texte 8"/>
          <p:cNvSpPr>
            <a:spLocks noGrp="1"/>
          </p:cNvSpPr>
          <p:nvPr>
            <p:ph type="body" sz="quarter" idx="67" hasCustomPrompt="1"/>
          </p:nvPr>
        </p:nvSpPr>
        <p:spPr bwMode="gray">
          <a:xfrm>
            <a:off x="4524711" y="3050163"/>
            <a:ext cx="504056" cy="2880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... %</a:t>
            </a:r>
          </a:p>
        </p:txBody>
      </p:sp>
      <p:sp>
        <p:nvSpPr>
          <p:cNvPr id="113" name="Espace réservé du texte 8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4524711" y="4058275"/>
            <a:ext cx="504056" cy="2880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... %</a:t>
            </a:r>
          </a:p>
        </p:txBody>
      </p:sp>
      <p:sp>
        <p:nvSpPr>
          <p:cNvPr id="114" name="Espace réservé du texte 8"/>
          <p:cNvSpPr>
            <a:spLocks noGrp="1"/>
          </p:cNvSpPr>
          <p:nvPr>
            <p:ph type="body" sz="quarter" idx="69" hasCustomPrompt="1"/>
          </p:nvPr>
        </p:nvSpPr>
        <p:spPr bwMode="gray">
          <a:xfrm>
            <a:off x="6828967" y="4562331"/>
            <a:ext cx="504056" cy="2880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... %</a:t>
            </a:r>
          </a:p>
        </p:txBody>
      </p:sp>
      <p:sp>
        <p:nvSpPr>
          <p:cNvPr id="115" name="Espace réservé du texte 8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6828967" y="3554219"/>
            <a:ext cx="504056" cy="2880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... %</a:t>
            </a:r>
          </a:p>
        </p:txBody>
      </p:sp>
      <p:sp>
        <p:nvSpPr>
          <p:cNvPr id="116" name="Espace réservé du texte 8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6828967" y="2474099"/>
            <a:ext cx="504056" cy="2880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... %</a:t>
            </a:r>
          </a:p>
        </p:txBody>
      </p:sp>
    </p:spTree>
    <p:extLst>
      <p:ext uri="{BB962C8B-B14F-4D97-AF65-F5344CB8AC3E}">
        <p14:creationId xmlns:p14="http://schemas.microsoft.com/office/powerpoint/2010/main" val="418803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623392" y="6381329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</a:t>
            </a:r>
            <a:r>
              <a:rPr lang="fr-FR" sz="1200" dirty="0" smtClean="0">
                <a:solidFill>
                  <a:schemeClr val="accent1"/>
                </a:solidFill>
              </a:rPr>
              <a:t>.</a:t>
            </a:r>
            <a:endParaRPr lang="fr-FR" sz="1200" dirty="0">
              <a:solidFill>
                <a:schemeClr val="accent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8519592" y="6159500"/>
            <a:ext cx="3672408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5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25734" y="5927183"/>
            <a:ext cx="5340773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84888" y="6400988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</a:t>
            </a:r>
            <a:r>
              <a:rPr lang="fr-FR" sz="1200" dirty="0" err="1">
                <a:solidFill>
                  <a:schemeClr val="accent1"/>
                </a:solidFill>
              </a:rPr>
              <a:t>Together</a:t>
            </a:r>
            <a:r>
              <a:rPr lang="fr-FR" sz="1200" dirty="0" smtClean="0">
                <a:solidFill>
                  <a:schemeClr val="accent1"/>
                </a:solidFill>
              </a:rPr>
              <a:t>.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66522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  <a:endParaRPr lang="fr-FR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46685" y="5987144"/>
            <a:ext cx="4616027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84888" y="6400988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</a:t>
            </a:r>
            <a:r>
              <a:rPr lang="fr-FR" sz="1200" dirty="0" err="1">
                <a:solidFill>
                  <a:schemeClr val="accent1"/>
                </a:solidFill>
              </a:rPr>
              <a:t>Together</a:t>
            </a:r>
            <a:r>
              <a:rPr lang="fr-FR" sz="1200" dirty="0" smtClean="0">
                <a:solidFill>
                  <a:schemeClr val="accent1"/>
                </a:solidFill>
              </a:rPr>
              <a:t>.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66522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  <a:endParaRPr lang="fr-FR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687917" y="1484314"/>
            <a:ext cx="10784416" cy="46815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719666" y="2492896"/>
            <a:ext cx="10977033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615243" y="776615"/>
            <a:ext cx="317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 smtClean="0">
                <a:solidFill>
                  <a:schemeClr val="bg1"/>
                </a:solidFill>
                <a:latin typeface="+mn-lt"/>
              </a:rPr>
              <a:t>AGENDA</a:t>
            </a:r>
            <a:endParaRPr lang="it-IT" sz="28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7320" y="-2539"/>
            <a:ext cx="12207855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1" y="1735560"/>
            <a:ext cx="12194116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735846" y="4218560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728134" y="4654554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87918" y="1484312"/>
            <a:ext cx="1078468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725919" y="316180"/>
            <a:ext cx="10727165" cy="332546"/>
          </a:xfr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725919" y="656625"/>
            <a:ext cx="10727267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6288021" y="1484313"/>
            <a:ext cx="5184312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87919" y="1484313"/>
            <a:ext cx="5216061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87918" y="1484312"/>
            <a:ext cx="5408084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6384033" y="1474789"/>
            <a:ext cx="5807967" cy="46910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5919" y="190698"/>
            <a:ext cx="10727165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6856029" y="6468453"/>
            <a:ext cx="1448217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08622" y="6502208"/>
            <a:ext cx="6059453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62840" y="6502208"/>
            <a:ext cx="394968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719667" y="1054174"/>
            <a:ext cx="855764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12191637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687917" y="1484314"/>
            <a:ext cx="10784416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  <p:sldLayoutId id="2147483673" r:id="rId17"/>
    <p:sldLayoutId id="2147483674" r:id="rId18"/>
    <p:sldLayoutId id="2147483675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22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Feuille_Microsoft_Excel_97-20031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42.jp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ctrTitle"/>
          </p:nvPr>
        </p:nvSpPr>
        <p:spPr>
          <a:xfrm>
            <a:off x="839416" y="816407"/>
            <a:ext cx="7200800" cy="424711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Soutenance CONTRAT </a:t>
            </a:r>
            <a:r>
              <a:rPr lang="fr-FR" dirty="0" smtClean="0">
                <a:solidFill>
                  <a:schemeClr val="bg1"/>
                </a:solidFill>
              </a:rPr>
              <a:t>Professionnalisation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Sous-titre 11"/>
          <p:cNvSpPr>
            <a:spLocks noGrp="1"/>
          </p:cNvSpPr>
          <p:nvPr>
            <p:ph type="subTitle" idx="1"/>
          </p:nvPr>
        </p:nvSpPr>
        <p:spPr>
          <a:xfrm>
            <a:off x="840405" y="1578186"/>
            <a:ext cx="6457215" cy="307777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Le 29/09/2017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79376" y="4701427"/>
            <a:ext cx="3589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TRINTA Bruno</a:t>
            </a:r>
          </a:p>
          <a:p>
            <a:r>
              <a:rPr lang="fr-FR" dirty="0"/>
              <a:t>Stage encadré par M. GLORIAU Yann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79376" y="3717032"/>
            <a:ext cx="57782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Ingénieur d’études et développement</a:t>
            </a:r>
          </a:p>
          <a:p>
            <a:r>
              <a:rPr lang="fr-FR" sz="2800" b="1" dirty="0"/>
              <a:t>JAVA/JEE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4671139"/>
            <a:ext cx="3042551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du système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Architecture conceptuelle</a:t>
            </a:r>
            <a:endParaRPr lang="fr-FR" dirty="0"/>
          </a:p>
        </p:txBody>
      </p:sp>
      <p:sp>
        <p:nvSpPr>
          <p:cNvPr id="73" name="AutoShape 10"/>
          <p:cNvSpPr>
            <a:spLocks noChangeArrowheads="1"/>
          </p:cNvSpPr>
          <p:nvPr/>
        </p:nvSpPr>
        <p:spPr bwMode="auto">
          <a:xfrm>
            <a:off x="783886" y="1462687"/>
            <a:ext cx="3467258" cy="1985555"/>
          </a:xfrm>
          <a:prstGeom prst="homePlate">
            <a:avLst>
              <a:gd name="adj" fmla="val 12189"/>
            </a:avLst>
          </a:prstGeom>
          <a:solidFill>
            <a:srgbClr val="FFB7B7"/>
          </a:solidFill>
          <a:ln w="3175" algn="ctr">
            <a:solidFill>
              <a:srgbClr val="F2F2F2"/>
            </a:solidFill>
            <a:miter lim="800000"/>
            <a:headEnd/>
            <a:tailEnd/>
          </a:ln>
        </p:spPr>
        <p:txBody>
          <a:bodyPr lIns="90000" anchor="ctr"/>
          <a:lstStyle/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000" b="1" dirty="0">
                <a:solidFill>
                  <a:schemeClr val="bg1"/>
                </a:solidFill>
              </a:rPr>
              <a:t> </a:t>
            </a:r>
            <a:endParaRPr lang="fr-FR" sz="10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0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6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6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 smtClean="0">
                <a:solidFill>
                  <a:schemeClr val="bg1"/>
                </a:solidFill>
              </a:rPr>
              <a:t>Fournisseurs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 smtClean="0">
                <a:solidFill>
                  <a:schemeClr val="bg1"/>
                </a:solidFill>
              </a:rPr>
              <a:t>       &amp;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 smtClean="0">
                <a:solidFill>
                  <a:schemeClr val="bg1"/>
                </a:solidFill>
              </a:rPr>
              <a:t>Structure 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 smtClean="0">
                <a:solidFill>
                  <a:schemeClr val="bg1"/>
                </a:solidFill>
              </a:rPr>
              <a:t>Publiques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 smtClean="0">
                <a:solidFill>
                  <a:schemeClr val="bg1"/>
                </a:solidFill>
              </a:rPr>
              <a:t>UGAP</a:t>
            </a:r>
          </a:p>
        </p:txBody>
      </p:sp>
      <p:sp>
        <p:nvSpPr>
          <p:cNvPr id="74" name="Rectangle à coins arrondis 73"/>
          <p:cNvSpPr/>
          <p:nvPr/>
        </p:nvSpPr>
        <p:spPr>
          <a:xfrm>
            <a:off x="4878161" y="1467524"/>
            <a:ext cx="3278777" cy="5342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75" name="AutoShape 10"/>
          <p:cNvSpPr>
            <a:spLocks noChangeArrowheads="1"/>
          </p:cNvSpPr>
          <p:nvPr/>
        </p:nvSpPr>
        <p:spPr bwMode="auto">
          <a:xfrm>
            <a:off x="783885" y="3572579"/>
            <a:ext cx="3467259" cy="1326253"/>
          </a:xfrm>
          <a:prstGeom prst="homePlate">
            <a:avLst>
              <a:gd name="adj" fmla="val 17921"/>
            </a:avLst>
          </a:prstGeom>
          <a:solidFill>
            <a:schemeClr val="accent2">
              <a:lumMod val="40000"/>
              <a:lumOff val="60000"/>
            </a:schemeClr>
          </a:solidFill>
          <a:ln w="3175" algn="ctr">
            <a:solidFill>
              <a:srgbClr val="F2F2F2"/>
            </a:solidFill>
            <a:miter lim="800000"/>
            <a:headEnd/>
            <a:tailEnd/>
          </a:ln>
        </p:spPr>
        <p:txBody>
          <a:bodyPr lIns="90000" anchor="ctr"/>
          <a:lstStyle/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6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 smtClean="0">
                <a:solidFill>
                  <a:schemeClr val="bg1"/>
                </a:solidFill>
              </a:rPr>
              <a:t>Fournisseurs</a:t>
            </a:r>
            <a:endParaRPr lang="fr-FR" sz="16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>
                <a:solidFill>
                  <a:schemeClr val="bg1"/>
                </a:solidFill>
              </a:rPr>
              <a:t>       </a:t>
            </a:r>
            <a:r>
              <a:rPr lang="fr-FR" sz="1600" b="1" dirty="0" smtClean="0">
                <a:solidFill>
                  <a:schemeClr val="bg1"/>
                </a:solidFill>
              </a:rPr>
              <a:t>&amp;</a:t>
            </a:r>
            <a:endParaRPr lang="fr-FR" sz="16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>
                <a:solidFill>
                  <a:schemeClr val="bg1"/>
                </a:solidFill>
              </a:rPr>
              <a:t>Structure 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>
                <a:solidFill>
                  <a:schemeClr val="bg1"/>
                </a:solidFill>
              </a:rPr>
              <a:t>publiques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6" name="AutoShape 10"/>
          <p:cNvSpPr>
            <a:spLocks noChangeArrowheads="1"/>
          </p:cNvSpPr>
          <p:nvPr/>
        </p:nvSpPr>
        <p:spPr bwMode="auto">
          <a:xfrm>
            <a:off x="783887" y="5023169"/>
            <a:ext cx="3467257" cy="1787065"/>
          </a:xfrm>
          <a:prstGeom prst="homePlate">
            <a:avLst>
              <a:gd name="adj" fmla="val 12236"/>
            </a:avLst>
          </a:prstGeom>
          <a:solidFill>
            <a:schemeClr val="accent2">
              <a:lumMod val="60000"/>
              <a:lumOff val="40000"/>
            </a:schemeClr>
          </a:solidFill>
          <a:ln w="3175" algn="ctr">
            <a:solidFill>
              <a:srgbClr val="F2F2F2"/>
            </a:solidFill>
            <a:miter lim="800000"/>
            <a:headEnd/>
            <a:tailEnd/>
          </a:ln>
        </p:spPr>
        <p:txBody>
          <a:bodyPr lIns="90000" anchor="ctr"/>
          <a:lstStyle/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6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6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6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 smtClean="0">
                <a:solidFill>
                  <a:schemeClr val="bg1"/>
                </a:solidFill>
              </a:rPr>
              <a:t>Fournisseurs</a:t>
            </a:r>
            <a:endParaRPr lang="fr-FR" sz="16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>
                <a:solidFill>
                  <a:schemeClr val="bg1"/>
                </a:solidFill>
              </a:rPr>
              <a:t>         &amp;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>
                <a:solidFill>
                  <a:schemeClr val="bg1"/>
                </a:solidFill>
              </a:rPr>
              <a:t>Structure 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>
                <a:solidFill>
                  <a:schemeClr val="bg1"/>
                </a:solidFill>
              </a:rPr>
              <a:t>publiques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000" b="1" dirty="0" smtClean="0">
                <a:solidFill>
                  <a:schemeClr val="bg1"/>
                </a:solidFill>
              </a:rPr>
              <a:t> 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8622346" y="1384228"/>
            <a:ext cx="3432003" cy="19855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78" name="Rectangle à coins arrondis 77"/>
          <p:cNvSpPr/>
          <p:nvPr/>
        </p:nvSpPr>
        <p:spPr>
          <a:xfrm>
            <a:off x="8622345" y="3533349"/>
            <a:ext cx="3432003" cy="13262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79" name="Rectangle à coins arrondis 78"/>
          <p:cNvSpPr/>
          <p:nvPr/>
        </p:nvSpPr>
        <p:spPr>
          <a:xfrm>
            <a:off x="8622347" y="5023169"/>
            <a:ext cx="3432002" cy="17870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80" name="Rectangle à coins arrondis 79"/>
          <p:cNvSpPr/>
          <p:nvPr/>
        </p:nvSpPr>
        <p:spPr>
          <a:xfrm>
            <a:off x="5127193" y="1810876"/>
            <a:ext cx="2780711" cy="959702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Contrôle des données et constitution du flux pivot</a:t>
            </a:r>
          </a:p>
        </p:txBody>
      </p:sp>
      <p:sp>
        <p:nvSpPr>
          <p:cNvPr id="81" name="Rectangle à coins arrondis 80"/>
          <p:cNvSpPr/>
          <p:nvPr/>
        </p:nvSpPr>
        <p:spPr>
          <a:xfrm>
            <a:off x="5056688" y="3261123"/>
            <a:ext cx="1332410" cy="3303015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Espace fournisseur</a:t>
            </a:r>
          </a:p>
        </p:txBody>
      </p:sp>
      <p:sp>
        <p:nvSpPr>
          <p:cNvPr id="82" name="Rectangle à coins arrondis 81"/>
          <p:cNvSpPr/>
          <p:nvPr/>
        </p:nvSpPr>
        <p:spPr>
          <a:xfrm>
            <a:off x="6711317" y="3261123"/>
            <a:ext cx="1280160" cy="3299595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Espace destinataire</a:t>
            </a:r>
          </a:p>
        </p:txBody>
      </p:sp>
      <p:cxnSp>
        <p:nvCxnSpPr>
          <p:cNvPr id="83" name="Connecteur droit avec flèche 82"/>
          <p:cNvCxnSpPr/>
          <p:nvPr/>
        </p:nvCxnSpPr>
        <p:spPr>
          <a:xfrm flipH="1" flipV="1">
            <a:off x="5722893" y="2770578"/>
            <a:ext cx="8920" cy="4905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endCxn id="82" idx="0"/>
          </p:cNvCxnSpPr>
          <p:nvPr/>
        </p:nvCxnSpPr>
        <p:spPr>
          <a:xfrm>
            <a:off x="7343670" y="2770578"/>
            <a:ext cx="7727" cy="4905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tangle à coins arrondis 84"/>
          <p:cNvSpPr/>
          <p:nvPr/>
        </p:nvSpPr>
        <p:spPr>
          <a:xfrm>
            <a:off x="8783955" y="1807892"/>
            <a:ext cx="983496" cy="624387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SE Chorus</a:t>
            </a:r>
          </a:p>
        </p:txBody>
      </p:sp>
      <p:sp>
        <p:nvSpPr>
          <p:cNvPr id="86" name="Rectangle à coins arrondis 85"/>
          <p:cNvSpPr/>
          <p:nvPr/>
        </p:nvSpPr>
        <p:spPr>
          <a:xfrm>
            <a:off x="8752636" y="2598937"/>
            <a:ext cx="983496" cy="624387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SE </a:t>
            </a:r>
            <a:r>
              <a:rPr lang="fr-FR" sz="1400" b="1" dirty="0" err="1" smtClean="0"/>
              <a:t>DGFip</a:t>
            </a:r>
            <a:endParaRPr lang="fr-FR" sz="1400" b="1" dirty="0" smtClean="0"/>
          </a:p>
        </p:txBody>
      </p:sp>
      <p:cxnSp>
        <p:nvCxnSpPr>
          <p:cNvPr id="87" name="Connecteur droit avec flèche 86"/>
          <p:cNvCxnSpPr/>
          <p:nvPr/>
        </p:nvCxnSpPr>
        <p:spPr>
          <a:xfrm>
            <a:off x="2021115" y="5914089"/>
            <a:ext cx="302206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>
            <a:off x="7991617" y="6225347"/>
            <a:ext cx="2879544" cy="14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>
            <a:off x="7907904" y="2120978"/>
            <a:ext cx="87605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/>
          <p:nvPr/>
        </p:nvCxnSpPr>
        <p:spPr>
          <a:xfrm>
            <a:off x="9767451" y="2120085"/>
            <a:ext cx="87605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necteur en angle 90"/>
          <p:cNvCxnSpPr>
            <a:endCxn id="86" idx="1"/>
          </p:cNvCxnSpPr>
          <p:nvPr/>
        </p:nvCxnSpPr>
        <p:spPr>
          <a:xfrm>
            <a:off x="7876587" y="2389497"/>
            <a:ext cx="876049" cy="52163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 flipV="1">
            <a:off x="9752051" y="2881644"/>
            <a:ext cx="1144511" cy="67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10895463" y="2557671"/>
            <a:ext cx="1296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Structures publiques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10844868" y="5902489"/>
            <a:ext cx="110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b="1" dirty="0" smtClean="0">
                <a:solidFill>
                  <a:schemeClr val="bg1"/>
                </a:solidFill>
              </a:rPr>
              <a:t>tructures publiques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10828134" y="4214245"/>
            <a:ext cx="1296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b="1" dirty="0" smtClean="0">
                <a:solidFill>
                  <a:schemeClr val="bg1"/>
                </a:solidFill>
              </a:rPr>
              <a:t>tructures publiques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8694960" y="3604242"/>
            <a:ext cx="2149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Notification par mail,</a:t>
            </a:r>
          </a:p>
          <a:p>
            <a:r>
              <a:rPr lang="fr-FR" dirty="0" smtClean="0"/>
              <a:t>téléchargement, saisie des statuts</a:t>
            </a:r>
            <a:endParaRPr lang="fr-FR" dirty="0"/>
          </a:p>
        </p:txBody>
      </p:sp>
      <p:sp>
        <p:nvSpPr>
          <p:cNvPr id="97" name="ZoneTexte 96"/>
          <p:cNvSpPr txBox="1"/>
          <p:nvPr/>
        </p:nvSpPr>
        <p:spPr>
          <a:xfrm>
            <a:off x="8138353" y="4129436"/>
            <a:ext cx="64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98" name="ZoneTexte 97"/>
          <p:cNvSpPr txBox="1"/>
          <p:nvPr/>
        </p:nvSpPr>
        <p:spPr>
          <a:xfrm>
            <a:off x="8076781" y="5796871"/>
            <a:ext cx="76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PIGP</a:t>
            </a:r>
            <a:endParaRPr lang="fr-FR" dirty="0"/>
          </a:p>
        </p:txBody>
      </p:sp>
      <p:sp>
        <p:nvSpPr>
          <p:cNvPr id="99" name="ZoneTexte 98"/>
          <p:cNvSpPr txBox="1"/>
          <p:nvPr/>
        </p:nvSpPr>
        <p:spPr>
          <a:xfrm>
            <a:off x="9716515" y="2900639"/>
            <a:ext cx="123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Tiers de télétransmission</a:t>
            </a:r>
            <a:endParaRPr lang="fr-FR" sz="1200" b="1" dirty="0"/>
          </a:p>
        </p:txBody>
      </p:sp>
      <p:sp>
        <p:nvSpPr>
          <p:cNvPr id="100" name="ZoneTexte 99"/>
          <p:cNvSpPr txBox="1"/>
          <p:nvPr/>
        </p:nvSpPr>
        <p:spPr>
          <a:xfrm>
            <a:off x="783885" y="1105508"/>
            <a:ext cx="303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EMETTEUR DE FACTURES</a:t>
            </a:r>
            <a:endParaRPr lang="fr-FR" b="1" dirty="0"/>
          </a:p>
        </p:txBody>
      </p:sp>
      <p:sp>
        <p:nvSpPr>
          <p:cNvPr id="101" name="ZoneTexte 100"/>
          <p:cNvSpPr txBox="1"/>
          <p:nvPr/>
        </p:nvSpPr>
        <p:spPr>
          <a:xfrm rot="16200000">
            <a:off x="-342349" y="5732036"/>
            <a:ext cx="178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MODE PORTAIL</a:t>
            </a:r>
            <a:endParaRPr lang="fr-FR" b="1" dirty="0"/>
          </a:p>
        </p:txBody>
      </p:sp>
      <p:sp>
        <p:nvSpPr>
          <p:cNvPr id="102" name="ZoneTexte 101"/>
          <p:cNvSpPr txBox="1"/>
          <p:nvPr/>
        </p:nvSpPr>
        <p:spPr>
          <a:xfrm rot="16200000">
            <a:off x="-232378" y="3983243"/>
            <a:ext cx="164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MODE SERVICE</a:t>
            </a:r>
            <a:endParaRPr lang="fr-FR" b="1" dirty="0"/>
          </a:p>
        </p:txBody>
      </p:sp>
      <p:sp>
        <p:nvSpPr>
          <p:cNvPr id="103" name="ZoneTexte 102"/>
          <p:cNvSpPr txBox="1"/>
          <p:nvPr/>
        </p:nvSpPr>
        <p:spPr>
          <a:xfrm>
            <a:off x="2538461" y="5231073"/>
            <a:ext cx="150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Dépôt, saisie consultation</a:t>
            </a:r>
            <a:endParaRPr lang="fr-FR" dirty="0"/>
          </a:p>
        </p:txBody>
      </p:sp>
      <p:sp>
        <p:nvSpPr>
          <p:cNvPr id="104" name="ZoneTexte 103"/>
          <p:cNvSpPr txBox="1"/>
          <p:nvPr/>
        </p:nvSpPr>
        <p:spPr>
          <a:xfrm>
            <a:off x="2050687" y="2225183"/>
            <a:ext cx="240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Transfert des factures et flux retour</a:t>
            </a:r>
            <a:endParaRPr lang="fr-FR" dirty="0"/>
          </a:p>
        </p:txBody>
      </p:sp>
      <p:sp>
        <p:nvSpPr>
          <p:cNvPr id="105" name="ZoneTexte 104"/>
          <p:cNvSpPr txBox="1"/>
          <p:nvPr/>
        </p:nvSpPr>
        <p:spPr>
          <a:xfrm>
            <a:off x="2370694" y="2977473"/>
            <a:ext cx="174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Opérateur de dématérialisation</a:t>
            </a:r>
            <a:endParaRPr lang="fr-FR" sz="1200" b="1" dirty="0"/>
          </a:p>
        </p:txBody>
      </p:sp>
      <p:grpSp>
        <p:nvGrpSpPr>
          <p:cNvPr id="106" name="Groupe 484"/>
          <p:cNvGrpSpPr/>
          <p:nvPr/>
        </p:nvGrpSpPr>
        <p:grpSpPr>
          <a:xfrm>
            <a:off x="984729" y="1641509"/>
            <a:ext cx="620784" cy="525834"/>
            <a:chOff x="467544" y="5855494"/>
            <a:chExt cx="620784" cy="525834"/>
          </a:xfrm>
          <a:solidFill>
            <a:schemeClr val="bg1"/>
          </a:solidFill>
        </p:grpSpPr>
        <p:sp>
          <p:nvSpPr>
            <p:cNvPr id="107" name="Freeform 8"/>
            <p:cNvSpPr>
              <a:spLocks/>
            </p:cNvSpPr>
            <p:nvPr/>
          </p:nvSpPr>
          <p:spPr bwMode="auto">
            <a:xfrm>
              <a:off x="841937" y="5855494"/>
              <a:ext cx="182089" cy="183291"/>
            </a:xfrm>
            <a:custGeom>
              <a:avLst/>
              <a:gdLst>
                <a:gd name="T0" fmla="*/ 454 w 908"/>
                <a:gd name="T1" fmla="*/ 0 h 915"/>
                <a:gd name="T2" fmla="*/ 516 w 908"/>
                <a:gd name="T3" fmla="*/ 5 h 915"/>
                <a:gd name="T4" fmla="*/ 575 w 908"/>
                <a:gd name="T5" fmla="*/ 16 h 915"/>
                <a:gd name="T6" fmla="*/ 631 w 908"/>
                <a:gd name="T7" fmla="*/ 36 h 915"/>
                <a:gd name="T8" fmla="*/ 683 w 908"/>
                <a:gd name="T9" fmla="*/ 63 h 915"/>
                <a:gd name="T10" fmla="*/ 732 w 908"/>
                <a:gd name="T11" fmla="*/ 95 h 915"/>
                <a:gd name="T12" fmla="*/ 776 w 908"/>
                <a:gd name="T13" fmla="*/ 133 h 915"/>
                <a:gd name="T14" fmla="*/ 814 w 908"/>
                <a:gd name="T15" fmla="*/ 177 h 915"/>
                <a:gd name="T16" fmla="*/ 846 w 908"/>
                <a:gd name="T17" fmla="*/ 227 h 915"/>
                <a:gd name="T18" fmla="*/ 873 w 908"/>
                <a:gd name="T19" fmla="*/ 279 h 915"/>
                <a:gd name="T20" fmla="*/ 893 w 908"/>
                <a:gd name="T21" fmla="*/ 336 h 915"/>
                <a:gd name="T22" fmla="*/ 904 w 908"/>
                <a:gd name="T23" fmla="*/ 395 h 915"/>
                <a:gd name="T24" fmla="*/ 908 w 908"/>
                <a:gd name="T25" fmla="*/ 458 h 915"/>
                <a:gd name="T26" fmla="*/ 904 w 908"/>
                <a:gd name="T27" fmla="*/ 520 h 915"/>
                <a:gd name="T28" fmla="*/ 893 w 908"/>
                <a:gd name="T29" fmla="*/ 579 h 915"/>
                <a:gd name="T30" fmla="*/ 873 w 908"/>
                <a:gd name="T31" fmla="*/ 636 h 915"/>
                <a:gd name="T32" fmla="*/ 846 w 908"/>
                <a:gd name="T33" fmla="*/ 688 h 915"/>
                <a:gd name="T34" fmla="*/ 814 w 908"/>
                <a:gd name="T35" fmla="*/ 737 h 915"/>
                <a:gd name="T36" fmla="*/ 776 w 908"/>
                <a:gd name="T37" fmla="*/ 780 h 915"/>
                <a:gd name="T38" fmla="*/ 732 w 908"/>
                <a:gd name="T39" fmla="*/ 820 h 915"/>
                <a:gd name="T40" fmla="*/ 683 w 908"/>
                <a:gd name="T41" fmla="*/ 853 h 915"/>
                <a:gd name="T42" fmla="*/ 631 w 908"/>
                <a:gd name="T43" fmla="*/ 880 h 915"/>
                <a:gd name="T44" fmla="*/ 575 w 908"/>
                <a:gd name="T45" fmla="*/ 899 h 915"/>
                <a:gd name="T46" fmla="*/ 516 w 908"/>
                <a:gd name="T47" fmla="*/ 911 h 915"/>
                <a:gd name="T48" fmla="*/ 454 w 908"/>
                <a:gd name="T49" fmla="*/ 915 h 915"/>
                <a:gd name="T50" fmla="*/ 403 w 908"/>
                <a:gd name="T51" fmla="*/ 912 h 915"/>
                <a:gd name="T52" fmla="*/ 354 w 908"/>
                <a:gd name="T53" fmla="*/ 904 h 915"/>
                <a:gd name="T54" fmla="*/ 308 w 908"/>
                <a:gd name="T55" fmla="*/ 891 h 915"/>
                <a:gd name="T56" fmla="*/ 263 w 908"/>
                <a:gd name="T57" fmla="*/ 873 h 915"/>
                <a:gd name="T58" fmla="*/ 251 w 908"/>
                <a:gd name="T59" fmla="*/ 806 h 915"/>
                <a:gd name="T60" fmla="*/ 233 w 908"/>
                <a:gd name="T61" fmla="*/ 744 h 915"/>
                <a:gd name="T62" fmla="*/ 209 w 908"/>
                <a:gd name="T63" fmla="*/ 684 h 915"/>
                <a:gd name="T64" fmla="*/ 178 w 908"/>
                <a:gd name="T65" fmla="*/ 629 h 915"/>
                <a:gd name="T66" fmla="*/ 142 w 908"/>
                <a:gd name="T67" fmla="*/ 577 h 915"/>
                <a:gd name="T68" fmla="*/ 100 w 908"/>
                <a:gd name="T69" fmla="*/ 530 h 915"/>
                <a:gd name="T70" fmla="*/ 52 w 908"/>
                <a:gd name="T71" fmla="*/ 487 h 915"/>
                <a:gd name="T72" fmla="*/ 0 w 908"/>
                <a:gd name="T73" fmla="*/ 451 h 915"/>
                <a:gd name="T74" fmla="*/ 5 w 908"/>
                <a:gd name="T75" fmla="*/ 390 h 915"/>
                <a:gd name="T76" fmla="*/ 18 w 908"/>
                <a:gd name="T77" fmla="*/ 330 h 915"/>
                <a:gd name="T78" fmla="*/ 38 w 908"/>
                <a:gd name="T79" fmla="*/ 275 h 915"/>
                <a:gd name="T80" fmla="*/ 64 w 908"/>
                <a:gd name="T81" fmla="*/ 223 h 915"/>
                <a:gd name="T82" fmla="*/ 97 w 908"/>
                <a:gd name="T83" fmla="*/ 174 h 915"/>
                <a:gd name="T84" fmla="*/ 135 w 908"/>
                <a:gd name="T85" fmla="*/ 132 h 915"/>
                <a:gd name="T86" fmla="*/ 178 w 908"/>
                <a:gd name="T87" fmla="*/ 94 h 915"/>
                <a:gd name="T88" fmla="*/ 226 w 908"/>
                <a:gd name="T89" fmla="*/ 61 h 915"/>
                <a:gd name="T90" fmla="*/ 278 w 908"/>
                <a:gd name="T91" fmla="*/ 36 h 915"/>
                <a:gd name="T92" fmla="*/ 334 w 908"/>
                <a:gd name="T93" fmla="*/ 16 h 915"/>
                <a:gd name="T94" fmla="*/ 393 w 908"/>
                <a:gd name="T95" fmla="*/ 5 h 915"/>
                <a:gd name="T96" fmla="*/ 454 w 908"/>
                <a:gd name="T9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8" h="915">
                  <a:moveTo>
                    <a:pt x="454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3" y="63"/>
                  </a:lnTo>
                  <a:lnTo>
                    <a:pt x="732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4" y="395"/>
                  </a:lnTo>
                  <a:lnTo>
                    <a:pt x="908" y="458"/>
                  </a:lnTo>
                  <a:lnTo>
                    <a:pt x="904" y="520"/>
                  </a:lnTo>
                  <a:lnTo>
                    <a:pt x="893" y="579"/>
                  </a:lnTo>
                  <a:lnTo>
                    <a:pt x="873" y="636"/>
                  </a:lnTo>
                  <a:lnTo>
                    <a:pt x="846" y="688"/>
                  </a:lnTo>
                  <a:lnTo>
                    <a:pt x="814" y="737"/>
                  </a:lnTo>
                  <a:lnTo>
                    <a:pt x="776" y="780"/>
                  </a:lnTo>
                  <a:lnTo>
                    <a:pt x="732" y="820"/>
                  </a:lnTo>
                  <a:lnTo>
                    <a:pt x="683" y="853"/>
                  </a:lnTo>
                  <a:lnTo>
                    <a:pt x="631" y="880"/>
                  </a:lnTo>
                  <a:lnTo>
                    <a:pt x="575" y="899"/>
                  </a:lnTo>
                  <a:lnTo>
                    <a:pt x="516" y="911"/>
                  </a:lnTo>
                  <a:lnTo>
                    <a:pt x="454" y="915"/>
                  </a:lnTo>
                  <a:lnTo>
                    <a:pt x="403" y="912"/>
                  </a:lnTo>
                  <a:lnTo>
                    <a:pt x="354" y="904"/>
                  </a:lnTo>
                  <a:lnTo>
                    <a:pt x="308" y="891"/>
                  </a:lnTo>
                  <a:lnTo>
                    <a:pt x="263" y="873"/>
                  </a:lnTo>
                  <a:lnTo>
                    <a:pt x="251" y="806"/>
                  </a:lnTo>
                  <a:lnTo>
                    <a:pt x="233" y="744"/>
                  </a:lnTo>
                  <a:lnTo>
                    <a:pt x="209" y="684"/>
                  </a:lnTo>
                  <a:lnTo>
                    <a:pt x="178" y="629"/>
                  </a:lnTo>
                  <a:lnTo>
                    <a:pt x="142" y="577"/>
                  </a:lnTo>
                  <a:lnTo>
                    <a:pt x="100" y="530"/>
                  </a:lnTo>
                  <a:lnTo>
                    <a:pt x="52" y="487"/>
                  </a:lnTo>
                  <a:lnTo>
                    <a:pt x="0" y="451"/>
                  </a:lnTo>
                  <a:lnTo>
                    <a:pt x="5" y="390"/>
                  </a:lnTo>
                  <a:lnTo>
                    <a:pt x="18" y="330"/>
                  </a:lnTo>
                  <a:lnTo>
                    <a:pt x="38" y="275"/>
                  </a:lnTo>
                  <a:lnTo>
                    <a:pt x="64" y="223"/>
                  </a:lnTo>
                  <a:lnTo>
                    <a:pt x="97" y="174"/>
                  </a:lnTo>
                  <a:lnTo>
                    <a:pt x="135" y="132"/>
                  </a:lnTo>
                  <a:lnTo>
                    <a:pt x="178" y="94"/>
                  </a:lnTo>
                  <a:lnTo>
                    <a:pt x="226" y="61"/>
                  </a:lnTo>
                  <a:lnTo>
                    <a:pt x="278" y="36"/>
                  </a:lnTo>
                  <a:lnTo>
                    <a:pt x="334" y="16"/>
                  </a:lnTo>
                  <a:lnTo>
                    <a:pt x="393" y="5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9"/>
            <p:cNvSpPr>
              <a:spLocks/>
            </p:cNvSpPr>
            <p:nvPr/>
          </p:nvSpPr>
          <p:spPr bwMode="auto">
            <a:xfrm>
              <a:off x="531846" y="5855494"/>
              <a:ext cx="182089" cy="183291"/>
            </a:xfrm>
            <a:custGeom>
              <a:avLst/>
              <a:gdLst>
                <a:gd name="T0" fmla="*/ 456 w 910"/>
                <a:gd name="T1" fmla="*/ 0 h 915"/>
                <a:gd name="T2" fmla="*/ 516 w 910"/>
                <a:gd name="T3" fmla="*/ 5 h 915"/>
                <a:gd name="T4" fmla="*/ 575 w 910"/>
                <a:gd name="T5" fmla="*/ 16 h 915"/>
                <a:gd name="T6" fmla="*/ 631 w 910"/>
                <a:gd name="T7" fmla="*/ 36 h 915"/>
                <a:gd name="T8" fmla="*/ 685 w 910"/>
                <a:gd name="T9" fmla="*/ 63 h 915"/>
                <a:gd name="T10" fmla="*/ 733 w 910"/>
                <a:gd name="T11" fmla="*/ 95 h 915"/>
                <a:gd name="T12" fmla="*/ 776 w 910"/>
                <a:gd name="T13" fmla="*/ 133 h 915"/>
                <a:gd name="T14" fmla="*/ 814 w 910"/>
                <a:gd name="T15" fmla="*/ 177 h 915"/>
                <a:gd name="T16" fmla="*/ 846 w 910"/>
                <a:gd name="T17" fmla="*/ 227 h 915"/>
                <a:gd name="T18" fmla="*/ 873 w 910"/>
                <a:gd name="T19" fmla="*/ 279 h 915"/>
                <a:gd name="T20" fmla="*/ 893 w 910"/>
                <a:gd name="T21" fmla="*/ 336 h 915"/>
                <a:gd name="T22" fmla="*/ 906 w 910"/>
                <a:gd name="T23" fmla="*/ 395 h 915"/>
                <a:gd name="T24" fmla="*/ 910 w 910"/>
                <a:gd name="T25" fmla="*/ 458 h 915"/>
                <a:gd name="T26" fmla="*/ 908 w 910"/>
                <a:gd name="T27" fmla="*/ 483 h 915"/>
                <a:gd name="T28" fmla="*/ 862 w 910"/>
                <a:gd name="T29" fmla="*/ 523 h 915"/>
                <a:gd name="T30" fmla="*/ 821 w 910"/>
                <a:gd name="T31" fmla="*/ 568 h 915"/>
                <a:gd name="T32" fmla="*/ 785 w 910"/>
                <a:gd name="T33" fmla="*/ 616 h 915"/>
                <a:gd name="T34" fmla="*/ 754 w 910"/>
                <a:gd name="T35" fmla="*/ 669 h 915"/>
                <a:gd name="T36" fmla="*/ 728 w 910"/>
                <a:gd name="T37" fmla="*/ 724 h 915"/>
                <a:gd name="T38" fmla="*/ 710 w 910"/>
                <a:gd name="T39" fmla="*/ 783 h 915"/>
                <a:gd name="T40" fmla="*/ 696 w 910"/>
                <a:gd name="T41" fmla="*/ 844 h 915"/>
                <a:gd name="T42" fmla="*/ 652 w 910"/>
                <a:gd name="T43" fmla="*/ 868 h 915"/>
                <a:gd name="T44" fmla="*/ 606 w 910"/>
                <a:gd name="T45" fmla="*/ 888 h 915"/>
                <a:gd name="T46" fmla="*/ 558 w 910"/>
                <a:gd name="T47" fmla="*/ 904 h 915"/>
                <a:gd name="T48" fmla="*/ 508 w 910"/>
                <a:gd name="T49" fmla="*/ 912 h 915"/>
                <a:gd name="T50" fmla="*/ 456 w 910"/>
                <a:gd name="T51" fmla="*/ 915 h 915"/>
                <a:gd name="T52" fmla="*/ 394 w 910"/>
                <a:gd name="T53" fmla="*/ 911 h 915"/>
                <a:gd name="T54" fmla="*/ 335 w 910"/>
                <a:gd name="T55" fmla="*/ 899 h 915"/>
                <a:gd name="T56" fmla="*/ 278 w 910"/>
                <a:gd name="T57" fmla="*/ 880 h 915"/>
                <a:gd name="T58" fmla="*/ 225 w 910"/>
                <a:gd name="T59" fmla="*/ 853 h 915"/>
                <a:gd name="T60" fmla="*/ 177 w 910"/>
                <a:gd name="T61" fmla="*/ 820 h 915"/>
                <a:gd name="T62" fmla="*/ 133 w 910"/>
                <a:gd name="T63" fmla="*/ 780 h 915"/>
                <a:gd name="T64" fmla="*/ 96 w 910"/>
                <a:gd name="T65" fmla="*/ 737 h 915"/>
                <a:gd name="T66" fmla="*/ 62 w 910"/>
                <a:gd name="T67" fmla="*/ 688 h 915"/>
                <a:gd name="T68" fmla="*/ 36 w 910"/>
                <a:gd name="T69" fmla="*/ 636 h 915"/>
                <a:gd name="T70" fmla="*/ 17 w 910"/>
                <a:gd name="T71" fmla="*/ 579 h 915"/>
                <a:gd name="T72" fmla="*/ 4 w 910"/>
                <a:gd name="T73" fmla="*/ 520 h 915"/>
                <a:gd name="T74" fmla="*/ 0 w 910"/>
                <a:gd name="T75" fmla="*/ 458 h 915"/>
                <a:gd name="T76" fmla="*/ 4 w 910"/>
                <a:gd name="T77" fmla="*/ 395 h 915"/>
                <a:gd name="T78" fmla="*/ 17 w 910"/>
                <a:gd name="T79" fmla="*/ 336 h 915"/>
                <a:gd name="T80" fmla="*/ 36 w 910"/>
                <a:gd name="T81" fmla="*/ 279 h 915"/>
                <a:gd name="T82" fmla="*/ 62 w 910"/>
                <a:gd name="T83" fmla="*/ 227 h 915"/>
                <a:gd name="T84" fmla="*/ 96 w 910"/>
                <a:gd name="T85" fmla="*/ 177 h 915"/>
                <a:gd name="T86" fmla="*/ 133 w 910"/>
                <a:gd name="T87" fmla="*/ 133 h 915"/>
                <a:gd name="T88" fmla="*/ 177 w 910"/>
                <a:gd name="T89" fmla="*/ 95 h 915"/>
                <a:gd name="T90" fmla="*/ 225 w 910"/>
                <a:gd name="T91" fmla="*/ 63 h 915"/>
                <a:gd name="T92" fmla="*/ 278 w 910"/>
                <a:gd name="T93" fmla="*/ 36 h 915"/>
                <a:gd name="T94" fmla="*/ 335 w 910"/>
                <a:gd name="T95" fmla="*/ 16 h 915"/>
                <a:gd name="T96" fmla="*/ 394 w 910"/>
                <a:gd name="T97" fmla="*/ 5 h 915"/>
                <a:gd name="T98" fmla="*/ 456 w 910"/>
                <a:gd name="T99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10" h="915">
                  <a:moveTo>
                    <a:pt x="456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5" y="63"/>
                  </a:lnTo>
                  <a:lnTo>
                    <a:pt x="733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6" y="395"/>
                  </a:lnTo>
                  <a:lnTo>
                    <a:pt x="910" y="458"/>
                  </a:lnTo>
                  <a:lnTo>
                    <a:pt x="908" y="483"/>
                  </a:lnTo>
                  <a:lnTo>
                    <a:pt x="862" y="523"/>
                  </a:lnTo>
                  <a:lnTo>
                    <a:pt x="821" y="568"/>
                  </a:lnTo>
                  <a:lnTo>
                    <a:pt x="785" y="616"/>
                  </a:lnTo>
                  <a:lnTo>
                    <a:pt x="754" y="669"/>
                  </a:lnTo>
                  <a:lnTo>
                    <a:pt x="728" y="724"/>
                  </a:lnTo>
                  <a:lnTo>
                    <a:pt x="710" y="783"/>
                  </a:lnTo>
                  <a:lnTo>
                    <a:pt x="696" y="844"/>
                  </a:lnTo>
                  <a:lnTo>
                    <a:pt x="652" y="868"/>
                  </a:lnTo>
                  <a:lnTo>
                    <a:pt x="606" y="888"/>
                  </a:lnTo>
                  <a:lnTo>
                    <a:pt x="558" y="904"/>
                  </a:lnTo>
                  <a:lnTo>
                    <a:pt x="508" y="912"/>
                  </a:lnTo>
                  <a:lnTo>
                    <a:pt x="456" y="915"/>
                  </a:lnTo>
                  <a:lnTo>
                    <a:pt x="394" y="911"/>
                  </a:lnTo>
                  <a:lnTo>
                    <a:pt x="335" y="899"/>
                  </a:lnTo>
                  <a:lnTo>
                    <a:pt x="278" y="880"/>
                  </a:lnTo>
                  <a:lnTo>
                    <a:pt x="225" y="853"/>
                  </a:lnTo>
                  <a:lnTo>
                    <a:pt x="177" y="820"/>
                  </a:lnTo>
                  <a:lnTo>
                    <a:pt x="133" y="780"/>
                  </a:lnTo>
                  <a:lnTo>
                    <a:pt x="96" y="737"/>
                  </a:lnTo>
                  <a:lnTo>
                    <a:pt x="62" y="688"/>
                  </a:lnTo>
                  <a:lnTo>
                    <a:pt x="36" y="636"/>
                  </a:lnTo>
                  <a:lnTo>
                    <a:pt x="17" y="579"/>
                  </a:lnTo>
                  <a:lnTo>
                    <a:pt x="4" y="520"/>
                  </a:lnTo>
                  <a:lnTo>
                    <a:pt x="0" y="458"/>
                  </a:lnTo>
                  <a:lnTo>
                    <a:pt x="4" y="395"/>
                  </a:lnTo>
                  <a:lnTo>
                    <a:pt x="17" y="336"/>
                  </a:lnTo>
                  <a:lnTo>
                    <a:pt x="36" y="279"/>
                  </a:lnTo>
                  <a:lnTo>
                    <a:pt x="62" y="227"/>
                  </a:lnTo>
                  <a:lnTo>
                    <a:pt x="96" y="177"/>
                  </a:lnTo>
                  <a:lnTo>
                    <a:pt x="133" y="133"/>
                  </a:lnTo>
                  <a:lnTo>
                    <a:pt x="177" y="95"/>
                  </a:lnTo>
                  <a:lnTo>
                    <a:pt x="225" y="63"/>
                  </a:lnTo>
                  <a:lnTo>
                    <a:pt x="278" y="36"/>
                  </a:lnTo>
                  <a:lnTo>
                    <a:pt x="335" y="16"/>
                  </a:lnTo>
                  <a:lnTo>
                    <a:pt x="394" y="5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11"/>
            <p:cNvSpPr>
              <a:spLocks/>
            </p:cNvSpPr>
            <p:nvPr/>
          </p:nvSpPr>
          <p:spPr bwMode="auto">
            <a:xfrm>
              <a:off x="691098" y="5949844"/>
              <a:ext cx="182690" cy="183892"/>
            </a:xfrm>
            <a:custGeom>
              <a:avLst/>
              <a:gdLst>
                <a:gd name="T0" fmla="*/ 456 w 910"/>
                <a:gd name="T1" fmla="*/ 0 h 916"/>
                <a:gd name="T2" fmla="*/ 516 w 910"/>
                <a:gd name="T3" fmla="*/ 4 h 916"/>
                <a:gd name="T4" fmla="*/ 575 w 910"/>
                <a:gd name="T5" fmla="*/ 17 h 916"/>
                <a:gd name="T6" fmla="*/ 632 w 910"/>
                <a:gd name="T7" fmla="*/ 37 h 916"/>
                <a:gd name="T8" fmla="*/ 685 w 910"/>
                <a:gd name="T9" fmla="*/ 64 h 916"/>
                <a:gd name="T10" fmla="*/ 733 w 910"/>
                <a:gd name="T11" fmla="*/ 96 h 916"/>
                <a:gd name="T12" fmla="*/ 777 w 910"/>
                <a:gd name="T13" fmla="*/ 134 h 916"/>
                <a:gd name="T14" fmla="*/ 815 w 910"/>
                <a:gd name="T15" fmla="*/ 178 h 916"/>
                <a:gd name="T16" fmla="*/ 848 w 910"/>
                <a:gd name="T17" fmla="*/ 226 h 916"/>
                <a:gd name="T18" fmla="*/ 874 w 910"/>
                <a:gd name="T19" fmla="*/ 280 h 916"/>
                <a:gd name="T20" fmla="*/ 893 w 910"/>
                <a:gd name="T21" fmla="*/ 337 h 916"/>
                <a:gd name="T22" fmla="*/ 906 w 910"/>
                <a:gd name="T23" fmla="*/ 396 h 916"/>
                <a:gd name="T24" fmla="*/ 910 w 910"/>
                <a:gd name="T25" fmla="*/ 459 h 916"/>
                <a:gd name="T26" fmla="*/ 906 w 910"/>
                <a:gd name="T27" fmla="*/ 519 h 916"/>
                <a:gd name="T28" fmla="*/ 893 w 910"/>
                <a:gd name="T29" fmla="*/ 579 h 916"/>
                <a:gd name="T30" fmla="*/ 874 w 910"/>
                <a:gd name="T31" fmla="*/ 636 h 916"/>
                <a:gd name="T32" fmla="*/ 848 w 910"/>
                <a:gd name="T33" fmla="*/ 689 h 916"/>
                <a:gd name="T34" fmla="*/ 815 w 910"/>
                <a:gd name="T35" fmla="*/ 738 h 916"/>
                <a:gd name="T36" fmla="*/ 777 w 910"/>
                <a:gd name="T37" fmla="*/ 781 h 916"/>
                <a:gd name="T38" fmla="*/ 733 w 910"/>
                <a:gd name="T39" fmla="*/ 820 h 916"/>
                <a:gd name="T40" fmla="*/ 685 w 910"/>
                <a:gd name="T41" fmla="*/ 854 h 916"/>
                <a:gd name="T42" fmla="*/ 632 w 910"/>
                <a:gd name="T43" fmla="*/ 879 h 916"/>
                <a:gd name="T44" fmla="*/ 575 w 910"/>
                <a:gd name="T45" fmla="*/ 899 h 916"/>
                <a:gd name="T46" fmla="*/ 516 w 910"/>
                <a:gd name="T47" fmla="*/ 912 h 916"/>
                <a:gd name="T48" fmla="*/ 456 w 910"/>
                <a:gd name="T49" fmla="*/ 916 h 916"/>
                <a:gd name="T50" fmla="*/ 394 w 910"/>
                <a:gd name="T51" fmla="*/ 912 h 916"/>
                <a:gd name="T52" fmla="*/ 335 w 910"/>
                <a:gd name="T53" fmla="*/ 899 h 916"/>
                <a:gd name="T54" fmla="*/ 279 w 910"/>
                <a:gd name="T55" fmla="*/ 879 h 916"/>
                <a:gd name="T56" fmla="*/ 225 w 910"/>
                <a:gd name="T57" fmla="*/ 854 h 916"/>
                <a:gd name="T58" fmla="*/ 177 w 910"/>
                <a:gd name="T59" fmla="*/ 820 h 916"/>
                <a:gd name="T60" fmla="*/ 134 w 910"/>
                <a:gd name="T61" fmla="*/ 781 h 916"/>
                <a:gd name="T62" fmla="*/ 96 w 910"/>
                <a:gd name="T63" fmla="*/ 738 h 916"/>
                <a:gd name="T64" fmla="*/ 62 w 910"/>
                <a:gd name="T65" fmla="*/ 689 h 916"/>
                <a:gd name="T66" fmla="*/ 37 w 910"/>
                <a:gd name="T67" fmla="*/ 636 h 916"/>
                <a:gd name="T68" fmla="*/ 17 w 910"/>
                <a:gd name="T69" fmla="*/ 579 h 916"/>
                <a:gd name="T70" fmla="*/ 4 w 910"/>
                <a:gd name="T71" fmla="*/ 519 h 916"/>
                <a:gd name="T72" fmla="*/ 0 w 910"/>
                <a:gd name="T73" fmla="*/ 459 h 916"/>
                <a:gd name="T74" fmla="*/ 4 w 910"/>
                <a:gd name="T75" fmla="*/ 396 h 916"/>
                <a:gd name="T76" fmla="*/ 17 w 910"/>
                <a:gd name="T77" fmla="*/ 337 h 916"/>
                <a:gd name="T78" fmla="*/ 37 w 910"/>
                <a:gd name="T79" fmla="*/ 280 h 916"/>
                <a:gd name="T80" fmla="*/ 62 w 910"/>
                <a:gd name="T81" fmla="*/ 226 h 916"/>
                <a:gd name="T82" fmla="*/ 96 w 910"/>
                <a:gd name="T83" fmla="*/ 178 h 916"/>
                <a:gd name="T84" fmla="*/ 134 w 910"/>
                <a:gd name="T85" fmla="*/ 134 h 916"/>
                <a:gd name="T86" fmla="*/ 177 w 910"/>
                <a:gd name="T87" fmla="*/ 96 h 916"/>
                <a:gd name="T88" fmla="*/ 225 w 910"/>
                <a:gd name="T89" fmla="*/ 64 h 916"/>
                <a:gd name="T90" fmla="*/ 279 w 910"/>
                <a:gd name="T91" fmla="*/ 37 h 916"/>
                <a:gd name="T92" fmla="*/ 335 w 910"/>
                <a:gd name="T93" fmla="*/ 17 h 916"/>
                <a:gd name="T94" fmla="*/ 394 w 910"/>
                <a:gd name="T95" fmla="*/ 4 h 916"/>
                <a:gd name="T96" fmla="*/ 456 w 910"/>
                <a:gd name="T97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0" h="916">
                  <a:moveTo>
                    <a:pt x="456" y="0"/>
                  </a:moveTo>
                  <a:lnTo>
                    <a:pt x="516" y="4"/>
                  </a:lnTo>
                  <a:lnTo>
                    <a:pt x="575" y="17"/>
                  </a:lnTo>
                  <a:lnTo>
                    <a:pt x="632" y="37"/>
                  </a:lnTo>
                  <a:lnTo>
                    <a:pt x="685" y="64"/>
                  </a:lnTo>
                  <a:lnTo>
                    <a:pt x="733" y="96"/>
                  </a:lnTo>
                  <a:lnTo>
                    <a:pt x="777" y="134"/>
                  </a:lnTo>
                  <a:lnTo>
                    <a:pt x="815" y="178"/>
                  </a:lnTo>
                  <a:lnTo>
                    <a:pt x="848" y="226"/>
                  </a:lnTo>
                  <a:lnTo>
                    <a:pt x="874" y="280"/>
                  </a:lnTo>
                  <a:lnTo>
                    <a:pt x="893" y="337"/>
                  </a:lnTo>
                  <a:lnTo>
                    <a:pt x="906" y="396"/>
                  </a:lnTo>
                  <a:lnTo>
                    <a:pt x="910" y="459"/>
                  </a:lnTo>
                  <a:lnTo>
                    <a:pt x="906" y="519"/>
                  </a:lnTo>
                  <a:lnTo>
                    <a:pt x="893" y="579"/>
                  </a:lnTo>
                  <a:lnTo>
                    <a:pt x="874" y="636"/>
                  </a:lnTo>
                  <a:lnTo>
                    <a:pt x="848" y="689"/>
                  </a:lnTo>
                  <a:lnTo>
                    <a:pt x="815" y="738"/>
                  </a:lnTo>
                  <a:lnTo>
                    <a:pt x="777" y="781"/>
                  </a:lnTo>
                  <a:lnTo>
                    <a:pt x="733" y="820"/>
                  </a:lnTo>
                  <a:lnTo>
                    <a:pt x="685" y="854"/>
                  </a:lnTo>
                  <a:lnTo>
                    <a:pt x="632" y="879"/>
                  </a:lnTo>
                  <a:lnTo>
                    <a:pt x="575" y="899"/>
                  </a:lnTo>
                  <a:lnTo>
                    <a:pt x="516" y="912"/>
                  </a:lnTo>
                  <a:lnTo>
                    <a:pt x="456" y="916"/>
                  </a:lnTo>
                  <a:lnTo>
                    <a:pt x="394" y="912"/>
                  </a:lnTo>
                  <a:lnTo>
                    <a:pt x="335" y="899"/>
                  </a:lnTo>
                  <a:lnTo>
                    <a:pt x="279" y="879"/>
                  </a:lnTo>
                  <a:lnTo>
                    <a:pt x="225" y="854"/>
                  </a:lnTo>
                  <a:lnTo>
                    <a:pt x="177" y="820"/>
                  </a:lnTo>
                  <a:lnTo>
                    <a:pt x="134" y="781"/>
                  </a:lnTo>
                  <a:lnTo>
                    <a:pt x="96" y="738"/>
                  </a:lnTo>
                  <a:lnTo>
                    <a:pt x="62" y="689"/>
                  </a:lnTo>
                  <a:lnTo>
                    <a:pt x="37" y="636"/>
                  </a:lnTo>
                  <a:lnTo>
                    <a:pt x="17" y="579"/>
                  </a:lnTo>
                  <a:lnTo>
                    <a:pt x="4" y="519"/>
                  </a:lnTo>
                  <a:lnTo>
                    <a:pt x="0" y="459"/>
                  </a:lnTo>
                  <a:lnTo>
                    <a:pt x="4" y="396"/>
                  </a:lnTo>
                  <a:lnTo>
                    <a:pt x="17" y="337"/>
                  </a:lnTo>
                  <a:lnTo>
                    <a:pt x="37" y="280"/>
                  </a:lnTo>
                  <a:lnTo>
                    <a:pt x="62" y="226"/>
                  </a:lnTo>
                  <a:lnTo>
                    <a:pt x="96" y="178"/>
                  </a:lnTo>
                  <a:lnTo>
                    <a:pt x="134" y="134"/>
                  </a:lnTo>
                  <a:lnTo>
                    <a:pt x="177" y="96"/>
                  </a:lnTo>
                  <a:lnTo>
                    <a:pt x="225" y="64"/>
                  </a:lnTo>
                  <a:lnTo>
                    <a:pt x="279" y="37"/>
                  </a:lnTo>
                  <a:lnTo>
                    <a:pt x="335" y="17"/>
                  </a:lnTo>
                  <a:lnTo>
                    <a:pt x="394" y="4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12"/>
            <p:cNvSpPr>
              <a:spLocks/>
            </p:cNvSpPr>
            <p:nvPr/>
          </p:nvSpPr>
          <p:spPr bwMode="auto">
            <a:xfrm>
              <a:off x="860567" y="6044794"/>
              <a:ext cx="227761" cy="241583"/>
            </a:xfrm>
            <a:custGeom>
              <a:avLst/>
              <a:gdLst>
                <a:gd name="T0" fmla="*/ 173 w 1138"/>
                <a:gd name="T1" fmla="*/ 0 h 1205"/>
                <a:gd name="T2" fmla="*/ 556 w 1138"/>
                <a:gd name="T3" fmla="*/ 0 h 1205"/>
                <a:gd name="T4" fmla="*/ 625 w 1138"/>
                <a:gd name="T5" fmla="*/ 4 h 1205"/>
                <a:gd name="T6" fmla="*/ 689 w 1138"/>
                <a:gd name="T7" fmla="*/ 16 h 1205"/>
                <a:gd name="T8" fmla="*/ 752 w 1138"/>
                <a:gd name="T9" fmla="*/ 34 h 1205"/>
                <a:gd name="T10" fmla="*/ 812 w 1138"/>
                <a:gd name="T11" fmla="*/ 60 h 1205"/>
                <a:gd name="T12" fmla="*/ 868 w 1138"/>
                <a:gd name="T13" fmla="*/ 92 h 1205"/>
                <a:gd name="T14" fmla="*/ 920 w 1138"/>
                <a:gd name="T15" fmla="*/ 129 h 1205"/>
                <a:gd name="T16" fmla="*/ 968 w 1138"/>
                <a:gd name="T17" fmla="*/ 171 h 1205"/>
                <a:gd name="T18" fmla="*/ 1010 w 1138"/>
                <a:gd name="T19" fmla="*/ 220 h 1205"/>
                <a:gd name="T20" fmla="*/ 1046 w 1138"/>
                <a:gd name="T21" fmla="*/ 272 h 1205"/>
                <a:gd name="T22" fmla="*/ 1079 w 1138"/>
                <a:gd name="T23" fmla="*/ 329 h 1205"/>
                <a:gd name="T24" fmla="*/ 1104 w 1138"/>
                <a:gd name="T25" fmla="*/ 390 h 1205"/>
                <a:gd name="T26" fmla="*/ 1122 w 1138"/>
                <a:gd name="T27" fmla="*/ 452 h 1205"/>
                <a:gd name="T28" fmla="*/ 1134 w 1138"/>
                <a:gd name="T29" fmla="*/ 518 h 1205"/>
                <a:gd name="T30" fmla="*/ 1138 w 1138"/>
                <a:gd name="T31" fmla="*/ 586 h 1205"/>
                <a:gd name="T32" fmla="*/ 1138 w 1138"/>
                <a:gd name="T33" fmla="*/ 1061 h 1205"/>
                <a:gd name="T34" fmla="*/ 1135 w 1138"/>
                <a:gd name="T35" fmla="*/ 1061 h 1205"/>
                <a:gd name="T36" fmla="*/ 1104 w 1138"/>
                <a:gd name="T37" fmla="*/ 1076 h 1205"/>
                <a:gd name="T38" fmla="*/ 1097 w 1138"/>
                <a:gd name="T39" fmla="*/ 1081 h 1205"/>
                <a:gd name="T40" fmla="*/ 1083 w 1138"/>
                <a:gd name="T41" fmla="*/ 1086 h 1205"/>
                <a:gd name="T42" fmla="*/ 1062 w 1138"/>
                <a:gd name="T43" fmla="*/ 1095 h 1205"/>
                <a:gd name="T44" fmla="*/ 1035 w 1138"/>
                <a:gd name="T45" fmla="*/ 1106 h 1205"/>
                <a:gd name="T46" fmla="*/ 1000 w 1138"/>
                <a:gd name="T47" fmla="*/ 1119 h 1205"/>
                <a:gd name="T48" fmla="*/ 959 w 1138"/>
                <a:gd name="T49" fmla="*/ 1132 h 1205"/>
                <a:gd name="T50" fmla="*/ 911 w 1138"/>
                <a:gd name="T51" fmla="*/ 1146 h 1205"/>
                <a:gd name="T52" fmla="*/ 857 w 1138"/>
                <a:gd name="T53" fmla="*/ 1158 h 1205"/>
                <a:gd name="T54" fmla="*/ 796 w 1138"/>
                <a:gd name="T55" fmla="*/ 1171 h 1205"/>
                <a:gd name="T56" fmla="*/ 730 w 1138"/>
                <a:gd name="T57" fmla="*/ 1184 h 1205"/>
                <a:gd name="T58" fmla="*/ 657 w 1138"/>
                <a:gd name="T59" fmla="*/ 1194 h 1205"/>
                <a:gd name="T60" fmla="*/ 578 w 1138"/>
                <a:gd name="T61" fmla="*/ 1201 h 1205"/>
                <a:gd name="T62" fmla="*/ 494 w 1138"/>
                <a:gd name="T63" fmla="*/ 1205 h 1205"/>
                <a:gd name="T64" fmla="*/ 494 w 1138"/>
                <a:gd name="T65" fmla="*/ 1059 h 1205"/>
                <a:gd name="T66" fmla="*/ 490 w 1138"/>
                <a:gd name="T67" fmla="*/ 981 h 1205"/>
                <a:gd name="T68" fmla="*/ 477 w 1138"/>
                <a:gd name="T69" fmla="*/ 906 h 1205"/>
                <a:gd name="T70" fmla="*/ 457 w 1138"/>
                <a:gd name="T71" fmla="*/ 834 h 1205"/>
                <a:gd name="T72" fmla="*/ 429 w 1138"/>
                <a:gd name="T73" fmla="*/ 766 h 1205"/>
                <a:gd name="T74" fmla="*/ 395 w 1138"/>
                <a:gd name="T75" fmla="*/ 701 h 1205"/>
                <a:gd name="T76" fmla="*/ 354 w 1138"/>
                <a:gd name="T77" fmla="*/ 640 h 1205"/>
                <a:gd name="T78" fmla="*/ 308 w 1138"/>
                <a:gd name="T79" fmla="*/ 585 h 1205"/>
                <a:gd name="T80" fmla="*/ 255 w 1138"/>
                <a:gd name="T81" fmla="*/ 534 h 1205"/>
                <a:gd name="T82" fmla="*/ 198 w 1138"/>
                <a:gd name="T83" fmla="*/ 489 h 1205"/>
                <a:gd name="T84" fmla="*/ 137 w 1138"/>
                <a:gd name="T85" fmla="*/ 450 h 1205"/>
                <a:gd name="T86" fmla="*/ 70 w 1138"/>
                <a:gd name="T87" fmla="*/ 418 h 1205"/>
                <a:gd name="T88" fmla="*/ 0 w 1138"/>
                <a:gd name="T89" fmla="*/ 392 h 1205"/>
                <a:gd name="T90" fmla="*/ 42 w 1138"/>
                <a:gd name="T91" fmla="*/ 348 h 1205"/>
                <a:gd name="T92" fmla="*/ 79 w 1138"/>
                <a:gd name="T93" fmla="*/ 299 h 1205"/>
                <a:gd name="T94" fmla="*/ 111 w 1138"/>
                <a:gd name="T95" fmla="*/ 245 h 1205"/>
                <a:gd name="T96" fmla="*/ 137 w 1138"/>
                <a:gd name="T97" fmla="*/ 188 h 1205"/>
                <a:gd name="T98" fmla="*/ 155 w 1138"/>
                <a:gd name="T99" fmla="*/ 128 h 1205"/>
                <a:gd name="T100" fmla="*/ 167 w 1138"/>
                <a:gd name="T101" fmla="*/ 65 h 1205"/>
                <a:gd name="T102" fmla="*/ 173 w 1138"/>
                <a:gd name="T103" fmla="*/ 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38" h="1205">
                  <a:moveTo>
                    <a:pt x="173" y="0"/>
                  </a:moveTo>
                  <a:lnTo>
                    <a:pt x="556" y="0"/>
                  </a:lnTo>
                  <a:lnTo>
                    <a:pt x="625" y="4"/>
                  </a:lnTo>
                  <a:lnTo>
                    <a:pt x="689" y="16"/>
                  </a:lnTo>
                  <a:lnTo>
                    <a:pt x="752" y="34"/>
                  </a:lnTo>
                  <a:lnTo>
                    <a:pt x="812" y="60"/>
                  </a:lnTo>
                  <a:lnTo>
                    <a:pt x="868" y="92"/>
                  </a:lnTo>
                  <a:lnTo>
                    <a:pt x="920" y="129"/>
                  </a:lnTo>
                  <a:lnTo>
                    <a:pt x="968" y="171"/>
                  </a:lnTo>
                  <a:lnTo>
                    <a:pt x="1010" y="220"/>
                  </a:lnTo>
                  <a:lnTo>
                    <a:pt x="1046" y="272"/>
                  </a:lnTo>
                  <a:lnTo>
                    <a:pt x="1079" y="329"/>
                  </a:lnTo>
                  <a:lnTo>
                    <a:pt x="1104" y="390"/>
                  </a:lnTo>
                  <a:lnTo>
                    <a:pt x="1122" y="452"/>
                  </a:lnTo>
                  <a:lnTo>
                    <a:pt x="1134" y="518"/>
                  </a:lnTo>
                  <a:lnTo>
                    <a:pt x="1138" y="586"/>
                  </a:lnTo>
                  <a:lnTo>
                    <a:pt x="1138" y="1061"/>
                  </a:lnTo>
                  <a:lnTo>
                    <a:pt x="1135" y="1061"/>
                  </a:lnTo>
                  <a:lnTo>
                    <a:pt x="1104" y="1076"/>
                  </a:lnTo>
                  <a:lnTo>
                    <a:pt x="1097" y="1081"/>
                  </a:lnTo>
                  <a:lnTo>
                    <a:pt x="1083" y="1086"/>
                  </a:lnTo>
                  <a:lnTo>
                    <a:pt x="1062" y="1095"/>
                  </a:lnTo>
                  <a:lnTo>
                    <a:pt x="1035" y="1106"/>
                  </a:lnTo>
                  <a:lnTo>
                    <a:pt x="1000" y="1119"/>
                  </a:lnTo>
                  <a:lnTo>
                    <a:pt x="959" y="1132"/>
                  </a:lnTo>
                  <a:lnTo>
                    <a:pt x="911" y="1146"/>
                  </a:lnTo>
                  <a:lnTo>
                    <a:pt x="857" y="1158"/>
                  </a:lnTo>
                  <a:lnTo>
                    <a:pt x="796" y="1171"/>
                  </a:lnTo>
                  <a:lnTo>
                    <a:pt x="730" y="1184"/>
                  </a:lnTo>
                  <a:lnTo>
                    <a:pt x="657" y="1194"/>
                  </a:lnTo>
                  <a:lnTo>
                    <a:pt x="578" y="1201"/>
                  </a:lnTo>
                  <a:lnTo>
                    <a:pt x="494" y="1205"/>
                  </a:lnTo>
                  <a:lnTo>
                    <a:pt x="494" y="1059"/>
                  </a:lnTo>
                  <a:lnTo>
                    <a:pt x="490" y="981"/>
                  </a:lnTo>
                  <a:lnTo>
                    <a:pt x="477" y="906"/>
                  </a:lnTo>
                  <a:lnTo>
                    <a:pt x="457" y="834"/>
                  </a:lnTo>
                  <a:lnTo>
                    <a:pt x="429" y="766"/>
                  </a:lnTo>
                  <a:lnTo>
                    <a:pt x="395" y="701"/>
                  </a:lnTo>
                  <a:lnTo>
                    <a:pt x="354" y="640"/>
                  </a:lnTo>
                  <a:lnTo>
                    <a:pt x="308" y="585"/>
                  </a:lnTo>
                  <a:lnTo>
                    <a:pt x="255" y="534"/>
                  </a:lnTo>
                  <a:lnTo>
                    <a:pt x="198" y="489"/>
                  </a:lnTo>
                  <a:lnTo>
                    <a:pt x="137" y="450"/>
                  </a:lnTo>
                  <a:lnTo>
                    <a:pt x="70" y="418"/>
                  </a:lnTo>
                  <a:lnTo>
                    <a:pt x="0" y="392"/>
                  </a:lnTo>
                  <a:lnTo>
                    <a:pt x="42" y="348"/>
                  </a:lnTo>
                  <a:lnTo>
                    <a:pt x="79" y="299"/>
                  </a:lnTo>
                  <a:lnTo>
                    <a:pt x="111" y="245"/>
                  </a:lnTo>
                  <a:lnTo>
                    <a:pt x="137" y="188"/>
                  </a:lnTo>
                  <a:lnTo>
                    <a:pt x="155" y="128"/>
                  </a:lnTo>
                  <a:lnTo>
                    <a:pt x="167" y="65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14"/>
            <p:cNvSpPr>
              <a:spLocks/>
            </p:cNvSpPr>
            <p:nvPr/>
          </p:nvSpPr>
          <p:spPr bwMode="auto">
            <a:xfrm>
              <a:off x="467544" y="6044794"/>
              <a:ext cx="236775" cy="240982"/>
            </a:xfrm>
            <a:custGeom>
              <a:avLst/>
              <a:gdLst>
                <a:gd name="T0" fmla="*/ 582 w 1184"/>
                <a:gd name="T1" fmla="*/ 0 h 1202"/>
                <a:gd name="T2" fmla="*/ 968 w 1184"/>
                <a:gd name="T3" fmla="*/ 0 h 1202"/>
                <a:gd name="T4" fmla="*/ 1011 w 1184"/>
                <a:gd name="T5" fmla="*/ 3 h 1202"/>
                <a:gd name="T6" fmla="*/ 1017 w 1184"/>
                <a:gd name="T7" fmla="*/ 67 h 1202"/>
                <a:gd name="T8" fmla="*/ 1030 w 1184"/>
                <a:gd name="T9" fmla="*/ 129 h 1202"/>
                <a:gd name="T10" fmla="*/ 1049 w 1184"/>
                <a:gd name="T11" fmla="*/ 190 h 1202"/>
                <a:gd name="T12" fmla="*/ 1075 w 1184"/>
                <a:gd name="T13" fmla="*/ 247 h 1202"/>
                <a:gd name="T14" fmla="*/ 1106 w 1184"/>
                <a:gd name="T15" fmla="*/ 299 h 1202"/>
                <a:gd name="T16" fmla="*/ 1142 w 1184"/>
                <a:gd name="T17" fmla="*/ 348 h 1202"/>
                <a:gd name="T18" fmla="*/ 1184 w 1184"/>
                <a:gd name="T19" fmla="*/ 392 h 1202"/>
                <a:gd name="T20" fmla="*/ 1114 w 1184"/>
                <a:gd name="T21" fmla="*/ 418 h 1202"/>
                <a:gd name="T22" fmla="*/ 1048 w 1184"/>
                <a:gd name="T23" fmla="*/ 450 h 1202"/>
                <a:gd name="T24" fmla="*/ 986 w 1184"/>
                <a:gd name="T25" fmla="*/ 489 h 1202"/>
                <a:gd name="T26" fmla="*/ 928 w 1184"/>
                <a:gd name="T27" fmla="*/ 534 h 1202"/>
                <a:gd name="T28" fmla="*/ 876 w 1184"/>
                <a:gd name="T29" fmla="*/ 585 h 1202"/>
                <a:gd name="T30" fmla="*/ 830 w 1184"/>
                <a:gd name="T31" fmla="*/ 640 h 1202"/>
                <a:gd name="T32" fmla="*/ 789 w 1184"/>
                <a:gd name="T33" fmla="*/ 701 h 1202"/>
                <a:gd name="T34" fmla="*/ 754 w 1184"/>
                <a:gd name="T35" fmla="*/ 766 h 1202"/>
                <a:gd name="T36" fmla="*/ 727 w 1184"/>
                <a:gd name="T37" fmla="*/ 834 h 1202"/>
                <a:gd name="T38" fmla="*/ 706 w 1184"/>
                <a:gd name="T39" fmla="*/ 906 h 1202"/>
                <a:gd name="T40" fmla="*/ 695 w 1184"/>
                <a:gd name="T41" fmla="*/ 981 h 1202"/>
                <a:gd name="T42" fmla="*/ 691 w 1184"/>
                <a:gd name="T43" fmla="*/ 1059 h 1202"/>
                <a:gd name="T44" fmla="*/ 691 w 1184"/>
                <a:gd name="T45" fmla="*/ 1202 h 1202"/>
                <a:gd name="T46" fmla="*/ 606 w 1184"/>
                <a:gd name="T47" fmla="*/ 1197 h 1202"/>
                <a:gd name="T48" fmla="*/ 519 w 1184"/>
                <a:gd name="T49" fmla="*/ 1187 h 1202"/>
                <a:gd name="T50" fmla="*/ 429 w 1184"/>
                <a:gd name="T51" fmla="*/ 1174 h 1202"/>
                <a:gd name="T52" fmla="*/ 336 w 1184"/>
                <a:gd name="T53" fmla="*/ 1157 h 1202"/>
                <a:gd name="T54" fmla="*/ 239 w 1184"/>
                <a:gd name="T55" fmla="*/ 1136 h 1202"/>
                <a:gd name="T56" fmla="*/ 138 w 1184"/>
                <a:gd name="T57" fmla="*/ 1109 h 1202"/>
                <a:gd name="T58" fmla="*/ 34 w 1184"/>
                <a:gd name="T59" fmla="*/ 1079 h 1202"/>
                <a:gd name="T60" fmla="*/ 2 w 1184"/>
                <a:gd name="T61" fmla="*/ 1068 h 1202"/>
                <a:gd name="T62" fmla="*/ 0 w 1184"/>
                <a:gd name="T63" fmla="*/ 1061 h 1202"/>
                <a:gd name="T64" fmla="*/ 0 w 1184"/>
                <a:gd name="T65" fmla="*/ 586 h 1202"/>
                <a:gd name="T66" fmla="*/ 4 w 1184"/>
                <a:gd name="T67" fmla="*/ 518 h 1202"/>
                <a:gd name="T68" fmla="*/ 16 w 1184"/>
                <a:gd name="T69" fmla="*/ 452 h 1202"/>
                <a:gd name="T70" fmla="*/ 35 w 1184"/>
                <a:gd name="T71" fmla="*/ 390 h 1202"/>
                <a:gd name="T72" fmla="*/ 61 w 1184"/>
                <a:gd name="T73" fmla="*/ 329 h 1202"/>
                <a:gd name="T74" fmla="*/ 92 w 1184"/>
                <a:gd name="T75" fmla="*/ 272 h 1202"/>
                <a:gd name="T76" fmla="*/ 130 w 1184"/>
                <a:gd name="T77" fmla="*/ 220 h 1202"/>
                <a:gd name="T78" fmla="*/ 172 w 1184"/>
                <a:gd name="T79" fmla="*/ 171 h 1202"/>
                <a:gd name="T80" fmla="*/ 220 w 1184"/>
                <a:gd name="T81" fmla="*/ 129 h 1202"/>
                <a:gd name="T82" fmla="*/ 272 w 1184"/>
                <a:gd name="T83" fmla="*/ 92 h 1202"/>
                <a:gd name="T84" fmla="*/ 326 w 1184"/>
                <a:gd name="T85" fmla="*/ 60 h 1202"/>
                <a:gd name="T86" fmla="*/ 387 w 1184"/>
                <a:gd name="T87" fmla="*/ 34 h 1202"/>
                <a:gd name="T88" fmla="*/ 450 w 1184"/>
                <a:gd name="T89" fmla="*/ 16 h 1202"/>
                <a:gd name="T90" fmla="*/ 515 w 1184"/>
                <a:gd name="T91" fmla="*/ 4 h 1202"/>
                <a:gd name="T92" fmla="*/ 582 w 1184"/>
                <a:gd name="T9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4" h="1202">
                  <a:moveTo>
                    <a:pt x="582" y="0"/>
                  </a:moveTo>
                  <a:lnTo>
                    <a:pt x="968" y="0"/>
                  </a:lnTo>
                  <a:lnTo>
                    <a:pt x="1011" y="3"/>
                  </a:lnTo>
                  <a:lnTo>
                    <a:pt x="1017" y="67"/>
                  </a:lnTo>
                  <a:lnTo>
                    <a:pt x="1030" y="129"/>
                  </a:lnTo>
                  <a:lnTo>
                    <a:pt x="1049" y="190"/>
                  </a:lnTo>
                  <a:lnTo>
                    <a:pt x="1075" y="247"/>
                  </a:lnTo>
                  <a:lnTo>
                    <a:pt x="1106" y="299"/>
                  </a:lnTo>
                  <a:lnTo>
                    <a:pt x="1142" y="348"/>
                  </a:lnTo>
                  <a:lnTo>
                    <a:pt x="1184" y="392"/>
                  </a:lnTo>
                  <a:lnTo>
                    <a:pt x="1114" y="418"/>
                  </a:lnTo>
                  <a:lnTo>
                    <a:pt x="1048" y="450"/>
                  </a:lnTo>
                  <a:lnTo>
                    <a:pt x="986" y="489"/>
                  </a:lnTo>
                  <a:lnTo>
                    <a:pt x="928" y="534"/>
                  </a:lnTo>
                  <a:lnTo>
                    <a:pt x="876" y="585"/>
                  </a:lnTo>
                  <a:lnTo>
                    <a:pt x="830" y="640"/>
                  </a:lnTo>
                  <a:lnTo>
                    <a:pt x="789" y="701"/>
                  </a:lnTo>
                  <a:lnTo>
                    <a:pt x="754" y="766"/>
                  </a:lnTo>
                  <a:lnTo>
                    <a:pt x="727" y="834"/>
                  </a:lnTo>
                  <a:lnTo>
                    <a:pt x="706" y="906"/>
                  </a:lnTo>
                  <a:lnTo>
                    <a:pt x="695" y="981"/>
                  </a:lnTo>
                  <a:lnTo>
                    <a:pt x="691" y="1059"/>
                  </a:lnTo>
                  <a:lnTo>
                    <a:pt x="691" y="1202"/>
                  </a:lnTo>
                  <a:lnTo>
                    <a:pt x="606" y="1197"/>
                  </a:lnTo>
                  <a:lnTo>
                    <a:pt x="519" y="1187"/>
                  </a:lnTo>
                  <a:lnTo>
                    <a:pt x="429" y="1174"/>
                  </a:lnTo>
                  <a:lnTo>
                    <a:pt x="336" y="1157"/>
                  </a:lnTo>
                  <a:lnTo>
                    <a:pt x="239" y="1136"/>
                  </a:lnTo>
                  <a:lnTo>
                    <a:pt x="138" y="1109"/>
                  </a:lnTo>
                  <a:lnTo>
                    <a:pt x="34" y="1079"/>
                  </a:lnTo>
                  <a:lnTo>
                    <a:pt x="2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8"/>
                  </a:lnTo>
                  <a:lnTo>
                    <a:pt x="16" y="452"/>
                  </a:lnTo>
                  <a:lnTo>
                    <a:pt x="35" y="390"/>
                  </a:lnTo>
                  <a:lnTo>
                    <a:pt x="61" y="329"/>
                  </a:lnTo>
                  <a:lnTo>
                    <a:pt x="92" y="272"/>
                  </a:lnTo>
                  <a:lnTo>
                    <a:pt x="130" y="220"/>
                  </a:lnTo>
                  <a:lnTo>
                    <a:pt x="172" y="171"/>
                  </a:lnTo>
                  <a:lnTo>
                    <a:pt x="220" y="129"/>
                  </a:lnTo>
                  <a:lnTo>
                    <a:pt x="272" y="92"/>
                  </a:lnTo>
                  <a:lnTo>
                    <a:pt x="326" y="60"/>
                  </a:lnTo>
                  <a:lnTo>
                    <a:pt x="387" y="34"/>
                  </a:lnTo>
                  <a:lnTo>
                    <a:pt x="450" y="16"/>
                  </a:lnTo>
                  <a:lnTo>
                    <a:pt x="515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15"/>
            <p:cNvSpPr>
              <a:spLocks/>
            </p:cNvSpPr>
            <p:nvPr/>
          </p:nvSpPr>
          <p:spPr bwMode="auto">
            <a:xfrm>
              <a:off x="627397" y="6139745"/>
              <a:ext cx="310091" cy="241583"/>
            </a:xfrm>
            <a:custGeom>
              <a:avLst/>
              <a:gdLst>
                <a:gd name="T0" fmla="*/ 582 w 1549"/>
                <a:gd name="T1" fmla="*/ 0 h 1207"/>
                <a:gd name="T2" fmla="*/ 969 w 1549"/>
                <a:gd name="T3" fmla="*/ 0 h 1207"/>
                <a:gd name="T4" fmla="*/ 1036 w 1549"/>
                <a:gd name="T5" fmla="*/ 4 h 1207"/>
                <a:gd name="T6" fmla="*/ 1101 w 1549"/>
                <a:gd name="T7" fmla="*/ 16 h 1207"/>
                <a:gd name="T8" fmla="*/ 1164 w 1549"/>
                <a:gd name="T9" fmla="*/ 34 h 1207"/>
                <a:gd name="T10" fmla="*/ 1223 w 1549"/>
                <a:gd name="T11" fmla="*/ 60 h 1207"/>
                <a:gd name="T12" fmla="*/ 1279 w 1549"/>
                <a:gd name="T13" fmla="*/ 91 h 1207"/>
                <a:gd name="T14" fmla="*/ 1331 w 1549"/>
                <a:gd name="T15" fmla="*/ 129 h 1207"/>
                <a:gd name="T16" fmla="*/ 1379 w 1549"/>
                <a:gd name="T17" fmla="*/ 171 h 1207"/>
                <a:gd name="T18" fmla="*/ 1421 w 1549"/>
                <a:gd name="T19" fmla="*/ 220 h 1207"/>
                <a:gd name="T20" fmla="*/ 1459 w 1549"/>
                <a:gd name="T21" fmla="*/ 272 h 1207"/>
                <a:gd name="T22" fmla="*/ 1490 w 1549"/>
                <a:gd name="T23" fmla="*/ 329 h 1207"/>
                <a:gd name="T24" fmla="*/ 1516 w 1549"/>
                <a:gd name="T25" fmla="*/ 388 h 1207"/>
                <a:gd name="T26" fmla="*/ 1534 w 1549"/>
                <a:gd name="T27" fmla="*/ 452 h 1207"/>
                <a:gd name="T28" fmla="*/ 1545 w 1549"/>
                <a:gd name="T29" fmla="*/ 517 h 1207"/>
                <a:gd name="T30" fmla="*/ 1549 w 1549"/>
                <a:gd name="T31" fmla="*/ 586 h 1207"/>
                <a:gd name="T32" fmla="*/ 1549 w 1549"/>
                <a:gd name="T33" fmla="*/ 1061 h 1207"/>
                <a:gd name="T34" fmla="*/ 1547 w 1549"/>
                <a:gd name="T35" fmla="*/ 1061 h 1207"/>
                <a:gd name="T36" fmla="*/ 1516 w 1549"/>
                <a:gd name="T37" fmla="*/ 1076 h 1207"/>
                <a:gd name="T38" fmla="*/ 1510 w 1549"/>
                <a:gd name="T39" fmla="*/ 1079 h 1207"/>
                <a:gd name="T40" fmla="*/ 1496 w 1549"/>
                <a:gd name="T41" fmla="*/ 1086 h 1207"/>
                <a:gd name="T42" fmla="*/ 1475 w 1549"/>
                <a:gd name="T43" fmla="*/ 1095 h 1207"/>
                <a:gd name="T44" fmla="*/ 1447 w 1549"/>
                <a:gd name="T45" fmla="*/ 1106 h 1207"/>
                <a:gd name="T46" fmla="*/ 1413 w 1549"/>
                <a:gd name="T47" fmla="*/ 1117 h 1207"/>
                <a:gd name="T48" fmla="*/ 1372 w 1549"/>
                <a:gd name="T49" fmla="*/ 1131 h 1207"/>
                <a:gd name="T50" fmla="*/ 1326 w 1549"/>
                <a:gd name="T51" fmla="*/ 1144 h 1207"/>
                <a:gd name="T52" fmla="*/ 1272 w 1549"/>
                <a:gd name="T53" fmla="*/ 1158 h 1207"/>
                <a:gd name="T54" fmla="*/ 1212 w 1549"/>
                <a:gd name="T55" fmla="*/ 1171 h 1207"/>
                <a:gd name="T56" fmla="*/ 1147 w 1549"/>
                <a:gd name="T57" fmla="*/ 1182 h 1207"/>
                <a:gd name="T58" fmla="*/ 1075 w 1549"/>
                <a:gd name="T59" fmla="*/ 1192 h 1207"/>
                <a:gd name="T60" fmla="*/ 998 w 1549"/>
                <a:gd name="T61" fmla="*/ 1199 h 1207"/>
                <a:gd name="T62" fmla="*/ 914 w 1549"/>
                <a:gd name="T63" fmla="*/ 1205 h 1207"/>
                <a:gd name="T64" fmla="*/ 825 w 1549"/>
                <a:gd name="T65" fmla="*/ 1207 h 1207"/>
                <a:gd name="T66" fmla="*/ 741 w 1549"/>
                <a:gd name="T67" fmla="*/ 1205 h 1207"/>
                <a:gd name="T68" fmla="*/ 652 w 1549"/>
                <a:gd name="T69" fmla="*/ 1201 h 1207"/>
                <a:gd name="T70" fmla="*/ 559 w 1549"/>
                <a:gd name="T71" fmla="*/ 1191 h 1207"/>
                <a:gd name="T72" fmla="*/ 462 w 1549"/>
                <a:gd name="T73" fmla="*/ 1178 h 1207"/>
                <a:gd name="T74" fmla="*/ 361 w 1549"/>
                <a:gd name="T75" fmla="*/ 1161 h 1207"/>
                <a:gd name="T76" fmla="*/ 256 w 1549"/>
                <a:gd name="T77" fmla="*/ 1139 h 1207"/>
                <a:gd name="T78" fmla="*/ 147 w 1549"/>
                <a:gd name="T79" fmla="*/ 1112 h 1207"/>
                <a:gd name="T80" fmla="*/ 35 w 1549"/>
                <a:gd name="T81" fmla="*/ 1078 h 1207"/>
                <a:gd name="T82" fmla="*/ 1 w 1549"/>
                <a:gd name="T83" fmla="*/ 1068 h 1207"/>
                <a:gd name="T84" fmla="*/ 0 w 1549"/>
                <a:gd name="T85" fmla="*/ 1061 h 1207"/>
                <a:gd name="T86" fmla="*/ 0 w 1549"/>
                <a:gd name="T87" fmla="*/ 586 h 1207"/>
                <a:gd name="T88" fmla="*/ 4 w 1549"/>
                <a:gd name="T89" fmla="*/ 517 h 1207"/>
                <a:gd name="T90" fmla="*/ 15 w 1549"/>
                <a:gd name="T91" fmla="*/ 452 h 1207"/>
                <a:gd name="T92" fmla="*/ 35 w 1549"/>
                <a:gd name="T93" fmla="*/ 388 h 1207"/>
                <a:gd name="T94" fmla="*/ 60 w 1549"/>
                <a:gd name="T95" fmla="*/ 329 h 1207"/>
                <a:gd name="T96" fmla="*/ 91 w 1549"/>
                <a:gd name="T97" fmla="*/ 272 h 1207"/>
                <a:gd name="T98" fmla="*/ 129 w 1549"/>
                <a:gd name="T99" fmla="*/ 220 h 1207"/>
                <a:gd name="T100" fmla="*/ 171 w 1549"/>
                <a:gd name="T101" fmla="*/ 171 h 1207"/>
                <a:gd name="T102" fmla="*/ 219 w 1549"/>
                <a:gd name="T103" fmla="*/ 129 h 1207"/>
                <a:gd name="T104" fmla="*/ 271 w 1549"/>
                <a:gd name="T105" fmla="*/ 91 h 1207"/>
                <a:gd name="T106" fmla="*/ 327 w 1549"/>
                <a:gd name="T107" fmla="*/ 60 h 1207"/>
                <a:gd name="T108" fmla="*/ 386 w 1549"/>
                <a:gd name="T109" fmla="*/ 34 h 1207"/>
                <a:gd name="T110" fmla="*/ 450 w 1549"/>
                <a:gd name="T111" fmla="*/ 16 h 1207"/>
                <a:gd name="T112" fmla="*/ 514 w 1549"/>
                <a:gd name="T113" fmla="*/ 4 h 1207"/>
                <a:gd name="T114" fmla="*/ 582 w 1549"/>
                <a:gd name="T115" fmla="*/ 0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9" h="1207">
                  <a:moveTo>
                    <a:pt x="582" y="0"/>
                  </a:moveTo>
                  <a:lnTo>
                    <a:pt x="969" y="0"/>
                  </a:lnTo>
                  <a:lnTo>
                    <a:pt x="1036" y="4"/>
                  </a:lnTo>
                  <a:lnTo>
                    <a:pt x="1101" y="16"/>
                  </a:lnTo>
                  <a:lnTo>
                    <a:pt x="1164" y="34"/>
                  </a:lnTo>
                  <a:lnTo>
                    <a:pt x="1223" y="60"/>
                  </a:lnTo>
                  <a:lnTo>
                    <a:pt x="1279" y="91"/>
                  </a:lnTo>
                  <a:lnTo>
                    <a:pt x="1331" y="129"/>
                  </a:lnTo>
                  <a:lnTo>
                    <a:pt x="1379" y="171"/>
                  </a:lnTo>
                  <a:lnTo>
                    <a:pt x="1421" y="220"/>
                  </a:lnTo>
                  <a:lnTo>
                    <a:pt x="1459" y="272"/>
                  </a:lnTo>
                  <a:lnTo>
                    <a:pt x="1490" y="329"/>
                  </a:lnTo>
                  <a:lnTo>
                    <a:pt x="1516" y="388"/>
                  </a:lnTo>
                  <a:lnTo>
                    <a:pt x="1534" y="452"/>
                  </a:lnTo>
                  <a:lnTo>
                    <a:pt x="1545" y="517"/>
                  </a:lnTo>
                  <a:lnTo>
                    <a:pt x="1549" y="586"/>
                  </a:lnTo>
                  <a:lnTo>
                    <a:pt x="1549" y="1061"/>
                  </a:lnTo>
                  <a:lnTo>
                    <a:pt x="1547" y="1061"/>
                  </a:lnTo>
                  <a:lnTo>
                    <a:pt x="1516" y="1076"/>
                  </a:lnTo>
                  <a:lnTo>
                    <a:pt x="1510" y="1079"/>
                  </a:lnTo>
                  <a:lnTo>
                    <a:pt x="1496" y="1086"/>
                  </a:lnTo>
                  <a:lnTo>
                    <a:pt x="1475" y="1095"/>
                  </a:lnTo>
                  <a:lnTo>
                    <a:pt x="1447" y="1106"/>
                  </a:lnTo>
                  <a:lnTo>
                    <a:pt x="1413" y="1117"/>
                  </a:lnTo>
                  <a:lnTo>
                    <a:pt x="1372" y="1131"/>
                  </a:lnTo>
                  <a:lnTo>
                    <a:pt x="1326" y="1144"/>
                  </a:lnTo>
                  <a:lnTo>
                    <a:pt x="1272" y="1158"/>
                  </a:lnTo>
                  <a:lnTo>
                    <a:pt x="1212" y="1171"/>
                  </a:lnTo>
                  <a:lnTo>
                    <a:pt x="1147" y="1182"/>
                  </a:lnTo>
                  <a:lnTo>
                    <a:pt x="1075" y="1192"/>
                  </a:lnTo>
                  <a:lnTo>
                    <a:pt x="998" y="1199"/>
                  </a:lnTo>
                  <a:lnTo>
                    <a:pt x="914" y="1205"/>
                  </a:lnTo>
                  <a:lnTo>
                    <a:pt x="825" y="1207"/>
                  </a:lnTo>
                  <a:lnTo>
                    <a:pt x="741" y="1205"/>
                  </a:lnTo>
                  <a:lnTo>
                    <a:pt x="652" y="1201"/>
                  </a:lnTo>
                  <a:lnTo>
                    <a:pt x="559" y="1191"/>
                  </a:lnTo>
                  <a:lnTo>
                    <a:pt x="462" y="1178"/>
                  </a:lnTo>
                  <a:lnTo>
                    <a:pt x="361" y="1161"/>
                  </a:lnTo>
                  <a:lnTo>
                    <a:pt x="256" y="1139"/>
                  </a:lnTo>
                  <a:lnTo>
                    <a:pt x="147" y="1112"/>
                  </a:lnTo>
                  <a:lnTo>
                    <a:pt x="35" y="1078"/>
                  </a:lnTo>
                  <a:lnTo>
                    <a:pt x="1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7"/>
                  </a:lnTo>
                  <a:lnTo>
                    <a:pt x="15" y="452"/>
                  </a:lnTo>
                  <a:lnTo>
                    <a:pt x="35" y="388"/>
                  </a:lnTo>
                  <a:lnTo>
                    <a:pt x="60" y="329"/>
                  </a:lnTo>
                  <a:lnTo>
                    <a:pt x="91" y="272"/>
                  </a:lnTo>
                  <a:lnTo>
                    <a:pt x="129" y="220"/>
                  </a:lnTo>
                  <a:lnTo>
                    <a:pt x="171" y="171"/>
                  </a:lnTo>
                  <a:lnTo>
                    <a:pt x="219" y="129"/>
                  </a:lnTo>
                  <a:lnTo>
                    <a:pt x="271" y="91"/>
                  </a:lnTo>
                  <a:lnTo>
                    <a:pt x="327" y="60"/>
                  </a:lnTo>
                  <a:lnTo>
                    <a:pt x="386" y="34"/>
                  </a:lnTo>
                  <a:lnTo>
                    <a:pt x="450" y="16"/>
                  </a:lnTo>
                  <a:lnTo>
                    <a:pt x="514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13" name="Groupe 484"/>
          <p:cNvGrpSpPr/>
          <p:nvPr/>
        </p:nvGrpSpPr>
        <p:grpSpPr>
          <a:xfrm>
            <a:off x="1020892" y="5232610"/>
            <a:ext cx="617327" cy="501002"/>
            <a:chOff x="467544" y="5855494"/>
            <a:chExt cx="620784" cy="525834"/>
          </a:xfrm>
          <a:solidFill>
            <a:schemeClr val="bg1"/>
          </a:solidFill>
        </p:grpSpPr>
        <p:sp>
          <p:nvSpPr>
            <p:cNvPr id="114" name="Freeform 8"/>
            <p:cNvSpPr>
              <a:spLocks/>
            </p:cNvSpPr>
            <p:nvPr/>
          </p:nvSpPr>
          <p:spPr bwMode="auto">
            <a:xfrm>
              <a:off x="841937" y="5855494"/>
              <a:ext cx="182089" cy="183291"/>
            </a:xfrm>
            <a:custGeom>
              <a:avLst/>
              <a:gdLst>
                <a:gd name="T0" fmla="*/ 454 w 908"/>
                <a:gd name="T1" fmla="*/ 0 h 915"/>
                <a:gd name="T2" fmla="*/ 516 w 908"/>
                <a:gd name="T3" fmla="*/ 5 h 915"/>
                <a:gd name="T4" fmla="*/ 575 w 908"/>
                <a:gd name="T5" fmla="*/ 16 h 915"/>
                <a:gd name="T6" fmla="*/ 631 w 908"/>
                <a:gd name="T7" fmla="*/ 36 h 915"/>
                <a:gd name="T8" fmla="*/ 683 w 908"/>
                <a:gd name="T9" fmla="*/ 63 h 915"/>
                <a:gd name="T10" fmla="*/ 732 w 908"/>
                <a:gd name="T11" fmla="*/ 95 h 915"/>
                <a:gd name="T12" fmla="*/ 776 w 908"/>
                <a:gd name="T13" fmla="*/ 133 h 915"/>
                <a:gd name="T14" fmla="*/ 814 w 908"/>
                <a:gd name="T15" fmla="*/ 177 h 915"/>
                <a:gd name="T16" fmla="*/ 846 w 908"/>
                <a:gd name="T17" fmla="*/ 227 h 915"/>
                <a:gd name="T18" fmla="*/ 873 w 908"/>
                <a:gd name="T19" fmla="*/ 279 h 915"/>
                <a:gd name="T20" fmla="*/ 893 w 908"/>
                <a:gd name="T21" fmla="*/ 336 h 915"/>
                <a:gd name="T22" fmla="*/ 904 w 908"/>
                <a:gd name="T23" fmla="*/ 395 h 915"/>
                <a:gd name="T24" fmla="*/ 908 w 908"/>
                <a:gd name="T25" fmla="*/ 458 h 915"/>
                <a:gd name="T26" fmla="*/ 904 w 908"/>
                <a:gd name="T27" fmla="*/ 520 h 915"/>
                <a:gd name="T28" fmla="*/ 893 w 908"/>
                <a:gd name="T29" fmla="*/ 579 h 915"/>
                <a:gd name="T30" fmla="*/ 873 w 908"/>
                <a:gd name="T31" fmla="*/ 636 h 915"/>
                <a:gd name="T32" fmla="*/ 846 w 908"/>
                <a:gd name="T33" fmla="*/ 688 h 915"/>
                <a:gd name="T34" fmla="*/ 814 w 908"/>
                <a:gd name="T35" fmla="*/ 737 h 915"/>
                <a:gd name="T36" fmla="*/ 776 w 908"/>
                <a:gd name="T37" fmla="*/ 780 h 915"/>
                <a:gd name="T38" fmla="*/ 732 w 908"/>
                <a:gd name="T39" fmla="*/ 820 h 915"/>
                <a:gd name="T40" fmla="*/ 683 w 908"/>
                <a:gd name="T41" fmla="*/ 853 h 915"/>
                <a:gd name="T42" fmla="*/ 631 w 908"/>
                <a:gd name="T43" fmla="*/ 880 h 915"/>
                <a:gd name="T44" fmla="*/ 575 w 908"/>
                <a:gd name="T45" fmla="*/ 899 h 915"/>
                <a:gd name="T46" fmla="*/ 516 w 908"/>
                <a:gd name="T47" fmla="*/ 911 h 915"/>
                <a:gd name="T48" fmla="*/ 454 w 908"/>
                <a:gd name="T49" fmla="*/ 915 h 915"/>
                <a:gd name="T50" fmla="*/ 403 w 908"/>
                <a:gd name="T51" fmla="*/ 912 h 915"/>
                <a:gd name="T52" fmla="*/ 354 w 908"/>
                <a:gd name="T53" fmla="*/ 904 h 915"/>
                <a:gd name="T54" fmla="*/ 308 w 908"/>
                <a:gd name="T55" fmla="*/ 891 h 915"/>
                <a:gd name="T56" fmla="*/ 263 w 908"/>
                <a:gd name="T57" fmla="*/ 873 h 915"/>
                <a:gd name="T58" fmla="*/ 251 w 908"/>
                <a:gd name="T59" fmla="*/ 806 h 915"/>
                <a:gd name="T60" fmla="*/ 233 w 908"/>
                <a:gd name="T61" fmla="*/ 744 h 915"/>
                <a:gd name="T62" fmla="*/ 209 w 908"/>
                <a:gd name="T63" fmla="*/ 684 h 915"/>
                <a:gd name="T64" fmla="*/ 178 w 908"/>
                <a:gd name="T65" fmla="*/ 629 h 915"/>
                <a:gd name="T66" fmla="*/ 142 w 908"/>
                <a:gd name="T67" fmla="*/ 577 h 915"/>
                <a:gd name="T68" fmla="*/ 100 w 908"/>
                <a:gd name="T69" fmla="*/ 530 h 915"/>
                <a:gd name="T70" fmla="*/ 52 w 908"/>
                <a:gd name="T71" fmla="*/ 487 h 915"/>
                <a:gd name="T72" fmla="*/ 0 w 908"/>
                <a:gd name="T73" fmla="*/ 451 h 915"/>
                <a:gd name="T74" fmla="*/ 5 w 908"/>
                <a:gd name="T75" fmla="*/ 390 h 915"/>
                <a:gd name="T76" fmla="*/ 18 w 908"/>
                <a:gd name="T77" fmla="*/ 330 h 915"/>
                <a:gd name="T78" fmla="*/ 38 w 908"/>
                <a:gd name="T79" fmla="*/ 275 h 915"/>
                <a:gd name="T80" fmla="*/ 64 w 908"/>
                <a:gd name="T81" fmla="*/ 223 h 915"/>
                <a:gd name="T82" fmla="*/ 97 w 908"/>
                <a:gd name="T83" fmla="*/ 174 h 915"/>
                <a:gd name="T84" fmla="*/ 135 w 908"/>
                <a:gd name="T85" fmla="*/ 132 h 915"/>
                <a:gd name="T86" fmla="*/ 178 w 908"/>
                <a:gd name="T87" fmla="*/ 94 h 915"/>
                <a:gd name="T88" fmla="*/ 226 w 908"/>
                <a:gd name="T89" fmla="*/ 61 h 915"/>
                <a:gd name="T90" fmla="*/ 278 w 908"/>
                <a:gd name="T91" fmla="*/ 36 h 915"/>
                <a:gd name="T92" fmla="*/ 334 w 908"/>
                <a:gd name="T93" fmla="*/ 16 h 915"/>
                <a:gd name="T94" fmla="*/ 393 w 908"/>
                <a:gd name="T95" fmla="*/ 5 h 915"/>
                <a:gd name="T96" fmla="*/ 454 w 908"/>
                <a:gd name="T9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8" h="915">
                  <a:moveTo>
                    <a:pt x="454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3" y="63"/>
                  </a:lnTo>
                  <a:lnTo>
                    <a:pt x="732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4" y="395"/>
                  </a:lnTo>
                  <a:lnTo>
                    <a:pt x="908" y="458"/>
                  </a:lnTo>
                  <a:lnTo>
                    <a:pt x="904" y="520"/>
                  </a:lnTo>
                  <a:lnTo>
                    <a:pt x="893" y="579"/>
                  </a:lnTo>
                  <a:lnTo>
                    <a:pt x="873" y="636"/>
                  </a:lnTo>
                  <a:lnTo>
                    <a:pt x="846" y="688"/>
                  </a:lnTo>
                  <a:lnTo>
                    <a:pt x="814" y="737"/>
                  </a:lnTo>
                  <a:lnTo>
                    <a:pt x="776" y="780"/>
                  </a:lnTo>
                  <a:lnTo>
                    <a:pt x="732" y="820"/>
                  </a:lnTo>
                  <a:lnTo>
                    <a:pt x="683" y="853"/>
                  </a:lnTo>
                  <a:lnTo>
                    <a:pt x="631" y="880"/>
                  </a:lnTo>
                  <a:lnTo>
                    <a:pt x="575" y="899"/>
                  </a:lnTo>
                  <a:lnTo>
                    <a:pt x="516" y="911"/>
                  </a:lnTo>
                  <a:lnTo>
                    <a:pt x="454" y="915"/>
                  </a:lnTo>
                  <a:lnTo>
                    <a:pt x="403" y="912"/>
                  </a:lnTo>
                  <a:lnTo>
                    <a:pt x="354" y="904"/>
                  </a:lnTo>
                  <a:lnTo>
                    <a:pt x="308" y="891"/>
                  </a:lnTo>
                  <a:lnTo>
                    <a:pt x="263" y="873"/>
                  </a:lnTo>
                  <a:lnTo>
                    <a:pt x="251" y="806"/>
                  </a:lnTo>
                  <a:lnTo>
                    <a:pt x="233" y="744"/>
                  </a:lnTo>
                  <a:lnTo>
                    <a:pt x="209" y="684"/>
                  </a:lnTo>
                  <a:lnTo>
                    <a:pt x="178" y="629"/>
                  </a:lnTo>
                  <a:lnTo>
                    <a:pt x="142" y="577"/>
                  </a:lnTo>
                  <a:lnTo>
                    <a:pt x="100" y="530"/>
                  </a:lnTo>
                  <a:lnTo>
                    <a:pt x="52" y="487"/>
                  </a:lnTo>
                  <a:lnTo>
                    <a:pt x="0" y="451"/>
                  </a:lnTo>
                  <a:lnTo>
                    <a:pt x="5" y="390"/>
                  </a:lnTo>
                  <a:lnTo>
                    <a:pt x="18" y="330"/>
                  </a:lnTo>
                  <a:lnTo>
                    <a:pt x="38" y="275"/>
                  </a:lnTo>
                  <a:lnTo>
                    <a:pt x="64" y="223"/>
                  </a:lnTo>
                  <a:lnTo>
                    <a:pt x="97" y="174"/>
                  </a:lnTo>
                  <a:lnTo>
                    <a:pt x="135" y="132"/>
                  </a:lnTo>
                  <a:lnTo>
                    <a:pt x="178" y="94"/>
                  </a:lnTo>
                  <a:lnTo>
                    <a:pt x="226" y="61"/>
                  </a:lnTo>
                  <a:lnTo>
                    <a:pt x="278" y="36"/>
                  </a:lnTo>
                  <a:lnTo>
                    <a:pt x="334" y="16"/>
                  </a:lnTo>
                  <a:lnTo>
                    <a:pt x="393" y="5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9"/>
            <p:cNvSpPr>
              <a:spLocks/>
            </p:cNvSpPr>
            <p:nvPr/>
          </p:nvSpPr>
          <p:spPr bwMode="auto">
            <a:xfrm>
              <a:off x="531846" y="5855494"/>
              <a:ext cx="182089" cy="183291"/>
            </a:xfrm>
            <a:custGeom>
              <a:avLst/>
              <a:gdLst>
                <a:gd name="T0" fmla="*/ 456 w 910"/>
                <a:gd name="T1" fmla="*/ 0 h 915"/>
                <a:gd name="T2" fmla="*/ 516 w 910"/>
                <a:gd name="T3" fmla="*/ 5 h 915"/>
                <a:gd name="T4" fmla="*/ 575 w 910"/>
                <a:gd name="T5" fmla="*/ 16 h 915"/>
                <a:gd name="T6" fmla="*/ 631 w 910"/>
                <a:gd name="T7" fmla="*/ 36 h 915"/>
                <a:gd name="T8" fmla="*/ 685 w 910"/>
                <a:gd name="T9" fmla="*/ 63 h 915"/>
                <a:gd name="T10" fmla="*/ 733 w 910"/>
                <a:gd name="T11" fmla="*/ 95 h 915"/>
                <a:gd name="T12" fmla="*/ 776 w 910"/>
                <a:gd name="T13" fmla="*/ 133 h 915"/>
                <a:gd name="T14" fmla="*/ 814 w 910"/>
                <a:gd name="T15" fmla="*/ 177 h 915"/>
                <a:gd name="T16" fmla="*/ 846 w 910"/>
                <a:gd name="T17" fmla="*/ 227 h 915"/>
                <a:gd name="T18" fmla="*/ 873 w 910"/>
                <a:gd name="T19" fmla="*/ 279 h 915"/>
                <a:gd name="T20" fmla="*/ 893 w 910"/>
                <a:gd name="T21" fmla="*/ 336 h 915"/>
                <a:gd name="T22" fmla="*/ 906 w 910"/>
                <a:gd name="T23" fmla="*/ 395 h 915"/>
                <a:gd name="T24" fmla="*/ 910 w 910"/>
                <a:gd name="T25" fmla="*/ 458 h 915"/>
                <a:gd name="T26" fmla="*/ 908 w 910"/>
                <a:gd name="T27" fmla="*/ 483 h 915"/>
                <a:gd name="T28" fmla="*/ 862 w 910"/>
                <a:gd name="T29" fmla="*/ 523 h 915"/>
                <a:gd name="T30" fmla="*/ 821 w 910"/>
                <a:gd name="T31" fmla="*/ 568 h 915"/>
                <a:gd name="T32" fmla="*/ 785 w 910"/>
                <a:gd name="T33" fmla="*/ 616 h 915"/>
                <a:gd name="T34" fmla="*/ 754 w 910"/>
                <a:gd name="T35" fmla="*/ 669 h 915"/>
                <a:gd name="T36" fmla="*/ 728 w 910"/>
                <a:gd name="T37" fmla="*/ 724 h 915"/>
                <a:gd name="T38" fmla="*/ 710 w 910"/>
                <a:gd name="T39" fmla="*/ 783 h 915"/>
                <a:gd name="T40" fmla="*/ 696 w 910"/>
                <a:gd name="T41" fmla="*/ 844 h 915"/>
                <a:gd name="T42" fmla="*/ 652 w 910"/>
                <a:gd name="T43" fmla="*/ 868 h 915"/>
                <a:gd name="T44" fmla="*/ 606 w 910"/>
                <a:gd name="T45" fmla="*/ 888 h 915"/>
                <a:gd name="T46" fmla="*/ 558 w 910"/>
                <a:gd name="T47" fmla="*/ 904 h 915"/>
                <a:gd name="T48" fmla="*/ 508 w 910"/>
                <a:gd name="T49" fmla="*/ 912 h 915"/>
                <a:gd name="T50" fmla="*/ 456 w 910"/>
                <a:gd name="T51" fmla="*/ 915 h 915"/>
                <a:gd name="T52" fmla="*/ 394 w 910"/>
                <a:gd name="T53" fmla="*/ 911 h 915"/>
                <a:gd name="T54" fmla="*/ 335 w 910"/>
                <a:gd name="T55" fmla="*/ 899 h 915"/>
                <a:gd name="T56" fmla="*/ 278 w 910"/>
                <a:gd name="T57" fmla="*/ 880 h 915"/>
                <a:gd name="T58" fmla="*/ 225 w 910"/>
                <a:gd name="T59" fmla="*/ 853 h 915"/>
                <a:gd name="T60" fmla="*/ 177 w 910"/>
                <a:gd name="T61" fmla="*/ 820 h 915"/>
                <a:gd name="T62" fmla="*/ 133 w 910"/>
                <a:gd name="T63" fmla="*/ 780 h 915"/>
                <a:gd name="T64" fmla="*/ 96 w 910"/>
                <a:gd name="T65" fmla="*/ 737 h 915"/>
                <a:gd name="T66" fmla="*/ 62 w 910"/>
                <a:gd name="T67" fmla="*/ 688 h 915"/>
                <a:gd name="T68" fmla="*/ 36 w 910"/>
                <a:gd name="T69" fmla="*/ 636 h 915"/>
                <a:gd name="T70" fmla="*/ 17 w 910"/>
                <a:gd name="T71" fmla="*/ 579 h 915"/>
                <a:gd name="T72" fmla="*/ 4 w 910"/>
                <a:gd name="T73" fmla="*/ 520 h 915"/>
                <a:gd name="T74" fmla="*/ 0 w 910"/>
                <a:gd name="T75" fmla="*/ 458 h 915"/>
                <a:gd name="T76" fmla="*/ 4 w 910"/>
                <a:gd name="T77" fmla="*/ 395 h 915"/>
                <a:gd name="T78" fmla="*/ 17 w 910"/>
                <a:gd name="T79" fmla="*/ 336 h 915"/>
                <a:gd name="T80" fmla="*/ 36 w 910"/>
                <a:gd name="T81" fmla="*/ 279 h 915"/>
                <a:gd name="T82" fmla="*/ 62 w 910"/>
                <a:gd name="T83" fmla="*/ 227 h 915"/>
                <a:gd name="T84" fmla="*/ 96 w 910"/>
                <a:gd name="T85" fmla="*/ 177 h 915"/>
                <a:gd name="T86" fmla="*/ 133 w 910"/>
                <a:gd name="T87" fmla="*/ 133 h 915"/>
                <a:gd name="T88" fmla="*/ 177 w 910"/>
                <a:gd name="T89" fmla="*/ 95 h 915"/>
                <a:gd name="T90" fmla="*/ 225 w 910"/>
                <a:gd name="T91" fmla="*/ 63 h 915"/>
                <a:gd name="T92" fmla="*/ 278 w 910"/>
                <a:gd name="T93" fmla="*/ 36 h 915"/>
                <a:gd name="T94" fmla="*/ 335 w 910"/>
                <a:gd name="T95" fmla="*/ 16 h 915"/>
                <a:gd name="T96" fmla="*/ 394 w 910"/>
                <a:gd name="T97" fmla="*/ 5 h 915"/>
                <a:gd name="T98" fmla="*/ 456 w 910"/>
                <a:gd name="T99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10" h="915">
                  <a:moveTo>
                    <a:pt x="456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5" y="63"/>
                  </a:lnTo>
                  <a:lnTo>
                    <a:pt x="733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6" y="395"/>
                  </a:lnTo>
                  <a:lnTo>
                    <a:pt x="910" y="458"/>
                  </a:lnTo>
                  <a:lnTo>
                    <a:pt x="908" y="483"/>
                  </a:lnTo>
                  <a:lnTo>
                    <a:pt x="862" y="523"/>
                  </a:lnTo>
                  <a:lnTo>
                    <a:pt x="821" y="568"/>
                  </a:lnTo>
                  <a:lnTo>
                    <a:pt x="785" y="616"/>
                  </a:lnTo>
                  <a:lnTo>
                    <a:pt x="754" y="669"/>
                  </a:lnTo>
                  <a:lnTo>
                    <a:pt x="728" y="724"/>
                  </a:lnTo>
                  <a:lnTo>
                    <a:pt x="710" y="783"/>
                  </a:lnTo>
                  <a:lnTo>
                    <a:pt x="696" y="844"/>
                  </a:lnTo>
                  <a:lnTo>
                    <a:pt x="652" y="868"/>
                  </a:lnTo>
                  <a:lnTo>
                    <a:pt x="606" y="888"/>
                  </a:lnTo>
                  <a:lnTo>
                    <a:pt x="558" y="904"/>
                  </a:lnTo>
                  <a:lnTo>
                    <a:pt x="508" y="912"/>
                  </a:lnTo>
                  <a:lnTo>
                    <a:pt x="456" y="915"/>
                  </a:lnTo>
                  <a:lnTo>
                    <a:pt x="394" y="911"/>
                  </a:lnTo>
                  <a:lnTo>
                    <a:pt x="335" y="899"/>
                  </a:lnTo>
                  <a:lnTo>
                    <a:pt x="278" y="880"/>
                  </a:lnTo>
                  <a:lnTo>
                    <a:pt x="225" y="853"/>
                  </a:lnTo>
                  <a:lnTo>
                    <a:pt x="177" y="820"/>
                  </a:lnTo>
                  <a:lnTo>
                    <a:pt x="133" y="780"/>
                  </a:lnTo>
                  <a:lnTo>
                    <a:pt x="96" y="737"/>
                  </a:lnTo>
                  <a:lnTo>
                    <a:pt x="62" y="688"/>
                  </a:lnTo>
                  <a:lnTo>
                    <a:pt x="36" y="636"/>
                  </a:lnTo>
                  <a:lnTo>
                    <a:pt x="17" y="579"/>
                  </a:lnTo>
                  <a:lnTo>
                    <a:pt x="4" y="520"/>
                  </a:lnTo>
                  <a:lnTo>
                    <a:pt x="0" y="458"/>
                  </a:lnTo>
                  <a:lnTo>
                    <a:pt x="4" y="395"/>
                  </a:lnTo>
                  <a:lnTo>
                    <a:pt x="17" y="336"/>
                  </a:lnTo>
                  <a:lnTo>
                    <a:pt x="36" y="279"/>
                  </a:lnTo>
                  <a:lnTo>
                    <a:pt x="62" y="227"/>
                  </a:lnTo>
                  <a:lnTo>
                    <a:pt x="96" y="177"/>
                  </a:lnTo>
                  <a:lnTo>
                    <a:pt x="133" y="133"/>
                  </a:lnTo>
                  <a:lnTo>
                    <a:pt x="177" y="95"/>
                  </a:lnTo>
                  <a:lnTo>
                    <a:pt x="225" y="63"/>
                  </a:lnTo>
                  <a:lnTo>
                    <a:pt x="278" y="36"/>
                  </a:lnTo>
                  <a:lnTo>
                    <a:pt x="335" y="16"/>
                  </a:lnTo>
                  <a:lnTo>
                    <a:pt x="394" y="5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11"/>
            <p:cNvSpPr>
              <a:spLocks/>
            </p:cNvSpPr>
            <p:nvPr/>
          </p:nvSpPr>
          <p:spPr bwMode="auto">
            <a:xfrm>
              <a:off x="691098" y="5949844"/>
              <a:ext cx="182690" cy="183892"/>
            </a:xfrm>
            <a:custGeom>
              <a:avLst/>
              <a:gdLst>
                <a:gd name="T0" fmla="*/ 456 w 910"/>
                <a:gd name="T1" fmla="*/ 0 h 916"/>
                <a:gd name="T2" fmla="*/ 516 w 910"/>
                <a:gd name="T3" fmla="*/ 4 h 916"/>
                <a:gd name="T4" fmla="*/ 575 w 910"/>
                <a:gd name="T5" fmla="*/ 17 h 916"/>
                <a:gd name="T6" fmla="*/ 632 w 910"/>
                <a:gd name="T7" fmla="*/ 37 h 916"/>
                <a:gd name="T8" fmla="*/ 685 w 910"/>
                <a:gd name="T9" fmla="*/ 64 h 916"/>
                <a:gd name="T10" fmla="*/ 733 w 910"/>
                <a:gd name="T11" fmla="*/ 96 h 916"/>
                <a:gd name="T12" fmla="*/ 777 w 910"/>
                <a:gd name="T13" fmla="*/ 134 h 916"/>
                <a:gd name="T14" fmla="*/ 815 w 910"/>
                <a:gd name="T15" fmla="*/ 178 h 916"/>
                <a:gd name="T16" fmla="*/ 848 w 910"/>
                <a:gd name="T17" fmla="*/ 226 h 916"/>
                <a:gd name="T18" fmla="*/ 874 w 910"/>
                <a:gd name="T19" fmla="*/ 280 h 916"/>
                <a:gd name="T20" fmla="*/ 893 w 910"/>
                <a:gd name="T21" fmla="*/ 337 h 916"/>
                <a:gd name="T22" fmla="*/ 906 w 910"/>
                <a:gd name="T23" fmla="*/ 396 h 916"/>
                <a:gd name="T24" fmla="*/ 910 w 910"/>
                <a:gd name="T25" fmla="*/ 459 h 916"/>
                <a:gd name="T26" fmla="*/ 906 w 910"/>
                <a:gd name="T27" fmla="*/ 519 h 916"/>
                <a:gd name="T28" fmla="*/ 893 w 910"/>
                <a:gd name="T29" fmla="*/ 579 h 916"/>
                <a:gd name="T30" fmla="*/ 874 w 910"/>
                <a:gd name="T31" fmla="*/ 636 h 916"/>
                <a:gd name="T32" fmla="*/ 848 w 910"/>
                <a:gd name="T33" fmla="*/ 689 h 916"/>
                <a:gd name="T34" fmla="*/ 815 w 910"/>
                <a:gd name="T35" fmla="*/ 738 h 916"/>
                <a:gd name="T36" fmla="*/ 777 w 910"/>
                <a:gd name="T37" fmla="*/ 781 h 916"/>
                <a:gd name="T38" fmla="*/ 733 w 910"/>
                <a:gd name="T39" fmla="*/ 820 h 916"/>
                <a:gd name="T40" fmla="*/ 685 w 910"/>
                <a:gd name="T41" fmla="*/ 854 h 916"/>
                <a:gd name="T42" fmla="*/ 632 w 910"/>
                <a:gd name="T43" fmla="*/ 879 h 916"/>
                <a:gd name="T44" fmla="*/ 575 w 910"/>
                <a:gd name="T45" fmla="*/ 899 h 916"/>
                <a:gd name="T46" fmla="*/ 516 w 910"/>
                <a:gd name="T47" fmla="*/ 912 h 916"/>
                <a:gd name="T48" fmla="*/ 456 w 910"/>
                <a:gd name="T49" fmla="*/ 916 h 916"/>
                <a:gd name="T50" fmla="*/ 394 w 910"/>
                <a:gd name="T51" fmla="*/ 912 h 916"/>
                <a:gd name="T52" fmla="*/ 335 w 910"/>
                <a:gd name="T53" fmla="*/ 899 h 916"/>
                <a:gd name="T54" fmla="*/ 279 w 910"/>
                <a:gd name="T55" fmla="*/ 879 h 916"/>
                <a:gd name="T56" fmla="*/ 225 w 910"/>
                <a:gd name="T57" fmla="*/ 854 h 916"/>
                <a:gd name="T58" fmla="*/ 177 w 910"/>
                <a:gd name="T59" fmla="*/ 820 h 916"/>
                <a:gd name="T60" fmla="*/ 134 w 910"/>
                <a:gd name="T61" fmla="*/ 781 h 916"/>
                <a:gd name="T62" fmla="*/ 96 w 910"/>
                <a:gd name="T63" fmla="*/ 738 h 916"/>
                <a:gd name="T64" fmla="*/ 62 w 910"/>
                <a:gd name="T65" fmla="*/ 689 h 916"/>
                <a:gd name="T66" fmla="*/ 37 w 910"/>
                <a:gd name="T67" fmla="*/ 636 h 916"/>
                <a:gd name="T68" fmla="*/ 17 w 910"/>
                <a:gd name="T69" fmla="*/ 579 h 916"/>
                <a:gd name="T70" fmla="*/ 4 w 910"/>
                <a:gd name="T71" fmla="*/ 519 h 916"/>
                <a:gd name="T72" fmla="*/ 0 w 910"/>
                <a:gd name="T73" fmla="*/ 459 h 916"/>
                <a:gd name="T74" fmla="*/ 4 w 910"/>
                <a:gd name="T75" fmla="*/ 396 h 916"/>
                <a:gd name="T76" fmla="*/ 17 w 910"/>
                <a:gd name="T77" fmla="*/ 337 h 916"/>
                <a:gd name="T78" fmla="*/ 37 w 910"/>
                <a:gd name="T79" fmla="*/ 280 h 916"/>
                <a:gd name="T80" fmla="*/ 62 w 910"/>
                <a:gd name="T81" fmla="*/ 226 h 916"/>
                <a:gd name="T82" fmla="*/ 96 w 910"/>
                <a:gd name="T83" fmla="*/ 178 h 916"/>
                <a:gd name="T84" fmla="*/ 134 w 910"/>
                <a:gd name="T85" fmla="*/ 134 h 916"/>
                <a:gd name="T86" fmla="*/ 177 w 910"/>
                <a:gd name="T87" fmla="*/ 96 h 916"/>
                <a:gd name="T88" fmla="*/ 225 w 910"/>
                <a:gd name="T89" fmla="*/ 64 h 916"/>
                <a:gd name="T90" fmla="*/ 279 w 910"/>
                <a:gd name="T91" fmla="*/ 37 h 916"/>
                <a:gd name="T92" fmla="*/ 335 w 910"/>
                <a:gd name="T93" fmla="*/ 17 h 916"/>
                <a:gd name="T94" fmla="*/ 394 w 910"/>
                <a:gd name="T95" fmla="*/ 4 h 916"/>
                <a:gd name="T96" fmla="*/ 456 w 910"/>
                <a:gd name="T97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0" h="916">
                  <a:moveTo>
                    <a:pt x="456" y="0"/>
                  </a:moveTo>
                  <a:lnTo>
                    <a:pt x="516" y="4"/>
                  </a:lnTo>
                  <a:lnTo>
                    <a:pt x="575" y="17"/>
                  </a:lnTo>
                  <a:lnTo>
                    <a:pt x="632" y="37"/>
                  </a:lnTo>
                  <a:lnTo>
                    <a:pt x="685" y="64"/>
                  </a:lnTo>
                  <a:lnTo>
                    <a:pt x="733" y="96"/>
                  </a:lnTo>
                  <a:lnTo>
                    <a:pt x="777" y="134"/>
                  </a:lnTo>
                  <a:lnTo>
                    <a:pt x="815" y="178"/>
                  </a:lnTo>
                  <a:lnTo>
                    <a:pt x="848" y="226"/>
                  </a:lnTo>
                  <a:lnTo>
                    <a:pt x="874" y="280"/>
                  </a:lnTo>
                  <a:lnTo>
                    <a:pt x="893" y="337"/>
                  </a:lnTo>
                  <a:lnTo>
                    <a:pt x="906" y="396"/>
                  </a:lnTo>
                  <a:lnTo>
                    <a:pt x="910" y="459"/>
                  </a:lnTo>
                  <a:lnTo>
                    <a:pt x="906" y="519"/>
                  </a:lnTo>
                  <a:lnTo>
                    <a:pt x="893" y="579"/>
                  </a:lnTo>
                  <a:lnTo>
                    <a:pt x="874" y="636"/>
                  </a:lnTo>
                  <a:lnTo>
                    <a:pt x="848" y="689"/>
                  </a:lnTo>
                  <a:lnTo>
                    <a:pt x="815" y="738"/>
                  </a:lnTo>
                  <a:lnTo>
                    <a:pt x="777" y="781"/>
                  </a:lnTo>
                  <a:lnTo>
                    <a:pt x="733" y="820"/>
                  </a:lnTo>
                  <a:lnTo>
                    <a:pt x="685" y="854"/>
                  </a:lnTo>
                  <a:lnTo>
                    <a:pt x="632" y="879"/>
                  </a:lnTo>
                  <a:lnTo>
                    <a:pt x="575" y="899"/>
                  </a:lnTo>
                  <a:lnTo>
                    <a:pt x="516" y="912"/>
                  </a:lnTo>
                  <a:lnTo>
                    <a:pt x="456" y="916"/>
                  </a:lnTo>
                  <a:lnTo>
                    <a:pt x="394" y="912"/>
                  </a:lnTo>
                  <a:lnTo>
                    <a:pt x="335" y="899"/>
                  </a:lnTo>
                  <a:lnTo>
                    <a:pt x="279" y="879"/>
                  </a:lnTo>
                  <a:lnTo>
                    <a:pt x="225" y="854"/>
                  </a:lnTo>
                  <a:lnTo>
                    <a:pt x="177" y="820"/>
                  </a:lnTo>
                  <a:lnTo>
                    <a:pt x="134" y="781"/>
                  </a:lnTo>
                  <a:lnTo>
                    <a:pt x="96" y="738"/>
                  </a:lnTo>
                  <a:lnTo>
                    <a:pt x="62" y="689"/>
                  </a:lnTo>
                  <a:lnTo>
                    <a:pt x="37" y="636"/>
                  </a:lnTo>
                  <a:lnTo>
                    <a:pt x="17" y="579"/>
                  </a:lnTo>
                  <a:lnTo>
                    <a:pt x="4" y="519"/>
                  </a:lnTo>
                  <a:lnTo>
                    <a:pt x="0" y="459"/>
                  </a:lnTo>
                  <a:lnTo>
                    <a:pt x="4" y="396"/>
                  </a:lnTo>
                  <a:lnTo>
                    <a:pt x="17" y="337"/>
                  </a:lnTo>
                  <a:lnTo>
                    <a:pt x="37" y="280"/>
                  </a:lnTo>
                  <a:lnTo>
                    <a:pt x="62" y="226"/>
                  </a:lnTo>
                  <a:lnTo>
                    <a:pt x="96" y="178"/>
                  </a:lnTo>
                  <a:lnTo>
                    <a:pt x="134" y="134"/>
                  </a:lnTo>
                  <a:lnTo>
                    <a:pt x="177" y="96"/>
                  </a:lnTo>
                  <a:lnTo>
                    <a:pt x="225" y="64"/>
                  </a:lnTo>
                  <a:lnTo>
                    <a:pt x="279" y="37"/>
                  </a:lnTo>
                  <a:lnTo>
                    <a:pt x="335" y="17"/>
                  </a:lnTo>
                  <a:lnTo>
                    <a:pt x="394" y="4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860567" y="6044794"/>
              <a:ext cx="227761" cy="241583"/>
            </a:xfrm>
            <a:custGeom>
              <a:avLst/>
              <a:gdLst>
                <a:gd name="T0" fmla="*/ 173 w 1138"/>
                <a:gd name="T1" fmla="*/ 0 h 1205"/>
                <a:gd name="T2" fmla="*/ 556 w 1138"/>
                <a:gd name="T3" fmla="*/ 0 h 1205"/>
                <a:gd name="T4" fmla="*/ 625 w 1138"/>
                <a:gd name="T5" fmla="*/ 4 h 1205"/>
                <a:gd name="T6" fmla="*/ 689 w 1138"/>
                <a:gd name="T7" fmla="*/ 16 h 1205"/>
                <a:gd name="T8" fmla="*/ 752 w 1138"/>
                <a:gd name="T9" fmla="*/ 34 h 1205"/>
                <a:gd name="T10" fmla="*/ 812 w 1138"/>
                <a:gd name="T11" fmla="*/ 60 h 1205"/>
                <a:gd name="T12" fmla="*/ 868 w 1138"/>
                <a:gd name="T13" fmla="*/ 92 h 1205"/>
                <a:gd name="T14" fmla="*/ 920 w 1138"/>
                <a:gd name="T15" fmla="*/ 129 h 1205"/>
                <a:gd name="T16" fmla="*/ 968 w 1138"/>
                <a:gd name="T17" fmla="*/ 171 h 1205"/>
                <a:gd name="T18" fmla="*/ 1010 w 1138"/>
                <a:gd name="T19" fmla="*/ 220 h 1205"/>
                <a:gd name="T20" fmla="*/ 1046 w 1138"/>
                <a:gd name="T21" fmla="*/ 272 h 1205"/>
                <a:gd name="T22" fmla="*/ 1079 w 1138"/>
                <a:gd name="T23" fmla="*/ 329 h 1205"/>
                <a:gd name="T24" fmla="*/ 1104 w 1138"/>
                <a:gd name="T25" fmla="*/ 390 h 1205"/>
                <a:gd name="T26" fmla="*/ 1122 w 1138"/>
                <a:gd name="T27" fmla="*/ 452 h 1205"/>
                <a:gd name="T28" fmla="*/ 1134 w 1138"/>
                <a:gd name="T29" fmla="*/ 518 h 1205"/>
                <a:gd name="T30" fmla="*/ 1138 w 1138"/>
                <a:gd name="T31" fmla="*/ 586 h 1205"/>
                <a:gd name="T32" fmla="*/ 1138 w 1138"/>
                <a:gd name="T33" fmla="*/ 1061 h 1205"/>
                <a:gd name="T34" fmla="*/ 1135 w 1138"/>
                <a:gd name="T35" fmla="*/ 1061 h 1205"/>
                <a:gd name="T36" fmla="*/ 1104 w 1138"/>
                <a:gd name="T37" fmla="*/ 1076 h 1205"/>
                <a:gd name="T38" fmla="*/ 1097 w 1138"/>
                <a:gd name="T39" fmla="*/ 1081 h 1205"/>
                <a:gd name="T40" fmla="*/ 1083 w 1138"/>
                <a:gd name="T41" fmla="*/ 1086 h 1205"/>
                <a:gd name="T42" fmla="*/ 1062 w 1138"/>
                <a:gd name="T43" fmla="*/ 1095 h 1205"/>
                <a:gd name="T44" fmla="*/ 1035 w 1138"/>
                <a:gd name="T45" fmla="*/ 1106 h 1205"/>
                <a:gd name="T46" fmla="*/ 1000 w 1138"/>
                <a:gd name="T47" fmla="*/ 1119 h 1205"/>
                <a:gd name="T48" fmla="*/ 959 w 1138"/>
                <a:gd name="T49" fmla="*/ 1132 h 1205"/>
                <a:gd name="T50" fmla="*/ 911 w 1138"/>
                <a:gd name="T51" fmla="*/ 1146 h 1205"/>
                <a:gd name="T52" fmla="*/ 857 w 1138"/>
                <a:gd name="T53" fmla="*/ 1158 h 1205"/>
                <a:gd name="T54" fmla="*/ 796 w 1138"/>
                <a:gd name="T55" fmla="*/ 1171 h 1205"/>
                <a:gd name="T56" fmla="*/ 730 w 1138"/>
                <a:gd name="T57" fmla="*/ 1184 h 1205"/>
                <a:gd name="T58" fmla="*/ 657 w 1138"/>
                <a:gd name="T59" fmla="*/ 1194 h 1205"/>
                <a:gd name="T60" fmla="*/ 578 w 1138"/>
                <a:gd name="T61" fmla="*/ 1201 h 1205"/>
                <a:gd name="T62" fmla="*/ 494 w 1138"/>
                <a:gd name="T63" fmla="*/ 1205 h 1205"/>
                <a:gd name="T64" fmla="*/ 494 w 1138"/>
                <a:gd name="T65" fmla="*/ 1059 h 1205"/>
                <a:gd name="T66" fmla="*/ 490 w 1138"/>
                <a:gd name="T67" fmla="*/ 981 h 1205"/>
                <a:gd name="T68" fmla="*/ 477 w 1138"/>
                <a:gd name="T69" fmla="*/ 906 h 1205"/>
                <a:gd name="T70" fmla="*/ 457 w 1138"/>
                <a:gd name="T71" fmla="*/ 834 h 1205"/>
                <a:gd name="T72" fmla="*/ 429 w 1138"/>
                <a:gd name="T73" fmla="*/ 766 h 1205"/>
                <a:gd name="T74" fmla="*/ 395 w 1138"/>
                <a:gd name="T75" fmla="*/ 701 h 1205"/>
                <a:gd name="T76" fmla="*/ 354 w 1138"/>
                <a:gd name="T77" fmla="*/ 640 h 1205"/>
                <a:gd name="T78" fmla="*/ 308 w 1138"/>
                <a:gd name="T79" fmla="*/ 585 h 1205"/>
                <a:gd name="T80" fmla="*/ 255 w 1138"/>
                <a:gd name="T81" fmla="*/ 534 h 1205"/>
                <a:gd name="T82" fmla="*/ 198 w 1138"/>
                <a:gd name="T83" fmla="*/ 489 h 1205"/>
                <a:gd name="T84" fmla="*/ 137 w 1138"/>
                <a:gd name="T85" fmla="*/ 450 h 1205"/>
                <a:gd name="T86" fmla="*/ 70 w 1138"/>
                <a:gd name="T87" fmla="*/ 418 h 1205"/>
                <a:gd name="T88" fmla="*/ 0 w 1138"/>
                <a:gd name="T89" fmla="*/ 392 h 1205"/>
                <a:gd name="T90" fmla="*/ 42 w 1138"/>
                <a:gd name="T91" fmla="*/ 348 h 1205"/>
                <a:gd name="T92" fmla="*/ 79 w 1138"/>
                <a:gd name="T93" fmla="*/ 299 h 1205"/>
                <a:gd name="T94" fmla="*/ 111 w 1138"/>
                <a:gd name="T95" fmla="*/ 245 h 1205"/>
                <a:gd name="T96" fmla="*/ 137 w 1138"/>
                <a:gd name="T97" fmla="*/ 188 h 1205"/>
                <a:gd name="T98" fmla="*/ 155 w 1138"/>
                <a:gd name="T99" fmla="*/ 128 h 1205"/>
                <a:gd name="T100" fmla="*/ 167 w 1138"/>
                <a:gd name="T101" fmla="*/ 65 h 1205"/>
                <a:gd name="T102" fmla="*/ 173 w 1138"/>
                <a:gd name="T103" fmla="*/ 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38" h="1205">
                  <a:moveTo>
                    <a:pt x="173" y="0"/>
                  </a:moveTo>
                  <a:lnTo>
                    <a:pt x="556" y="0"/>
                  </a:lnTo>
                  <a:lnTo>
                    <a:pt x="625" y="4"/>
                  </a:lnTo>
                  <a:lnTo>
                    <a:pt x="689" y="16"/>
                  </a:lnTo>
                  <a:lnTo>
                    <a:pt x="752" y="34"/>
                  </a:lnTo>
                  <a:lnTo>
                    <a:pt x="812" y="60"/>
                  </a:lnTo>
                  <a:lnTo>
                    <a:pt x="868" y="92"/>
                  </a:lnTo>
                  <a:lnTo>
                    <a:pt x="920" y="129"/>
                  </a:lnTo>
                  <a:lnTo>
                    <a:pt x="968" y="171"/>
                  </a:lnTo>
                  <a:lnTo>
                    <a:pt x="1010" y="220"/>
                  </a:lnTo>
                  <a:lnTo>
                    <a:pt x="1046" y="272"/>
                  </a:lnTo>
                  <a:lnTo>
                    <a:pt x="1079" y="329"/>
                  </a:lnTo>
                  <a:lnTo>
                    <a:pt x="1104" y="390"/>
                  </a:lnTo>
                  <a:lnTo>
                    <a:pt x="1122" y="452"/>
                  </a:lnTo>
                  <a:lnTo>
                    <a:pt x="1134" y="518"/>
                  </a:lnTo>
                  <a:lnTo>
                    <a:pt x="1138" y="586"/>
                  </a:lnTo>
                  <a:lnTo>
                    <a:pt x="1138" y="1061"/>
                  </a:lnTo>
                  <a:lnTo>
                    <a:pt x="1135" y="1061"/>
                  </a:lnTo>
                  <a:lnTo>
                    <a:pt x="1104" y="1076"/>
                  </a:lnTo>
                  <a:lnTo>
                    <a:pt x="1097" y="1081"/>
                  </a:lnTo>
                  <a:lnTo>
                    <a:pt x="1083" y="1086"/>
                  </a:lnTo>
                  <a:lnTo>
                    <a:pt x="1062" y="1095"/>
                  </a:lnTo>
                  <a:lnTo>
                    <a:pt x="1035" y="1106"/>
                  </a:lnTo>
                  <a:lnTo>
                    <a:pt x="1000" y="1119"/>
                  </a:lnTo>
                  <a:lnTo>
                    <a:pt x="959" y="1132"/>
                  </a:lnTo>
                  <a:lnTo>
                    <a:pt x="911" y="1146"/>
                  </a:lnTo>
                  <a:lnTo>
                    <a:pt x="857" y="1158"/>
                  </a:lnTo>
                  <a:lnTo>
                    <a:pt x="796" y="1171"/>
                  </a:lnTo>
                  <a:lnTo>
                    <a:pt x="730" y="1184"/>
                  </a:lnTo>
                  <a:lnTo>
                    <a:pt x="657" y="1194"/>
                  </a:lnTo>
                  <a:lnTo>
                    <a:pt x="578" y="1201"/>
                  </a:lnTo>
                  <a:lnTo>
                    <a:pt x="494" y="1205"/>
                  </a:lnTo>
                  <a:lnTo>
                    <a:pt x="494" y="1059"/>
                  </a:lnTo>
                  <a:lnTo>
                    <a:pt x="490" y="981"/>
                  </a:lnTo>
                  <a:lnTo>
                    <a:pt x="477" y="906"/>
                  </a:lnTo>
                  <a:lnTo>
                    <a:pt x="457" y="834"/>
                  </a:lnTo>
                  <a:lnTo>
                    <a:pt x="429" y="766"/>
                  </a:lnTo>
                  <a:lnTo>
                    <a:pt x="395" y="701"/>
                  </a:lnTo>
                  <a:lnTo>
                    <a:pt x="354" y="640"/>
                  </a:lnTo>
                  <a:lnTo>
                    <a:pt x="308" y="585"/>
                  </a:lnTo>
                  <a:lnTo>
                    <a:pt x="255" y="534"/>
                  </a:lnTo>
                  <a:lnTo>
                    <a:pt x="198" y="489"/>
                  </a:lnTo>
                  <a:lnTo>
                    <a:pt x="137" y="450"/>
                  </a:lnTo>
                  <a:lnTo>
                    <a:pt x="70" y="418"/>
                  </a:lnTo>
                  <a:lnTo>
                    <a:pt x="0" y="392"/>
                  </a:lnTo>
                  <a:lnTo>
                    <a:pt x="42" y="348"/>
                  </a:lnTo>
                  <a:lnTo>
                    <a:pt x="79" y="299"/>
                  </a:lnTo>
                  <a:lnTo>
                    <a:pt x="111" y="245"/>
                  </a:lnTo>
                  <a:lnTo>
                    <a:pt x="137" y="188"/>
                  </a:lnTo>
                  <a:lnTo>
                    <a:pt x="155" y="128"/>
                  </a:lnTo>
                  <a:lnTo>
                    <a:pt x="167" y="65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14"/>
            <p:cNvSpPr>
              <a:spLocks/>
            </p:cNvSpPr>
            <p:nvPr/>
          </p:nvSpPr>
          <p:spPr bwMode="auto">
            <a:xfrm>
              <a:off x="467544" y="6044794"/>
              <a:ext cx="236775" cy="240982"/>
            </a:xfrm>
            <a:custGeom>
              <a:avLst/>
              <a:gdLst>
                <a:gd name="T0" fmla="*/ 582 w 1184"/>
                <a:gd name="T1" fmla="*/ 0 h 1202"/>
                <a:gd name="T2" fmla="*/ 968 w 1184"/>
                <a:gd name="T3" fmla="*/ 0 h 1202"/>
                <a:gd name="T4" fmla="*/ 1011 w 1184"/>
                <a:gd name="T5" fmla="*/ 3 h 1202"/>
                <a:gd name="T6" fmla="*/ 1017 w 1184"/>
                <a:gd name="T7" fmla="*/ 67 h 1202"/>
                <a:gd name="T8" fmla="*/ 1030 w 1184"/>
                <a:gd name="T9" fmla="*/ 129 h 1202"/>
                <a:gd name="T10" fmla="*/ 1049 w 1184"/>
                <a:gd name="T11" fmla="*/ 190 h 1202"/>
                <a:gd name="T12" fmla="*/ 1075 w 1184"/>
                <a:gd name="T13" fmla="*/ 247 h 1202"/>
                <a:gd name="T14" fmla="*/ 1106 w 1184"/>
                <a:gd name="T15" fmla="*/ 299 h 1202"/>
                <a:gd name="T16" fmla="*/ 1142 w 1184"/>
                <a:gd name="T17" fmla="*/ 348 h 1202"/>
                <a:gd name="T18" fmla="*/ 1184 w 1184"/>
                <a:gd name="T19" fmla="*/ 392 h 1202"/>
                <a:gd name="T20" fmla="*/ 1114 w 1184"/>
                <a:gd name="T21" fmla="*/ 418 h 1202"/>
                <a:gd name="T22" fmla="*/ 1048 w 1184"/>
                <a:gd name="T23" fmla="*/ 450 h 1202"/>
                <a:gd name="T24" fmla="*/ 986 w 1184"/>
                <a:gd name="T25" fmla="*/ 489 h 1202"/>
                <a:gd name="T26" fmla="*/ 928 w 1184"/>
                <a:gd name="T27" fmla="*/ 534 h 1202"/>
                <a:gd name="T28" fmla="*/ 876 w 1184"/>
                <a:gd name="T29" fmla="*/ 585 h 1202"/>
                <a:gd name="T30" fmla="*/ 830 w 1184"/>
                <a:gd name="T31" fmla="*/ 640 h 1202"/>
                <a:gd name="T32" fmla="*/ 789 w 1184"/>
                <a:gd name="T33" fmla="*/ 701 h 1202"/>
                <a:gd name="T34" fmla="*/ 754 w 1184"/>
                <a:gd name="T35" fmla="*/ 766 h 1202"/>
                <a:gd name="T36" fmla="*/ 727 w 1184"/>
                <a:gd name="T37" fmla="*/ 834 h 1202"/>
                <a:gd name="T38" fmla="*/ 706 w 1184"/>
                <a:gd name="T39" fmla="*/ 906 h 1202"/>
                <a:gd name="T40" fmla="*/ 695 w 1184"/>
                <a:gd name="T41" fmla="*/ 981 h 1202"/>
                <a:gd name="T42" fmla="*/ 691 w 1184"/>
                <a:gd name="T43" fmla="*/ 1059 h 1202"/>
                <a:gd name="T44" fmla="*/ 691 w 1184"/>
                <a:gd name="T45" fmla="*/ 1202 h 1202"/>
                <a:gd name="T46" fmla="*/ 606 w 1184"/>
                <a:gd name="T47" fmla="*/ 1197 h 1202"/>
                <a:gd name="T48" fmla="*/ 519 w 1184"/>
                <a:gd name="T49" fmla="*/ 1187 h 1202"/>
                <a:gd name="T50" fmla="*/ 429 w 1184"/>
                <a:gd name="T51" fmla="*/ 1174 h 1202"/>
                <a:gd name="T52" fmla="*/ 336 w 1184"/>
                <a:gd name="T53" fmla="*/ 1157 h 1202"/>
                <a:gd name="T54" fmla="*/ 239 w 1184"/>
                <a:gd name="T55" fmla="*/ 1136 h 1202"/>
                <a:gd name="T56" fmla="*/ 138 w 1184"/>
                <a:gd name="T57" fmla="*/ 1109 h 1202"/>
                <a:gd name="T58" fmla="*/ 34 w 1184"/>
                <a:gd name="T59" fmla="*/ 1079 h 1202"/>
                <a:gd name="T60" fmla="*/ 2 w 1184"/>
                <a:gd name="T61" fmla="*/ 1068 h 1202"/>
                <a:gd name="T62" fmla="*/ 0 w 1184"/>
                <a:gd name="T63" fmla="*/ 1061 h 1202"/>
                <a:gd name="T64" fmla="*/ 0 w 1184"/>
                <a:gd name="T65" fmla="*/ 586 h 1202"/>
                <a:gd name="T66" fmla="*/ 4 w 1184"/>
                <a:gd name="T67" fmla="*/ 518 h 1202"/>
                <a:gd name="T68" fmla="*/ 16 w 1184"/>
                <a:gd name="T69" fmla="*/ 452 h 1202"/>
                <a:gd name="T70" fmla="*/ 35 w 1184"/>
                <a:gd name="T71" fmla="*/ 390 h 1202"/>
                <a:gd name="T72" fmla="*/ 61 w 1184"/>
                <a:gd name="T73" fmla="*/ 329 h 1202"/>
                <a:gd name="T74" fmla="*/ 92 w 1184"/>
                <a:gd name="T75" fmla="*/ 272 h 1202"/>
                <a:gd name="T76" fmla="*/ 130 w 1184"/>
                <a:gd name="T77" fmla="*/ 220 h 1202"/>
                <a:gd name="T78" fmla="*/ 172 w 1184"/>
                <a:gd name="T79" fmla="*/ 171 h 1202"/>
                <a:gd name="T80" fmla="*/ 220 w 1184"/>
                <a:gd name="T81" fmla="*/ 129 h 1202"/>
                <a:gd name="T82" fmla="*/ 272 w 1184"/>
                <a:gd name="T83" fmla="*/ 92 h 1202"/>
                <a:gd name="T84" fmla="*/ 326 w 1184"/>
                <a:gd name="T85" fmla="*/ 60 h 1202"/>
                <a:gd name="T86" fmla="*/ 387 w 1184"/>
                <a:gd name="T87" fmla="*/ 34 h 1202"/>
                <a:gd name="T88" fmla="*/ 450 w 1184"/>
                <a:gd name="T89" fmla="*/ 16 h 1202"/>
                <a:gd name="T90" fmla="*/ 515 w 1184"/>
                <a:gd name="T91" fmla="*/ 4 h 1202"/>
                <a:gd name="T92" fmla="*/ 582 w 1184"/>
                <a:gd name="T9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4" h="1202">
                  <a:moveTo>
                    <a:pt x="582" y="0"/>
                  </a:moveTo>
                  <a:lnTo>
                    <a:pt x="968" y="0"/>
                  </a:lnTo>
                  <a:lnTo>
                    <a:pt x="1011" y="3"/>
                  </a:lnTo>
                  <a:lnTo>
                    <a:pt x="1017" y="67"/>
                  </a:lnTo>
                  <a:lnTo>
                    <a:pt x="1030" y="129"/>
                  </a:lnTo>
                  <a:lnTo>
                    <a:pt x="1049" y="190"/>
                  </a:lnTo>
                  <a:lnTo>
                    <a:pt x="1075" y="247"/>
                  </a:lnTo>
                  <a:lnTo>
                    <a:pt x="1106" y="299"/>
                  </a:lnTo>
                  <a:lnTo>
                    <a:pt x="1142" y="348"/>
                  </a:lnTo>
                  <a:lnTo>
                    <a:pt x="1184" y="392"/>
                  </a:lnTo>
                  <a:lnTo>
                    <a:pt x="1114" y="418"/>
                  </a:lnTo>
                  <a:lnTo>
                    <a:pt x="1048" y="450"/>
                  </a:lnTo>
                  <a:lnTo>
                    <a:pt x="986" y="489"/>
                  </a:lnTo>
                  <a:lnTo>
                    <a:pt x="928" y="534"/>
                  </a:lnTo>
                  <a:lnTo>
                    <a:pt x="876" y="585"/>
                  </a:lnTo>
                  <a:lnTo>
                    <a:pt x="830" y="640"/>
                  </a:lnTo>
                  <a:lnTo>
                    <a:pt x="789" y="701"/>
                  </a:lnTo>
                  <a:lnTo>
                    <a:pt x="754" y="766"/>
                  </a:lnTo>
                  <a:lnTo>
                    <a:pt x="727" y="834"/>
                  </a:lnTo>
                  <a:lnTo>
                    <a:pt x="706" y="906"/>
                  </a:lnTo>
                  <a:lnTo>
                    <a:pt x="695" y="981"/>
                  </a:lnTo>
                  <a:lnTo>
                    <a:pt x="691" y="1059"/>
                  </a:lnTo>
                  <a:lnTo>
                    <a:pt x="691" y="1202"/>
                  </a:lnTo>
                  <a:lnTo>
                    <a:pt x="606" y="1197"/>
                  </a:lnTo>
                  <a:lnTo>
                    <a:pt x="519" y="1187"/>
                  </a:lnTo>
                  <a:lnTo>
                    <a:pt x="429" y="1174"/>
                  </a:lnTo>
                  <a:lnTo>
                    <a:pt x="336" y="1157"/>
                  </a:lnTo>
                  <a:lnTo>
                    <a:pt x="239" y="1136"/>
                  </a:lnTo>
                  <a:lnTo>
                    <a:pt x="138" y="1109"/>
                  </a:lnTo>
                  <a:lnTo>
                    <a:pt x="34" y="1079"/>
                  </a:lnTo>
                  <a:lnTo>
                    <a:pt x="2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8"/>
                  </a:lnTo>
                  <a:lnTo>
                    <a:pt x="16" y="452"/>
                  </a:lnTo>
                  <a:lnTo>
                    <a:pt x="35" y="390"/>
                  </a:lnTo>
                  <a:lnTo>
                    <a:pt x="61" y="329"/>
                  </a:lnTo>
                  <a:lnTo>
                    <a:pt x="92" y="272"/>
                  </a:lnTo>
                  <a:lnTo>
                    <a:pt x="130" y="220"/>
                  </a:lnTo>
                  <a:lnTo>
                    <a:pt x="172" y="171"/>
                  </a:lnTo>
                  <a:lnTo>
                    <a:pt x="220" y="129"/>
                  </a:lnTo>
                  <a:lnTo>
                    <a:pt x="272" y="92"/>
                  </a:lnTo>
                  <a:lnTo>
                    <a:pt x="326" y="60"/>
                  </a:lnTo>
                  <a:lnTo>
                    <a:pt x="387" y="34"/>
                  </a:lnTo>
                  <a:lnTo>
                    <a:pt x="450" y="16"/>
                  </a:lnTo>
                  <a:lnTo>
                    <a:pt x="515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15"/>
            <p:cNvSpPr>
              <a:spLocks/>
            </p:cNvSpPr>
            <p:nvPr/>
          </p:nvSpPr>
          <p:spPr bwMode="auto">
            <a:xfrm>
              <a:off x="627397" y="6139745"/>
              <a:ext cx="310091" cy="241583"/>
            </a:xfrm>
            <a:custGeom>
              <a:avLst/>
              <a:gdLst>
                <a:gd name="T0" fmla="*/ 582 w 1549"/>
                <a:gd name="T1" fmla="*/ 0 h 1207"/>
                <a:gd name="T2" fmla="*/ 969 w 1549"/>
                <a:gd name="T3" fmla="*/ 0 h 1207"/>
                <a:gd name="T4" fmla="*/ 1036 w 1549"/>
                <a:gd name="T5" fmla="*/ 4 h 1207"/>
                <a:gd name="T6" fmla="*/ 1101 w 1549"/>
                <a:gd name="T7" fmla="*/ 16 h 1207"/>
                <a:gd name="T8" fmla="*/ 1164 w 1549"/>
                <a:gd name="T9" fmla="*/ 34 h 1207"/>
                <a:gd name="T10" fmla="*/ 1223 w 1549"/>
                <a:gd name="T11" fmla="*/ 60 h 1207"/>
                <a:gd name="T12" fmla="*/ 1279 w 1549"/>
                <a:gd name="T13" fmla="*/ 91 h 1207"/>
                <a:gd name="T14" fmla="*/ 1331 w 1549"/>
                <a:gd name="T15" fmla="*/ 129 h 1207"/>
                <a:gd name="T16" fmla="*/ 1379 w 1549"/>
                <a:gd name="T17" fmla="*/ 171 h 1207"/>
                <a:gd name="T18" fmla="*/ 1421 w 1549"/>
                <a:gd name="T19" fmla="*/ 220 h 1207"/>
                <a:gd name="T20" fmla="*/ 1459 w 1549"/>
                <a:gd name="T21" fmla="*/ 272 h 1207"/>
                <a:gd name="T22" fmla="*/ 1490 w 1549"/>
                <a:gd name="T23" fmla="*/ 329 h 1207"/>
                <a:gd name="T24" fmla="*/ 1516 w 1549"/>
                <a:gd name="T25" fmla="*/ 388 h 1207"/>
                <a:gd name="T26" fmla="*/ 1534 w 1549"/>
                <a:gd name="T27" fmla="*/ 452 h 1207"/>
                <a:gd name="T28" fmla="*/ 1545 w 1549"/>
                <a:gd name="T29" fmla="*/ 517 h 1207"/>
                <a:gd name="T30" fmla="*/ 1549 w 1549"/>
                <a:gd name="T31" fmla="*/ 586 h 1207"/>
                <a:gd name="T32" fmla="*/ 1549 w 1549"/>
                <a:gd name="T33" fmla="*/ 1061 h 1207"/>
                <a:gd name="T34" fmla="*/ 1547 w 1549"/>
                <a:gd name="T35" fmla="*/ 1061 h 1207"/>
                <a:gd name="T36" fmla="*/ 1516 w 1549"/>
                <a:gd name="T37" fmla="*/ 1076 h 1207"/>
                <a:gd name="T38" fmla="*/ 1510 w 1549"/>
                <a:gd name="T39" fmla="*/ 1079 h 1207"/>
                <a:gd name="T40" fmla="*/ 1496 w 1549"/>
                <a:gd name="T41" fmla="*/ 1086 h 1207"/>
                <a:gd name="T42" fmla="*/ 1475 w 1549"/>
                <a:gd name="T43" fmla="*/ 1095 h 1207"/>
                <a:gd name="T44" fmla="*/ 1447 w 1549"/>
                <a:gd name="T45" fmla="*/ 1106 h 1207"/>
                <a:gd name="T46" fmla="*/ 1413 w 1549"/>
                <a:gd name="T47" fmla="*/ 1117 h 1207"/>
                <a:gd name="T48" fmla="*/ 1372 w 1549"/>
                <a:gd name="T49" fmla="*/ 1131 h 1207"/>
                <a:gd name="T50" fmla="*/ 1326 w 1549"/>
                <a:gd name="T51" fmla="*/ 1144 h 1207"/>
                <a:gd name="T52" fmla="*/ 1272 w 1549"/>
                <a:gd name="T53" fmla="*/ 1158 h 1207"/>
                <a:gd name="T54" fmla="*/ 1212 w 1549"/>
                <a:gd name="T55" fmla="*/ 1171 h 1207"/>
                <a:gd name="T56" fmla="*/ 1147 w 1549"/>
                <a:gd name="T57" fmla="*/ 1182 h 1207"/>
                <a:gd name="T58" fmla="*/ 1075 w 1549"/>
                <a:gd name="T59" fmla="*/ 1192 h 1207"/>
                <a:gd name="T60" fmla="*/ 998 w 1549"/>
                <a:gd name="T61" fmla="*/ 1199 h 1207"/>
                <a:gd name="T62" fmla="*/ 914 w 1549"/>
                <a:gd name="T63" fmla="*/ 1205 h 1207"/>
                <a:gd name="T64" fmla="*/ 825 w 1549"/>
                <a:gd name="T65" fmla="*/ 1207 h 1207"/>
                <a:gd name="T66" fmla="*/ 741 w 1549"/>
                <a:gd name="T67" fmla="*/ 1205 h 1207"/>
                <a:gd name="T68" fmla="*/ 652 w 1549"/>
                <a:gd name="T69" fmla="*/ 1201 h 1207"/>
                <a:gd name="T70" fmla="*/ 559 w 1549"/>
                <a:gd name="T71" fmla="*/ 1191 h 1207"/>
                <a:gd name="T72" fmla="*/ 462 w 1549"/>
                <a:gd name="T73" fmla="*/ 1178 h 1207"/>
                <a:gd name="T74" fmla="*/ 361 w 1549"/>
                <a:gd name="T75" fmla="*/ 1161 h 1207"/>
                <a:gd name="T76" fmla="*/ 256 w 1549"/>
                <a:gd name="T77" fmla="*/ 1139 h 1207"/>
                <a:gd name="T78" fmla="*/ 147 w 1549"/>
                <a:gd name="T79" fmla="*/ 1112 h 1207"/>
                <a:gd name="T80" fmla="*/ 35 w 1549"/>
                <a:gd name="T81" fmla="*/ 1078 h 1207"/>
                <a:gd name="T82" fmla="*/ 1 w 1549"/>
                <a:gd name="T83" fmla="*/ 1068 h 1207"/>
                <a:gd name="T84" fmla="*/ 0 w 1549"/>
                <a:gd name="T85" fmla="*/ 1061 h 1207"/>
                <a:gd name="T86" fmla="*/ 0 w 1549"/>
                <a:gd name="T87" fmla="*/ 586 h 1207"/>
                <a:gd name="T88" fmla="*/ 4 w 1549"/>
                <a:gd name="T89" fmla="*/ 517 h 1207"/>
                <a:gd name="T90" fmla="*/ 15 w 1549"/>
                <a:gd name="T91" fmla="*/ 452 h 1207"/>
                <a:gd name="T92" fmla="*/ 35 w 1549"/>
                <a:gd name="T93" fmla="*/ 388 h 1207"/>
                <a:gd name="T94" fmla="*/ 60 w 1549"/>
                <a:gd name="T95" fmla="*/ 329 h 1207"/>
                <a:gd name="T96" fmla="*/ 91 w 1549"/>
                <a:gd name="T97" fmla="*/ 272 h 1207"/>
                <a:gd name="T98" fmla="*/ 129 w 1549"/>
                <a:gd name="T99" fmla="*/ 220 h 1207"/>
                <a:gd name="T100" fmla="*/ 171 w 1549"/>
                <a:gd name="T101" fmla="*/ 171 h 1207"/>
                <a:gd name="T102" fmla="*/ 219 w 1549"/>
                <a:gd name="T103" fmla="*/ 129 h 1207"/>
                <a:gd name="T104" fmla="*/ 271 w 1549"/>
                <a:gd name="T105" fmla="*/ 91 h 1207"/>
                <a:gd name="T106" fmla="*/ 327 w 1549"/>
                <a:gd name="T107" fmla="*/ 60 h 1207"/>
                <a:gd name="T108" fmla="*/ 386 w 1549"/>
                <a:gd name="T109" fmla="*/ 34 h 1207"/>
                <a:gd name="T110" fmla="*/ 450 w 1549"/>
                <a:gd name="T111" fmla="*/ 16 h 1207"/>
                <a:gd name="T112" fmla="*/ 514 w 1549"/>
                <a:gd name="T113" fmla="*/ 4 h 1207"/>
                <a:gd name="T114" fmla="*/ 582 w 1549"/>
                <a:gd name="T115" fmla="*/ 0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9" h="1207">
                  <a:moveTo>
                    <a:pt x="582" y="0"/>
                  </a:moveTo>
                  <a:lnTo>
                    <a:pt x="969" y="0"/>
                  </a:lnTo>
                  <a:lnTo>
                    <a:pt x="1036" y="4"/>
                  </a:lnTo>
                  <a:lnTo>
                    <a:pt x="1101" y="16"/>
                  </a:lnTo>
                  <a:lnTo>
                    <a:pt x="1164" y="34"/>
                  </a:lnTo>
                  <a:lnTo>
                    <a:pt x="1223" y="60"/>
                  </a:lnTo>
                  <a:lnTo>
                    <a:pt x="1279" y="91"/>
                  </a:lnTo>
                  <a:lnTo>
                    <a:pt x="1331" y="129"/>
                  </a:lnTo>
                  <a:lnTo>
                    <a:pt x="1379" y="171"/>
                  </a:lnTo>
                  <a:lnTo>
                    <a:pt x="1421" y="220"/>
                  </a:lnTo>
                  <a:lnTo>
                    <a:pt x="1459" y="272"/>
                  </a:lnTo>
                  <a:lnTo>
                    <a:pt x="1490" y="329"/>
                  </a:lnTo>
                  <a:lnTo>
                    <a:pt x="1516" y="388"/>
                  </a:lnTo>
                  <a:lnTo>
                    <a:pt x="1534" y="452"/>
                  </a:lnTo>
                  <a:lnTo>
                    <a:pt x="1545" y="517"/>
                  </a:lnTo>
                  <a:lnTo>
                    <a:pt x="1549" y="586"/>
                  </a:lnTo>
                  <a:lnTo>
                    <a:pt x="1549" y="1061"/>
                  </a:lnTo>
                  <a:lnTo>
                    <a:pt x="1547" y="1061"/>
                  </a:lnTo>
                  <a:lnTo>
                    <a:pt x="1516" y="1076"/>
                  </a:lnTo>
                  <a:lnTo>
                    <a:pt x="1510" y="1079"/>
                  </a:lnTo>
                  <a:lnTo>
                    <a:pt x="1496" y="1086"/>
                  </a:lnTo>
                  <a:lnTo>
                    <a:pt x="1475" y="1095"/>
                  </a:lnTo>
                  <a:lnTo>
                    <a:pt x="1447" y="1106"/>
                  </a:lnTo>
                  <a:lnTo>
                    <a:pt x="1413" y="1117"/>
                  </a:lnTo>
                  <a:lnTo>
                    <a:pt x="1372" y="1131"/>
                  </a:lnTo>
                  <a:lnTo>
                    <a:pt x="1326" y="1144"/>
                  </a:lnTo>
                  <a:lnTo>
                    <a:pt x="1272" y="1158"/>
                  </a:lnTo>
                  <a:lnTo>
                    <a:pt x="1212" y="1171"/>
                  </a:lnTo>
                  <a:lnTo>
                    <a:pt x="1147" y="1182"/>
                  </a:lnTo>
                  <a:lnTo>
                    <a:pt x="1075" y="1192"/>
                  </a:lnTo>
                  <a:lnTo>
                    <a:pt x="998" y="1199"/>
                  </a:lnTo>
                  <a:lnTo>
                    <a:pt x="914" y="1205"/>
                  </a:lnTo>
                  <a:lnTo>
                    <a:pt x="825" y="1207"/>
                  </a:lnTo>
                  <a:lnTo>
                    <a:pt x="741" y="1205"/>
                  </a:lnTo>
                  <a:lnTo>
                    <a:pt x="652" y="1201"/>
                  </a:lnTo>
                  <a:lnTo>
                    <a:pt x="559" y="1191"/>
                  </a:lnTo>
                  <a:lnTo>
                    <a:pt x="462" y="1178"/>
                  </a:lnTo>
                  <a:lnTo>
                    <a:pt x="361" y="1161"/>
                  </a:lnTo>
                  <a:lnTo>
                    <a:pt x="256" y="1139"/>
                  </a:lnTo>
                  <a:lnTo>
                    <a:pt x="147" y="1112"/>
                  </a:lnTo>
                  <a:lnTo>
                    <a:pt x="35" y="1078"/>
                  </a:lnTo>
                  <a:lnTo>
                    <a:pt x="1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7"/>
                  </a:lnTo>
                  <a:lnTo>
                    <a:pt x="15" y="452"/>
                  </a:lnTo>
                  <a:lnTo>
                    <a:pt x="35" y="388"/>
                  </a:lnTo>
                  <a:lnTo>
                    <a:pt x="60" y="329"/>
                  </a:lnTo>
                  <a:lnTo>
                    <a:pt x="91" y="272"/>
                  </a:lnTo>
                  <a:lnTo>
                    <a:pt x="129" y="220"/>
                  </a:lnTo>
                  <a:lnTo>
                    <a:pt x="171" y="171"/>
                  </a:lnTo>
                  <a:lnTo>
                    <a:pt x="219" y="129"/>
                  </a:lnTo>
                  <a:lnTo>
                    <a:pt x="271" y="91"/>
                  </a:lnTo>
                  <a:lnTo>
                    <a:pt x="327" y="60"/>
                  </a:lnTo>
                  <a:lnTo>
                    <a:pt x="386" y="34"/>
                  </a:lnTo>
                  <a:lnTo>
                    <a:pt x="450" y="16"/>
                  </a:lnTo>
                  <a:lnTo>
                    <a:pt x="514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20" name="ZoneTexte 119"/>
          <p:cNvSpPr txBox="1"/>
          <p:nvPr/>
        </p:nvSpPr>
        <p:spPr>
          <a:xfrm>
            <a:off x="2539571" y="3619245"/>
            <a:ext cx="174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Dépôt, saisie,</a:t>
            </a:r>
          </a:p>
          <a:p>
            <a:r>
              <a:rPr lang="fr-FR" dirty="0" smtClean="0"/>
              <a:t>consultation</a:t>
            </a:r>
            <a:endParaRPr lang="fr-FR" dirty="0"/>
          </a:p>
        </p:txBody>
      </p:sp>
      <p:sp>
        <p:nvSpPr>
          <p:cNvPr id="121" name="ZoneTexte 120"/>
          <p:cNvSpPr txBox="1"/>
          <p:nvPr/>
        </p:nvSpPr>
        <p:spPr>
          <a:xfrm>
            <a:off x="10665526" y="1771816"/>
            <a:ext cx="1500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Service exécutant Etat</a:t>
            </a:r>
            <a:endParaRPr lang="fr-FR" sz="1600" b="1" dirty="0">
              <a:solidFill>
                <a:schemeClr val="bg1"/>
              </a:solidFill>
            </a:endParaRPr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2034626" y="4324969"/>
            <a:ext cx="302206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2105131" y="2120978"/>
            <a:ext cx="302206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ZoneTexte 123"/>
          <p:cNvSpPr txBox="1"/>
          <p:nvPr/>
        </p:nvSpPr>
        <p:spPr>
          <a:xfrm>
            <a:off x="2438934" y="1806089"/>
            <a:ext cx="1745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Raccordement direct</a:t>
            </a:r>
            <a:endParaRPr lang="fr-FR" sz="1200" b="1" dirty="0"/>
          </a:p>
        </p:txBody>
      </p:sp>
      <p:sp>
        <p:nvSpPr>
          <p:cNvPr id="125" name="ZoneTexte 124"/>
          <p:cNvSpPr txBox="1"/>
          <p:nvPr/>
        </p:nvSpPr>
        <p:spPr>
          <a:xfrm>
            <a:off x="8694960" y="5242873"/>
            <a:ext cx="2470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Notification par mail, téléchargement, </a:t>
            </a:r>
          </a:p>
          <a:p>
            <a:r>
              <a:rPr lang="fr-FR" dirty="0" smtClean="0"/>
              <a:t>saisie des statuts</a:t>
            </a:r>
            <a:endParaRPr lang="fr-FR" dirty="0"/>
          </a:p>
        </p:txBody>
      </p:sp>
      <p:cxnSp>
        <p:nvCxnSpPr>
          <p:cNvPr id="126" name="Connecteur droit avec flèche 125"/>
          <p:cNvCxnSpPr/>
          <p:nvPr/>
        </p:nvCxnSpPr>
        <p:spPr>
          <a:xfrm flipV="1">
            <a:off x="8004317" y="4535867"/>
            <a:ext cx="2810169" cy="56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ZoneTexte 126"/>
          <p:cNvSpPr txBox="1"/>
          <p:nvPr/>
        </p:nvSpPr>
        <p:spPr>
          <a:xfrm>
            <a:off x="8622346" y="1004063"/>
            <a:ext cx="343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RECEPTEUR DE FACTURES</a:t>
            </a:r>
            <a:endParaRPr lang="fr-FR" b="1" dirty="0"/>
          </a:p>
        </p:txBody>
      </p:sp>
      <p:sp>
        <p:nvSpPr>
          <p:cNvPr id="128" name="ZoneTexte 127"/>
          <p:cNvSpPr txBox="1"/>
          <p:nvPr/>
        </p:nvSpPr>
        <p:spPr>
          <a:xfrm>
            <a:off x="5312581" y="717912"/>
            <a:ext cx="2425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Solution mutualisée </a:t>
            </a:r>
          </a:p>
          <a:p>
            <a:pPr algn="ctr"/>
            <a:r>
              <a:rPr lang="fr-FR" sz="2400" b="1" dirty="0" smtClean="0"/>
              <a:t>CPP2017</a:t>
            </a:r>
            <a:endParaRPr lang="fr-FR" sz="2400" b="1" dirty="0"/>
          </a:p>
        </p:txBody>
      </p:sp>
      <p:sp>
        <p:nvSpPr>
          <p:cNvPr id="129" name="ZoneTexte 128"/>
          <p:cNvSpPr txBox="1"/>
          <p:nvPr/>
        </p:nvSpPr>
        <p:spPr>
          <a:xfrm rot="16200000">
            <a:off x="-355136" y="2292980"/>
            <a:ext cx="19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MODE EDI</a:t>
            </a:r>
            <a:endParaRPr lang="fr-FR" b="1" dirty="0"/>
          </a:p>
        </p:txBody>
      </p:sp>
      <p:sp>
        <p:nvSpPr>
          <p:cNvPr id="130" name="ZoneTexte 129"/>
          <p:cNvSpPr txBox="1"/>
          <p:nvPr/>
        </p:nvSpPr>
        <p:spPr>
          <a:xfrm>
            <a:off x="2364045" y="4522301"/>
            <a:ext cx="1745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Portail tiers amont</a:t>
            </a:r>
            <a:endParaRPr lang="fr-FR" sz="1200" b="1" dirty="0"/>
          </a:p>
        </p:txBody>
      </p:sp>
      <p:cxnSp>
        <p:nvCxnSpPr>
          <p:cNvPr id="131" name="Connecteur en angle 130"/>
          <p:cNvCxnSpPr/>
          <p:nvPr/>
        </p:nvCxnSpPr>
        <p:spPr>
          <a:xfrm flipV="1">
            <a:off x="2149986" y="2540188"/>
            <a:ext cx="2968262" cy="409397"/>
          </a:xfrm>
          <a:prstGeom prst="bentConnector3">
            <a:avLst>
              <a:gd name="adj1" fmla="val 78047"/>
            </a:avLst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/>
          <p:nvPr/>
        </p:nvCxnSpPr>
        <p:spPr>
          <a:xfrm>
            <a:off x="2026035" y="6154978"/>
            <a:ext cx="302206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ZoneTexte 132"/>
          <p:cNvSpPr txBox="1"/>
          <p:nvPr/>
        </p:nvSpPr>
        <p:spPr>
          <a:xfrm>
            <a:off x="2277909" y="6165137"/>
            <a:ext cx="220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Portail de Démo</a:t>
            </a:r>
            <a:endParaRPr lang="fr-FR" sz="2000" b="1" dirty="0"/>
          </a:p>
        </p:txBody>
      </p:sp>
      <p:sp>
        <p:nvSpPr>
          <p:cNvPr id="134" name="Espace réservé du numéro de diapositive 1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16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du système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Architecture applicative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783886" y="1867733"/>
            <a:ext cx="1878080" cy="1580509"/>
          </a:xfrm>
          <a:prstGeom prst="homePlate">
            <a:avLst>
              <a:gd name="adj" fmla="val 13676"/>
            </a:avLst>
          </a:prstGeom>
          <a:solidFill>
            <a:srgbClr val="FFB7B7"/>
          </a:solidFill>
          <a:ln w="3175" algn="ctr">
            <a:solidFill>
              <a:srgbClr val="F2F2F2"/>
            </a:solidFill>
            <a:miter lim="800000"/>
            <a:headEnd/>
            <a:tailEnd/>
          </a:ln>
        </p:spPr>
        <p:txBody>
          <a:bodyPr lIns="90000" anchor="ctr"/>
          <a:lstStyle/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000" b="1" dirty="0">
                <a:solidFill>
                  <a:schemeClr val="bg1"/>
                </a:solidFill>
              </a:rPr>
              <a:t> </a:t>
            </a:r>
            <a:endParaRPr lang="fr-FR" sz="10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0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b="1" dirty="0" smtClean="0">
                <a:solidFill>
                  <a:schemeClr val="bg1"/>
                </a:solidFill>
              </a:rPr>
              <a:t>Fournisseur</a:t>
            </a:r>
            <a:r>
              <a:rPr lang="fr-FR" sz="1000" b="1" dirty="0" smtClean="0">
                <a:solidFill>
                  <a:schemeClr val="bg1"/>
                </a:solidFill>
              </a:rPr>
              <a:t> 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969153" y="1698170"/>
            <a:ext cx="7478096" cy="5018015"/>
          </a:xfrm>
          <a:prstGeom prst="roundRect">
            <a:avLst>
              <a:gd name="adj" fmla="val 440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783886" y="3553211"/>
            <a:ext cx="1878080" cy="1326253"/>
          </a:xfrm>
          <a:prstGeom prst="homePlate">
            <a:avLst>
              <a:gd name="adj" fmla="val 17921"/>
            </a:avLst>
          </a:prstGeom>
          <a:solidFill>
            <a:schemeClr val="accent2">
              <a:lumMod val="40000"/>
              <a:lumOff val="60000"/>
            </a:schemeClr>
          </a:solidFill>
          <a:ln w="3175" algn="ctr">
            <a:solidFill>
              <a:srgbClr val="F2F2F2"/>
            </a:solidFill>
            <a:miter lim="800000"/>
            <a:headEnd/>
            <a:tailEnd/>
          </a:ln>
        </p:spPr>
        <p:txBody>
          <a:bodyPr lIns="90000" anchor="ctr"/>
          <a:lstStyle/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b="1" dirty="0" smtClean="0">
                <a:solidFill>
                  <a:schemeClr val="bg1"/>
                </a:solidFill>
              </a:rPr>
              <a:t>Fournisseur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783439" y="4984433"/>
            <a:ext cx="1878528" cy="1787065"/>
          </a:xfrm>
          <a:prstGeom prst="homePlate">
            <a:avLst>
              <a:gd name="adj" fmla="val 13535"/>
            </a:avLst>
          </a:prstGeom>
          <a:solidFill>
            <a:schemeClr val="accent2">
              <a:lumMod val="60000"/>
              <a:lumOff val="40000"/>
            </a:schemeClr>
          </a:solidFill>
          <a:ln w="3175" algn="ctr">
            <a:solidFill>
              <a:srgbClr val="F2F2F2"/>
            </a:solidFill>
            <a:miter lim="800000"/>
            <a:headEnd/>
            <a:tailEnd/>
          </a:ln>
        </p:spPr>
        <p:txBody>
          <a:bodyPr lIns="90000" anchor="ctr"/>
          <a:lstStyle/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b="1" dirty="0" smtClean="0">
                <a:solidFill>
                  <a:schemeClr val="bg1"/>
                </a:solidFill>
              </a:rPr>
              <a:t>Fournisseur</a:t>
            </a:r>
            <a:r>
              <a:rPr lang="fr-FR" sz="1000" b="1" dirty="0" smtClean="0">
                <a:solidFill>
                  <a:schemeClr val="bg1"/>
                </a:solidFill>
              </a:rPr>
              <a:t> 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0737780" y="1836276"/>
            <a:ext cx="1299912" cy="16119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3" name="Rectangle à coins arrondis 12"/>
          <p:cNvSpPr/>
          <p:nvPr/>
        </p:nvSpPr>
        <p:spPr>
          <a:xfrm>
            <a:off x="10754436" y="3572579"/>
            <a:ext cx="1299912" cy="13262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4" name="Rectangle à coins arrondis 13"/>
          <p:cNvSpPr/>
          <p:nvPr/>
        </p:nvSpPr>
        <p:spPr>
          <a:xfrm>
            <a:off x="10701858" y="5023169"/>
            <a:ext cx="1299912" cy="16930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778171" y="1216071"/>
            <a:ext cx="163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EMETTEUR </a:t>
            </a:r>
          </a:p>
          <a:p>
            <a:pPr algn="ctr"/>
            <a:r>
              <a:rPr lang="fr-FR" b="1" dirty="0" smtClean="0"/>
              <a:t>DE FACTURES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 rot="16200000">
            <a:off x="-342349" y="5732036"/>
            <a:ext cx="178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MODE PORTAIL</a:t>
            </a:r>
            <a:endParaRPr lang="fr-FR" b="1" dirty="0"/>
          </a:p>
        </p:txBody>
      </p:sp>
      <p:sp>
        <p:nvSpPr>
          <p:cNvPr id="17" name="ZoneTexte 16"/>
          <p:cNvSpPr txBox="1"/>
          <p:nvPr/>
        </p:nvSpPr>
        <p:spPr>
          <a:xfrm rot="16200000">
            <a:off x="-138847" y="3924628"/>
            <a:ext cx="132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MODE SERVICE</a:t>
            </a:r>
            <a:endParaRPr lang="fr-FR" b="1" dirty="0"/>
          </a:p>
        </p:txBody>
      </p:sp>
      <p:grpSp>
        <p:nvGrpSpPr>
          <p:cNvPr id="18" name="Groupe 484"/>
          <p:cNvGrpSpPr/>
          <p:nvPr/>
        </p:nvGrpSpPr>
        <p:grpSpPr>
          <a:xfrm>
            <a:off x="1092011" y="2103725"/>
            <a:ext cx="620784" cy="525834"/>
            <a:chOff x="467544" y="5855494"/>
            <a:chExt cx="620784" cy="525834"/>
          </a:xfrm>
          <a:solidFill>
            <a:schemeClr val="bg1"/>
          </a:solidFill>
        </p:grpSpPr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841937" y="5855494"/>
              <a:ext cx="182089" cy="183291"/>
            </a:xfrm>
            <a:custGeom>
              <a:avLst/>
              <a:gdLst>
                <a:gd name="T0" fmla="*/ 454 w 908"/>
                <a:gd name="T1" fmla="*/ 0 h 915"/>
                <a:gd name="T2" fmla="*/ 516 w 908"/>
                <a:gd name="T3" fmla="*/ 5 h 915"/>
                <a:gd name="T4" fmla="*/ 575 w 908"/>
                <a:gd name="T5" fmla="*/ 16 h 915"/>
                <a:gd name="T6" fmla="*/ 631 w 908"/>
                <a:gd name="T7" fmla="*/ 36 h 915"/>
                <a:gd name="T8" fmla="*/ 683 w 908"/>
                <a:gd name="T9" fmla="*/ 63 h 915"/>
                <a:gd name="T10" fmla="*/ 732 w 908"/>
                <a:gd name="T11" fmla="*/ 95 h 915"/>
                <a:gd name="T12" fmla="*/ 776 w 908"/>
                <a:gd name="T13" fmla="*/ 133 h 915"/>
                <a:gd name="T14" fmla="*/ 814 w 908"/>
                <a:gd name="T15" fmla="*/ 177 h 915"/>
                <a:gd name="T16" fmla="*/ 846 w 908"/>
                <a:gd name="T17" fmla="*/ 227 h 915"/>
                <a:gd name="T18" fmla="*/ 873 w 908"/>
                <a:gd name="T19" fmla="*/ 279 h 915"/>
                <a:gd name="T20" fmla="*/ 893 w 908"/>
                <a:gd name="T21" fmla="*/ 336 h 915"/>
                <a:gd name="T22" fmla="*/ 904 w 908"/>
                <a:gd name="T23" fmla="*/ 395 h 915"/>
                <a:gd name="T24" fmla="*/ 908 w 908"/>
                <a:gd name="T25" fmla="*/ 458 h 915"/>
                <a:gd name="T26" fmla="*/ 904 w 908"/>
                <a:gd name="T27" fmla="*/ 520 h 915"/>
                <a:gd name="T28" fmla="*/ 893 w 908"/>
                <a:gd name="T29" fmla="*/ 579 h 915"/>
                <a:gd name="T30" fmla="*/ 873 w 908"/>
                <a:gd name="T31" fmla="*/ 636 h 915"/>
                <a:gd name="T32" fmla="*/ 846 w 908"/>
                <a:gd name="T33" fmla="*/ 688 h 915"/>
                <a:gd name="T34" fmla="*/ 814 w 908"/>
                <a:gd name="T35" fmla="*/ 737 h 915"/>
                <a:gd name="T36" fmla="*/ 776 w 908"/>
                <a:gd name="T37" fmla="*/ 780 h 915"/>
                <a:gd name="T38" fmla="*/ 732 w 908"/>
                <a:gd name="T39" fmla="*/ 820 h 915"/>
                <a:gd name="T40" fmla="*/ 683 w 908"/>
                <a:gd name="T41" fmla="*/ 853 h 915"/>
                <a:gd name="T42" fmla="*/ 631 w 908"/>
                <a:gd name="T43" fmla="*/ 880 h 915"/>
                <a:gd name="T44" fmla="*/ 575 w 908"/>
                <a:gd name="T45" fmla="*/ 899 h 915"/>
                <a:gd name="T46" fmla="*/ 516 w 908"/>
                <a:gd name="T47" fmla="*/ 911 h 915"/>
                <a:gd name="T48" fmla="*/ 454 w 908"/>
                <a:gd name="T49" fmla="*/ 915 h 915"/>
                <a:gd name="T50" fmla="*/ 403 w 908"/>
                <a:gd name="T51" fmla="*/ 912 h 915"/>
                <a:gd name="T52" fmla="*/ 354 w 908"/>
                <a:gd name="T53" fmla="*/ 904 h 915"/>
                <a:gd name="T54" fmla="*/ 308 w 908"/>
                <a:gd name="T55" fmla="*/ 891 h 915"/>
                <a:gd name="T56" fmla="*/ 263 w 908"/>
                <a:gd name="T57" fmla="*/ 873 h 915"/>
                <a:gd name="T58" fmla="*/ 251 w 908"/>
                <a:gd name="T59" fmla="*/ 806 h 915"/>
                <a:gd name="T60" fmla="*/ 233 w 908"/>
                <a:gd name="T61" fmla="*/ 744 h 915"/>
                <a:gd name="T62" fmla="*/ 209 w 908"/>
                <a:gd name="T63" fmla="*/ 684 h 915"/>
                <a:gd name="T64" fmla="*/ 178 w 908"/>
                <a:gd name="T65" fmla="*/ 629 h 915"/>
                <a:gd name="T66" fmla="*/ 142 w 908"/>
                <a:gd name="T67" fmla="*/ 577 h 915"/>
                <a:gd name="T68" fmla="*/ 100 w 908"/>
                <a:gd name="T69" fmla="*/ 530 h 915"/>
                <a:gd name="T70" fmla="*/ 52 w 908"/>
                <a:gd name="T71" fmla="*/ 487 h 915"/>
                <a:gd name="T72" fmla="*/ 0 w 908"/>
                <a:gd name="T73" fmla="*/ 451 h 915"/>
                <a:gd name="T74" fmla="*/ 5 w 908"/>
                <a:gd name="T75" fmla="*/ 390 h 915"/>
                <a:gd name="T76" fmla="*/ 18 w 908"/>
                <a:gd name="T77" fmla="*/ 330 h 915"/>
                <a:gd name="T78" fmla="*/ 38 w 908"/>
                <a:gd name="T79" fmla="*/ 275 h 915"/>
                <a:gd name="T80" fmla="*/ 64 w 908"/>
                <a:gd name="T81" fmla="*/ 223 h 915"/>
                <a:gd name="T82" fmla="*/ 97 w 908"/>
                <a:gd name="T83" fmla="*/ 174 h 915"/>
                <a:gd name="T84" fmla="*/ 135 w 908"/>
                <a:gd name="T85" fmla="*/ 132 h 915"/>
                <a:gd name="T86" fmla="*/ 178 w 908"/>
                <a:gd name="T87" fmla="*/ 94 h 915"/>
                <a:gd name="T88" fmla="*/ 226 w 908"/>
                <a:gd name="T89" fmla="*/ 61 h 915"/>
                <a:gd name="T90" fmla="*/ 278 w 908"/>
                <a:gd name="T91" fmla="*/ 36 h 915"/>
                <a:gd name="T92" fmla="*/ 334 w 908"/>
                <a:gd name="T93" fmla="*/ 16 h 915"/>
                <a:gd name="T94" fmla="*/ 393 w 908"/>
                <a:gd name="T95" fmla="*/ 5 h 915"/>
                <a:gd name="T96" fmla="*/ 454 w 908"/>
                <a:gd name="T9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8" h="915">
                  <a:moveTo>
                    <a:pt x="454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3" y="63"/>
                  </a:lnTo>
                  <a:lnTo>
                    <a:pt x="732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4" y="395"/>
                  </a:lnTo>
                  <a:lnTo>
                    <a:pt x="908" y="458"/>
                  </a:lnTo>
                  <a:lnTo>
                    <a:pt x="904" y="520"/>
                  </a:lnTo>
                  <a:lnTo>
                    <a:pt x="893" y="579"/>
                  </a:lnTo>
                  <a:lnTo>
                    <a:pt x="873" y="636"/>
                  </a:lnTo>
                  <a:lnTo>
                    <a:pt x="846" y="688"/>
                  </a:lnTo>
                  <a:lnTo>
                    <a:pt x="814" y="737"/>
                  </a:lnTo>
                  <a:lnTo>
                    <a:pt x="776" y="780"/>
                  </a:lnTo>
                  <a:lnTo>
                    <a:pt x="732" y="820"/>
                  </a:lnTo>
                  <a:lnTo>
                    <a:pt x="683" y="853"/>
                  </a:lnTo>
                  <a:lnTo>
                    <a:pt x="631" y="880"/>
                  </a:lnTo>
                  <a:lnTo>
                    <a:pt x="575" y="899"/>
                  </a:lnTo>
                  <a:lnTo>
                    <a:pt x="516" y="911"/>
                  </a:lnTo>
                  <a:lnTo>
                    <a:pt x="454" y="915"/>
                  </a:lnTo>
                  <a:lnTo>
                    <a:pt x="403" y="912"/>
                  </a:lnTo>
                  <a:lnTo>
                    <a:pt x="354" y="904"/>
                  </a:lnTo>
                  <a:lnTo>
                    <a:pt x="308" y="891"/>
                  </a:lnTo>
                  <a:lnTo>
                    <a:pt x="263" y="873"/>
                  </a:lnTo>
                  <a:lnTo>
                    <a:pt x="251" y="806"/>
                  </a:lnTo>
                  <a:lnTo>
                    <a:pt x="233" y="744"/>
                  </a:lnTo>
                  <a:lnTo>
                    <a:pt x="209" y="684"/>
                  </a:lnTo>
                  <a:lnTo>
                    <a:pt x="178" y="629"/>
                  </a:lnTo>
                  <a:lnTo>
                    <a:pt x="142" y="577"/>
                  </a:lnTo>
                  <a:lnTo>
                    <a:pt x="100" y="530"/>
                  </a:lnTo>
                  <a:lnTo>
                    <a:pt x="52" y="487"/>
                  </a:lnTo>
                  <a:lnTo>
                    <a:pt x="0" y="451"/>
                  </a:lnTo>
                  <a:lnTo>
                    <a:pt x="5" y="390"/>
                  </a:lnTo>
                  <a:lnTo>
                    <a:pt x="18" y="330"/>
                  </a:lnTo>
                  <a:lnTo>
                    <a:pt x="38" y="275"/>
                  </a:lnTo>
                  <a:lnTo>
                    <a:pt x="64" y="223"/>
                  </a:lnTo>
                  <a:lnTo>
                    <a:pt x="97" y="174"/>
                  </a:lnTo>
                  <a:lnTo>
                    <a:pt x="135" y="132"/>
                  </a:lnTo>
                  <a:lnTo>
                    <a:pt x="178" y="94"/>
                  </a:lnTo>
                  <a:lnTo>
                    <a:pt x="226" y="61"/>
                  </a:lnTo>
                  <a:lnTo>
                    <a:pt x="278" y="36"/>
                  </a:lnTo>
                  <a:lnTo>
                    <a:pt x="334" y="16"/>
                  </a:lnTo>
                  <a:lnTo>
                    <a:pt x="393" y="5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531846" y="5855494"/>
              <a:ext cx="182089" cy="183291"/>
            </a:xfrm>
            <a:custGeom>
              <a:avLst/>
              <a:gdLst>
                <a:gd name="T0" fmla="*/ 456 w 910"/>
                <a:gd name="T1" fmla="*/ 0 h 915"/>
                <a:gd name="T2" fmla="*/ 516 w 910"/>
                <a:gd name="T3" fmla="*/ 5 h 915"/>
                <a:gd name="T4" fmla="*/ 575 w 910"/>
                <a:gd name="T5" fmla="*/ 16 h 915"/>
                <a:gd name="T6" fmla="*/ 631 w 910"/>
                <a:gd name="T7" fmla="*/ 36 h 915"/>
                <a:gd name="T8" fmla="*/ 685 w 910"/>
                <a:gd name="T9" fmla="*/ 63 h 915"/>
                <a:gd name="T10" fmla="*/ 733 w 910"/>
                <a:gd name="T11" fmla="*/ 95 h 915"/>
                <a:gd name="T12" fmla="*/ 776 w 910"/>
                <a:gd name="T13" fmla="*/ 133 h 915"/>
                <a:gd name="T14" fmla="*/ 814 w 910"/>
                <a:gd name="T15" fmla="*/ 177 h 915"/>
                <a:gd name="T16" fmla="*/ 846 w 910"/>
                <a:gd name="T17" fmla="*/ 227 h 915"/>
                <a:gd name="T18" fmla="*/ 873 w 910"/>
                <a:gd name="T19" fmla="*/ 279 h 915"/>
                <a:gd name="T20" fmla="*/ 893 w 910"/>
                <a:gd name="T21" fmla="*/ 336 h 915"/>
                <a:gd name="T22" fmla="*/ 906 w 910"/>
                <a:gd name="T23" fmla="*/ 395 h 915"/>
                <a:gd name="T24" fmla="*/ 910 w 910"/>
                <a:gd name="T25" fmla="*/ 458 h 915"/>
                <a:gd name="T26" fmla="*/ 908 w 910"/>
                <a:gd name="T27" fmla="*/ 483 h 915"/>
                <a:gd name="T28" fmla="*/ 862 w 910"/>
                <a:gd name="T29" fmla="*/ 523 h 915"/>
                <a:gd name="T30" fmla="*/ 821 w 910"/>
                <a:gd name="T31" fmla="*/ 568 h 915"/>
                <a:gd name="T32" fmla="*/ 785 w 910"/>
                <a:gd name="T33" fmla="*/ 616 h 915"/>
                <a:gd name="T34" fmla="*/ 754 w 910"/>
                <a:gd name="T35" fmla="*/ 669 h 915"/>
                <a:gd name="T36" fmla="*/ 728 w 910"/>
                <a:gd name="T37" fmla="*/ 724 h 915"/>
                <a:gd name="T38" fmla="*/ 710 w 910"/>
                <a:gd name="T39" fmla="*/ 783 h 915"/>
                <a:gd name="T40" fmla="*/ 696 w 910"/>
                <a:gd name="T41" fmla="*/ 844 h 915"/>
                <a:gd name="T42" fmla="*/ 652 w 910"/>
                <a:gd name="T43" fmla="*/ 868 h 915"/>
                <a:gd name="T44" fmla="*/ 606 w 910"/>
                <a:gd name="T45" fmla="*/ 888 h 915"/>
                <a:gd name="T46" fmla="*/ 558 w 910"/>
                <a:gd name="T47" fmla="*/ 904 h 915"/>
                <a:gd name="T48" fmla="*/ 508 w 910"/>
                <a:gd name="T49" fmla="*/ 912 h 915"/>
                <a:gd name="T50" fmla="*/ 456 w 910"/>
                <a:gd name="T51" fmla="*/ 915 h 915"/>
                <a:gd name="T52" fmla="*/ 394 w 910"/>
                <a:gd name="T53" fmla="*/ 911 h 915"/>
                <a:gd name="T54" fmla="*/ 335 w 910"/>
                <a:gd name="T55" fmla="*/ 899 h 915"/>
                <a:gd name="T56" fmla="*/ 278 w 910"/>
                <a:gd name="T57" fmla="*/ 880 h 915"/>
                <a:gd name="T58" fmla="*/ 225 w 910"/>
                <a:gd name="T59" fmla="*/ 853 h 915"/>
                <a:gd name="T60" fmla="*/ 177 w 910"/>
                <a:gd name="T61" fmla="*/ 820 h 915"/>
                <a:gd name="T62" fmla="*/ 133 w 910"/>
                <a:gd name="T63" fmla="*/ 780 h 915"/>
                <a:gd name="T64" fmla="*/ 96 w 910"/>
                <a:gd name="T65" fmla="*/ 737 h 915"/>
                <a:gd name="T66" fmla="*/ 62 w 910"/>
                <a:gd name="T67" fmla="*/ 688 h 915"/>
                <a:gd name="T68" fmla="*/ 36 w 910"/>
                <a:gd name="T69" fmla="*/ 636 h 915"/>
                <a:gd name="T70" fmla="*/ 17 w 910"/>
                <a:gd name="T71" fmla="*/ 579 h 915"/>
                <a:gd name="T72" fmla="*/ 4 w 910"/>
                <a:gd name="T73" fmla="*/ 520 h 915"/>
                <a:gd name="T74" fmla="*/ 0 w 910"/>
                <a:gd name="T75" fmla="*/ 458 h 915"/>
                <a:gd name="T76" fmla="*/ 4 w 910"/>
                <a:gd name="T77" fmla="*/ 395 h 915"/>
                <a:gd name="T78" fmla="*/ 17 w 910"/>
                <a:gd name="T79" fmla="*/ 336 h 915"/>
                <a:gd name="T80" fmla="*/ 36 w 910"/>
                <a:gd name="T81" fmla="*/ 279 h 915"/>
                <a:gd name="T82" fmla="*/ 62 w 910"/>
                <a:gd name="T83" fmla="*/ 227 h 915"/>
                <a:gd name="T84" fmla="*/ 96 w 910"/>
                <a:gd name="T85" fmla="*/ 177 h 915"/>
                <a:gd name="T86" fmla="*/ 133 w 910"/>
                <a:gd name="T87" fmla="*/ 133 h 915"/>
                <a:gd name="T88" fmla="*/ 177 w 910"/>
                <a:gd name="T89" fmla="*/ 95 h 915"/>
                <a:gd name="T90" fmla="*/ 225 w 910"/>
                <a:gd name="T91" fmla="*/ 63 h 915"/>
                <a:gd name="T92" fmla="*/ 278 w 910"/>
                <a:gd name="T93" fmla="*/ 36 h 915"/>
                <a:gd name="T94" fmla="*/ 335 w 910"/>
                <a:gd name="T95" fmla="*/ 16 h 915"/>
                <a:gd name="T96" fmla="*/ 394 w 910"/>
                <a:gd name="T97" fmla="*/ 5 h 915"/>
                <a:gd name="T98" fmla="*/ 456 w 910"/>
                <a:gd name="T99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10" h="915">
                  <a:moveTo>
                    <a:pt x="456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5" y="63"/>
                  </a:lnTo>
                  <a:lnTo>
                    <a:pt x="733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6" y="395"/>
                  </a:lnTo>
                  <a:lnTo>
                    <a:pt x="910" y="458"/>
                  </a:lnTo>
                  <a:lnTo>
                    <a:pt x="908" y="483"/>
                  </a:lnTo>
                  <a:lnTo>
                    <a:pt x="862" y="523"/>
                  </a:lnTo>
                  <a:lnTo>
                    <a:pt x="821" y="568"/>
                  </a:lnTo>
                  <a:lnTo>
                    <a:pt x="785" y="616"/>
                  </a:lnTo>
                  <a:lnTo>
                    <a:pt x="754" y="669"/>
                  </a:lnTo>
                  <a:lnTo>
                    <a:pt x="728" y="724"/>
                  </a:lnTo>
                  <a:lnTo>
                    <a:pt x="710" y="783"/>
                  </a:lnTo>
                  <a:lnTo>
                    <a:pt x="696" y="844"/>
                  </a:lnTo>
                  <a:lnTo>
                    <a:pt x="652" y="868"/>
                  </a:lnTo>
                  <a:lnTo>
                    <a:pt x="606" y="888"/>
                  </a:lnTo>
                  <a:lnTo>
                    <a:pt x="558" y="904"/>
                  </a:lnTo>
                  <a:lnTo>
                    <a:pt x="508" y="912"/>
                  </a:lnTo>
                  <a:lnTo>
                    <a:pt x="456" y="915"/>
                  </a:lnTo>
                  <a:lnTo>
                    <a:pt x="394" y="911"/>
                  </a:lnTo>
                  <a:lnTo>
                    <a:pt x="335" y="899"/>
                  </a:lnTo>
                  <a:lnTo>
                    <a:pt x="278" y="880"/>
                  </a:lnTo>
                  <a:lnTo>
                    <a:pt x="225" y="853"/>
                  </a:lnTo>
                  <a:lnTo>
                    <a:pt x="177" y="820"/>
                  </a:lnTo>
                  <a:lnTo>
                    <a:pt x="133" y="780"/>
                  </a:lnTo>
                  <a:lnTo>
                    <a:pt x="96" y="737"/>
                  </a:lnTo>
                  <a:lnTo>
                    <a:pt x="62" y="688"/>
                  </a:lnTo>
                  <a:lnTo>
                    <a:pt x="36" y="636"/>
                  </a:lnTo>
                  <a:lnTo>
                    <a:pt x="17" y="579"/>
                  </a:lnTo>
                  <a:lnTo>
                    <a:pt x="4" y="520"/>
                  </a:lnTo>
                  <a:lnTo>
                    <a:pt x="0" y="458"/>
                  </a:lnTo>
                  <a:lnTo>
                    <a:pt x="4" y="395"/>
                  </a:lnTo>
                  <a:lnTo>
                    <a:pt x="17" y="336"/>
                  </a:lnTo>
                  <a:lnTo>
                    <a:pt x="36" y="279"/>
                  </a:lnTo>
                  <a:lnTo>
                    <a:pt x="62" y="227"/>
                  </a:lnTo>
                  <a:lnTo>
                    <a:pt x="96" y="177"/>
                  </a:lnTo>
                  <a:lnTo>
                    <a:pt x="133" y="133"/>
                  </a:lnTo>
                  <a:lnTo>
                    <a:pt x="177" y="95"/>
                  </a:lnTo>
                  <a:lnTo>
                    <a:pt x="225" y="63"/>
                  </a:lnTo>
                  <a:lnTo>
                    <a:pt x="278" y="36"/>
                  </a:lnTo>
                  <a:lnTo>
                    <a:pt x="335" y="16"/>
                  </a:lnTo>
                  <a:lnTo>
                    <a:pt x="394" y="5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691098" y="5949844"/>
              <a:ext cx="182690" cy="183892"/>
            </a:xfrm>
            <a:custGeom>
              <a:avLst/>
              <a:gdLst>
                <a:gd name="T0" fmla="*/ 456 w 910"/>
                <a:gd name="T1" fmla="*/ 0 h 916"/>
                <a:gd name="T2" fmla="*/ 516 w 910"/>
                <a:gd name="T3" fmla="*/ 4 h 916"/>
                <a:gd name="T4" fmla="*/ 575 w 910"/>
                <a:gd name="T5" fmla="*/ 17 h 916"/>
                <a:gd name="T6" fmla="*/ 632 w 910"/>
                <a:gd name="T7" fmla="*/ 37 h 916"/>
                <a:gd name="T8" fmla="*/ 685 w 910"/>
                <a:gd name="T9" fmla="*/ 64 h 916"/>
                <a:gd name="T10" fmla="*/ 733 w 910"/>
                <a:gd name="T11" fmla="*/ 96 h 916"/>
                <a:gd name="T12" fmla="*/ 777 w 910"/>
                <a:gd name="T13" fmla="*/ 134 h 916"/>
                <a:gd name="T14" fmla="*/ 815 w 910"/>
                <a:gd name="T15" fmla="*/ 178 h 916"/>
                <a:gd name="T16" fmla="*/ 848 w 910"/>
                <a:gd name="T17" fmla="*/ 226 h 916"/>
                <a:gd name="T18" fmla="*/ 874 w 910"/>
                <a:gd name="T19" fmla="*/ 280 h 916"/>
                <a:gd name="T20" fmla="*/ 893 w 910"/>
                <a:gd name="T21" fmla="*/ 337 h 916"/>
                <a:gd name="T22" fmla="*/ 906 w 910"/>
                <a:gd name="T23" fmla="*/ 396 h 916"/>
                <a:gd name="T24" fmla="*/ 910 w 910"/>
                <a:gd name="T25" fmla="*/ 459 h 916"/>
                <a:gd name="T26" fmla="*/ 906 w 910"/>
                <a:gd name="T27" fmla="*/ 519 h 916"/>
                <a:gd name="T28" fmla="*/ 893 w 910"/>
                <a:gd name="T29" fmla="*/ 579 h 916"/>
                <a:gd name="T30" fmla="*/ 874 w 910"/>
                <a:gd name="T31" fmla="*/ 636 h 916"/>
                <a:gd name="T32" fmla="*/ 848 w 910"/>
                <a:gd name="T33" fmla="*/ 689 h 916"/>
                <a:gd name="T34" fmla="*/ 815 w 910"/>
                <a:gd name="T35" fmla="*/ 738 h 916"/>
                <a:gd name="T36" fmla="*/ 777 w 910"/>
                <a:gd name="T37" fmla="*/ 781 h 916"/>
                <a:gd name="T38" fmla="*/ 733 w 910"/>
                <a:gd name="T39" fmla="*/ 820 h 916"/>
                <a:gd name="T40" fmla="*/ 685 w 910"/>
                <a:gd name="T41" fmla="*/ 854 h 916"/>
                <a:gd name="T42" fmla="*/ 632 w 910"/>
                <a:gd name="T43" fmla="*/ 879 h 916"/>
                <a:gd name="T44" fmla="*/ 575 w 910"/>
                <a:gd name="T45" fmla="*/ 899 h 916"/>
                <a:gd name="T46" fmla="*/ 516 w 910"/>
                <a:gd name="T47" fmla="*/ 912 h 916"/>
                <a:gd name="T48" fmla="*/ 456 w 910"/>
                <a:gd name="T49" fmla="*/ 916 h 916"/>
                <a:gd name="T50" fmla="*/ 394 w 910"/>
                <a:gd name="T51" fmla="*/ 912 h 916"/>
                <a:gd name="T52" fmla="*/ 335 w 910"/>
                <a:gd name="T53" fmla="*/ 899 h 916"/>
                <a:gd name="T54" fmla="*/ 279 w 910"/>
                <a:gd name="T55" fmla="*/ 879 h 916"/>
                <a:gd name="T56" fmla="*/ 225 w 910"/>
                <a:gd name="T57" fmla="*/ 854 h 916"/>
                <a:gd name="T58" fmla="*/ 177 w 910"/>
                <a:gd name="T59" fmla="*/ 820 h 916"/>
                <a:gd name="T60" fmla="*/ 134 w 910"/>
                <a:gd name="T61" fmla="*/ 781 h 916"/>
                <a:gd name="T62" fmla="*/ 96 w 910"/>
                <a:gd name="T63" fmla="*/ 738 h 916"/>
                <a:gd name="T64" fmla="*/ 62 w 910"/>
                <a:gd name="T65" fmla="*/ 689 h 916"/>
                <a:gd name="T66" fmla="*/ 37 w 910"/>
                <a:gd name="T67" fmla="*/ 636 h 916"/>
                <a:gd name="T68" fmla="*/ 17 w 910"/>
                <a:gd name="T69" fmla="*/ 579 h 916"/>
                <a:gd name="T70" fmla="*/ 4 w 910"/>
                <a:gd name="T71" fmla="*/ 519 h 916"/>
                <a:gd name="T72" fmla="*/ 0 w 910"/>
                <a:gd name="T73" fmla="*/ 459 h 916"/>
                <a:gd name="T74" fmla="*/ 4 w 910"/>
                <a:gd name="T75" fmla="*/ 396 h 916"/>
                <a:gd name="T76" fmla="*/ 17 w 910"/>
                <a:gd name="T77" fmla="*/ 337 h 916"/>
                <a:gd name="T78" fmla="*/ 37 w 910"/>
                <a:gd name="T79" fmla="*/ 280 h 916"/>
                <a:gd name="T80" fmla="*/ 62 w 910"/>
                <a:gd name="T81" fmla="*/ 226 h 916"/>
                <a:gd name="T82" fmla="*/ 96 w 910"/>
                <a:gd name="T83" fmla="*/ 178 h 916"/>
                <a:gd name="T84" fmla="*/ 134 w 910"/>
                <a:gd name="T85" fmla="*/ 134 h 916"/>
                <a:gd name="T86" fmla="*/ 177 w 910"/>
                <a:gd name="T87" fmla="*/ 96 h 916"/>
                <a:gd name="T88" fmla="*/ 225 w 910"/>
                <a:gd name="T89" fmla="*/ 64 h 916"/>
                <a:gd name="T90" fmla="*/ 279 w 910"/>
                <a:gd name="T91" fmla="*/ 37 h 916"/>
                <a:gd name="T92" fmla="*/ 335 w 910"/>
                <a:gd name="T93" fmla="*/ 17 h 916"/>
                <a:gd name="T94" fmla="*/ 394 w 910"/>
                <a:gd name="T95" fmla="*/ 4 h 916"/>
                <a:gd name="T96" fmla="*/ 456 w 910"/>
                <a:gd name="T97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0" h="916">
                  <a:moveTo>
                    <a:pt x="456" y="0"/>
                  </a:moveTo>
                  <a:lnTo>
                    <a:pt x="516" y="4"/>
                  </a:lnTo>
                  <a:lnTo>
                    <a:pt x="575" y="17"/>
                  </a:lnTo>
                  <a:lnTo>
                    <a:pt x="632" y="37"/>
                  </a:lnTo>
                  <a:lnTo>
                    <a:pt x="685" y="64"/>
                  </a:lnTo>
                  <a:lnTo>
                    <a:pt x="733" y="96"/>
                  </a:lnTo>
                  <a:lnTo>
                    <a:pt x="777" y="134"/>
                  </a:lnTo>
                  <a:lnTo>
                    <a:pt x="815" y="178"/>
                  </a:lnTo>
                  <a:lnTo>
                    <a:pt x="848" y="226"/>
                  </a:lnTo>
                  <a:lnTo>
                    <a:pt x="874" y="280"/>
                  </a:lnTo>
                  <a:lnTo>
                    <a:pt x="893" y="337"/>
                  </a:lnTo>
                  <a:lnTo>
                    <a:pt x="906" y="396"/>
                  </a:lnTo>
                  <a:lnTo>
                    <a:pt x="910" y="459"/>
                  </a:lnTo>
                  <a:lnTo>
                    <a:pt x="906" y="519"/>
                  </a:lnTo>
                  <a:lnTo>
                    <a:pt x="893" y="579"/>
                  </a:lnTo>
                  <a:lnTo>
                    <a:pt x="874" y="636"/>
                  </a:lnTo>
                  <a:lnTo>
                    <a:pt x="848" y="689"/>
                  </a:lnTo>
                  <a:lnTo>
                    <a:pt x="815" y="738"/>
                  </a:lnTo>
                  <a:lnTo>
                    <a:pt x="777" y="781"/>
                  </a:lnTo>
                  <a:lnTo>
                    <a:pt x="733" y="820"/>
                  </a:lnTo>
                  <a:lnTo>
                    <a:pt x="685" y="854"/>
                  </a:lnTo>
                  <a:lnTo>
                    <a:pt x="632" y="879"/>
                  </a:lnTo>
                  <a:lnTo>
                    <a:pt x="575" y="899"/>
                  </a:lnTo>
                  <a:lnTo>
                    <a:pt x="516" y="912"/>
                  </a:lnTo>
                  <a:lnTo>
                    <a:pt x="456" y="916"/>
                  </a:lnTo>
                  <a:lnTo>
                    <a:pt x="394" y="912"/>
                  </a:lnTo>
                  <a:lnTo>
                    <a:pt x="335" y="899"/>
                  </a:lnTo>
                  <a:lnTo>
                    <a:pt x="279" y="879"/>
                  </a:lnTo>
                  <a:lnTo>
                    <a:pt x="225" y="854"/>
                  </a:lnTo>
                  <a:lnTo>
                    <a:pt x="177" y="820"/>
                  </a:lnTo>
                  <a:lnTo>
                    <a:pt x="134" y="781"/>
                  </a:lnTo>
                  <a:lnTo>
                    <a:pt x="96" y="738"/>
                  </a:lnTo>
                  <a:lnTo>
                    <a:pt x="62" y="689"/>
                  </a:lnTo>
                  <a:lnTo>
                    <a:pt x="37" y="636"/>
                  </a:lnTo>
                  <a:lnTo>
                    <a:pt x="17" y="579"/>
                  </a:lnTo>
                  <a:lnTo>
                    <a:pt x="4" y="519"/>
                  </a:lnTo>
                  <a:lnTo>
                    <a:pt x="0" y="459"/>
                  </a:lnTo>
                  <a:lnTo>
                    <a:pt x="4" y="396"/>
                  </a:lnTo>
                  <a:lnTo>
                    <a:pt x="17" y="337"/>
                  </a:lnTo>
                  <a:lnTo>
                    <a:pt x="37" y="280"/>
                  </a:lnTo>
                  <a:lnTo>
                    <a:pt x="62" y="226"/>
                  </a:lnTo>
                  <a:lnTo>
                    <a:pt x="96" y="178"/>
                  </a:lnTo>
                  <a:lnTo>
                    <a:pt x="134" y="134"/>
                  </a:lnTo>
                  <a:lnTo>
                    <a:pt x="177" y="96"/>
                  </a:lnTo>
                  <a:lnTo>
                    <a:pt x="225" y="64"/>
                  </a:lnTo>
                  <a:lnTo>
                    <a:pt x="279" y="37"/>
                  </a:lnTo>
                  <a:lnTo>
                    <a:pt x="335" y="17"/>
                  </a:lnTo>
                  <a:lnTo>
                    <a:pt x="394" y="4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860567" y="6044794"/>
              <a:ext cx="227761" cy="241583"/>
            </a:xfrm>
            <a:custGeom>
              <a:avLst/>
              <a:gdLst>
                <a:gd name="T0" fmla="*/ 173 w 1138"/>
                <a:gd name="T1" fmla="*/ 0 h 1205"/>
                <a:gd name="T2" fmla="*/ 556 w 1138"/>
                <a:gd name="T3" fmla="*/ 0 h 1205"/>
                <a:gd name="T4" fmla="*/ 625 w 1138"/>
                <a:gd name="T5" fmla="*/ 4 h 1205"/>
                <a:gd name="T6" fmla="*/ 689 w 1138"/>
                <a:gd name="T7" fmla="*/ 16 h 1205"/>
                <a:gd name="T8" fmla="*/ 752 w 1138"/>
                <a:gd name="T9" fmla="*/ 34 h 1205"/>
                <a:gd name="T10" fmla="*/ 812 w 1138"/>
                <a:gd name="T11" fmla="*/ 60 h 1205"/>
                <a:gd name="T12" fmla="*/ 868 w 1138"/>
                <a:gd name="T13" fmla="*/ 92 h 1205"/>
                <a:gd name="T14" fmla="*/ 920 w 1138"/>
                <a:gd name="T15" fmla="*/ 129 h 1205"/>
                <a:gd name="T16" fmla="*/ 968 w 1138"/>
                <a:gd name="T17" fmla="*/ 171 h 1205"/>
                <a:gd name="T18" fmla="*/ 1010 w 1138"/>
                <a:gd name="T19" fmla="*/ 220 h 1205"/>
                <a:gd name="T20" fmla="*/ 1046 w 1138"/>
                <a:gd name="T21" fmla="*/ 272 h 1205"/>
                <a:gd name="T22" fmla="*/ 1079 w 1138"/>
                <a:gd name="T23" fmla="*/ 329 h 1205"/>
                <a:gd name="T24" fmla="*/ 1104 w 1138"/>
                <a:gd name="T25" fmla="*/ 390 h 1205"/>
                <a:gd name="T26" fmla="*/ 1122 w 1138"/>
                <a:gd name="T27" fmla="*/ 452 h 1205"/>
                <a:gd name="T28" fmla="*/ 1134 w 1138"/>
                <a:gd name="T29" fmla="*/ 518 h 1205"/>
                <a:gd name="T30" fmla="*/ 1138 w 1138"/>
                <a:gd name="T31" fmla="*/ 586 h 1205"/>
                <a:gd name="T32" fmla="*/ 1138 w 1138"/>
                <a:gd name="T33" fmla="*/ 1061 h 1205"/>
                <a:gd name="T34" fmla="*/ 1135 w 1138"/>
                <a:gd name="T35" fmla="*/ 1061 h 1205"/>
                <a:gd name="T36" fmla="*/ 1104 w 1138"/>
                <a:gd name="T37" fmla="*/ 1076 h 1205"/>
                <a:gd name="T38" fmla="*/ 1097 w 1138"/>
                <a:gd name="T39" fmla="*/ 1081 h 1205"/>
                <a:gd name="T40" fmla="*/ 1083 w 1138"/>
                <a:gd name="T41" fmla="*/ 1086 h 1205"/>
                <a:gd name="T42" fmla="*/ 1062 w 1138"/>
                <a:gd name="T43" fmla="*/ 1095 h 1205"/>
                <a:gd name="T44" fmla="*/ 1035 w 1138"/>
                <a:gd name="T45" fmla="*/ 1106 h 1205"/>
                <a:gd name="T46" fmla="*/ 1000 w 1138"/>
                <a:gd name="T47" fmla="*/ 1119 h 1205"/>
                <a:gd name="T48" fmla="*/ 959 w 1138"/>
                <a:gd name="T49" fmla="*/ 1132 h 1205"/>
                <a:gd name="T50" fmla="*/ 911 w 1138"/>
                <a:gd name="T51" fmla="*/ 1146 h 1205"/>
                <a:gd name="T52" fmla="*/ 857 w 1138"/>
                <a:gd name="T53" fmla="*/ 1158 h 1205"/>
                <a:gd name="T54" fmla="*/ 796 w 1138"/>
                <a:gd name="T55" fmla="*/ 1171 h 1205"/>
                <a:gd name="T56" fmla="*/ 730 w 1138"/>
                <a:gd name="T57" fmla="*/ 1184 h 1205"/>
                <a:gd name="T58" fmla="*/ 657 w 1138"/>
                <a:gd name="T59" fmla="*/ 1194 h 1205"/>
                <a:gd name="T60" fmla="*/ 578 w 1138"/>
                <a:gd name="T61" fmla="*/ 1201 h 1205"/>
                <a:gd name="T62" fmla="*/ 494 w 1138"/>
                <a:gd name="T63" fmla="*/ 1205 h 1205"/>
                <a:gd name="T64" fmla="*/ 494 w 1138"/>
                <a:gd name="T65" fmla="*/ 1059 h 1205"/>
                <a:gd name="T66" fmla="*/ 490 w 1138"/>
                <a:gd name="T67" fmla="*/ 981 h 1205"/>
                <a:gd name="T68" fmla="*/ 477 w 1138"/>
                <a:gd name="T69" fmla="*/ 906 h 1205"/>
                <a:gd name="T70" fmla="*/ 457 w 1138"/>
                <a:gd name="T71" fmla="*/ 834 h 1205"/>
                <a:gd name="T72" fmla="*/ 429 w 1138"/>
                <a:gd name="T73" fmla="*/ 766 h 1205"/>
                <a:gd name="T74" fmla="*/ 395 w 1138"/>
                <a:gd name="T75" fmla="*/ 701 h 1205"/>
                <a:gd name="T76" fmla="*/ 354 w 1138"/>
                <a:gd name="T77" fmla="*/ 640 h 1205"/>
                <a:gd name="T78" fmla="*/ 308 w 1138"/>
                <a:gd name="T79" fmla="*/ 585 h 1205"/>
                <a:gd name="T80" fmla="*/ 255 w 1138"/>
                <a:gd name="T81" fmla="*/ 534 h 1205"/>
                <a:gd name="T82" fmla="*/ 198 w 1138"/>
                <a:gd name="T83" fmla="*/ 489 h 1205"/>
                <a:gd name="T84" fmla="*/ 137 w 1138"/>
                <a:gd name="T85" fmla="*/ 450 h 1205"/>
                <a:gd name="T86" fmla="*/ 70 w 1138"/>
                <a:gd name="T87" fmla="*/ 418 h 1205"/>
                <a:gd name="T88" fmla="*/ 0 w 1138"/>
                <a:gd name="T89" fmla="*/ 392 h 1205"/>
                <a:gd name="T90" fmla="*/ 42 w 1138"/>
                <a:gd name="T91" fmla="*/ 348 h 1205"/>
                <a:gd name="T92" fmla="*/ 79 w 1138"/>
                <a:gd name="T93" fmla="*/ 299 h 1205"/>
                <a:gd name="T94" fmla="*/ 111 w 1138"/>
                <a:gd name="T95" fmla="*/ 245 h 1205"/>
                <a:gd name="T96" fmla="*/ 137 w 1138"/>
                <a:gd name="T97" fmla="*/ 188 h 1205"/>
                <a:gd name="T98" fmla="*/ 155 w 1138"/>
                <a:gd name="T99" fmla="*/ 128 h 1205"/>
                <a:gd name="T100" fmla="*/ 167 w 1138"/>
                <a:gd name="T101" fmla="*/ 65 h 1205"/>
                <a:gd name="T102" fmla="*/ 173 w 1138"/>
                <a:gd name="T103" fmla="*/ 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38" h="1205">
                  <a:moveTo>
                    <a:pt x="173" y="0"/>
                  </a:moveTo>
                  <a:lnTo>
                    <a:pt x="556" y="0"/>
                  </a:lnTo>
                  <a:lnTo>
                    <a:pt x="625" y="4"/>
                  </a:lnTo>
                  <a:lnTo>
                    <a:pt x="689" y="16"/>
                  </a:lnTo>
                  <a:lnTo>
                    <a:pt x="752" y="34"/>
                  </a:lnTo>
                  <a:lnTo>
                    <a:pt x="812" y="60"/>
                  </a:lnTo>
                  <a:lnTo>
                    <a:pt x="868" y="92"/>
                  </a:lnTo>
                  <a:lnTo>
                    <a:pt x="920" y="129"/>
                  </a:lnTo>
                  <a:lnTo>
                    <a:pt x="968" y="171"/>
                  </a:lnTo>
                  <a:lnTo>
                    <a:pt x="1010" y="220"/>
                  </a:lnTo>
                  <a:lnTo>
                    <a:pt x="1046" y="272"/>
                  </a:lnTo>
                  <a:lnTo>
                    <a:pt x="1079" y="329"/>
                  </a:lnTo>
                  <a:lnTo>
                    <a:pt x="1104" y="390"/>
                  </a:lnTo>
                  <a:lnTo>
                    <a:pt x="1122" y="452"/>
                  </a:lnTo>
                  <a:lnTo>
                    <a:pt x="1134" y="518"/>
                  </a:lnTo>
                  <a:lnTo>
                    <a:pt x="1138" y="586"/>
                  </a:lnTo>
                  <a:lnTo>
                    <a:pt x="1138" y="1061"/>
                  </a:lnTo>
                  <a:lnTo>
                    <a:pt x="1135" y="1061"/>
                  </a:lnTo>
                  <a:lnTo>
                    <a:pt x="1104" y="1076"/>
                  </a:lnTo>
                  <a:lnTo>
                    <a:pt x="1097" y="1081"/>
                  </a:lnTo>
                  <a:lnTo>
                    <a:pt x="1083" y="1086"/>
                  </a:lnTo>
                  <a:lnTo>
                    <a:pt x="1062" y="1095"/>
                  </a:lnTo>
                  <a:lnTo>
                    <a:pt x="1035" y="1106"/>
                  </a:lnTo>
                  <a:lnTo>
                    <a:pt x="1000" y="1119"/>
                  </a:lnTo>
                  <a:lnTo>
                    <a:pt x="959" y="1132"/>
                  </a:lnTo>
                  <a:lnTo>
                    <a:pt x="911" y="1146"/>
                  </a:lnTo>
                  <a:lnTo>
                    <a:pt x="857" y="1158"/>
                  </a:lnTo>
                  <a:lnTo>
                    <a:pt x="796" y="1171"/>
                  </a:lnTo>
                  <a:lnTo>
                    <a:pt x="730" y="1184"/>
                  </a:lnTo>
                  <a:lnTo>
                    <a:pt x="657" y="1194"/>
                  </a:lnTo>
                  <a:lnTo>
                    <a:pt x="578" y="1201"/>
                  </a:lnTo>
                  <a:lnTo>
                    <a:pt x="494" y="1205"/>
                  </a:lnTo>
                  <a:lnTo>
                    <a:pt x="494" y="1059"/>
                  </a:lnTo>
                  <a:lnTo>
                    <a:pt x="490" y="981"/>
                  </a:lnTo>
                  <a:lnTo>
                    <a:pt x="477" y="906"/>
                  </a:lnTo>
                  <a:lnTo>
                    <a:pt x="457" y="834"/>
                  </a:lnTo>
                  <a:lnTo>
                    <a:pt x="429" y="766"/>
                  </a:lnTo>
                  <a:lnTo>
                    <a:pt x="395" y="701"/>
                  </a:lnTo>
                  <a:lnTo>
                    <a:pt x="354" y="640"/>
                  </a:lnTo>
                  <a:lnTo>
                    <a:pt x="308" y="585"/>
                  </a:lnTo>
                  <a:lnTo>
                    <a:pt x="255" y="534"/>
                  </a:lnTo>
                  <a:lnTo>
                    <a:pt x="198" y="489"/>
                  </a:lnTo>
                  <a:lnTo>
                    <a:pt x="137" y="450"/>
                  </a:lnTo>
                  <a:lnTo>
                    <a:pt x="70" y="418"/>
                  </a:lnTo>
                  <a:lnTo>
                    <a:pt x="0" y="392"/>
                  </a:lnTo>
                  <a:lnTo>
                    <a:pt x="42" y="348"/>
                  </a:lnTo>
                  <a:lnTo>
                    <a:pt x="79" y="299"/>
                  </a:lnTo>
                  <a:lnTo>
                    <a:pt x="111" y="245"/>
                  </a:lnTo>
                  <a:lnTo>
                    <a:pt x="137" y="188"/>
                  </a:lnTo>
                  <a:lnTo>
                    <a:pt x="155" y="128"/>
                  </a:lnTo>
                  <a:lnTo>
                    <a:pt x="167" y="65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467544" y="6044794"/>
              <a:ext cx="236775" cy="240982"/>
            </a:xfrm>
            <a:custGeom>
              <a:avLst/>
              <a:gdLst>
                <a:gd name="T0" fmla="*/ 582 w 1184"/>
                <a:gd name="T1" fmla="*/ 0 h 1202"/>
                <a:gd name="T2" fmla="*/ 968 w 1184"/>
                <a:gd name="T3" fmla="*/ 0 h 1202"/>
                <a:gd name="T4" fmla="*/ 1011 w 1184"/>
                <a:gd name="T5" fmla="*/ 3 h 1202"/>
                <a:gd name="T6" fmla="*/ 1017 w 1184"/>
                <a:gd name="T7" fmla="*/ 67 h 1202"/>
                <a:gd name="T8" fmla="*/ 1030 w 1184"/>
                <a:gd name="T9" fmla="*/ 129 h 1202"/>
                <a:gd name="T10" fmla="*/ 1049 w 1184"/>
                <a:gd name="T11" fmla="*/ 190 h 1202"/>
                <a:gd name="T12" fmla="*/ 1075 w 1184"/>
                <a:gd name="T13" fmla="*/ 247 h 1202"/>
                <a:gd name="T14" fmla="*/ 1106 w 1184"/>
                <a:gd name="T15" fmla="*/ 299 h 1202"/>
                <a:gd name="T16" fmla="*/ 1142 w 1184"/>
                <a:gd name="T17" fmla="*/ 348 h 1202"/>
                <a:gd name="T18" fmla="*/ 1184 w 1184"/>
                <a:gd name="T19" fmla="*/ 392 h 1202"/>
                <a:gd name="T20" fmla="*/ 1114 w 1184"/>
                <a:gd name="T21" fmla="*/ 418 h 1202"/>
                <a:gd name="T22" fmla="*/ 1048 w 1184"/>
                <a:gd name="T23" fmla="*/ 450 h 1202"/>
                <a:gd name="T24" fmla="*/ 986 w 1184"/>
                <a:gd name="T25" fmla="*/ 489 h 1202"/>
                <a:gd name="T26" fmla="*/ 928 w 1184"/>
                <a:gd name="T27" fmla="*/ 534 h 1202"/>
                <a:gd name="T28" fmla="*/ 876 w 1184"/>
                <a:gd name="T29" fmla="*/ 585 h 1202"/>
                <a:gd name="T30" fmla="*/ 830 w 1184"/>
                <a:gd name="T31" fmla="*/ 640 h 1202"/>
                <a:gd name="T32" fmla="*/ 789 w 1184"/>
                <a:gd name="T33" fmla="*/ 701 h 1202"/>
                <a:gd name="T34" fmla="*/ 754 w 1184"/>
                <a:gd name="T35" fmla="*/ 766 h 1202"/>
                <a:gd name="T36" fmla="*/ 727 w 1184"/>
                <a:gd name="T37" fmla="*/ 834 h 1202"/>
                <a:gd name="T38" fmla="*/ 706 w 1184"/>
                <a:gd name="T39" fmla="*/ 906 h 1202"/>
                <a:gd name="T40" fmla="*/ 695 w 1184"/>
                <a:gd name="T41" fmla="*/ 981 h 1202"/>
                <a:gd name="T42" fmla="*/ 691 w 1184"/>
                <a:gd name="T43" fmla="*/ 1059 h 1202"/>
                <a:gd name="T44" fmla="*/ 691 w 1184"/>
                <a:gd name="T45" fmla="*/ 1202 h 1202"/>
                <a:gd name="T46" fmla="*/ 606 w 1184"/>
                <a:gd name="T47" fmla="*/ 1197 h 1202"/>
                <a:gd name="T48" fmla="*/ 519 w 1184"/>
                <a:gd name="T49" fmla="*/ 1187 h 1202"/>
                <a:gd name="T50" fmla="*/ 429 w 1184"/>
                <a:gd name="T51" fmla="*/ 1174 h 1202"/>
                <a:gd name="T52" fmla="*/ 336 w 1184"/>
                <a:gd name="T53" fmla="*/ 1157 h 1202"/>
                <a:gd name="T54" fmla="*/ 239 w 1184"/>
                <a:gd name="T55" fmla="*/ 1136 h 1202"/>
                <a:gd name="T56" fmla="*/ 138 w 1184"/>
                <a:gd name="T57" fmla="*/ 1109 h 1202"/>
                <a:gd name="T58" fmla="*/ 34 w 1184"/>
                <a:gd name="T59" fmla="*/ 1079 h 1202"/>
                <a:gd name="T60" fmla="*/ 2 w 1184"/>
                <a:gd name="T61" fmla="*/ 1068 h 1202"/>
                <a:gd name="T62" fmla="*/ 0 w 1184"/>
                <a:gd name="T63" fmla="*/ 1061 h 1202"/>
                <a:gd name="T64" fmla="*/ 0 w 1184"/>
                <a:gd name="T65" fmla="*/ 586 h 1202"/>
                <a:gd name="T66" fmla="*/ 4 w 1184"/>
                <a:gd name="T67" fmla="*/ 518 h 1202"/>
                <a:gd name="T68" fmla="*/ 16 w 1184"/>
                <a:gd name="T69" fmla="*/ 452 h 1202"/>
                <a:gd name="T70" fmla="*/ 35 w 1184"/>
                <a:gd name="T71" fmla="*/ 390 h 1202"/>
                <a:gd name="T72" fmla="*/ 61 w 1184"/>
                <a:gd name="T73" fmla="*/ 329 h 1202"/>
                <a:gd name="T74" fmla="*/ 92 w 1184"/>
                <a:gd name="T75" fmla="*/ 272 h 1202"/>
                <a:gd name="T76" fmla="*/ 130 w 1184"/>
                <a:gd name="T77" fmla="*/ 220 h 1202"/>
                <a:gd name="T78" fmla="*/ 172 w 1184"/>
                <a:gd name="T79" fmla="*/ 171 h 1202"/>
                <a:gd name="T80" fmla="*/ 220 w 1184"/>
                <a:gd name="T81" fmla="*/ 129 h 1202"/>
                <a:gd name="T82" fmla="*/ 272 w 1184"/>
                <a:gd name="T83" fmla="*/ 92 h 1202"/>
                <a:gd name="T84" fmla="*/ 326 w 1184"/>
                <a:gd name="T85" fmla="*/ 60 h 1202"/>
                <a:gd name="T86" fmla="*/ 387 w 1184"/>
                <a:gd name="T87" fmla="*/ 34 h 1202"/>
                <a:gd name="T88" fmla="*/ 450 w 1184"/>
                <a:gd name="T89" fmla="*/ 16 h 1202"/>
                <a:gd name="T90" fmla="*/ 515 w 1184"/>
                <a:gd name="T91" fmla="*/ 4 h 1202"/>
                <a:gd name="T92" fmla="*/ 582 w 1184"/>
                <a:gd name="T9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4" h="1202">
                  <a:moveTo>
                    <a:pt x="582" y="0"/>
                  </a:moveTo>
                  <a:lnTo>
                    <a:pt x="968" y="0"/>
                  </a:lnTo>
                  <a:lnTo>
                    <a:pt x="1011" y="3"/>
                  </a:lnTo>
                  <a:lnTo>
                    <a:pt x="1017" y="67"/>
                  </a:lnTo>
                  <a:lnTo>
                    <a:pt x="1030" y="129"/>
                  </a:lnTo>
                  <a:lnTo>
                    <a:pt x="1049" y="190"/>
                  </a:lnTo>
                  <a:lnTo>
                    <a:pt x="1075" y="247"/>
                  </a:lnTo>
                  <a:lnTo>
                    <a:pt x="1106" y="299"/>
                  </a:lnTo>
                  <a:lnTo>
                    <a:pt x="1142" y="348"/>
                  </a:lnTo>
                  <a:lnTo>
                    <a:pt x="1184" y="392"/>
                  </a:lnTo>
                  <a:lnTo>
                    <a:pt x="1114" y="418"/>
                  </a:lnTo>
                  <a:lnTo>
                    <a:pt x="1048" y="450"/>
                  </a:lnTo>
                  <a:lnTo>
                    <a:pt x="986" y="489"/>
                  </a:lnTo>
                  <a:lnTo>
                    <a:pt x="928" y="534"/>
                  </a:lnTo>
                  <a:lnTo>
                    <a:pt x="876" y="585"/>
                  </a:lnTo>
                  <a:lnTo>
                    <a:pt x="830" y="640"/>
                  </a:lnTo>
                  <a:lnTo>
                    <a:pt x="789" y="701"/>
                  </a:lnTo>
                  <a:lnTo>
                    <a:pt x="754" y="766"/>
                  </a:lnTo>
                  <a:lnTo>
                    <a:pt x="727" y="834"/>
                  </a:lnTo>
                  <a:lnTo>
                    <a:pt x="706" y="906"/>
                  </a:lnTo>
                  <a:lnTo>
                    <a:pt x="695" y="981"/>
                  </a:lnTo>
                  <a:lnTo>
                    <a:pt x="691" y="1059"/>
                  </a:lnTo>
                  <a:lnTo>
                    <a:pt x="691" y="1202"/>
                  </a:lnTo>
                  <a:lnTo>
                    <a:pt x="606" y="1197"/>
                  </a:lnTo>
                  <a:lnTo>
                    <a:pt x="519" y="1187"/>
                  </a:lnTo>
                  <a:lnTo>
                    <a:pt x="429" y="1174"/>
                  </a:lnTo>
                  <a:lnTo>
                    <a:pt x="336" y="1157"/>
                  </a:lnTo>
                  <a:lnTo>
                    <a:pt x="239" y="1136"/>
                  </a:lnTo>
                  <a:lnTo>
                    <a:pt x="138" y="1109"/>
                  </a:lnTo>
                  <a:lnTo>
                    <a:pt x="34" y="1079"/>
                  </a:lnTo>
                  <a:lnTo>
                    <a:pt x="2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8"/>
                  </a:lnTo>
                  <a:lnTo>
                    <a:pt x="16" y="452"/>
                  </a:lnTo>
                  <a:lnTo>
                    <a:pt x="35" y="390"/>
                  </a:lnTo>
                  <a:lnTo>
                    <a:pt x="61" y="329"/>
                  </a:lnTo>
                  <a:lnTo>
                    <a:pt x="92" y="272"/>
                  </a:lnTo>
                  <a:lnTo>
                    <a:pt x="130" y="220"/>
                  </a:lnTo>
                  <a:lnTo>
                    <a:pt x="172" y="171"/>
                  </a:lnTo>
                  <a:lnTo>
                    <a:pt x="220" y="129"/>
                  </a:lnTo>
                  <a:lnTo>
                    <a:pt x="272" y="92"/>
                  </a:lnTo>
                  <a:lnTo>
                    <a:pt x="326" y="60"/>
                  </a:lnTo>
                  <a:lnTo>
                    <a:pt x="387" y="34"/>
                  </a:lnTo>
                  <a:lnTo>
                    <a:pt x="450" y="16"/>
                  </a:lnTo>
                  <a:lnTo>
                    <a:pt x="515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627397" y="6139745"/>
              <a:ext cx="310091" cy="241583"/>
            </a:xfrm>
            <a:custGeom>
              <a:avLst/>
              <a:gdLst>
                <a:gd name="T0" fmla="*/ 582 w 1549"/>
                <a:gd name="T1" fmla="*/ 0 h 1207"/>
                <a:gd name="T2" fmla="*/ 969 w 1549"/>
                <a:gd name="T3" fmla="*/ 0 h 1207"/>
                <a:gd name="T4" fmla="*/ 1036 w 1549"/>
                <a:gd name="T5" fmla="*/ 4 h 1207"/>
                <a:gd name="T6" fmla="*/ 1101 w 1549"/>
                <a:gd name="T7" fmla="*/ 16 h 1207"/>
                <a:gd name="T8" fmla="*/ 1164 w 1549"/>
                <a:gd name="T9" fmla="*/ 34 h 1207"/>
                <a:gd name="T10" fmla="*/ 1223 w 1549"/>
                <a:gd name="T11" fmla="*/ 60 h 1207"/>
                <a:gd name="T12" fmla="*/ 1279 w 1549"/>
                <a:gd name="T13" fmla="*/ 91 h 1207"/>
                <a:gd name="T14" fmla="*/ 1331 w 1549"/>
                <a:gd name="T15" fmla="*/ 129 h 1207"/>
                <a:gd name="T16" fmla="*/ 1379 w 1549"/>
                <a:gd name="T17" fmla="*/ 171 h 1207"/>
                <a:gd name="T18" fmla="*/ 1421 w 1549"/>
                <a:gd name="T19" fmla="*/ 220 h 1207"/>
                <a:gd name="T20" fmla="*/ 1459 w 1549"/>
                <a:gd name="T21" fmla="*/ 272 h 1207"/>
                <a:gd name="T22" fmla="*/ 1490 w 1549"/>
                <a:gd name="T23" fmla="*/ 329 h 1207"/>
                <a:gd name="T24" fmla="*/ 1516 w 1549"/>
                <a:gd name="T25" fmla="*/ 388 h 1207"/>
                <a:gd name="T26" fmla="*/ 1534 w 1549"/>
                <a:gd name="T27" fmla="*/ 452 h 1207"/>
                <a:gd name="T28" fmla="*/ 1545 w 1549"/>
                <a:gd name="T29" fmla="*/ 517 h 1207"/>
                <a:gd name="T30" fmla="*/ 1549 w 1549"/>
                <a:gd name="T31" fmla="*/ 586 h 1207"/>
                <a:gd name="T32" fmla="*/ 1549 w 1549"/>
                <a:gd name="T33" fmla="*/ 1061 h 1207"/>
                <a:gd name="T34" fmla="*/ 1547 w 1549"/>
                <a:gd name="T35" fmla="*/ 1061 h 1207"/>
                <a:gd name="T36" fmla="*/ 1516 w 1549"/>
                <a:gd name="T37" fmla="*/ 1076 h 1207"/>
                <a:gd name="T38" fmla="*/ 1510 w 1549"/>
                <a:gd name="T39" fmla="*/ 1079 h 1207"/>
                <a:gd name="T40" fmla="*/ 1496 w 1549"/>
                <a:gd name="T41" fmla="*/ 1086 h 1207"/>
                <a:gd name="T42" fmla="*/ 1475 w 1549"/>
                <a:gd name="T43" fmla="*/ 1095 h 1207"/>
                <a:gd name="T44" fmla="*/ 1447 w 1549"/>
                <a:gd name="T45" fmla="*/ 1106 h 1207"/>
                <a:gd name="T46" fmla="*/ 1413 w 1549"/>
                <a:gd name="T47" fmla="*/ 1117 h 1207"/>
                <a:gd name="T48" fmla="*/ 1372 w 1549"/>
                <a:gd name="T49" fmla="*/ 1131 h 1207"/>
                <a:gd name="T50" fmla="*/ 1326 w 1549"/>
                <a:gd name="T51" fmla="*/ 1144 h 1207"/>
                <a:gd name="T52" fmla="*/ 1272 w 1549"/>
                <a:gd name="T53" fmla="*/ 1158 h 1207"/>
                <a:gd name="T54" fmla="*/ 1212 w 1549"/>
                <a:gd name="T55" fmla="*/ 1171 h 1207"/>
                <a:gd name="T56" fmla="*/ 1147 w 1549"/>
                <a:gd name="T57" fmla="*/ 1182 h 1207"/>
                <a:gd name="T58" fmla="*/ 1075 w 1549"/>
                <a:gd name="T59" fmla="*/ 1192 h 1207"/>
                <a:gd name="T60" fmla="*/ 998 w 1549"/>
                <a:gd name="T61" fmla="*/ 1199 h 1207"/>
                <a:gd name="T62" fmla="*/ 914 w 1549"/>
                <a:gd name="T63" fmla="*/ 1205 h 1207"/>
                <a:gd name="T64" fmla="*/ 825 w 1549"/>
                <a:gd name="T65" fmla="*/ 1207 h 1207"/>
                <a:gd name="T66" fmla="*/ 741 w 1549"/>
                <a:gd name="T67" fmla="*/ 1205 h 1207"/>
                <a:gd name="T68" fmla="*/ 652 w 1549"/>
                <a:gd name="T69" fmla="*/ 1201 h 1207"/>
                <a:gd name="T70" fmla="*/ 559 w 1549"/>
                <a:gd name="T71" fmla="*/ 1191 h 1207"/>
                <a:gd name="T72" fmla="*/ 462 w 1549"/>
                <a:gd name="T73" fmla="*/ 1178 h 1207"/>
                <a:gd name="T74" fmla="*/ 361 w 1549"/>
                <a:gd name="T75" fmla="*/ 1161 h 1207"/>
                <a:gd name="T76" fmla="*/ 256 w 1549"/>
                <a:gd name="T77" fmla="*/ 1139 h 1207"/>
                <a:gd name="T78" fmla="*/ 147 w 1549"/>
                <a:gd name="T79" fmla="*/ 1112 h 1207"/>
                <a:gd name="T80" fmla="*/ 35 w 1549"/>
                <a:gd name="T81" fmla="*/ 1078 h 1207"/>
                <a:gd name="T82" fmla="*/ 1 w 1549"/>
                <a:gd name="T83" fmla="*/ 1068 h 1207"/>
                <a:gd name="T84" fmla="*/ 0 w 1549"/>
                <a:gd name="T85" fmla="*/ 1061 h 1207"/>
                <a:gd name="T86" fmla="*/ 0 w 1549"/>
                <a:gd name="T87" fmla="*/ 586 h 1207"/>
                <a:gd name="T88" fmla="*/ 4 w 1549"/>
                <a:gd name="T89" fmla="*/ 517 h 1207"/>
                <a:gd name="T90" fmla="*/ 15 w 1549"/>
                <a:gd name="T91" fmla="*/ 452 h 1207"/>
                <a:gd name="T92" fmla="*/ 35 w 1549"/>
                <a:gd name="T93" fmla="*/ 388 h 1207"/>
                <a:gd name="T94" fmla="*/ 60 w 1549"/>
                <a:gd name="T95" fmla="*/ 329 h 1207"/>
                <a:gd name="T96" fmla="*/ 91 w 1549"/>
                <a:gd name="T97" fmla="*/ 272 h 1207"/>
                <a:gd name="T98" fmla="*/ 129 w 1549"/>
                <a:gd name="T99" fmla="*/ 220 h 1207"/>
                <a:gd name="T100" fmla="*/ 171 w 1549"/>
                <a:gd name="T101" fmla="*/ 171 h 1207"/>
                <a:gd name="T102" fmla="*/ 219 w 1549"/>
                <a:gd name="T103" fmla="*/ 129 h 1207"/>
                <a:gd name="T104" fmla="*/ 271 w 1549"/>
                <a:gd name="T105" fmla="*/ 91 h 1207"/>
                <a:gd name="T106" fmla="*/ 327 w 1549"/>
                <a:gd name="T107" fmla="*/ 60 h 1207"/>
                <a:gd name="T108" fmla="*/ 386 w 1549"/>
                <a:gd name="T109" fmla="*/ 34 h 1207"/>
                <a:gd name="T110" fmla="*/ 450 w 1549"/>
                <a:gd name="T111" fmla="*/ 16 h 1207"/>
                <a:gd name="T112" fmla="*/ 514 w 1549"/>
                <a:gd name="T113" fmla="*/ 4 h 1207"/>
                <a:gd name="T114" fmla="*/ 582 w 1549"/>
                <a:gd name="T115" fmla="*/ 0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9" h="1207">
                  <a:moveTo>
                    <a:pt x="582" y="0"/>
                  </a:moveTo>
                  <a:lnTo>
                    <a:pt x="969" y="0"/>
                  </a:lnTo>
                  <a:lnTo>
                    <a:pt x="1036" y="4"/>
                  </a:lnTo>
                  <a:lnTo>
                    <a:pt x="1101" y="16"/>
                  </a:lnTo>
                  <a:lnTo>
                    <a:pt x="1164" y="34"/>
                  </a:lnTo>
                  <a:lnTo>
                    <a:pt x="1223" y="60"/>
                  </a:lnTo>
                  <a:lnTo>
                    <a:pt x="1279" y="91"/>
                  </a:lnTo>
                  <a:lnTo>
                    <a:pt x="1331" y="129"/>
                  </a:lnTo>
                  <a:lnTo>
                    <a:pt x="1379" y="171"/>
                  </a:lnTo>
                  <a:lnTo>
                    <a:pt x="1421" y="220"/>
                  </a:lnTo>
                  <a:lnTo>
                    <a:pt x="1459" y="272"/>
                  </a:lnTo>
                  <a:lnTo>
                    <a:pt x="1490" y="329"/>
                  </a:lnTo>
                  <a:lnTo>
                    <a:pt x="1516" y="388"/>
                  </a:lnTo>
                  <a:lnTo>
                    <a:pt x="1534" y="452"/>
                  </a:lnTo>
                  <a:lnTo>
                    <a:pt x="1545" y="517"/>
                  </a:lnTo>
                  <a:lnTo>
                    <a:pt x="1549" y="586"/>
                  </a:lnTo>
                  <a:lnTo>
                    <a:pt x="1549" y="1061"/>
                  </a:lnTo>
                  <a:lnTo>
                    <a:pt x="1547" y="1061"/>
                  </a:lnTo>
                  <a:lnTo>
                    <a:pt x="1516" y="1076"/>
                  </a:lnTo>
                  <a:lnTo>
                    <a:pt x="1510" y="1079"/>
                  </a:lnTo>
                  <a:lnTo>
                    <a:pt x="1496" y="1086"/>
                  </a:lnTo>
                  <a:lnTo>
                    <a:pt x="1475" y="1095"/>
                  </a:lnTo>
                  <a:lnTo>
                    <a:pt x="1447" y="1106"/>
                  </a:lnTo>
                  <a:lnTo>
                    <a:pt x="1413" y="1117"/>
                  </a:lnTo>
                  <a:lnTo>
                    <a:pt x="1372" y="1131"/>
                  </a:lnTo>
                  <a:lnTo>
                    <a:pt x="1326" y="1144"/>
                  </a:lnTo>
                  <a:lnTo>
                    <a:pt x="1272" y="1158"/>
                  </a:lnTo>
                  <a:lnTo>
                    <a:pt x="1212" y="1171"/>
                  </a:lnTo>
                  <a:lnTo>
                    <a:pt x="1147" y="1182"/>
                  </a:lnTo>
                  <a:lnTo>
                    <a:pt x="1075" y="1192"/>
                  </a:lnTo>
                  <a:lnTo>
                    <a:pt x="998" y="1199"/>
                  </a:lnTo>
                  <a:lnTo>
                    <a:pt x="914" y="1205"/>
                  </a:lnTo>
                  <a:lnTo>
                    <a:pt x="825" y="1207"/>
                  </a:lnTo>
                  <a:lnTo>
                    <a:pt x="741" y="1205"/>
                  </a:lnTo>
                  <a:lnTo>
                    <a:pt x="652" y="1201"/>
                  </a:lnTo>
                  <a:lnTo>
                    <a:pt x="559" y="1191"/>
                  </a:lnTo>
                  <a:lnTo>
                    <a:pt x="462" y="1178"/>
                  </a:lnTo>
                  <a:lnTo>
                    <a:pt x="361" y="1161"/>
                  </a:lnTo>
                  <a:lnTo>
                    <a:pt x="256" y="1139"/>
                  </a:lnTo>
                  <a:lnTo>
                    <a:pt x="147" y="1112"/>
                  </a:lnTo>
                  <a:lnTo>
                    <a:pt x="35" y="1078"/>
                  </a:lnTo>
                  <a:lnTo>
                    <a:pt x="1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7"/>
                  </a:lnTo>
                  <a:lnTo>
                    <a:pt x="15" y="452"/>
                  </a:lnTo>
                  <a:lnTo>
                    <a:pt x="35" y="388"/>
                  </a:lnTo>
                  <a:lnTo>
                    <a:pt x="60" y="329"/>
                  </a:lnTo>
                  <a:lnTo>
                    <a:pt x="91" y="272"/>
                  </a:lnTo>
                  <a:lnTo>
                    <a:pt x="129" y="220"/>
                  </a:lnTo>
                  <a:lnTo>
                    <a:pt x="171" y="171"/>
                  </a:lnTo>
                  <a:lnTo>
                    <a:pt x="219" y="129"/>
                  </a:lnTo>
                  <a:lnTo>
                    <a:pt x="271" y="91"/>
                  </a:lnTo>
                  <a:lnTo>
                    <a:pt x="327" y="60"/>
                  </a:lnTo>
                  <a:lnTo>
                    <a:pt x="386" y="34"/>
                  </a:lnTo>
                  <a:lnTo>
                    <a:pt x="450" y="16"/>
                  </a:lnTo>
                  <a:lnTo>
                    <a:pt x="514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5" name="Groupe 484"/>
          <p:cNvGrpSpPr/>
          <p:nvPr/>
        </p:nvGrpSpPr>
        <p:grpSpPr>
          <a:xfrm>
            <a:off x="1116142" y="5413087"/>
            <a:ext cx="617327" cy="501002"/>
            <a:chOff x="467544" y="5855494"/>
            <a:chExt cx="620784" cy="525834"/>
          </a:xfrm>
          <a:solidFill>
            <a:schemeClr val="bg1"/>
          </a:solidFill>
        </p:grpSpPr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841937" y="5855494"/>
              <a:ext cx="182089" cy="183291"/>
            </a:xfrm>
            <a:custGeom>
              <a:avLst/>
              <a:gdLst>
                <a:gd name="T0" fmla="*/ 454 w 908"/>
                <a:gd name="T1" fmla="*/ 0 h 915"/>
                <a:gd name="T2" fmla="*/ 516 w 908"/>
                <a:gd name="T3" fmla="*/ 5 h 915"/>
                <a:gd name="T4" fmla="*/ 575 w 908"/>
                <a:gd name="T5" fmla="*/ 16 h 915"/>
                <a:gd name="T6" fmla="*/ 631 w 908"/>
                <a:gd name="T7" fmla="*/ 36 h 915"/>
                <a:gd name="T8" fmla="*/ 683 w 908"/>
                <a:gd name="T9" fmla="*/ 63 h 915"/>
                <a:gd name="T10" fmla="*/ 732 w 908"/>
                <a:gd name="T11" fmla="*/ 95 h 915"/>
                <a:gd name="T12" fmla="*/ 776 w 908"/>
                <a:gd name="T13" fmla="*/ 133 h 915"/>
                <a:gd name="T14" fmla="*/ 814 w 908"/>
                <a:gd name="T15" fmla="*/ 177 h 915"/>
                <a:gd name="T16" fmla="*/ 846 w 908"/>
                <a:gd name="T17" fmla="*/ 227 h 915"/>
                <a:gd name="T18" fmla="*/ 873 w 908"/>
                <a:gd name="T19" fmla="*/ 279 h 915"/>
                <a:gd name="T20" fmla="*/ 893 w 908"/>
                <a:gd name="T21" fmla="*/ 336 h 915"/>
                <a:gd name="T22" fmla="*/ 904 w 908"/>
                <a:gd name="T23" fmla="*/ 395 h 915"/>
                <a:gd name="T24" fmla="*/ 908 w 908"/>
                <a:gd name="T25" fmla="*/ 458 h 915"/>
                <a:gd name="T26" fmla="*/ 904 w 908"/>
                <a:gd name="T27" fmla="*/ 520 h 915"/>
                <a:gd name="T28" fmla="*/ 893 w 908"/>
                <a:gd name="T29" fmla="*/ 579 h 915"/>
                <a:gd name="T30" fmla="*/ 873 w 908"/>
                <a:gd name="T31" fmla="*/ 636 h 915"/>
                <a:gd name="T32" fmla="*/ 846 w 908"/>
                <a:gd name="T33" fmla="*/ 688 h 915"/>
                <a:gd name="T34" fmla="*/ 814 w 908"/>
                <a:gd name="T35" fmla="*/ 737 h 915"/>
                <a:gd name="T36" fmla="*/ 776 w 908"/>
                <a:gd name="T37" fmla="*/ 780 h 915"/>
                <a:gd name="T38" fmla="*/ 732 w 908"/>
                <a:gd name="T39" fmla="*/ 820 h 915"/>
                <a:gd name="T40" fmla="*/ 683 w 908"/>
                <a:gd name="T41" fmla="*/ 853 h 915"/>
                <a:gd name="T42" fmla="*/ 631 w 908"/>
                <a:gd name="T43" fmla="*/ 880 h 915"/>
                <a:gd name="T44" fmla="*/ 575 w 908"/>
                <a:gd name="T45" fmla="*/ 899 h 915"/>
                <a:gd name="T46" fmla="*/ 516 w 908"/>
                <a:gd name="T47" fmla="*/ 911 h 915"/>
                <a:gd name="T48" fmla="*/ 454 w 908"/>
                <a:gd name="T49" fmla="*/ 915 h 915"/>
                <a:gd name="T50" fmla="*/ 403 w 908"/>
                <a:gd name="T51" fmla="*/ 912 h 915"/>
                <a:gd name="T52" fmla="*/ 354 w 908"/>
                <a:gd name="T53" fmla="*/ 904 h 915"/>
                <a:gd name="T54" fmla="*/ 308 w 908"/>
                <a:gd name="T55" fmla="*/ 891 h 915"/>
                <a:gd name="T56" fmla="*/ 263 w 908"/>
                <a:gd name="T57" fmla="*/ 873 h 915"/>
                <a:gd name="T58" fmla="*/ 251 w 908"/>
                <a:gd name="T59" fmla="*/ 806 h 915"/>
                <a:gd name="T60" fmla="*/ 233 w 908"/>
                <a:gd name="T61" fmla="*/ 744 h 915"/>
                <a:gd name="T62" fmla="*/ 209 w 908"/>
                <a:gd name="T63" fmla="*/ 684 h 915"/>
                <a:gd name="T64" fmla="*/ 178 w 908"/>
                <a:gd name="T65" fmla="*/ 629 h 915"/>
                <a:gd name="T66" fmla="*/ 142 w 908"/>
                <a:gd name="T67" fmla="*/ 577 h 915"/>
                <a:gd name="T68" fmla="*/ 100 w 908"/>
                <a:gd name="T69" fmla="*/ 530 h 915"/>
                <a:gd name="T70" fmla="*/ 52 w 908"/>
                <a:gd name="T71" fmla="*/ 487 h 915"/>
                <a:gd name="T72" fmla="*/ 0 w 908"/>
                <a:gd name="T73" fmla="*/ 451 h 915"/>
                <a:gd name="T74" fmla="*/ 5 w 908"/>
                <a:gd name="T75" fmla="*/ 390 h 915"/>
                <a:gd name="T76" fmla="*/ 18 w 908"/>
                <a:gd name="T77" fmla="*/ 330 h 915"/>
                <a:gd name="T78" fmla="*/ 38 w 908"/>
                <a:gd name="T79" fmla="*/ 275 h 915"/>
                <a:gd name="T80" fmla="*/ 64 w 908"/>
                <a:gd name="T81" fmla="*/ 223 h 915"/>
                <a:gd name="T82" fmla="*/ 97 w 908"/>
                <a:gd name="T83" fmla="*/ 174 h 915"/>
                <a:gd name="T84" fmla="*/ 135 w 908"/>
                <a:gd name="T85" fmla="*/ 132 h 915"/>
                <a:gd name="T86" fmla="*/ 178 w 908"/>
                <a:gd name="T87" fmla="*/ 94 h 915"/>
                <a:gd name="T88" fmla="*/ 226 w 908"/>
                <a:gd name="T89" fmla="*/ 61 h 915"/>
                <a:gd name="T90" fmla="*/ 278 w 908"/>
                <a:gd name="T91" fmla="*/ 36 h 915"/>
                <a:gd name="T92" fmla="*/ 334 w 908"/>
                <a:gd name="T93" fmla="*/ 16 h 915"/>
                <a:gd name="T94" fmla="*/ 393 w 908"/>
                <a:gd name="T95" fmla="*/ 5 h 915"/>
                <a:gd name="T96" fmla="*/ 454 w 908"/>
                <a:gd name="T9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8" h="915">
                  <a:moveTo>
                    <a:pt x="454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3" y="63"/>
                  </a:lnTo>
                  <a:lnTo>
                    <a:pt x="732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4" y="395"/>
                  </a:lnTo>
                  <a:lnTo>
                    <a:pt x="908" y="458"/>
                  </a:lnTo>
                  <a:lnTo>
                    <a:pt x="904" y="520"/>
                  </a:lnTo>
                  <a:lnTo>
                    <a:pt x="893" y="579"/>
                  </a:lnTo>
                  <a:lnTo>
                    <a:pt x="873" y="636"/>
                  </a:lnTo>
                  <a:lnTo>
                    <a:pt x="846" y="688"/>
                  </a:lnTo>
                  <a:lnTo>
                    <a:pt x="814" y="737"/>
                  </a:lnTo>
                  <a:lnTo>
                    <a:pt x="776" y="780"/>
                  </a:lnTo>
                  <a:lnTo>
                    <a:pt x="732" y="820"/>
                  </a:lnTo>
                  <a:lnTo>
                    <a:pt x="683" y="853"/>
                  </a:lnTo>
                  <a:lnTo>
                    <a:pt x="631" y="880"/>
                  </a:lnTo>
                  <a:lnTo>
                    <a:pt x="575" y="899"/>
                  </a:lnTo>
                  <a:lnTo>
                    <a:pt x="516" y="911"/>
                  </a:lnTo>
                  <a:lnTo>
                    <a:pt x="454" y="915"/>
                  </a:lnTo>
                  <a:lnTo>
                    <a:pt x="403" y="912"/>
                  </a:lnTo>
                  <a:lnTo>
                    <a:pt x="354" y="904"/>
                  </a:lnTo>
                  <a:lnTo>
                    <a:pt x="308" y="891"/>
                  </a:lnTo>
                  <a:lnTo>
                    <a:pt x="263" y="873"/>
                  </a:lnTo>
                  <a:lnTo>
                    <a:pt x="251" y="806"/>
                  </a:lnTo>
                  <a:lnTo>
                    <a:pt x="233" y="744"/>
                  </a:lnTo>
                  <a:lnTo>
                    <a:pt x="209" y="684"/>
                  </a:lnTo>
                  <a:lnTo>
                    <a:pt x="178" y="629"/>
                  </a:lnTo>
                  <a:lnTo>
                    <a:pt x="142" y="577"/>
                  </a:lnTo>
                  <a:lnTo>
                    <a:pt x="100" y="530"/>
                  </a:lnTo>
                  <a:lnTo>
                    <a:pt x="52" y="487"/>
                  </a:lnTo>
                  <a:lnTo>
                    <a:pt x="0" y="451"/>
                  </a:lnTo>
                  <a:lnTo>
                    <a:pt x="5" y="390"/>
                  </a:lnTo>
                  <a:lnTo>
                    <a:pt x="18" y="330"/>
                  </a:lnTo>
                  <a:lnTo>
                    <a:pt x="38" y="275"/>
                  </a:lnTo>
                  <a:lnTo>
                    <a:pt x="64" y="223"/>
                  </a:lnTo>
                  <a:lnTo>
                    <a:pt x="97" y="174"/>
                  </a:lnTo>
                  <a:lnTo>
                    <a:pt x="135" y="132"/>
                  </a:lnTo>
                  <a:lnTo>
                    <a:pt x="178" y="94"/>
                  </a:lnTo>
                  <a:lnTo>
                    <a:pt x="226" y="61"/>
                  </a:lnTo>
                  <a:lnTo>
                    <a:pt x="278" y="36"/>
                  </a:lnTo>
                  <a:lnTo>
                    <a:pt x="334" y="16"/>
                  </a:lnTo>
                  <a:lnTo>
                    <a:pt x="393" y="5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531846" y="5855494"/>
              <a:ext cx="182089" cy="183291"/>
            </a:xfrm>
            <a:custGeom>
              <a:avLst/>
              <a:gdLst>
                <a:gd name="T0" fmla="*/ 456 w 910"/>
                <a:gd name="T1" fmla="*/ 0 h 915"/>
                <a:gd name="T2" fmla="*/ 516 w 910"/>
                <a:gd name="T3" fmla="*/ 5 h 915"/>
                <a:gd name="T4" fmla="*/ 575 w 910"/>
                <a:gd name="T5" fmla="*/ 16 h 915"/>
                <a:gd name="T6" fmla="*/ 631 w 910"/>
                <a:gd name="T7" fmla="*/ 36 h 915"/>
                <a:gd name="T8" fmla="*/ 685 w 910"/>
                <a:gd name="T9" fmla="*/ 63 h 915"/>
                <a:gd name="T10" fmla="*/ 733 w 910"/>
                <a:gd name="T11" fmla="*/ 95 h 915"/>
                <a:gd name="T12" fmla="*/ 776 w 910"/>
                <a:gd name="T13" fmla="*/ 133 h 915"/>
                <a:gd name="T14" fmla="*/ 814 w 910"/>
                <a:gd name="T15" fmla="*/ 177 h 915"/>
                <a:gd name="T16" fmla="*/ 846 w 910"/>
                <a:gd name="T17" fmla="*/ 227 h 915"/>
                <a:gd name="T18" fmla="*/ 873 w 910"/>
                <a:gd name="T19" fmla="*/ 279 h 915"/>
                <a:gd name="T20" fmla="*/ 893 w 910"/>
                <a:gd name="T21" fmla="*/ 336 h 915"/>
                <a:gd name="T22" fmla="*/ 906 w 910"/>
                <a:gd name="T23" fmla="*/ 395 h 915"/>
                <a:gd name="T24" fmla="*/ 910 w 910"/>
                <a:gd name="T25" fmla="*/ 458 h 915"/>
                <a:gd name="T26" fmla="*/ 908 w 910"/>
                <a:gd name="T27" fmla="*/ 483 h 915"/>
                <a:gd name="T28" fmla="*/ 862 w 910"/>
                <a:gd name="T29" fmla="*/ 523 h 915"/>
                <a:gd name="T30" fmla="*/ 821 w 910"/>
                <a:gd name="T31" fmla="*/ 568 h 915"/>
                <a:gd name="T32" fmla="*/ 785 w 910"/>
                <a:gd name="T33" fmla="*/ 616 h 915"/>
                <a:gd name="T34" fmla="*/ 754 w 910"/>
                <a:gd name="T35" fmla="*/ 669 h 915"/>
                <a:gd name="T36" fmla="*/ 728 w 910"/>
                <a:gd name="T37" fmla="*/ 724 h 915"/>
                <a:gd name="T38" fmla="*/ 710 w 910"/>
                <a:gd name="T39" fmla="*/ 783 h 915"/>
                <a:gd name="T40" fmla="*/ 696 w 910"/>
                <a:gd name="T41" fmla="*/ 844 h 915"/>
                <a:gd name="T42" fmla="*/ 652 w 910"/>
                <a:gd name="T43" fmla="*/ 868 h 915"/>
                <a:gd name="T44" fmla="*/ 606 w 910"/>
                <a:gd name="T45" fmla="*/ 888 h 915"/>
                <a:gd name="T46" fmla="*/ 558 w 910"/>
                <a:gd name="T47" fmla="*/ 904 h 915"/>
                <a:gd name="T48" fmla="*/ 508 w 910"/>
                <a:gd name="T49" fmla="*/ 912 h 915"/>
                <a:gd name="T50" fmla="*/ 456 w 910"/>
                <a:gd name="T51" fmla="*/ 915 h 915"/>
                <a:gd name="T52" fmla="*/ 394 w 910"/>
                <a:gd name="T53" fmla="*/ 911 h 915"/>
                <a:gd name="T54" fmla="*/ 335 w 910"/>
                <a:gd name="T55" fmla="*/ 899 h 915"/>
                <a:gd name="T56" fmla="*/ 278 w 910"/>
                <a:gd name="T57" fmla="*/ 880 h 915"/>
                <a:gd name="T58" fmla="*/ 225 w 910"/>
                <a:gd name="T59" fmla="*/ 853 h 915"/>
                <a:gd name="T60" fmla="*/ 177 w 910"/>
                <a:gd name="T61" fmla="*/ 820 h 915"/>
                <a:gd name="T62" fmla="*/ 133 w 910"/>
                <a:gd name="T63" fmla="*/ 780 h 915"/>
                <a:gd name="T64" fmla="*/ 96 w 910"/>
                <a:gd name="T65" fmla="*/ 737 h 915"/>
                <a:gd name="T66" fmla="*/ 62 w 910"/>
                <a:gd name="T67" fmla="*/ 688 h 915"/>
                <a:gd name="T68" fmla="*/ 36 w 910"/>
                <a:gd name="T69" fmla="*/ 636 h 915"/>
                <a:gd name="T70" fmla="*/ 17 w 910"/>
                <a:gd name="T71" fmla="*/ 579 h 915"/>
                <a:gd name="T72" fmla="*/ 4 w 910"/>
                <a:gd name="T73" fmla="*/ 520 h 915"/>
                <a:gd name="T74" fmla="*/ 0 w 910"/>
                <a:gd name="T75" fmla="*/ 458 h 915"/>
                <a:gd name="T76" fmla="*/ 4 w 910"/>
                <a:gd name="T77" fmla="*/ 395 h 915"/>
                <a:gd name="T78" fmla="*/ 17 w 910"/>
                <a:gd name="T79" fmla="*/ 336 h 915"/>
                <a:gd name="T80" fmla="*/ 36 w 910"/>
                <a:gd name="T81" fmla="*/ 279 h 915"/>
                <a:gd name="T82" fmla="*/ 62 w 910"/>
                <a:gd name="T83" fmla="*/ 227 h 915"/>
                <a:gd name="T84" fmla="*/ 96 w 910"/>
                <a:gd name="T85" fmla="*/ 177 h 915"/>
                <a:gd name="T86" fmla="*/ 133 w 910"/>
                <a:gd name="T87" fmla="*/ 133 h 915"/>
                <a:gd name="T88" fmla="*/ 177 w 910"/>
                <a:gd name="T89" fmla="*/ 95 h 915"/>
                <a:gd name="T90" fmla="*/ 225 w 910"/>
                <a:gd name="T91" fmla="*/ 63 h 915"/>
                <a:gd name="T92" fmla="*/ 278 w 910"/>
                <a:gd name="T93" fmla="*/ 36 h 915"/>
                <a:gd name="T94" fmla="*/ 335 w 910"/>
                <a:gd name="T95" fmla="*/ 16 h 915"/>
                <a:gd name="T96" fmla="*/ 394 w 910"/>
                <a:gd name="T97" fmla="*/ 5 h 915"/>
                <a:gd name="T98" fmla="*/ 456 w 910"/>
                <a:gd name="T99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10" h="915">
                  <a:moveTo>
                    <a:pt x="456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5" y="63"/>
                  </a:lnTo>
                  <a:lnTo>
                    <a:pt x="733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6" y="395"/>
                  </a:lnTo>
                  <a:lnTo>
                    <a:pt x="910" y="458"/>
                  </a:lnTo>
                  <a:lnTo>
                    <a:pt x="908" y="483"/>
                  </a:lnTo>
                  <a:lnTo>
                    <a:pt x="862" y="523"/>
                  </a:lnTo>
                  <a:lnTo>
                    <a:pt x="821" y="568"/>
                  </a:lnTo>
                  <a:lnTo>
                    <a:pt x="785" y="616"/>
                  </a:lnTo>
                  <a:lnTo>
                    <a:pt x="754" y="669"/>
                  </a:lnTo>
                  <a:lnTo>
                    <a:pt x="728" y="724"/>
                  </a:lnTo>
                  <a:lnTo>
                    <a:pt x="710" y="783"/>
                  </a:lnTo>
                  <a:lnTo>
                    <a:pt x="696" y="844"/>
                  </a:lnTo>
                  <a:lnTo>
                    <a:pt x="652" y="868"/>
                  </a:lnTo>
                  <a:lnTo>
                    <a:pt x="606" y="888"/>
                  </a:lnTo>
                  <a:lnTo>
                    <a:pt x="558" y="904"/>
                  </a:lnTo>
                  <a:lnTo>
                    <a:pt x="508" y="912"/>
                  </a:lnTo>
                  <a:lnTo>
                    <a:pt x="456" y="915"/>
                  </a:lnTo>
                  <a:lnTo>
                    <a:pt x="394" y="911"/>
                  </a:lnTo>
                  <a:lnTo>
                    <a:pt x="335" y="899"/>
                  </a:lnTo>
                  <a:lnTo>
                    <a:pt x="278" y="880"/>
                  </a:lnTo>
                  <a:lnTo>
                    <a:pt x="225" y="853"/>
                  </a:lnTo>
                  <a:lnTo>
                    <a:pt x="177" y="820"/>
                  </a:lnTo>
                  <a:lnTo>
                    <a:pt x="133" y="780"/>
                  </a:lnTo>
                  <a:lnTo>
                    <a:pt x="96" y="737"/>
                  </a:lnTo>
                  <a:lnTo>
                    <a:pt x="62" y="688"/>
                  </a:lnTo>
                  <a:lnTo>
                    <a:pt x="36" y="636"/>
                  </a:lnTo>
                  <a:lnTo>
                    <a:pt x="17" y="579"/>
                  </a:lnTo>
                  <a:lnTo>
                    <a:pt x="4" y="520"/>
                  </a:lnTo>
                  <a:lnTo>
                    <a:pt x="0" y="458"/>
                  </a:lnTo>
                  <a:lnTo>
                    <a:pt x="4" y="395"/>
                  </a:lnTo>
                  <a:lnTo>
                    <a:pt x="17" y="336"/>
                  </a:lnTo>
                  <a:lnTo>
                    <a:pt x="36" y="279"/>
                  </a:lnTo>
                  <a:lnTo>
                    <a:pt x="62" y="227"/>
                  </a:lnTo>
                  <a:lnTo>
                    <a:pt x="96" y="177"/>
                  </a:lnTo>
                  <a:lnTo>
                    <a:pt x="133" y="133"/>
                  </a:lnTo>
                  <a:lnTo>
                    <a:pt x="177" y="95"/>
                  </a:lnTo>
                  <a:lnTo>
                    <a:pt x="225" y="63"/>
                  </a:lnTo>
                  <a:lnTo>
                    <a:pt x="278" y="36"/>
                  </a:lnTo>
                  <a:lnTo>
                    <a:pt x="335" y="16"/>
                  </a:lnTo>
                  <a:lnTo>
                    <a:pt x="394" y="5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691098" y="5949844"/>
              <a:ext cx="182690" cy="183892"/>
            </a:xfrm>
            <a:custGeom>
              <a:avLst/>
              <a:gdLst>
                <a:gd name="T0" fmla="*/ 456 w 910"/>
                <a:gd name="T1" fmla="*/ 0 h 916"/>
                <a:gd name="T2" fmla="*/ 516 w 910"/>
                <a:gd name="T3" fmla="*/ 4 h 916"/>
                <a:gd name="T4" fmla="*/ 575 w 910"/>
                <a:gd name="T5" fmla="*/ 17 h 916"/>
                <a:gd name="T6" fmla="*/ 632 w 910"/>
                <a:gd name="T7" fmla="*/ 37 h 916"/>
                <a:gd name="T8" fmla="*/ 685 w 910"/>
                <a:gd name="T9" fmla="*/ 64 h 916"/>
                <a:gd name="T10" fmla="*/ 733 w 910"/>
                <a:gd name="T11" fmla="*/ 96 h 916"/>
                <a:gd name="T12" fmla="*/ 777 w 910"/>
                <a:gd name="T13" fmla="*/ 134 h 916"/>
                <a:gd name="T14" fmla="*/ 815 w 910"/>
                <a:gd name="T15" fmla="*/ 178 h 916"/>
                <a:gd name="T16" fmla="*/ 848 w 910"/>
                <a:gd name="T17" fmla="*/ 226 h 916"/>
                <a:gd name="T18" fmla="*/ 874 w 910"/>
                <a:gd name="T19" fmla="*/ 280 h 916"/>
                <a:gd name="T20" fmla="*/ 893 w 910"/>
                <a:gd name="T21" fmla="*/ 337 h 916"/>
                <a:gd name="T22" fmla="*/ 906 w 910"/>
                <a:gd name="T23" fmla="*/ 396 h 916"/>
                <a:gd name="T24" fmla="*/ 910 w 910"/>
                <a:gd name="T25" fmla="*/ 459 h 916"/>
                <a:gd name="T26" fmla="*/ 906 w 910"/>
                <a:gd name="T27" fmla="*/ 519 h 916"/>
                <a:gd name="T28" fmla="*/ 893 w 910"/>
                <a:gd name="T29" fmla="*/ 579 h 916"/>
                <a:gd name="T30" fmla="*/ 874 w 910"/>
                <a:gd name="T31" fmla="*/ 636 h 916"/>
                <a:gd name="T32" fmla="*/ 848 w 910"/>
                <a:gd name="T33" fmla="*/ 689 h 916"/>
                <a:gd name="T34" fmla="*/ 815 w 910"/>
                <a:gd name="T35" fmla="*/ 738 h 916"/>
                <a:gd name="T36" fmla="*/ 777 w 910"/>
                <a:gd name="T37" fmla="*/ 781 h 916"/>
                <a:gd name="T38" fmla="*/ 733 w 910"/>
                <a:gd name="T39" fmla="*/ 820 h 916"/>
                <a:gd name="T40" fmla="*/ 685 w 910"/>
                <a:gd name="T41" fmla="*/ 854 h 916"/>
                <a:gd name="T42" fmla="*/ 632 w 910"/>
                <a:gd name="T43" fmla="*/ 879 h 916"/>
                <a:gd name="T44" fmla="*/ 575 w 910"/>
                <a:gd name="T45" fmla="*/ 899 h 916"/>
                <a:gd name="T46" fmla="*/ 516 w 910"/>
                <a:gd name="T47" fmla="*/ 912 h 916"/>
                <a:gd name="T48" fmla="*/ 456 w 910"/>
                <a:gd name="T49" fmla="*/ 916 h 916"/>
                <a:gd name="T50" fmla="*/ 394 w 910"/>
                <a:gd name="T51" fmla="*/ 912 h 916"/>
                <a:gd name="T52" fmla="*/ 335 w 910"/>
                <a:gd name="T53" fmla="*/ 899 h 916"/>
                <a:gd name="T54" fmla="*/ 279 w 910"/>
                <a:gd name="T55" fmla="*/ 879 h 916"/>
                <a:gd name="T56" fmla="*/ 225 w 910"/>
                <a:gd name="T57" fmla="*/ 854 h 916"/>
                <a:gd name="T58" fmla="*/ 177 w 910"/>
                <a:gd name="T59" fmla="*/ 820 h 916"/>
                <a:gd name="T60" fmla="*/ 134 w 910"/>
                <a:gd name="T61" fmla="*/ 781 h 916"/>
                <a:gd name="T62" fmla="*/ 96 w 910"/>
                <a:gd name="T63" fmla="*/ 738 h 916"/>
                <a:gd name="T64" fmla="*/ 62 w 910"/>
                <a:gd name="T65" fmla="*/ 689 h 916"/>
                <a:gd name="T66" fmla="*/ 37 w 910"/>
                <a:gd name="T67" fmla="*/ 636 h 916"/>
                <a:gd name="T68" fmla="*/ 17 w 910"/>
                <a:gd name="T69" fmla="*/ 579 h 916"/>
                <a:gd name="T70" fmla="*/ 4 w 910"/>
                <a:gd name="T71" fmla="*/ 519 h 916"/>
                <a:gd name="T72" fmla="*/ 0 w 910"/>
                <a:gd name="T73" fmla="*/ 459 h 916"/>
                <a:gd name="T74" fmla="*/ 4 w 910"/>
                <a:gd name="T75" fmla="*/ 396 h 916"/>
                <a:gd name="T76" fmla="*/ 17 w 910"/>
                <a:gd name="T77" fmla="*/ 337 h 916"/>
                <a:gd name="T78" fmla="*/ 37 w 910"/>
                <a:gd name="T79" fmla="*/ 280 h 916"/>
                <a:gd name="T80" fmla="*/ 62 w 910"/>
                <a:gd name="T81" fmla="*/ 226 h 916"/>
                <a:gd name="T82" fmla="*/ 96 w 910"/>
                <a:gd name="T83" fmla="*/ 178 h 916"/>
                <a:gd name="T84" fmla="*/ 134 w 910"/>
                <a:gd name="T85" fmla="*/ 134 h 916"/>
                <a:gd name="T86" fmla="*/ 177 w 910"/>
                <a:gd name="T87" fmla="*/ 96 h 916"/>
                <a:gd name="T88" fmla="*/ 225 w 910"/>
                <a:gd name="T89" fmla="*/ 64 h 916"/>
                <a:gd name="T90" fmla="*/ 279 w 910"/>
                <a:gd name="T91" fmla="*/ 37 h 916"/>
                <a:gd name="T92" fmla="*/ 335 w 910"/>
                <a:gd name="T93" fmla="*/ 17 h 916"/>
                <a:gd name="T94" fmla="*/ 394 w 910"/>
                <a:gd name="T95" fmla="*/ 4 h 916"/>
                <a:gd name="T96" fmla="*/ 456 w 910"/>
                <a:gd name="T97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0" h="916">
                  <a:moveTo>
                    <a:pt x="456" y="0"/>
                  </a:moveTo>
                  <a:lnTo>
                    <a:pt x="516" y="4"/>
                  </a:lnTo>
                  <a:lnTo>
                    <a:pt x="575" y="17"/>
                  </a:lnTo>
                  <a:lnTo>
                    <a:pt x="632" y="37"/>
                  </a:lnTo>
                  <a:lnTo>
                    <a:pt x="685" y="64"/>
                  </a:lnTo>
                  <a:lnTo>
                    <a:pt x="733" y="96"/>
                  </a:lnTo>
                  <a:lnTo>
                    <a:pt x="777" y="134"/>
                  </a:lnTo>
                  <a:lnTo>
                    <a:pt x="815" y="178"/>
                  </a:lnTo>
                  <a:lnTo>
                    <a:pt x="848" y="226"/>
                  </a:lnTo>
                  <a:lnTo>
                    <a:pt x="874" y="280"/>
                  </a:lnTo>
                  <a:lnTo>
                    <a:pt x="893" y="337"/>
                  </a:lnTo>
                  <a:lnTo>
                    <a:pt x="906" y="396"/>
                  </a:lnTo>
                  <a:lnTo>
                    <a:pt x="910" y="459"/>
                  </a:lnTo>
                  <a:lnTo>
                    <a:pt x="906" y="519"/>
                  </a:lnTo>
                  <a:lnTo>
                    <a:pt x="893" y="579"/>
                  </a:lnTo>
                  <a:lnTo>
                    <a:pt x="874" y="636"/>
                  </a:lnTo>
                  <a:lnTo>
                    <a:pt x="848" y="689"/>
                  </a:lnTo>
                  <a:lnTo>
                    <a:pt x="815" y="738"/>
                  </a:lnTo>
                  <a:lnTo>
                    <a:pt x="777" y="781"/>
                  </a:lnTo>
                  <a:lnTo>
                    <a:pt x="733" y="820"/>
                  </a:lnTo>
                  <a:lnTo>
                    <a:pt x="685" y="854"/>
                  </a:lnTo>
                  <a:lnTo>
                    <a:pt x="632" y="879"/>
                  </a:lnTo>
                  <a:lnTo>
                    <a:pt x="575" y="899"/>
                  </a:lnTo>
                  <a:lnTo>
                    <a:pt x="516" y="912"/>
                  </a:lnTo>
                  <a:lnTo>
                    <a:pt x="456" y="916"/>
                  </a:lnTo>
                  <a:lnTo>
                    <a:pt x="394" y="912"/>
                  </a:lnTo>
                  <a:lnTo>
                    <a:pt x="335" y="899"/>
                  </a:lnTo>
                  <a:lnTo>
                    <a:pt x="279" y="879"/>
                  </a:lnTo>
                  <a:lnTo>
                    <a:pt x="225" y="854"/>
                  </a:lnTo>
                  <a:lnTo>
                    <a:pt x="177" y="820"/>
                  </a:lnTo>
                  <a:lnTo>
                    <a:pt x="134" y="781"/>
                  </a:lnTo>
                  <a:lnTo>
                    <a:pt x="96" y="738"/>
                  </a:lnTo>
                  <a:lnTo>
                    <a:pt x="62" y="689"/>
                  </a:lnTo>
                  <a:lnTo>
                    <a:pt x="37" y="636"/>
                  </a:lnTo>
                  <a:lnTo>
                    <a:pt x="17" y="579"/>
                  </a:lnTo>
                  <a:lnTo>
                    <a:pt x="4" y="519"/>
                  </a:lnTo>
                  <a:lnTo>
                    <a:pt x="0" y="459"/>
                  </a:lnTo>
                  <a:lnTo>
                    <a:pt x="4" y="396"/>
                  </a:lnTo>
                  <a:lnTo>
                    <a:pt x="17" y="337"/>
                  </a:lnTo>
                  <a:lnTo>
                    <a:pt x="37" y="280"/>
                  </a:lnTo>
                  <a:lnTo>
                    <a:pt x="62" y="226"/>
                  </a:lnTo>
                  <a:lnTo>
                    <a:pt x="96" y="178"/>
                  </a:lnTo>
                  <a:lnTo>
                    <a:pt x="134" y="134"/>
                  </a:lnTo>
                  <a:lnTo>
                    <a:pt x="177" y="96"/>
                  </a:lnTo>
                  <a:lnTo>
                    <a:pt x="225" y="64"/>
                  </a:lnTo>
                  <a:lnTo>
                    <a:pt x="279" y="37"/>
                  </a:lnTo>
                  <a:lnTo>
                    <a:pt x="335" y="17"/>
                  </a:lnTo>
                  <a:lnTo>
                    <a:pt x="394" y="4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>
              <a:off x="860567" y="6044794"/>
              <a:ext cx="227761" cy="241583"/>
            </a:xfrm>
            <a:custGeom>
              <a:avLst/>
              <a:gdLst>
                <a:gd name="T0" fmla="*/ 173 w 1138"/>
                <a:gd name="T1" fmla="*/ 0 h 1205"/>
                <a:gd name="T2" fmla="*/ 556 w 1138"/>
                <a:gd name="T3" fmla="*/ 0 h 1205"/>
                <a:gd name="T4" fmla="*/ 625 w 1138"/>
                <a:gd name="T5" fmla="*/ 4 h 1205"/>
                <a:gd name="T6" fmla="*/ 689 w 1138"/>
                <a:gd name="T7" fmla="*/ 16 h 1205"/>
                <a:gd name="T8" fmla="*/ 752 w 1138"/>
                <a:gd name="T9" fmla="*/ 34 h 1205"/>
                <a:gd name="T10" fmla="*/ 812 w 1138"/>
                <a:gd name="T11" fmla="*/ 60 h 1205"/>
                <a:gd name="T12" fmla="*/ 868 w 1138"/>
                <a:gd name="T13" fmla="*/ 92 h 1205"/>
                <a:gd name="T14" fmla="*/ 920 w 1138"/>
                <a:gd name="T15" fmla="*/ 129 h 1205"/>
                <a:gd name="T16" fmla="*/ 968 w 1138"/>
                <a:gd name="T17" fmla="*/ 171 h 1205"/>
                <a:gd name="T18" fmla="*/ 1010 w 1138"/>
                <a:gd name="T19" fmla="*/ 220 h 1205"/>
                <a:gd name="T20" fmla="*/ 1046 w 1138"/>
                <a:gd name="T21" fmla="*/ 272 h 1205"/>
                <a:gd name="T22" fmla="*/ 1079 w 1138"/>
                <a:gd name="T23" fmla="*/ 329 h 1205"/>
                <a:gd name="T24" fmla="*/ 1104 w 1138"/>
                <a:gd name="T25" fmla="*/ 390 h 1205"/>
                <a:gd name="T26" fmla="*/ 1122 w 1138"/>
                <a:gd name="T27" fmla="*/ 452 h 1205"/>
                <a:gd name="T28" fmla="*/ 1134 w 1138"/>
                <a:gd name="T29" fmla="*/ 518 h 1205"/>
                <a:gd name="T30" fmla="*/ 1138 w 1138"/>
                <a:gd name="T31" fmla="*/ 586 h 1205"/>
                <a:gd name="T32" fmla="*/ 1138 w 1138"/>
                <a:gd name="T33" fmla="*/ 1061 h 1205"/>
                <a:gd name="T34" fmla="*/ 1135 w 1138"/>
                <a:gd name="T35" fmla="*/ 1061 h 1205"/>
                <a:gd name="T36" fmla="*/ 1104 w 1138"/>
                <a:gd name="T37" fmla="*/ 1076 h 1205"/>
                <a:gd name="T38" fmla="*/ 1097 w 1138"/>
                <a:gd name="T39" fmla="*/ 1081 h 1205"/>
                <a:gd name="T40" fmla="*/ 1083 w 1138"/>
                <a:gd name="T41" fmla="*/ 1086 h 1205"/>
                <a:gd name="T42" fmla="*/ 1062 w 1138"/>
                <a:gd name="T43" fmla="*/ 1095 h 1205"/>
                <a:gd name="T44" fmla="*/ 1035 w 1138"/>
                <a:gd name="T45" fmla="*/ 1106 h 1205"/>
                <a:gd name="T46" fmla="*/ 1000 w 1138"/>
                <a:gd name="T47" fmla="*/ 1119 h 1205"/>
                <a:gd name="T48" fmla="*/ 959 w 1138"/>
                <a:gd name="T49" fmla="*/ 1132 h 1205"/>
                <a:gd name="T50" fmla="*/ 911 w 1138"/>
                <a:gd name="T51" fmla="*/ 1146 h 1205"/>
                <a:gd name="T52" fmla="*/ 857 w 1138"/>
                <a:gd name="T53" fmla="*/ 1158 h 1205"/>
                <a:gd name="T54" fmla="*/ 796 w 1138"/>
                <a:gd name="T55" fmla="*/ 1171 h 1205"/>
                <a:gd name="T56" fmla="*/ 730 w 1138"/>
                <a:gd name="T57" fmla="*/ 1184 h 1205"/>
                <a:gd name="T58" fmla="*/ 657 w 1138"/>
                <a:gd name="T59" fmla="*/ 1194 h 1205"/>
                <a:gd name="T60" fmla="*/ 578 w 1138"/>
                <a:gd name="T61" fmla="*/ 1201 h 1205"/>
                <a:gd name="T62" fmla="*/ 494 w 1138"/>
                <a:gd name="T63" fmla="*/ 1205 h 1205"/>
                <a:gd name="T64" fmla="*/ 494 w 1138"/>
                <a:gd name="T65" fmla="*/ 1059 h 1205"/>
                <a:gd name="T66" fmla="*/ 490 w 1138"/>
                <a:gd name="T67" fmla="*/ 981 h 1205"/>
                <a:gd name="T68" fmla="*/ 477 w 1138"/>
                <a:gd name="T69" fmla="*/ 906 h 1205"/>
                <a:gd name="T70" fmla="*/ 457 w 1138"/>
                <a:gd name="T71" fmla="*/ 834 h 1205"/>
                <a:gd name="T72" fmla="*/ 429 w 1138"/>
                <a:gd name="T73" fmla="*/ 766 h 1205"/>
                <a:gd name="T74" fmla="*/ 395 w 1138"/>
                <a:gd name="T75" fmla="*/ 701 h 1205"/>
                <a:gd name="T76" fmla="*/ 354 w 1138"/>
                <a:gd name="T77" fmla="*/ 640 h 1205"/>
                <a:gd name="T78" fmla="*/ 308 w 1138"/>
                <a:gd name="T79" fmla="*/ 585 h 1205"/>
                <a:gd name="T80" fmla="*/ 255 w 1138"/>
                <a:gd name="T81" fmla="*/ 534 h 1205"/>
                <a:gd name="T82" fmla="*/ 198 w 1138"/>
                <a:gd name="T83" fmla="*/ 489 h 1205"/>
                <a:gd name="T84" fmla="*/ 137 w 1138"/>
                <a:gd name="T85" fmla="*/ 450 h 1205"/>
                <a:gd name="T86" fmla="*/ 70 w 1138"/>
                <a:gd name="T87" fmla="*/ 418 h 1205"/>
                <a:gd name="T88" fmla="*/ 0 w 1138"/>
                <a:gd name="T89" fmla="*/ 392 h 1205"/>
                <a:gd name="T90" fmla="*/ 42 w 1138"/>
                <a:gd name="T91" fmla="*/ 348 h 1205"/>
                <a:gd name="T92" fmla="*/ 79 w 1138"/>
                <a:gd name="T93" fmla="*/ 299 h 1205"/>
                <a:gd name="T94" fmla="*/ 111 w 1138"/>
                <a:gd name="T95" fmla="*/ 245 h 1205"/>
                <a:gd name="T96" fmla="*/ 137 w 1138"/>
                <a:gd name="T97" fmla="*/ 188 h 1205"/>
                <a:gd name="T98" fmla="*/ 155 w 1138"/>
                <a:gd name="T99" fmla="*/ 128 h 1205"/>
                <a:gd name="T100" fmla="*/ 167 w 1138"/>
                <a:gd name="T101" fmla="*/ 65 h 1205"/>
                <a:gd name="T102" fmla="*/ 173 w 1138"/>
                <a:gd name="T103" fmla="*/ 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38" h="1205">
                  <a:moveTo>
                    <a:pt x="173" y="0"/>
                  </a:moveTo>
                  <a:lnTo>
                    <a:pt x="556" y="0"/>
                  </a:lnTo>
                  <a:lnTo>
                    <a:pt x="625" y="4"/>
                  </a:lnTo>
                  <a:lnTo>
                    <a:pt x="689" y="16"/>
                  </a:lnTo>
                  <a:lnTo>
                    <a:pt x="752" y="34"/>
                  </a:lnTo>
                  <a:lnTo>
                    <a:pt x="812" y="60"/>
                  </a:lnTo>
                  <a:lnTo>
                    <a:pt x="868" y="92"/>
                  </a:lnTo>
                  <a:lnTo>
                    <a:pt x="920" y="129"/>
                  </a:lnTo>
                  <a:lnTo>
                    <a:pt x="968" y="171"/>
                  </a:lnTo>
                  <a:lnTo>
                    <a:pt x="1010" y="220"/>
                  </a:lnTo>
                  <a:lnTo>
                    <a:pt x="1046" y="272"/>
                  </a:lnTo>
                  <a:lnTo>
                    <a:pt x="1079" y="329"/>
                  </a:lnTo>
                  <a:lnTo>
                    <a:pt x="1104" y="390"/>
                  </a:lnTo>
                  <a:lnTo>
                    <a:pt x="1122" y="452"/>
                  </a:lnTo>
                  <a:lnTo>
                    <a:pt x="1134" y="518"/>
                  </a:lnTo>
                  <a:lnTo>
                    <a:pt x="1138" y="586"/>
                  </a:lnTo>
                  <a:lnTo>
                    <a:pt x="1138" y="1061"/>
                  </a:lnTo>
                  <a:lnTo>
                    <a:pt x="1135" y="1061"/>
                  </a:lnTo>
                  <a:lnTo>
                    <a:pt x="1104" y="1076"/>
                  </a:lnTo>
                  <a:lnTo>
                    <a:pt x="1097" y="1081"/>
                  </a:lnTo>
                  <a:lnTo>
                    <a:pt x="1083" y="1086"/>
                  </a:lnTo>
                  <a:lnTo>
                    <a:pt x="1062" y="1095"/>
                  </a:lnTo>
                  <a:lnTo>
                    <a:pt x="1035" y="1106"/>
                  </a:lnTo>
                  <a:lnTo>
                    <a:pt x="1000" y="1119"/>
                  </a:lnTo>
                  <a:lnTo>
                    <a:pt x="959" y="1132"/>
                  </a:lnTo>
                  <a:lnTo>
                    <a:pt x="911" y="1146"/>
                  </a:lnTo>
                  <a:lnTo>
                    <a:pt x="857" y="1158"/>
                  </a:lnTo>
                  <a:lnTo>
                    <a:pt x="796" y="1171"/>
                  </a:lnTo>
                  <a:lnTo>
                    <a:pt x="730" y="1184"/>
                  </a:lnTo>
                  <a:lnTo>
                    <a:pt x="657" y="1194"/>
                  </a:lnTo>
                  <a:lnTo>
                    <a:pt x="578" y="1201"/>
                  </a:lnTo>
                  <a:lnTo>
                    <a:pt x="494" y="1205"/>
                  </a:lnTo>
                  <a:lnTo>
                    <a:pt x="494" y="1059"/>
                  </a:lnTo>
                  <a:lnTo>
                    <a:pt x="490" y="981"/>
                  </a:lnTo>
                  <a:lnTo>
                    <a:pt x="477" y="906"/>
                  </a:lnTo>
                  <a:lnTo>
                    <a:pt x="457" y="834"/>
                  </a:lnTo>
                  <a:lnTo>
                    <a:pt x="429" y="766"/>
                  </a:lnTo>
                  <a:lnTo>
                    <a:pt x="395" y="701"/>
                  </a:lnTo>
                  <a:lnTo>
                    <a:pt x="354" y="640"/>
                  </a:lnTo>
                  <a:lnTo>
                    <a:pt x="308" y="585"/>
                  </a:lnTo>
                  <a:lnTo>
                    <a:pt x="255" y="534"/>
                  </a:lnTo>
                  <a:lnTo>
                    <a:pt x="198" y="489"/>
                  </a:lnTo>
                  <a:lnTo>
                    <a:pt x="137" y="450"/>
                  </a:lnTo>
                  <a:lnTo>
                    <a:pt x="70" y="418"/>
                  </a:lnTo>
                  <a:lnTo>
                    <a:pt x="0" y="392"/>
                  </a:lnTo>
                  <a:lnTo>
                    <a:pt x="42" y="348"/>
                  </a:lnTo>
                  <a:lnTo>
                    <a:pt x="79" y="299"/>
                  </a:lnTo>
                  <a:lnTo>
                    <a:pt x="111" y="245"/>
                  </a:lnTo>
                  <a:lnTo>
                    <a:pt x="137" y="188"/>
                  </a:lnTo>
                  <a:lnTo>
                    <a:pt x="155" y="128"/>
                  </a:lnTo>
                  <a:lnTo>
                    <a:pt x="167" y="65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67544" y="6044794"/>
              <a:ext cx="236775" cy="240982"/>
            </a:xfrm>
            <a:custGeom>
              <a:avLst/>
              <a:gdLst>
                <a:gd name="T0" fmla="*/ 582 w 1184"/>
                <a:gd name="T1" fmla="*/ 0 h 1202"/>
                <a:gd name="T2" fmla="*/ 968 w 1184"/>
                <a:gd name="T3" fmla="*/ 0 h 1202"/>
                <a:gd name="T4" fmla="*/ 1011 w 1184"/>
                <a:gd name="T5" fmla="*/ 3 h 1202"/>
                <a:gd name="T6" fmla="*/ 1017 w 1184"/>
                <a:gd name="T7" fmla="*/ 67 h 1202"/>
                <a:gd name="T8" fmla="*/ 1030 w 1184"/>
                <a:gd name="T9" fmla="*/ 129 h 1202"/>
                <a:gd name="T10" fmla="*/ 1049 w 1184"/>
                <a:gd name="T11" fmla="*/ 190 h 1202"/>
                <a:gd name="T12" fmla="*/ 1075 w 1184"/>
                <a:gd name="T13" fmla="*/ 247 h 1202"/>
                <a:gd name="T14" fmla="*/ 1106 w 1184"/>
                <a:gd name="T15" fmla="*/ 299 h 1202"/>
                <a:gd name="T16" fmla="*/ 1142 w 1184"/>
                <a:gd name="T17" fmla="*/ 348 h 1202"/>
                <a:gd name="T18" fmla="*/ 1184 w 1184"/>
                <a:gd name="T19" fmla="*/ 392 h 1202"/>
                <a:gd name="T20" fmla="*/ 1114 w 1184"/>
                <a:gd name="T21" fmla="*/ 418 h 1202"/>
                <a:gd name="T22" fmla="*/ 1048 w 1184"/>
                <a:gd name="T23" fmla="*/ 450 h 1202"/>
                <a:gd name="T24" fmla="*/ 986 w 1184"/>
                <a:gd name="T25" fmla="*/ 489 h 1202"/>
                <a:gd name="T26" fmla="*/ 928 w 1184"/>
                <a:gd name="T27" fmla="*/ 534 h 1202"/>
                <a:gd name="T28" fmla="*/ 876 w 1184"/>
                <a:gd name="T29" fmla="*/ 585 h 1202"/>
                <a:gd name="T30" fmla="*/ 830 w 1184"/>
                <a:gd name="T31" fmla="*/ 640 h 1202"/>
                <a:gd name="T32" fmla="*/ 789 w 1184"/>
                <a:gd name="T33" fmla="*/ 701 h 1202"/>
                <a:gd name="T34" fmla="*/ 754 w 1184"/>
                <a:gd name="T35" fmla="*/ 766 h 1202"/>
                <a:gd name="T36" fmla="*/ 727 w 1184"/>
                <a:gd name="T37" fmla="*/ 834 h 1202"/>
                <a:gd name="T38" fmla="*/ 706 w 1184"/>
                <a:gd name="T39" fmla="*/ 906 h 1202"/>
                <a:gd name="T40" fmla="*/ 695 w 1184"/>
                <a:gd name="T41" fmla="*/ 981 h 1202"/>
                <a:gd name="T42" fmla="*/ 691 w 1184"/>
                <a:gd name="T43" fmla="*/ 1059 h 1202"/>
                <a:gd name="T44" fmla="*/ 691 w 1184"/>
                <a:gd name="T45" fmla="*/ 1202 h 1202"/>
                <a:gd name="T46" fmla="*/ 606 w 1184"/>
                <a:gd name="T47" fmla="*/ 1197 h 1202"/>
                <a:gd name="T48" fmla="*/ 519 w 1184"/>
                <a:gd name="T49" fmla="*/ 1187 h 1202"/>
                <a:gd name="T50" fmla="*/ 429 w 1184"/>
                <a:gd name="T51" fmla="*/ 1174 h 1202"/>
                <a:gd name="T52" fmla="*/ 336 w 1184"/>
                <a:gd name="T53" fmla="*/ 1157 h 1202"/>
                <a:gd name="T54" fmla="*/ 239 w 1184"/>
                <a:gd name="T55" fmla="*/ 1136 h 1202"/>
                <a:gd name="T56" fmla="*/ 138 w 1184"/>
                <a:gd name="T57" fmla="*/ 1109 h 1202"/>
                <a:gd name="T58" fmla="*/ 34 w 1184"/>
                <a:gd name="T59" fmla="*/ 1079 h 1202"/>
                <a:gd name="T60" fmla="*/ 2 w 1184"/>
                <a:gd name="T61" fmla="*/ 1068 h 1202"/>
                <a:gd name="T62" fmla="*/ 0 w 1184"/>
                <a:gd name="T63" fmla="*/ 1061 h 1202"/>
                <a:gd name="T64" fmla="*/ 0 w 1184"/>
                <a:gd name="T65" fmla="*/ 586 h 1202"/>
                <a:gd name="T66" fmla="*/ 4 w 1184"/>
                <a:gd name="T67" fmla="*/ 518 h 1202"/>
                <a:gd name="T68" fmla="*/ 16 w 1184"/>
                <a:gd name="T69" fmla="*/ 452 h 1202"/>
                <a:gd name="T70" fmla="*/ 35 w 1184"/>
                <a:gd name="T71" fmla="*/ 390 h 1202"/>
                <a:gd name="T72" fmla="*/ 61 w 1184"/>
                <a:gd name="T73" fmla="*/ 329 h 1202"/>
                <a:gd name="T74" fmla="*/ 92 w 1184"/>
                <a:gd name="T75" fmla="*/ 272 h 1202"/>
                <a:gd name="T76" fmla="*/ 130 w 1184"/>
                <a:gd name="T77" fmla="*/ 220 h 1202"/>
                <a:gd name="T78" fmla="*/ 172 w 1184"/>
                <a:gd name="T79" fmla="*/ 171 h 1202"/>
                <a:gd name="T80" fmla="*/ 220 w 1184"/>
                <a:gd name="T81" fmla="*/ 129 h 1202"/>
                <a:gd name="T82" fmla="*/ 272 w 1184"/>
                <a:gd name="T83" fmla="*/ 92 h 1202"/>
                <a:gd name="T84" fmla="*/ 326 w 1184"/>
                <a:gd name="T85" fmla="*/ 60 h 1202"/>
                <a:gd name="T86" fmla="*/ 387 w 1184"/>
                <a:gd name="T87" fmla="*/ 34 h 1202"/>
                <a:gd name="T88" fmla="*/ 450 w 1184"/>
                <a:gd name="T89" fmla="*/ 16 h 1202"/>
                <a:gd name="T90" fmla="*/ 515 w 1184"/>
                <a:gd name="T91" fmla="*/ 4 h 1202"/>
                <a:gd name="T92" fmla="*/ 582 w 1184"/>
                <a:gd name="T9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4" h="1202">
                  <a:moveTo>
                    <a:pt x="582" y="0"/>
                  </a:moveTo>
                  <a:lnTo>
                    <a:pt x="968" y="0"/>
                  </a:lnTo>
                  <a:lnTo>
                    <a:pt x="1011" y="3"/>
                  </a:lnTo>
                  <a:lnTo>
                    <a:pt x="1017" y="67"/>
                  </a:lnTo>
                  <a:lnTo>
                    <a:pt x="1030" y="129"/>
                  </a:lnTo>
                  <a:lnTo>
                    <a:pt x="1049" y="190"/>
                  </a:lnTo>
                  <a:lnTo>
                    <a:pt x="1075" y="247"/>
                  </a:lnTo>
                  <a:lnTo>
                    <a:pt x="1106" y="299"/>
                  </a:lnTo>
                  <a:lnTo>
                    <a:pt x="1142" y="348"/>
                  </a:lnTo>
                  <a:lnTo>
                    <a:pt x="1184" y="392"/>
                  </a:lnTo>
                  <a:lnTo>
                    <a:pt x="1114" y="418"/>
                  </a:lnTo>
                  <a:lnTo>
                    <a:pt x="1048" y="450"/>
                  </a:lnTo>
                  <a:lnTo>
                    <a:pt x="986" y="489"/>
                  </a:lnTo>
                  <a:lnTo>
                    <a:pt x="928" y="534"/>
                  </a:lnTo>
                  <a:lnTo>
                    <a:pt x="876" y="585"/>
                  </a:lnTo>
                  <a:lnTo>
                    <a:pt x="830" y="640"/>
                  </a:lnTo>
                  <a:lnTo>
                    <a:pt x="789" y="701"/>
                  </a:lnTo>
                  <a:lnTo>
                    <a:pt x="754" y="766"/>
                  </a:lnTo>
                  <a:lnTo>
                    <a:pt x="727" y="834"/>
                  </a:lnTo>
                  <a:lnTo>
                    <a:pt x="706" y="906"/>
                  </a:lnTo>
                  <a:lnTo>
                    <a:pt x="695" y="981"/>
                  </a:lnTo>
                  <a:lnTo>
                    <a:pt x="691" y="1059"/>
                  </a:lnTo>
                  <a:lnTo>
                    <a:pt x="691" y="1202"/>
                  </a:lnTo>
                  <a:lnTo>
                    <a:pt x="606" y="1197"/>
                  </a:lnTo>
                  <a:lnTo>
                    <a:pt x="519" y="1187"/>
                  </a:lnTo>
                  <a:lnTo>
                    <a:pt x="429" y="1174"/>
                  </a:lnTo>
                  <a:lnTo>
                    <a:pt x="336" y="1157"/>
                  </a:lnTo>
                  <a:lnTo>
                    <a:pt x="239" y="1136"/>
                  </a:lnTo>
                  <a:lnTo>
                    <a:pt x="138" y="1109"/>
                  </a:lnTo>
                  <a:lnTo>
                    <a:pt x="34" y="1079"/>
                  </a:lnTo>
                  <a:lnTo>
                    <a:pt x="2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8"/>
                  </a:lnTo>
                  <a:lnTo>
                    <a:pt x="16" y="452"/>
                  </a:lnTo>
                  <a:lnTo>
                    <a:pt x="35" y="390"/>
                  </a:lnTo>
                  <a:lnTo>
                    <a:pt x="61" y="329"/>
                  </a:lnTo>
                  <a:lnTo>
                    <a:pt x="92" y="272"/>
                  </a:lnTo>
                  <a:lnTo>
                    <a:pt x="130" y="220"/>
                  </a:lnTo>
                  <a:lnTo>
                    <a:pt x="172" y="171"/>
                  </a:lnTo>
                  <a:lnTo>
                    <a:pt x="220" y="129"/>
                  </a:lnTo>
                  <a:lnTo>
                    <a:pt x="272" y="92"/>
                  </a:lnTo>
                  <a:lnTo>
                    <a:pt x="326" y="60"/>
                  </a:lnTo>
                  <a:lnTo>
                    <a:pt x="387" y="34"/>
                  </a:lnTo>
                  <a:lnTo>
                    <a:pt x="450" y="16"/>
                  </a:lnTo>
                  <a:lnTo>
                    <a:pt x="515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627397" y="6139745"/>
              <a:ext cx="310091" cy="241583"/>
            </a:xfrm>
            <a:custGeom>
              <a:avLst/>
              <a:gdLst>
                <a:gd name="T0" fmla="*/ 582 w 1549"/>
                <a:gd name="T1" fmla="*/ 0 h 1207"/>
                <a:gd name="T2" fmla="*/ 969 w 1549"/>
                <a:gd name="T3" fmla="*/ 0 h 1207"/>
                <a:gd name="T4" fmla="*/ 1036 w 1549"/>
                <a:gd name="T5" fmla="*/ 4 h 1207"/>
                <a:gd name="T6" fmla="*/ 1101 w 1549"/>
                <a:gd name="T7" fmla="*/ 16 h 1207"/>
                <a:gd name="T8" fmla="*/ 1164 w 1549"/>
                <a:gd name="T9" fmla="*/ 34 h 1207"/>
                <a:gd name="T10" fmla="*/ 1223 w 1549"/>
                <a:gd name="T11" fmla="*/ 60 h 1207"/>
                <a:gd name="T12" fmla="*/ 1279 w 1549"/>
                <a:gd name="T13" fmla="*/ 91 h 1207"/>
                <a:gd name="T14" fmla="*/ 1331 w 1549"/>
                <a:gd name="T15" fmla="*/ 129 h 1207"/>
                <a:gd name="T16" fmla="*/ 1379 w 1549"/>
                <a:gd name="T17" fmla="*/ 171 h 1207"/>
                <a:gd name="T18" fmla="*/ 1421 w 1549"/>
                <a:gd name="T19" fmla="*/ 220 h 1207"/>
                <a:gd name="T20" fmla="*/ 1459 w 1549"/>
                <a:gd name="T21" fmla="*/ 272 h 1207"/>
                <a:gd name="T22" fmla="*/ 1490 w 1549"/>
                <a:gd name="T23" fmla="*/ 329 h 1207"/>
                <a:gd name="T24" fmla="*/ 1516 w 1549"/>
                <a:gd name="T25" fmla="*/ 388 h 1207"/>
                <a:gd name="T26" fmla="*/ 1534 w 1549"/>
                <a:gd name="T27" fmla="*/ 452 h 1207"/>
                <a:gd name="T28" fmla="*/ 1545 w 1549"/>
                <a:gd name="T29" fmla="*/ 517 h 1207"/>
                <a:gd name="T30" fmla="*/ 1549 w 1549"/>
                <a:gd name="T31" fmla="*/ 586 h 1207"/>
                <a:gd name="T32" fmla="*/ 1549 w 1549"/>
                <a:gd name="T33" fmla="*/ 1061 h 1207"/>
                <a:gd name="T34" fmla="*/ 1547 w 1549"/>
                <a:gd name="T35" fmla="*/ 1061 h 1207"/>
                <a:gd name="T36" fmla="*/ 1516 w 1549"/>
                <a:gd name="T37" fmla="*/ 1076 h 1207"/>
                <a:gd name="T38" fmla="*/ 1510 w 1549"/>
                <a:gd name="T39" fmla="*/ 1079 h 1207"/>
                <a:gd name="T40" fmla="*/ 1496 w 1549"/>
                <a:gd name="T41" fmla="*/ 1086 h 1207"/>
                <a:gd name="T42" fmla="*/ 1475 w 1549"/>
                <a:gd name="T43" fmla="*/ 1095 h 1207"/>
                <a:gd name="T44" fmla="*/ 1447 w 1549"/>
                <a:gd name="T45" fmla="*/ 1106 h 1207"/>
                <a:gd name="T46" fmla="*/ 1413 w 1549"/>
                <a:gd name="T47" fmla="*/ 1117 h 1207"/>
                <a:gd name="T48" fmla="*/ 1372 w 1549"/>
                <a:gd name="T49" fmla="*/ 1131 h 1207"/>
                <a:gd name="T50" fmla="*/ 1326 w 1549"/>
                <a:gd name="T51" fmla="*/ 1144 h 1207"/>
                <a:gd name="T52" fmla="*/ 1272 w 1549"/>
                <a:gd name="T53" fmla="*/ 1158 h 1207"/>
                <a:gd name="T54" fmla="*/ 1212 w 1549"/>
                <a:gd name="T55" fmla="*/ 1171 h 1207"/>
                <a:gd name="T56" fmla="*/ 1147 w 1549"/>
                <a:gd name="T57" fmla="*/ 1182 h 1207"/>
                <a:gd name="T58" fmla="*/ 1075 w 1549"/>
                <a:gd name="T59" fmla="*/ 1192 h 1207"/>
                <a:gd name="T60" fmla="*/ 998 w 1549"/>
                <a:gd name="T61" fmla="*/ 1199 h 1207"/>
                <a:gd name="T62" fmla="*/ 914 w 1549"/>
                <a:gd name="T63" fmla="*/ 1205 h 1207"/>
                <a:gd name="T64" fmla="*/ 825 w 1549"/>
                <a:gd name="T65" fmla="*/ 1207 h 1207"/>
                <a:gd name="T66" fmla="*/ 741 w 1549"/>
                <a:gd name="T67" fmla="*/ 1205 h 1207"/>
                <a:gd name="T68" fmla="*/ 652 w 1549"/>
                <a:gd name="T69" fmla="*/ 1201 h 1207"/>
                <a:gd name="T70" fmla="*/ 559 w 1549"/>
                <a:gd name="T71" fmla="*/ 1191 h 1207"/>
                <a:gd name="T72" fmla="*/ 462 w 1549"/>
                <a:gd name="T73" fmla="*/ 1178 h 1207"/>
                <a:gd name="T74" fmla="*/ 361 w 1549"/>
                <a:gd name="T75" fmla="*/ 1161 h 1207"/>
                <a:gd name="T76" fmla="*/ 256 w 1549"/>
                <a:gd name="T77" fmla="*/ 1139 h 1207"/>
                <a:gd name="T78" fmla="*/ 147 w 1549"/>
                <a:gd name="T79" fmla="*/ 1112 h 1207"/>
                <a:gd name="T80" fmla="*/ 35 w 1549"/>
                <a:gd name="T81" fmla="*/ 1078 h 1207"/>
                <a:gd name="T82" fmla="*/ 1 w 1549"/>
                <a:gd name="T83" fmla="*/ 1068 h 1207"/>
                <a:gd name="T84" fmla="*/ 0 w 1549"/>
                <a:gd name="T85" fmla="*/ 1061 h 1207"/>
                <a:gd name="T86" fmla="*/ 0 w 1549"/>
                <a:gd name="T87" fmla="*/ 586 h 1207"/>
                <a:gd name="T88" fmla="*/ 4 w 1549"/>
                <a:gd name="T89" fmla="*/ 517 h 1207"/>
                <a:gd name="T90" fmla="*/ 15 w 1549"/>
                <a:gd name="T91" fmla="*/ 452 h 1207"/>
                <a:gd name="T92" fmla="*/ 35 w 1549"/>
                <a:gd name="T93" fmla="*/ 388 h 1207"/>
                <a:gd name="T94" fmla="*/ 60 w 1549"/>
                <a:gd name="T95" fmla="*/ 329 h 1207"/>
                <a:gd name="T96" fmla="*/ 91 w 1549"/>
                <a:gd name="T97" fmla="*/ 272 h 1207"/>
                <a:gd name="T98" fmla="*/ 129 w 1549"/>
                <a:gd name="T99" fmla="*/ 220 h 1207"/>
                <a:gd name="T100" fmla="*/ 171 w 1549"/>
                <a:gd name="T101" fmla="*/ 171 h 1207"/>
                <a:gd name="T102" fmla="*/ 219 w 1549"/>
                <a:gd name="T103" fmla="*/ 129 h 1207"/>
                <a:gd name="T104" fmla="*/ 271 w 1549"/>
                <a:gd name="T105" fmla="*/ 91 h 1207"/>
                <a:gd name="T106" fmla="*/ 327 w 1549"/>
                <a:gd name="T107" fmla="*/ 60 h 1207"/>
                <a:gd name="T108" fmla="*/ 386 w 1549"/>
                <a:gd name="T109" fmla="*/ 34 h 1207"/>
                <a:gd name="T110" fmla="*/ 450 w 1549"/>
                <a:gd name="T111" fmla="*/ 16 h 1207"/>
                <a:gd name="T112" fmla="*/ 514 w 1549"/>
                <a:gd name="T113" fmla="*/ 4 h 1207"/>
                <a:gd name="T114" fmla="*/ 582 w 1549"/>
                <a:gd name="T115" fmla="*/ 0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9" h="1207">
                  <a:moveTo>
                    <a:pt x="582" y="0"/>
                  </a:moveTo>
                  <a:lnTo>
                    <a:pt x="969" y="0"/>
                  </a:lnTo>
                  <a:lnTo>
                    <a:pt x="1036" y="4"/>
                  </a:lnTo>
                  <a:lnTo>
                    <a:pt x="1101" y="16"/>
                  </a:lnTo>
                  <a:lnTo>
                    <a:pt x="1164" y="34"/>
                  </a:lnTo>
                  <a:lnTo>
                    <a:pt x="1223" y="60"/>
                  </a:lnTo>
                  <a:lnTo>
                    <a:pt x="1279" y="91"/>
                  </a:lnTo>
                  <a:lnTo>
                    <a:pt x="1331" y="129"/>
                  </a:lnTo>
                  <a:lnTo>
                    <a:pt x="1379" y="171"/>
                  </a:lnTo>
                  <a:lnTo>
                    <a:pt x="1421" y="220"/>
                  </a:lnTo>
                  <a:lnTo>
                    <a:pt x="1459" y="272"/>
                  </a:lnTo>
                  <a:lnTo>
                    <a:pt x="1490" y="329"/>
                  </a:lnTo>
                  <a:lnTo>
                    <a:pt x="1516" y="388"/>
                  </a:lnTo>
                  <a:lnTo>
                    <a:pt x="1534" y="452"/>
                  </a:lnTo>
                  <a:lnTo>
                    <a:pt x="1545" y="517"/>
                  </a:lnTo>
                  <a:lnTo>
                    <a:pt x="1549" y="586"/>
                  </a:lnTo>
                  <a:lnTo>
                    <a:pt x="1549" y="1061"/>
                  </a:lnTo>
                  <a:lnTo>
                    <a:pt x="1547" y="1061"/>
                  </a:lnTo>
                  <a:lnTo>
                    <a:pt x="1516" y="1076"/>
                  </a:lnTo>
                  <a:lnTo>
                    <a:pt x="1510" y="1079"/>
                  </a:lnTo>
                  <a:lnTo>
                    <a:pt x="1496" y="1086"/>
                  </a:lnTo>
                  <a:lnTo>
                    <a:pt x="1475" y="1095"/>
                  </a:lnTo>
                  <a:lnTo>
                    <a:pt x="1447" y="1106"/>
                  </a:lnTo>
                  <a:lnTo>
                    <a:pt x="1413" y="1117"/>
                  </a:lnTo>
                  <a:lnTo>
                    <a:pt x="1372" y="1131"/>
                  </a:lnTo>
                  <a:lnTo>
                    <a:pt x="1326" y="1144"/>
                  </a:lnTo>
                  <a:lnTo>
                    <a:pt x="1272" y="1158"/>
                  </a:lnTo>
                  <a:lnTo>
                    <a:pt x="1212" y="1171"/>
                  </a:lnTo>
                  <a:lnTo>
                    <a:pt x="1147" y="1182"/>
                  </a:lnTo>
                  <a:lnTo>
                    <a:pt x="1075" y="1192"/>
                  </a:lnTo>
                  <a:lnTo>
                    <a:pt x="998" y="1199"/>
                  </a:lnTo>
                  <a:lnTo>
                    <a:pt x="914" y="1205"/>
                  </a:lnTo>
                  <a:lnTo>
                    <a:pt x="825" y="1207"/>
                  </a:lnTo>
                  <a:lnTo>
                    <a:pt x="741" y="1205"/>
                  </a:lnTo>
                  <a:lnTo>
                    <a:pt x="652" y="1201"/>
                  </a:lnTo>
                  <a:lnTo>
                    <a:pt x="559" y="1191"/>
                  </a:lnTo>
                  <a:lnTo>
                    <a:pt x="462" y="1178"/>
                  </a:lnTo>
                  <a:lnTo>
                    <a:pt x="361" y="1161"/>
                  </a:lnTo>
                  <a:lnTo>
                    <a:pt x="256" y="1139"/>
                  </a:lnTo>
                  <a:lnTo>
                    <a:pt x="147" y="1112"/>
                  </a:lnTo>
                  <a:lnTo>
                    <a:pt x="35" y="1078"/>
                  </a:lnTo>
                  <a:lnTo>
                    <a:pt x="1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7"/>
                  </a:lnTo>
                  <a:lnTo>
                    <a:pt x="15" y="452"/>
                  </a:lnTo>
                  <a:lnTo>
                    <a:pt x="35" y="388"/>
                  </a:lnTo>
                  <a:lnTo>
                    <a:pt x="60" y="329"/>
                  </a:lnTo>
                  <a:lnTo>
                    <a:pt x="91" y="272"/>
                  </a:lnTo>
                  <a:lnTo>
                    <a:pt x="129" y="220"/>
                  </a:lnTo>
                  <a:lnTo>
                    <a:pt x="171" y="171"/>
                  </a:lnTo>
                  <a:lnTo>
                    <a:pt x="219" y="129"/>
                  </a:lnTo>
                  <a:lnTo>
                    <a:pt x="271" y="91"/>
                  </a:lnTo>
                  <a:lnTo>
                    <a:pt x="327" y="60"/>
                  </a:lnTo>
                  <a:lnTo>
                    <a:pt x="386" y="34"/>
                  </a:lnTo>
                  <a:lnTo>
                    <a:pt x="450" y="16"/>
                  </a:lnTo>
                  <a:lnTo>
                    <a:pt x="514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32" name="Groupe 484"/>
          <p:cNvGrpSpPr/>
          <p:nvPr/>
        </p:nvGrpSpPr>
        <p:grpSpPr>
          <a:xfrm>
            <a:off x="1091118" y="3791277"/>
            <a:ext cx="617327" cy="501002"/>
            <a:chOff x="467544" y="5855494"/>
            <a:chExt cx="620784" cy="525834"/>
          </a:xfrm>
          <a:solidFill>
            <a:schemeClr val="bg1"/>
          </a:solidFill>
        </p:grpSpPr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841937" y="5855494"/>
              <a:ext cx="182089" cy="183291"/>
            </a:xfrm>
            <a:custGeom>
              <a:avLst/>
              <a:gdLst>
                <a:gd name="T0" fmla="*/ 454 w 908"/>
                <a:gd name="T1" fmla="*/ 0 h 915"/>
                <a:gd name="T2" fmla="*/ 516 w 908"/>
                <a:gd name="T3" fmla="*/ 5 h 915"/>
                <a:gd name="T4" fmla="*/ 575 w 908"/>
                <a:gd name="T5" fmla="*/ 16 h 915"/>
                <a:gd name="T6" fmla="*/ 631 w 908"/>
                <a:gd name="T7" fmla="*/ 36 h 915"/>
                <a:gd name="T8" fmla="*/ 683 w 908"/>
                <a:gd name="T9" fmla="*/ 63 h 915"/>
                <a:gd name="T10" fmla="*/ 732 w 908"/>
                <a:gd name="T11" fmla="*/ 95 h 915"/>
                <a:gd name="T12" fmla="*/ 776 w 908"/>
                <a:gd name="T13" fmla="*/ 133 h 915"/>
                <a:gd name="T14" fmla="*/ 814 w 908"/>
                <a:gd name="T15" fmla="*/ 177 h 915"/>
                <a:gd name="T16" fmla="*/ 846 w 908"/>
                <a:gd name="T17" fmla="*/ 227 h 915"/>
                <a:gd name="T18" fmla="*/ 873 w 908"/>
                <a:gd name="T19" fmla="*/ 279 h 915"/>
                <a:gd name="T20" fmla="*/ 893 w 908"/>
                <a:gd name="T21" fmla="*/ 336 h 915"/>
                <a:gd name="T22" fmla="*/ 904 w 908"/>
                <a:gd name="T23" fmla="*/ 395 h 915"/>
                <a:gd name="T24" fmla="*/ 908 w 908"/>
                <a:gd name="T25" fmla="*/ 458 h 915"/>
                <a:gd name="T26" fmla="*/ 904 w 908"/>
                <a:gd name="T27" fmla="*/ 520 h 915"/>
                <a:gd name="T28" fmla="*/ 893 w 908"/>
                <a:gd name="T29" fmla="*/ 579 h 915"/>
                <a:gd name="T30" fmla="*/ 873 w 908"/>
                <a:gd name="T31" fmla="*/ 636 h 915"/>
                <a:gd name="T32" fmla="*/ 846 w 908"/>
                <a:gd name="T33" fmla="*/ 688 h 915"/>
                <a:gd name="T34" fmla="*/ 814 w 908"/>
                <a:gd name="T35" fmla="*/ 737 h 915"/>
                <a:gd name="T36" fmla="*/ 776 w 908"/>
                <a:gd name="T37" fmla="*/ 780 h 915"/>
                <a:gd name="T38" fmla="*/ 732 w 908"/>
                <a:gd name="T39" fmla="*/ 820 h 915"/>
                <a:gd name="T40" fmla="*/ 683 w 908"/>
                <a:gd name="T41" fmla="*/ 853 h 915"/>
                <a:gd name="T42" fmla="*/ 631 w 908"/>
                <a:gd name="T43" fmla="*/ 880 h 915"/>
                <a:gd name="T44" fmla="*/ 575 w 908"/>
                <a:gd name="T45" fmla="*/ 899 h 915"/>
                <a:gd name="T46" fmla="*/ 516 w 908"/>
                <a:gd name="T47" fmla="*/ 911 h 915"/>
                <a:gd name="T48" fmla="*/ 454 w 908"/>
                <a:gd name="T49" fmla="*/ 915 h 915"/>
                <a:gd name="T50" fmla="*/ 403 w 908"/>
                <a:gd name="T51" fmla="*/ 912 h 915"/>
                <a:gd name="T52" fmla="*/ 354 w 908"/>
                <a:gd name="T53" fmla="*/ 904 h 915"/>
                <a:gd name="T54" fmla="*/ 308 w 908"/>
                <a:gd name="T55" fmla="*/ 891 h 915"/>
                <a:gd name="T56" fmla="*/ 263 w 908"/>
                <a:gd name="T57" fmla="*/ 873 h 915"/>
                <a:gd name="T58" fmla="*/ 251 w 908"/>
                <a:gd name="T59" fmla="*/ 806 h 915"/>
                <a:gd name="T60" fmla="*/ 233 w 908"/>
                <a:gd name="T61" fmla="*/ 744 h 915"/>
                <a:gd name="T62" fmla="*/ 209 w 908"/>
                <a:gd name="T63" fmla="*/ 684 h 915"/>
                <a:gd name="T64" fmla="*/ 178 w 908"/>
                <a:gd name="T65" fmla="*/ 629 h 915"/>
                <a:gd name="T66" fmla="*/ 142 w 908"/>
                <a:gd name="T67" fmla="*/ 577 h 915"/>
                <a:gd name="T68" fmla="*/ 100 w 908"/>
                <a:gd name="T69" fmla="*/ 530 h 915"/>
                <a:gd name="T70" fmla="*/ 52 w 908"/>
                <a:gd name="T71" fmla="*/ 487 h 915"/>
                <a:gd name="T72" fmla="*/ 0 w 908"/>
                <a:gd name="T73" fmla="*/ 451 h 915"/>
                <a:gd name="T74" fmla="*/ 5 w 908"/>
                <a:gd name="T75" fmla="*/ 390 h 915"/>
                <a:gd name="T76" fmla="*/ 18 w 908"/>
                <a:gd name="T77" fmla="*/ 330 h 915"/>
                <a:gd name="T78" fmla="*/ 38 w 908"/>
                <a:gd name="T79" fmla="*/ 275 h 915"/>
                <a:gd name="T80" fmla="*/ 64 w 908"/>
                <a:gd name="T81" fmla="*/ 223 h 915"/>
                <a:gd name="T82" fmla="*/ 97 w 908"/>
                <a:gd name="T83" fmla="*/ 174 h 915"/>
                <a:gd name="T84" fmla="*/ 135 w 908"/>
                <a:gd name="T85" fmla="*/ 132 h 915"/>
                <a:gd name="T86" fmla="*/ 178 w 908"/>
                <a:gd name="T87" fmla="*/ 94 h 915"/>
                <a:gd name="T88" fmla="*/ 226 w 908"/>
                <a:gd name="T89" fmla="*/ 61 h 915"/>
                <a:gd name="T90" fmla="*/ 278 w 908"/>
                <a:gd name="T91" fmla="*/ 36 h 915"/>
                <a:gd name="T92" fmla="*/ 334 w 908"/>
                <a:gd name="T93" fmla="*/ 16 h 915"/>
                <a:gd name="T94" fmla="*/ 393 w 908"/>
                <a:gd name="T95" fmla="*/ 5 h 915"/>
                <a:gd name="T96" fmla="*/ 454 w 908"/>
                <a:gd name="T9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8" h="915">
                  <a:moveTo>
                    <a:pt x="454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3" y="63"/>
                  </a:lnTo>
                  <a:lnTo>
                    <a:pt x="732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4" y="395"/>
                  </a:lnTo>
                  <a:lnTo>
                    <a:pt x="908" y="458"/>
                  </a:lnTo>
                  <a:lnTo>
                    <a:pt x="904" y="520"/>
                  </a:lnTo>
                  <a:lnTo>
                    <a:pt x="893" y="579"/>
                  </a:lnTo>
                  <a:lnTo>
                    <a:pt x="873" y="636"/>
                  </a:lnTo>
                  <a:lnTo>
                    <a:pt x="846" y="688"/>
                  </a:lnTo>
                  <a:lnTo>
                    <a:pt x="814" y="737"/>
                  </a:lnTo>
                  <a:lnTo>
                    <a:pt x="776" y="780"/>
                  </a:lnTo>
                  <a:lnTo>
                    <a:pt x="732" y="820"/>
                  </a:lnTo>
                  <a:lnTo>
                    <a:pt x="683" y="853"/>
                  </a:lnTo>
                  <a:lnTo>
                    <a:pt x="631" y="880"/>
                  </a:lnTo>
                  <a:lnTo>
                    <a:pt x="575" y="899"/>
                  </a:lnTo>
                  <a:lnTo>
                    <a:pt x="516" y="911"/>
                  </a:lnTo>
                  <a:lnTo>
                    <a:pt x="454" y="915"/>
                  </a:lnTo>
                  <a:lnTo>
                    <a:pt x="403" y="912"/>
                  </a:lnTo>
                  <a:lnTo>
                    <a:pt x="354" y="904"/>
                  </a:lnTo>
                  <a:lnTo>
                    <a:pt x="308" y="891"/>
                  </a:lnTo>
                  <a:lnTo>
                    <a:pt x="263" y="873"/>
                  </a:lnTo>
                  <a:lnTo>
                    <a:pt x="251" y="806"/>
                  </a:lnTo>
                  <a:lnTo>
                    <a:pt x="233" y="744"/>
                  </a:lnTo>
                  <a:lnTo>
                    <a:pt x="209" y="684"/>
                  </a:lnTo>
                  <a:lnTo>
                    <a:pt x="178" y="629"/>
                  </a:lnTo>
                  <a:lnTo>
                    <a:pt x="142" y="577"/>
                  </a:lnTo>
                  <a:lnTo>
                    <a:pt x="100" y="530"/>
                  </a:lnTo>
                  <a:lnTo>
                    <a:pt x="52" y="487"/>
                  </a:lnTo>
                  <a:lnTo>
                    <a:pt x="0" y="451"/>
                  </a:lnTo>
                  <a:lnTo>
                    <a:pt x="5" y="390"/>
                  </a:lnTo>
                  <a:lnTo>
                    <a:pt x="18" y="330"/>
                  </a:lnTo>
                  <a:lnTo>
                    <a:pt x="38" y="275"/>
                  </a:lnTo>
                  <a:lnTo>
                    <a:pt x="64" y="223"/>
                  </a:lnTo>
                  <a:lnTo>
                    <a:pt x="97" y="174"/>
                  </a:lnTo>
                  <a:lnTo>
                    <a:pt x="135" y="132"/>
                  </a:lnTo>
                  <a:lnTo>
                    <a:pt x="178" y="94"/>
                  </a:lnTo>
                  <a:lnTo>
                    <a:pt x="226" y="61"/>
                  </a:lnTo>
                  <a:lnTo>
                    <a:pt x="278" y="36"/>
                  </a:lnTo>
                  <a:lnTo>
                    <a:pt x="334" y="16"/>
                  </a:lnTo>
                  <a:lnTo>
                    <a:pt x="393" y="5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531846" y="5855494"/>
              <a:ext cx="182089" cy="183291"/>
            </a:xfrm>
            <a:custGeom>
              <a:avLst/>
              <a:gdLst>
                <a:gd name="T0" fmla="*/ 456 w 910"/>
                <a:gd name="T1" fmla="*/ 0 h 915"/>
                <a:gd name="T2" fmla="*/ 516 w 910"/>
                <a:gd name="T3" fmla="*/ 5 h 915"/>
                <a:gd name="T4" fmla="*/ 575 w 910"/>
                <a:gd name="T5" fmla="*/ 16 h 915"/>
                <a:gd name="T6" fmla="*/ 631 w 910"/>
                <a:gd name="T7" fmla="*/ 36 h 915"/>
                <a:gd name="T8" fmla="*/ 685 w 910"/>
                <a:gd name="T9" fmla="*/ 63 h 915"/>
                <a:gd name="T10" fmla="*/ 733 w 910"/>
                <a:gd name="T11" fmla="*/ 95 h 915"/>
                <a:gd name="T12" fmla="*/ 776 w 910"/>
                <a:gd name="T13" fmla="*/ 133 h 915"/>
                <a:gd name="T14" fmla="*/ 814 w 910"/>
                <a:gd name="T15" fmla="*/ 177 h 915"/>
                <a:gd name="T16" fmla="*/ 846 w 910"/>
                <a:gd name="T17" fmla="*/ 227 h 915"/>
                <a:gd name="T18" fmla="*/ 873 w 910"/>
                <a:gd name="T19" fmla="*/ 279 h 915"/>
                <a:gd name="T20" fmla="*/ 893 w 910"/>
                <a:gd name="T21" fmla="*/ 336 h 915"/>
                <a:gd name="T22" fmla="*/ 906 w 910"/>
                <a:gd name="T23" fmla="*/ 395 h 915"/>
                <a:gd name="T24" fmla="*/ 910 w 910"/>
                <a:gd name="T25" fmla="*/ 458 h 915"/>
                <a:gd name="T26" fmla="*/ 908 w 910"/>
                <a:gd name="T27" fmla="*/ 483 h 915"/>
                <a:gd name="T28" fmla="*/ 862 w 910"/>
                <a:gd name="T29" fmla="*/ 523 h 915"/>
                <a:gd name="T30" fmla="*/ 821 w 910"/>
                <a:gd name="T31" fmla="*/ 568 h 915"/>
                <a:gd name="T32" fmla="*/ 785 w 910"/>
                <a:gd name="T33" fmla="*/ 616 h 915"/>
                <a:gd name="T34" fmla="*/ 754 w 910"/>
                <a:gd name="T35" fmla="*/ 669 h 915"/>
                <a:gd name="T36" fmla="*/ 728 w 910"/>
                <a:gd name="T37" fmla="*/ 724 h 915"/>
                <a:gd name="T38" fmla="*/ 710 w 910"/>
                <a:gd name="T39" fmla="*/ 783 h 915"/>
                <a:gd name="T40" fmla="*/ 696 w 910"/>
                <a:gd name="T41" fmla="*/ 844 h 915"/>
                <a:gd name="T42" fmla="*/ 652 w 910"/>
                <a:gd name="T43" fmla="*/ 868 h 915"/>
                <a:gd name="T44" fmla="*/ 606 w 910"/>
                <a:gd name="T45" fmla="*/ 888 h 915"/>
                <a:gd name="T46" fmla="*/ 558 w 910"/>
                <a:gd name="T47" fmla="*/ 904 h 915"/>
                <a:gd name="T48" fmla="*/ 508 w 910"/>
                <a:gd name="T49" fmla="*/ 912 h 915"/>
                <a:gd name="T50" fmla="*/ 456 w 910"/>
                <a:gd name="T51" fmla="*/ 915 h 915"/>
                <a:gd name="T52" fmla="*/ 394 w 910"/>
                <a:gd name="T53" fmla="*/ 911 h 915"/>
                <a:gd name="T54" fmla="*/ 335 w 910"/>
                <a:gd name="T55" fmla="*/ 899 h 915"/>
                <a:gd name="T56" fmla="*/ 278 w 910"/>
                <a:gd name="T57" fmla="*/ 880 h 915"/>
                <a:gd name="T58" fmla="*/ 225 w 910"/>
                <a:gd name="T59" fmla="*/ 853 h 915"/>
                <a:gd name="T60" fmla="*/ 177 w 910"/>
                <a:gd name="T61" fmla="*/ 820 h 915"/>
                <a:gd name="T62" fmla="*/ 133 w 910"/>
                <a:gd name="T63" fmla="*/ 780 h 915"/>
                <a:gd name="T64" fmla="*/ 96 w 910"/>
                <a:gd name="T65" fmla="*/ 737 h 915"/>
                <a:gd name="T66" fmla="*/ 62 w 910"/>
                <a:gd name="T67" fmla="*/ 688 h 915"/>
                <a:gd name="T68" fmla="*/ 36 w 910"/>
                <a:gd name="T69" fmla="*/ 636 h 915"/>
                <a:gd name="T70" fmla="*/ 17 w 910"/>
                <a:gd name="T71" fmla="*/ 579 h 915"/>
                <a:gd name="T72" fmla="*/ 4 w 910"/>
                <a:gd name="T73" fmla="*/ 520 h 915"/>
                <a:gd name="T74" fmla="*/ 0 w 910"/>
                <a:gd name="T75" fmla="*/ 458 h 915"/>
                <a:gd name="T76" fmla="*/ 4 w 910"/>
                <a:gd name="T77" fmla="*/ 395 h 915"/>
                <a:gd name="T78" fmla="*/ 17 w 910"/>
                <a:gd name="T79" fmla="*/ 336 h 915"/>
                <a:gd name="T80" fmla="*/ 36 w 910"/>
                <a:gd name="T81" fmla="*/ 279 h 915"/>
                <a:gd name="T82" fmla="*/ 62 w 910"/>
                <a:gd name="T83" fmla="*/ 227 h 915"/>
                <a:gd name="T84" fmla="*/ 96 w 910"/>
                <a:gd name="T85" fmla="*/ 177 h 915"/>
                <a:gd name="T86" fmla="*/ 133 w 910"/>
                <a:gd name="T87" fmla="*/ 133 h 915"/>
                <a:gd name="T88" fmla="*/ 177 w 910"/>
                <a:gd name="T89" fmla="*/ 95 h 915"/>
                <a:gd name="T90" fmla="*/ 225 w 910"/>
                <a:gd name="T91" fmla="*/ 63 h 915"/>
                <a:gd name="T92" fmla="*/ 278 w 910"/>
                <a:gd name="T93" fmla="*/ 36 h 915"/>
                <a:gd name="T94" fmla="*/ 335 w 910"/>
                <a:gd name="T95" fmla="*/ 16 h 915"/>
                <a:gd name="T96" fmla="*/ 394 w 910"/>
                <a:gd name="T97" fmla="*/ 5 h 915"/>
                <a:gd name="T98" fmla="*/ 456 w 910"/>
                <a:gd name="T99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10" h="915">
                  <a:moveTo>
                    <a:pt x="456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5" y="63"/>
                  </a:lnTo>
                  <a:lnTo>
                    <a:pt x="733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6" y="395"/>
                  </a:lnTo>
                  <a:lnTo>
                    <a:pt x="910" y="458"/>
                  </a:lnTo>
                  <a:lnTo>
                    <a:pt x="908" y="483"/>
                  </a:lnTo>
                  <a:lnTo>
                    <a:pt x="862" y="523"/>
                  </a:lnTo>
                  <a:lnTo>
                    <a:pt x="821" y="568"/>
                  </a:lnTo>
                  <a:lnTo>
                    <a:pt x="785" y="616"/>
                  </a:lnTo>
                  <a:lnTo>
                    <a:pt x="754" y="669"/>
                  </a:lnTo>
                  <a:lnTo>
                    <a:pt x="728" y="724"/>
                  </a:lnTo>
                  <a:lnTo>
                    <a:pt x="710" y="783"/>
                  </a:lnTo>
                  <a:lnTo>
                    <a:pt x="696" y="844"/>
                  </a:lnTo>
                  <a:lnTo>
                    <a:pt x="652" y="868"/>
                  </a:lnTo>
                  <a:lnTo>
                    <a:pt x="606" y="888"/>
                  </a:lnTo>
                  <a:lnTo>
                    <a:pt x="558" y="904"/>
                  </a:lnTo>
                  <a:lnTo>
                    <a:pt x="508" y="912"/>
                  </a:lnTo>
                  <a:lnTo>
                    <a:pt x="456" y="915"/>
                  </a:lnTo>
                  <a:lnTo>
                    <a:pt x="394" y="911"/>
                  </a:lnTo>
                  <a:lnTo>
                    <a:pt x="335" y="899"/>
                  </a:lnTo>
                  <a:lnTo>
                    <a:pt x="278" y="880"/>
                  </a:lnTo>
                  <a:lnTo>
                    <a:pt x="225" y="853"/>
                  </a:lnTo>
                  <a:lnTo>
                    <a:pt x="177" y="820"/>
                  </a:lnTo>
                  <a:lnTo>
                    <a:pt x="133" y="780"/>
                  </a:lnTo>
                  <a:lnTo>
                    <a:pt x="96" y="737"/>
                  </a:lnTo>
                  <a:lnTo>
                    <a:pt x="62" y="688"/>
                  </a:lnTo>
                  <a:lnTo>
                    <a:pt x="36" y="636"/>
                  </a:lnTo>
                  <a:lnTo>
                    <a:pt x="17" y="579"/>
                  </a:lnTo>
                  <a:lnTo>
                    <a:pt x="4" y="520"/>
                  </a:lnTo>
                  <a:lnTo>
                    <a:pt x="0" y="458"/>
                  </a:lnTo>
                  <a:lnTo>
                    <a:pt x="4" y="395"/>
                  </a:lnTo>
                  <a:lnTo>
                    <a:pt x="17" y="336"/>
                  </a:lnTo>
                  <a:lnTo>
                    <a:pt x="36" y="279"/>
                  </a:lnTo>
                  <a:lnTo>
                    <a:pt x="62" y="227"/>
                  </a:lnTo>
                  <a:lnTo>
                    <a:pt x="96" y="177"/>
                  </a:lnTo>
                  <a:lnTo>
                    <a:pt x="133" y="133"/>
                  </a:lnTo>
                  <a:lnTo>
                    <a:pt x="177" y="95"/>
                  </a:lnTo>
                  <a:lnTo>
                    <a:pt x="225" y="63"/>
                  </a:lnTo>
                  <a:lnTo>
                    <a:pt x="278" y="36"/>
                  </a:lnTo>
                  <a:lnTo>
                    <a:pt x="335" y="16"/>
                  </a:lnTo>
                  <a:lnTo>
                    <a:pt x="394" y="5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691098" y="5949844"/>
              <a:ext cx="182690" cy="183892"/>
            </a:xfrm>
            <a:custGeom>
              <a:avLst/>
              <a:gdLst>
                <a:gd name="T0" fmla="*/ 456 w 910"/>
                <a:gd name="T1" fmla="*/ 0 h 916"/>
                <a:gd name="T2" fmla="*/ 516 w 910"/>
                <a:gd name="T3" fmla="*/ 4 h 916"/>
                <a:gd name="T4" fmla="*/ 575 w 910"/>
                <a:gd name="T5" fmla="*/ 17 h 916"/>
                <a:gd name="T6" fmla="*/ 632 w 910"/>
                <a:gd name="T7" fmla="*/ 37 h 916"/>
                <a:gd name="T8" fmla="*/ 685 w 910"/>
                <a:gd name="T9" fmla="*/ 64 h 916"/>
                <a:gd name="T10" fmla="*/ 733 w 910"/>
                <a:gd name="T11" fmla="*/ 96 h 916"/>
                <a:gd name="T12" fmla="*/ 777 w 910"/>
                <a:gd name="T13" fmla="*/ 134 h 916"/>
                <a:gd name="T14" fmla="*/ 815 w 910"/>
                <a:gd name="T15" fmla="*/ 178 h 916"/>
                <a:gd name="T16" fmla="*/ 848 w 910"/>
                <a:gd name="T17" fmla="*/ 226 h 916"/>
                <a:gd name="T18" fmla="*/ 874 w 910"/>
                <a:gd name="T19" fmla="*/ 280 h 916"/>
                <a:gd name="T20" fmla="*/ 893 w 910"/>
                <a:gd name="T21" fmla="*/ 337 h 916"/>
                <a:gd name="T22" fmla="*/ 906 w 910"/>
                <a:gd name="T23" fmla="*/ 396 h 916"/>
                <a:gd name="T24" fmla="*/ 910 w 910"/>
                <a:gd name="T25" fmla="*/ 459 h 916"/>
                <a:gd name="T26" fmla="*/ 906 w 910"/>
                <a:gd name="T27" fmla="*/ 519 h 916"/>
                <a:gd name="T28" fmla="*/ 893 w 910"/>
                <a:gd name="T29" fmla="*/ 579 h 916"/>
                <a:gd name="T30" fmla="*/ 874 w 910"/>
                <a:gd name="T31" fmla="*/ 636 h 916"/>
                <a:gd name="T32" fmla="*/ 848 w 910"/>
                <a:gd name="T33" fmla="*/ 689 h 916"/>
                <a:gd name="T34" fmla="*/ 815 w 910"/>
                <a:gd name="T35" fmla="*/ 738 h 916"/>
                <a:gd name="T36" fmla="*/ 777 w 910"/>
                <a:gd name="T37" fmla="*/ 781 h 916"/>
                <a:gd name="T38" fmla="*/ 733 w 910"/>
                <a:gd name="T39" fmla="*/ 820 h 916"/>
                <a:gd name="T40" fmla="*/ 685 w 910"/>
                <a:gd name="T41" fmla="*/ 854 h 916"/>
                <a:gd name="T42" fmla="*/ 632 w 910"/>
                <a:gd name="T43" fmla="*/ 879 h 916"/>
                <a:gd name="T44" fmla="*/ 575 w 910"/>
                <a:gd name="T45" fmla="*/ 899 h 916"/>
                <a:gd name="T46" fmla="*/ 516 w 910"/>
                <a:gd name="T47" fmla="*/ 912 h 916"/>
                <a:gd name="T48" fmla="*/ 456 w 910"/>
                <a:gd name="T49" fmla="*/ 916 h 916"/>
                <a:gd name="T50" fmla="*/ 394 w 910"/>
                <a:gd name="T51" fmla="*/ 912 h 916"/>
                <a:gd name="T52" fmla="*/ 335 w 910"/>
                <a:gd name="T53" fmla="*/ 899 h 916"/>
                <a:gd name="T54" fmla="*/ 279 w 910"/>
                <a:gd name="T55" fmla="*/ 879 h 916"/>
                <a:gd name="T56" fmla="*/ 225 w 910"/>
                <a:gd name="T57" fmla="*/ 854 h 916"/>
                <a:gd name="T58" fmla="*/ 177 w 910"/>
                <a:gd name="T59" fmla="*/ 820 h 916"/>
                <a:gd name="T60" fmla="*/ 134 w 910"/>
                <a:gd name="T61" fmla="*/ 781 h 916"/>
                <a:gd name="T62" fmla="*/ 96 w 910"/>
                <a:gd name="T63" fmla="*/ 738 h 916"/>
                <a:gd name="T64" fmla="*/ 62 w 910"/>
                <a:gd name="T65" fmla="*/ 689 h 916"/>
                <a:gd name="T66" fmla="*/ 37 w 910"/>
                <a:gd name="T67" fmla="*/ 636 h 916"/>
                <a:gd name="T68" fmla="*/ 17 w 910"/>
                <a:gd name="T69" fmla="*/ 579 h 916"/>
                <a:gd name="T70" fmla="*/ 4 w 910"/>
                <a:gd name="T71" fmla="*/ 519 h 916"/>
                <a:gd name="T72" fmla="*/ 0 w 910"/>
                <a:gd name="T73" fmla="*/ 459 h 916"/>
                <a:gd name="T74" fmla="*/ 4 w 910"/>
                <a:gd name="T75" fmla="*/ 396 h 916"/>
                <a:gd name="T76" fmla="*/ 17 w 910"/>
                <a:gd name="T77" fmla="*/ 337 h 916"/>
                <a:gd name="T78" fmla="*/ 37 w 910"/>
                <a:gd name="T79" fmla="*/ 280 h 916"/>
                <a:gd name="T80" fmla="*/ 62 w 910"/>
                <a:gd name="T81" fmla="*/ 226 h 916"/>
                <a:gd name="T82" fmla="*/ 96 w 910"/>
                <a:gd name="T83" fmla="*/ 178 h 916"/>
                <a:gd name="T84" fmla="*/ 134 w 910"/>
                <a:gd name="T85" fmla="*/ 134 h 916"/>
                <a:gd name="T86" fmla="*/ 177 w 910"/>
                <a:gd name="T87" fmla="*/ 96 h 916"/>
                <a:gd name="T88" fmla="*/ 225 w 910"/>
                <a:gd name="T89" fmla="*/ 64 h 916"/>
                <a:gd name="T90" fmla="*/ 279 w 910"/>
                <a:gd name="T91" fmla="*/ 37 h 916"/>
                <a:gd name="T92" fmla="*/ 335 w 910"/>
                <a:gd name="T93" fmla="*/ 17 h 916"/>
                <a:gd name="T94" fmla="*/ 394 w 910"/>
                <a:gd name="T95" fmla="*/ 4 h 916"/>
                <a:gd name="T96" fmla="*/ 456 w 910"/>
                <a:gd name="T97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0" h="916">
                  <a:moveTo>
                    <a:pt x="456" y="0"/>
                  </a:moveTo>
                  <a:lnTo>
                    <a:pt x="516" y="4"/>
                  </a:lnTo>
                  <a:lnTo>
                    <a:pt x="575" y="17"/>
                  </a:lnTo>
                  <a:lnTo>
                    <a:pt x="632" y="37"/>
                  </a:lnTo>
                  <a:lnTo>
                    <a:pt x="685" y="64"/>
                  </a:lnTo>
                  <a:lnTo>
                    <a:pt x="733" y="96"/>
                  </a:lnTo>
                  <a:lnTo>
                    <a:pt x="777" y="134"/>
                  </a:lnTo>
                  <a:lnTo>
                    <a:pt x="815" y="178"/>
                  </a:lnTo>
                  <a:lnTo>
                    <a:pt x="848" y="226"/>
                  </a:lnTo>
                  <a:lnTo>
                    <a:pt x="874" y="280"/>
                  </a:lnTo>
                  <a:lnTo>
                    <a:pt x="893" y="337"/>
                  </a:lnTo>
                  <a:lnTo>
                    <a:pt x="906" y="396"/>
                  </a:lnTo>
                  <a:lnTo>
                    <a:pt x="910" y="459"/>
                  </a:lnTo>
                  <a:lnTo>
                    <a:pt x="906" y="519"/>
                  </a:lnTo>
                  <a:lnTo>
                    <a:pt x="893" y="579"/>
                  </a:lnTo>
                  <a:lnTo>
                    <a:pt x="874" y="636"/>
                  </a:lnTo>
                  <a:lnTo>
                    <a:pt x="848" y="689"/>
                  </a:lnTo>
                  <a:lnTo>
                    <a:pt x="815" y="738"/>
                  </a:lnTo>
                  <a:lnTo>
                    <a:pt x="777" y="781"/>
                  </a:lnTo>
                  <a:lnTo>
                    <a:pt x="733" y="820"/>
                  </a:lnTo>
                  <a:lnTo>
                    <a:pt x="685" y="854"/>
                  </a:lnTo>
                  <a:lnTo>
                    <a:pt x="632" y="879"/>
                  </a:lnTo>
                  <a:lnTo>
                    <a:pt x="575" y="899"/>
                  </a:lnTo>
                  <a:lnTo>
                    <a:pt x="516" y="912"/>
                  </a:lnTo>
                  <a:lnTo>
                    <a:pt x="456" y="916"/>
                  </a:lnTo>
                  <a:lnTo>
                    <a:pt x="394" y="912"/>
                  </a:lnTo>
                  <a:lnTo>
                    <a:pt x="335" y="899"/>
                  </a:lnTo>
                  <a:lnTo>
                    <a:pt x="279" y="879"/>
                  </a:lnTo>
                  <a:lnTo>
                    <a:pt x="225" y="854"/>
                  </a:lnTo>
                  <a:lnTo>
                    <a:pt x="177" y="820"/>
                  </a:lnTo>
                  <a:lnTo>
                    <a:pt x="134" y="781"/>
                  </a:lnTo>
                  <a:lnTo>
                    <a:pt x="96" y="738"/>
                  </a:lnTo>
                  <a:lnTo>
                    <a:pt x="62" y="689"/>
                  </a:lnTo>
                  <a:lnTo>
                    <a:pt x="37" y="636"/>
                  </a:lnTo>
                  <a:lnTo>
                    <a:pt x="17" y="579"/>
                  </a:lnTo>
                  <a:lnTo>
                    <a:pt x="4" y="519"/>
                  </a:lnTo>
                  <a:lnTo>
                    <a:pt x="0" y="459"/>
                  </a:lnTo>
                  <a:lnTo>
                    <a:pt x="4" y="396"/>
                  </a:lnTo>
                  <a:lnTo>
                    <a:pt x="17" y="337"/>
                  </a:lnTo>
                  <a:lnTo>
                    <a:pt x="37" y="280"/>
                  </a:lnTo>
                  <a:lnTo>
                    <a:pt x="62" y="226"/>
                  </a:lnTo>
                  <a:lnTo>
                    <a:pt x="96" y="178"/>
                  </a:lnTo>
                  <a:lnTo>
                    <a:pt x="134" y="134"/>
                  </a:lnTo>
                  <a:lnTo>
                    <a:pt x="177" y="96"/>
                  </a:lnTo>
                  <a:lnTo>
                    <a:pt x="225" y="64"/>
                  </a:lnTo>
                  <a:lnTo>
                    <a:pt x="279" y="37"/>
                  </a:lnTo>
                  <a:lnTo>
                    <a:pt x="335" y="17"/>
                  </a:lnTo>
                  <a:lnTo>
                    <a:pt x="394" y="4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auto">
            <a:xfrm>
              <a:off x="860567" y="6044794"/>
              <a:ext cx="227761" cy="241583"/>
            </a:xfrm>
            <a:custGeom>
              <a:avLst/>
              <a:gdLst>
                <a:gd name="T0" fmla="*/ 173 w 1138"/>
                <a:gd name="T1" fmla="*/ 0 h 1205"/>
                <a:gd name="T2" fmla="*/ 556 w 1138"/>
                <a:gd name="T3" fmla="*/ 0 h 1205"/>
                <a:gd name="T4" fmla="*/ 625 w 1138"/>
                <a:gd name="T5" fmla="*/ 4 h 1205"/>
                <a:gd name="T6" fmla="*/ 689 w 1138"/>
                <a:gd name="T7" fmla="*/ 16 h 1205"/>
                <a:gd name="T8" fmla="*/ 752 w 1138"/>
                <a:gd name="T9" fmla="*/ 34 h 1205"/>
                <a:gd name="T10" fmla="*/ 812 w 1138"/>
                <a:gd name="T11" fmla="*/ 60 h 1205"/>
                <a:gd name="T12" fmla="*/ 868 w 1138"/>
                <a:gd name="T13" fmla="*/ 92 h 1205"/>
                <a:gd name="T14" fmla="*/ 920 w 1138"/>
                <a:gd name="T15" fmla="*/ 129 h 1205"/>
                <a:gd name="T16" fmla="*/ 968 w 1138"/>
                <a:gd name="T17" fmla="*/ 171 h 1205"/>
                <a:gd name="T18" fmla="*/ 1010 w 1138"/>
                <a:gd name="T19" fmla="*/ 220 h 1205"/>
                <a:gd name="T20" fmla="*/ 1046 w 1138"/>
                <a:gd name="T21" fmla="*/ 272 h 1205"/>
                <a:gd name="T22" fmla="*/ 1079 w 1138"/>
                <a:gd name="T23" fmla="*/ 329 h 1205"/>
                <a:gd name="T24" fmla="*/ 1104 w 1138"/>
                <a:gd name="T25" fmla="*/ 390 h 1205"/>
                <a:gd name="T26" fmla="*/ 1122 w 1138"/>
                <a:gd name="T27" fmla="*/ 452 h 1205"/>
                <a:gd name="T28" fmla="*/ 1134 w 1138"/>
                <a:gd name="T29" fmla="*/ 518 h 1205"/>
                <a:gd name="T30" fmla="*/ 1138 w 1138"/>
                <a:gd name="T31" fmla="*/ 586 h 1205"/>
                <a:gd name="T32" fmla="*/ 1138 w 1138"/>
                <a:gd name="T33" fmla="*/ 1061 h 1205"/>
                <a:gd name="T34" fmla="*/ 1135 w 1138"/>
                <a:gd name="T35" fmla="*/ 1061 h 1205"/>
                <a:gd name="T36" fmla="*/ 1104 w 1138"/>
                <a:gd name="T37" fmla="*/ 1076 h 1205"/>
                <a:gd name="T38" fmla="*/ 1097 w 1138"/>
                <a:gd name="T39" fmla="*/ 1081 h 1205"/>
                <a:gd name="T40" fmla="*/ 1083 w 1138"/>
                <a:gd name="T41" fmla="*/ 1086 h 1205"/>
                <a:gd name="T42" fmla="*/ 1062 w 1138"/>
                <a:gd name="T43" fmla="*/ 1095 h 1205"/>
                <a:gd name="T44" fmla="*/ 1035 w 1138"/>
                <a:gd name="T45" fmla="*/ 1106 h 1205"/>
                <a:gd name="T46" fmla="*/ 1000 w 1138"/>
                <a:gd name="T47" fmla="*/ 1119 h 1205"/>
                <a:gd name="T48" fmla="*/ 959 w 1138"/>
                <a:gd name="T49" fmla="*/ 1132 h 1205"/>
                <a:gd name="T50" fmla="*/ 911 w 1138"/>
                <a:gd name="T51" fmla="*/ 1146 h 1205"/>
                <a:gd name="T52" fmla="*/ 857 w 1138"/>
                <a:gd name="T53" fmla="*/ 1158 h 1205"/>
                <a:gd name="T54" fmla="*/ 796 w 1138"/>
                <a:gd name="T55" fmla="*/ 1171 h 1205"/>
                <a:gd name="T56" fmla="*/ 730 w 1138"/>
                <a:gd name="T57" fmla="*/ 1184 h 1205"/>
                <a:gd name="T58" fmla="*/ 657 w 1138"/>
                <a:gd name="T59" fmla="*/ 1194 h 1205"/>
                <a:gd name="T60" fmla="*/ 578 w 1138"/>
                <a:gd name="T61" fmla="*/ 1201 h 1205"/>
                <a:gd name="T62" fmla="*/ 494 w 1138"/>
                <a:gd name="T63" fmla="*/ 1205 h 1205"/>
                <a:gd name="T64" fmla="*/ 494 w 1138"/>
                <a:gd name="T65" fmla="*/ 1059 h 1205"/>
                <a:gd name="T66" fmla="*/ 490 w 1138"/>
                <a:gd name="T67" fmla="*/ 981 h 1205"/>
                <a:gd name="T68" fmla="*/ 477 w 1138"/>
                <a:gd name="T69" fmla="*/ 906 h 1205"/>
                <a:gd name="T70" fmla="*/ 457 w 1138"/>
                <a:gd name="T71" fmla="*/ 834 h 1205"/>
                <a:gd name="T72" fmla="*/ 429 w 1138"/>
                <a:gd name="T73" fmla="*/ 766 h 1205"/>
                <a:gd name="T74" fmla="*/ 395 w 1138"/>
                <a:gd name="T75" fmla="*/ 701 h 1205"/>
                <a:gd name="T76" fmla="*/ 354 w 1138"/>
                <a:gd name="T77" fmla="*/ 640 h 1205"/>
                <a:gd name="T78" fmla="*/ 308 w 1138"/>
                <a:gd name="T79" fmla="*/ 585 h 1205"/>
                <a:gd name="T80" fmla="*/ 255 w 1138"/>
                <a:gd name="T81" fmla="*/ 534 h 1205"/>
                <a:gd name="T82" fmla="*/ 198 w 1138"/>
                <a:gd name="T83" fmla="*/ 489 h 1205"/>
                <a:gd name="T84" fmla="*/ 137 w 1138"/>
                <a:gd name="T85" fmla="*/ 450 h 1205"/>
                <a:gd name="T86" fmla="*/ 70 w 1138"/>
                <a:gd name="T87" fmla="*/ 418 h 1205"/>
                <a:gd name="T88" fmla="*/ 0 w 1138"/>
                <a:gd name="T89" fmla="*/ 392 h 1205"/>
                <a:gd name="T90" fmla="*/ 42 w 1138"/>
                <a:gd name="T91" fmla="*/ 348 h 1205"/>
                <a:gd name="T92" fmla="*/ 79 w 1138"/>
                <a:gd name="T93" fmla="*/ 299 h 1205"/>
                <a:gd name="T94" fmla="*/ 111 w 1138"/>
                <a:gd name="T95" fmla="*/ 245 h 1205"/>
                <a:gd name="T96" fmla="*/ 137 w 1138"/>
                <a:gd name="T97" fmla="*/ 188 h 1205"/>
                <a:gd name="T98" fmla="*/ 155 w 1138"/>
                <a:gd name="T99" fmla="*/ 128 h 1205"/>
                <a:gd name="T100" fmla="*/ 167 w 1138"/>
                <a:gd name="T101" fmla="*/ 65 h 1205"/>
                <a:gd name="T102" fmla="*/ 173 w 1138"/>
                <a:gd name="T103" fmla="*/ 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38" h="1205">
                  <a:moveTo>
                    <a:pt x="173" y="0"/>
                  </a:moveTo>
                  <a:lnTo>
                    <a:pt x="556" y="0"/>
                  </a:lnTo>
                  <a:lnTo>
                    <a:pt x="625" y="4"/>
                  </a:lnTo>
                  <a:lnTo>
                    <a:pt x="689" y="16"/>
                  </a:lnTo>
                  <a:lnTo>
                    <a:pt x="752" y="34"/>
                  </a:lnTo>
                  <a:lnTo>
                    <a:pt x="812" y="60"/>
                  </a:lnTo>
                  <a:lnTo>
                    <a:pt x="868" y="92"/>
                  </a:lnTo>
                  <a:lnTo>
                    <a:pt x="920" y="129"/>
                  </a:lnTo>
                  <a:lnTo>
                    <a:pt x="968" y="171"/>
                  </a:lnTo>
                  <a:lnTo>
                    <a:pt x="1010" y="220"/>
                  </a:lnTo>
                  <a:lnTo>
                    <a:pt x="1046" y="272"/>
                  </a:lnTo>
                  <a:lnTo>
                    <a:pt x="1079" y="329"/>
                  </a:lnTo>
                  <a:lnTo>
                    <a:pt x="1104" y="390"/>
                  </a:lnTo>
                  <a:lnTo>
                    <a:pt x="1122" y="452"/>
                  </a:lnTo>
                  <a:lnTo>
                    <a:pt x="1134" y="518"/>
                  </a:lnTo>
                  <a:lnTo>
                    <a:pt x="1138" y="586"/>
                  </a:lnTo>
                  <a:lnTo>
                    <a:pt x="1138" y="1061"/>
                  </a:lnTo>
                  <a:lnTo>
                    <a:pt x="1135" y="1061"/>
                  </a:lnTo>
                  <a:lnTo>
                    <a:pt x="1104" y="1076"/>
                  </a:lnTo>
                  <a:lnTo>
                    <a:pt x="1097" y="1081"/>
                  </a:lnTo>
                  <a:lnTo>
                    <a:pt x="1083" y="1086"/>
                  </a:lnTo>
                  <a:lnTo>
                    <a:pt x="1062" y="1095"/>
                  </a:lnTo>
                  <a:lnTo>
                    <a:pt x="1035" y="1106"/>
                  </a:lnTo>
                  <a:lnTo>
                    <a:pt x="1000" y="1119"/>
                  </a:lnTo>
                  <a:lnTo>
                    <a:pt x="959" y="1132"/>
                  </a:lnTo>
                  <a:lnTo>
                    <a:pt x="911" y="1146"/>
                  </a:lnTo>
                  <a:lnTo>
                    <a:pt x="857" y="1158"/>
                  </a:lnTo>
                  <a:lnTo>
                    <a:pt x="796" y="1171"/>
                  </a:lnTo>
                  <a:lnTo>
                    <a:pt x="730" y="1184"/>
                  </a:lnTo>
                  <a:lnTo>
                    <a:pt x="657" y="1194"/>
                  </a:lnTo>
                  <a:lnTo>
                    <a:pt x="578" y="1201"/>
                  </a:lnTo>
                  <a:lnTo>
                    <a:pt x="494" y="1205"/>
                  </a:lnTo>
                  <a:lnTo>
                    <a:pt x="494" y="1059"/>
                  </a:lnTo>
                  <a:lnTo>
                    <a:pt x="490" y="981"/>
                  </a:lnTo>
                  <a:lnTo>
                    <a:pt x="477" y="906"/>
                  </a:lnTo>
                  <a:lnTo>
                    <a:pt x="457" y="834"/>
                  </a:lnTo>
                  <a:lnTo>
                    <a:pt x="429" y="766"/>
                  </a:lnTo>
                  <a:lnTo>
                    <a:pt x="395" y="701"/>
                  </a:lnTo>
                  <a:lnTo>
                    <a:pt x="354" y="640"/>
                  </a:lnTo>
                  <a:lnTo>
                    <a:pt x="308" y="585"/>
                  </a:lnTo>
                  <a:lnTo>
                    <a:pt x="255" y="534"/>
                  </a:lnTo>
                  <a:lnTo>
                    <a:pt x="198" y="489"/>
                  </a:lnTo>
                  <a:lnTo>
                    <a:pt x="137" y="450"/>
                  </a:lnTo>
                  <a:lnTo>
                    <a:pt x="70" y="418"/>
                  </a:lnTo>
                  <a:lnTo>
                    <a:pt x="0" y="392"/>
                  </a:lnTo>
                  <a:lnTo>
                    <a:pt x="42" y="348"/>
                  </a:lnTo>
                  <a:lnTo>
                    <a:pt x="79" y="299"/>
                  </a:lnTo>
                  <a:lnTo>
                    <a:pt x="111" y="245"/>
                  </a:lnTo>
                  <a:lnTo>
                    <a:pt x="137" y="188"/>
                  </a:lnTo>
                  <a:lnTo>
                    <a:pt x="155" y="128"/>
                  </a:lnTo>
                  <a:lnTo>
                    <a:pt x="167" y="65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467544" y="6044794"/>
              <a:ext cx="236775" cy="240982"/>
            </a:xfrm>
            <a:custGeom>
              <a:avLst/>
              <a:gdLst>
                <a:gd name="T0" fmla="*/ 582 w 1184"/>
                <a:gd name="T1" fmla="*/ 0 h 1202"/>
                <a:gd name="T2" fmla="*/ 968 w 1184"/>
                <a:gd name="T3" fmla="*/ 0 h 1202"/>
                <a:gd name="T4" fmla="*/ 1011 w 1184"/>
                <a:gd name="T5" fmla="*/ 3 h 1202"/>
                <a:gd name="T6" fmla="*/ 1017 w 1184"/>
                <a:gd name="T7" fmla="*/ 67 h 1202"/>
                <a:gd name="T8" fmla="*/ 1030 w 1184"/>
                <a:gd name="T9" fmla="*/ 129 h 1202"/>
                <a:gd name="T10" fmla="*/ 1049 w 1184"/>
                <a:gd name="T11" fmla="*/ 190 h 1202"/>
                <a:gd name="T12" fmla="*/ 1075 w 1184"/>
                <a:gd name="T13" fmla="*/ 247 h 1202"/>
                <a:gd name="T14" fmla="*/ 1106 w 1184"/>
                <a:gd name="T15" fmla="*/ 299 h 1202"/>
                <a:gd name="T16" fmla="*/ 1142 w 1184"/>
                <a:gd name="T17" fmla="*/ 348 h 1202"/>
                <a:gd name="T18" fmla="*/ 1184 w 1184"/>
                <a:gd name="T19" fmla="*/ 392 h 1202"/>
                <a:gd name="T20" fmla="*/ 1114 w 1184"/>
                <a:gd name="T21" fmla="*/ 418 h 1202"/>
                <a:gd name="T22" fmla="*/ 1048 w 1184"/>
                <a:gd name="T23" fmla="*/ 450 h 1202"/>
                <a:gd name="T24" fmla="*/ 986 w 1184"/>
                <a:gd name="T25" fmla="*/ 489 h 1202"/>
                <a:gd name="T26" fmla="*/ 928 w 1184"/>
                <a:gd name="T27" fmla="*/ 534 h 1202"/>
                <a:gd name="T28" fmla="*/ 876 w 1184"/>
                <a:gd name="T29" fmla="*/ 585 h 1202"/>
                <a:gd name="T30" fmla="*/ 830 w 1184"/>
                <a:gd name="T31" fmla="*/ 640 h 1202"/>
                <a:gd name="T32" fmla="*/ 789 w 1184"/>
                <a:gd name="T33" fmla="*/ 701 h 1202"/>
                <a:gd name="T34" fmla="*/ 754 w 1184"/>
                <a:gd name="T35" fmla="*/ 766 h 1202"/>
                <a:gd name="T36" fmla="*/ 727 w 1184"/>
                <a:gd name="T37" fmla="*/ 834 h 1202"/>
                <a:gd name="T38" fmla="*/ 706 w 1184"/>
                <a:gd name="T39" fmla="*/ 906 h 1202"/>
                <a:gd name="T40" fmla="*/ 695 w 1184"/>
                <a:gd name="T41" fmla="*/ 981 h 1202"/>
                <a:gd name="T42" fmla="*/ 691 w 1184"/>
                <a:gd name="T43" fmla="*/ 1059 h 1202"/>
                <a:gd name="T44" fmla="*/ 691 w 1184"/>
                <a:gd name="T45" fmla="*/ 1202 h 1202"/>
                <a:gd name="T46" fmla="*/ 606 w 1184"/>
                <a:gd name="T47" fmla="*/ 1197 h 1202"/>
                <a:gd name="T48" fmla="*/ 519 w 1184"/>
                <a:gd name="T49" fmla="*/ 1187 h 1202"/>
                <a:gd name="T50" fmla="*/ 429 w 1184"/>
                <a:gd name="T51" fmla="*/ 1174 h 1202"/>
                <a:gd name="T52" fmla="*/ 336 w 1184"/>
                <a:gd name="T53" fmla="*/ 1157 h 1202"/>
                <a:gd name="T54" fmla="*/ 239 w 1184"/>
                <a:gd name="T55" fmla="*/ 1136 h 1202"/>
                <a:gd name="T56" fmla="*/ 138 w 1184"/>
                <a:gd name="T57" fmla="*/ 1109 h 1202"/>
                <a:gd name="T58" fmla="*/ 34 w 1184"/>
                <a:gd name="T59" fmla="*/ 1079 h 1202"/>
                <a:gd name="T60" fmla="*/ 2 w 1184"/>
                <a:gd name="T61" fmla="*/ 1068 h 1202"/>
                <a:gd name="T62" fmla="*/ 0 w 1184"/>
                <a:gd name="T63" fmla="*/ 1061 h 1202"/>
                <a:gd name="T64" fmla="*/ 0 w 1184"/>
                <a:gd name="T65" fmla="*/ 586 h 1202"/>
                <a:gd name="T66" fmla="*/ 4 w 1184"/>
                <a:gd name="T67" fmla="*/ 518 h 1202"/>
                <a:gd name="T68" fmla="*/ 16 w 1184"/>
                <a:gd name="T69" fmla="*/ 452 h 1202"/>
                <a:gd name="T70" fmla="*/ 35 w 1184"/>
                <a:gd name="T71" fmla="*/ 390 h 1202"/>
                <a:gd name="T72" fmla="*/ 61 w 1184"/>
                <a:gd name="T73" fmla="*/ 329 h 1202"/>
                <a:gd name="T74" fmla="*/ 92 w 1184"/>
                <a:gd name="T75" fmla="*/ 272 h 1202"/>
                <a:gd name="T76" fmla="*/ 130 w 1184"/>
                <a:gd name="T77" fmla="*/ 220 h 1202"/>
                <a:gd name="T78" fmla="*/ 172 w 1184"/>
                <a:gd name="T79" fmla="*/ 171 h 1202"/>
                <a:gd name="T80" fmla="*/ 220 w 1184"/>
                <a:gd name="T81" fmla="*/ 129 h 1202"/>
                <a:gd name="T82" fmla="*/ 272 w 1184"/>
                <a:gd name="T83" fmla="*/ 92 h 1202"/>
                <a:gd name="T84" fmla="*/ 326 w 1184"/>
                <a:gd name="T85" fmla="*/ 60 h 1202"/>
                <a:gd name="T86" fmla="*/ 387 w 1184"/>
                <a:gd name="T87" fmla="*/ 34 h 1202"/>
                <a:gd name="T88" fmla="*/ 450 w 1184"/>
                <a:gd name="T89" fmla="*/ 16 h 1202"/>
                <a:gd name="T90" fmla="*/ 515 w 1184"/>
                <a:gd name="T91" fmla="*/ 4 h 1202"/>
                <a:gd name="T92" fmla="*/ 582 w 1184"/>
                <a:gd name="T9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4" h="1202">
                  <a:moveTo>
                    <a:pt x="582" y="0"/>
                  </a:moveTo>
                  <a:lnTo>
                    <a:pt x="968" y="0"/>
                  </a:lnTo>
                  <a:lnTo>
                    <a:pt x="1011" y="3"/>
                  </a:lnTo>
                  <a:lnTo>
                    <a:pt x="1017" y="67"/>
                  </a:lnTo>
                  <a:lnTo>
                    <a:pt x="1030" y="129"/>
                  </a:lnTo>
                  <a:lnTo>
                    <a:pt x="1049" y="190"/>
                  </a:lnTo>
                  <a:lnTo>
                    <a:pt x="1075" y="247"/>
                  </a:lnTo>
                  <a:lnTo>
                    <a:pt x="1106" y="299"/>
                  </a:lnTo>
                  <a:lnTo>
                    <a:pt x="1142" y="348"/>
                  </a:lnTo>
                  <a:lnTo>
                    <a:pt x="1184" y="392"/>
                  </a:lnTo>
                  <a:lnTo>
                    <a:pt x="1114" y="418"/>
                  </a:lnTo>
                  <a:lnTo>
                    <a:pt x="1048" y="450"/>
                  </a:lnTo>
                  <a:lnTo>
                    <a:pt x="986" y="489"/>
                  </a:lnTo>
                  <a:lnTo>
                    <a:pt x="928" y="534"/>
                  </a:lnTo>
                  <a:lnTo>
                    <a:pt x="876" y="585"/>
                  </a:lnTo>
                  <a:lnTo>
                    <a:pt x="830" y="640"/>
                  </a:lnTo>
                  <a:lnTo>
                    <a:pt x="789" y="701"/>
                  </a:lnTo>
                  <a:lnTo>
                    <a:pt x="754" y="766"/>
                  </a:lnTo>
                  <a:lnTo>
                    <a:pt x="727" y="834"/>
                  </a:lnTo>
                  <a:lnTo>
                    <a:pt x="706" y="906"/>
                  </a:lnTo>
                  <a:lnTo>
                    <a:pt x="695" y="981"/>
                  </a:lnTo>
                  <a:lnTo>
                    <a:pt x="691" y="1059"/>
                  </a:lnTo>
                  <a:lnTo>
                    <a:pt x="691" y="1202"/>
                  </a:lnTo>
                  <a:lnTo>
                    <a:pt x="606" y="1197"/>
                  </a:lnTo>
                  <a:lnTo>
                    <a:pt x="519" y="1187"/>
                  </a:lnTo>
                  <a:lnTo>
                    <a:pt x="429" y="1174"/>
                  </a:lnTo>
                  <a:lnTo>
                    <a:pt x="336" y="1157"/>
                  </a:lnTo>
                  <a:lnTo>
                    <a:pt x="239" y="1136"/>
                  </a:lnTo>
                  <a:lnTo>
                    <a:pt x="138" y="1109"/>
                  </a:lnTo>
                  <a:lnTo>
                    <a:pt x="34" y="1079"/>
                  </a:lnTo>
                  <a:lnTo>
                    <a:pt x="2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8"/>
                  </a:lnTo>
                  <a:lnTo>
                    <a:pt x="16" y="452"/>
                  </a:lnTo>
                  <a:lnTo>
                    <a:pt x="35" y="390"/>
                  </a:lnTo>
                  <a:lnTo>
                    <a:pt x="61" y="329"/>
                  </a:lnTo>
                  <a:lnTo>
                    <a:pt x="92" y="272"/>
                  </a:lnTo>
                  <a:lnTo>
                    <a:pt x="130" y="220"/>
                  </a:lnTo>
                  <a:lnTo>
                    <a:pt x="172" y="171"/>
                  </a:lnTo>
                  <a:lnTo>
                    <a:pt x="220" y="129"/>
                  </a:lnTo>
                  <a:lnTo>
                    <a:pt x="272" y="92"/>
                  </a:lnTo>
                  <a:lnTo>
                    <a:pt x="326" y="60"/>
                  </a:lnTo>
                  <a:lnTo>
                    <a:pt x="387" y="34"/>
                  </a:lnTo>
                  <a:lnTo>
                    <a:pt x="450" y="16"/>
                  </a:lnTo>
                  <a:lnTo>
                    <a:pt x="515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627397" y="6139745"/>
              <a:ext cx="310091" cy="241583"/>
            </a:xfrm>
            <a:custGeom>
              <a:avLst/>
              <a:gdLst>
                <a:gd name="T0" fmla="*/ 582 w 1549"/>
                <a:gd name="T1" fmla="*/ 0 h 1207"/>
                <a:gd name="T2" fmla="*/ 969 w 1549"/>
                <a:gd name="T3" fmla="*/ 0 h 1207"/>
                <a:gd name="T4" fmla="*/ 1036 w 1549"/>
                <a:gd name="T5" fmla="*/ 4 h 1207"/>
                <a:gd name="T6" fmla="*/ 1101 w 1549"/>
                <a:gd name="T7" fmla="*/ 16 h 1207"/>
                <a:gd name="T8" fmla="*/ 1164 w 1549"/>
                <a:gd name="T9" fmla="*/ 34 h 1207"/>
                <a:gd name="T10" fmla="*/ 1223 w 1549"/>
                <a:gd name="T11" fmla="*/ 60 h 1207"/>
                <a:gd name="T12" fmla="*/ 1279 w 1549"/>
                <a:gd name="T13" fmla="*/ 91 h 1207"/>
                <a:gd name="T14" fmla="*/ 1331 w 1549"/>
                <a:gd name="T15" fmla="*/ 129 h 1207"/>
                <a:gd name="T16" fmla="*/ 1379 w 1549"/>
                <a:gd name="T17" fmla="*/ 171 h 1207"/>
                <a:gd name="T18" fmla="*/ 1421 w 1549"/>
                <a:gd name="T19" fmla="*/ 220 h 1207"/>
                <a:gd name="T20" fmla="*/ 1459 w 1549"/>
                <a:gd name="T21" fmla="*/ 272 h 1207"/>
                <a:gd name="T22" fmla="*/ 1490 w 1549"/>
                <a:gd name="T23" fmla="*/ 329 h 1207"/>
                <a:gd name="T24" fmla="*/ 1516 w 1549"/>
                <a:gd name="T25" fmla="*/ 388 h 1207"/>
                <a:gd name="T26" fmla="*/ 1534 w 1549"/>
                <a:gd name="T27" fmla="*/ 452 h 1207"/>
                <a:gd name="T28" fmla="*/ 1545 w 1549"/>
                <a:gd name="T29" fmla="*/ 517 h 1207"/>
                <a:gd name="T30" fmla="*/ 1549 w 1549"/>
                <a:gd name="T31" fmla="*/ 586 h 1207"/>
                <a:gd name="T32" fmla="*/ 1549 w 1549"/>
                <a:gd name="T33" fmla="*/ 1061 h 1207"/>
                <a:gd name="T34" fmla="*/ 1547 w 1549"/>
                <a:gd name="T35" fmla="*/ 1061 h 1207"/>
                <a:gd name="T36" fmla="*/ 1516 w 1549"/>
                <a:gd name="T37" fmla="*/ 1076 h 1207"/>
                <a:gd name="T38" fmla="*/ 1510 w 1549"/>
                <a:gd name="T39" fmla="*/ 1079 h 1207"/>
                <a:gd name="T40" fmla="*/ 1496 w 1549"/>
                <a:gd name="T41" fmla="*/ 1086 h 1207"/>
                <a:gd name="T42" fmla="*/ 1475 w 1549"/>
                <a:gd name="T43" fmla="*/ 1095 h 1207"/>
                <a:gd name="T44" fmla="*/ 1447 w 1549"/>
                <a:gd name="T45" fmla="*/ 1106 h 1207"/>
                <a:gd name="T46" fmla="*/ 1413 w 1549"/>
                <a:gd name="T47" fmla="*/ 1117 h 1207"/>
                <a:gd name="T48" fmla="*/ 1372 w 1549"/>
                <a:gd name="T49" fmla="*/ 1131 h 1207"/>
                <a:gd name="T50" fmla="*/ 1326 w 1549"/>
                <a:gd name="T51" fmla="*/ 1144 h 1207"/>
                <a:gd name="T52" fmla="*/ 1272 w 1549"/>
                <a:gd name="T53" fmla="*/ 1158 h 1207"/>
                <a:gd name="T54" fmla="*/ 1212 w 1549"/>
                <a:gd name="T55" fmla="*/ 1171 h 1207"/>
                <a:gd name="T56" fmla="*/ 1147 w 1549"/>
                <a:gd name="T57" fmla="*/ 1182 h 1207"/>
                <a:gd name="T58" fmla="*/ 1075 w 1549"/>
                <a:gd name="T59" fmla="*/ 1192 h 1207"/>
                <a:gd name="T60" fmla="*/ 998 w 1549"/>
                <a:gd name="T61" fmla="*/ 1199 h 1207"/>
                <a:gd name="T62" fmla="*/ 914 w 1549"/>
                <a:gd name="T63" fmla="*/ 1205 h 1207"/>
                <a:gd name="T64" fmla="*/ 825 w 1549"/>
                <a:gd name="T65" fmla="*/ 1207 h 1207"/>
                <a:gd name="T66" fmla="*/ 741 w 1549"/>
                <a:gd name="T67" fmla="*/ 1205 h 1207"/>
                <a:gd name="T68" fmla="*/ 652 w 1549"/>
                <a:gd name="T69" fmla="*/ 1201 h 1207"/>
                <a:gd name="T70" fmla="*/ 559 w 1549"/>
                <a:gd name="T71" fmla="*/ 1191 h 1207"/>
                <a:gd name="T72" fmla="*/ 462 w 1549"/>
                <a:gd name="T73" fmla="*/ 1178 h 1207"/>
                <a:gd name="T74" fmla="*/ 361 w 1549"/>
                <a:gd name="T75" fmla="*/ 1161 h 1207"/>
                <a:gd name="T76" fmla="*/ 256 w 1549"/>
                <a:gd name="T77" fmla="*/ 1139 h 1207"/>
                <a:gd name="T78" fmla="*/ 147 w 1549"/>
                <a:gd name="T79" fmla="*/ 1112 h 1207"/>
                <a:gd name="T80" fmla="*/ 35 w 1549"/>
                <a:gd name="T81" fmla="*/ 1078 h 1207"/>
                <a:gd name="T82" fmla="*/ 1 w 1549"/>
                <a:gd name="T83" fmla="*/ 1068 h 1207"/>
                <a:gd name="T84" fmla="*/ 0 w 1549"/>
                <a:gd name="T85" fmla="*/ 1061 h 1207"/>
                <a:gd name="T86" fmla="*/ 0 w 1549"/>
                <a:gd name="T87" fmla="*/ 586 h 1207"/>
                <a:gd name="T88" fmla="*/ 4 w 1549"/>
                <a:gd name="T89" fmla="*/ 517 h 1207"/>
                <a:gd name="T90" fmla="*/ 15 w 1549"/>
                <a:gd name="T91" fmla="*/ 452 h 1207"/>
                <a:gd name="T92" fmla="*/ 35 w 1549"/>
                <a:gd name="T93" fmla="*/ 388 h 1207"/>
                <a:gd name="T94" fmla="*/ 60 w 1549"/>
                <a:gd name="T95" fmla="*/ 329 h 1207"/>
                <a:gd name="T96" fmla="*/ 91 w 1549"/>
                <a:gd name="T97" fmla="*/ 272 h 1207"/>
                <a:gd name="T98" fmla="*/ 129 w 1549"/>
                <a:gd name="T99" fmla="*/ 220 h 1207"/>
                <a:gd name="T100" fmla="*/ 171 w 1549"/>
                <a:gd name="T101" fmla="*/ 171 h 1207"/>
                <a:gd name="T102" fmla="*/ 219 w 1549"/>
                <a:gd name="T103" fmla="*/ 129 h 1207"/>
                <a:gd name="T104" fmla="*/ 271 w 1549"/>
                <a:gd name="T105" fmla="*/ 91 h 1207"/>
                <a:gd name="T106" fmla="*/ 327 w 1549"/>
                <a:gd name="T107" fmla="*/ 60 h 1207"/>
                <a:gd name="T108" fmla="*/ 386 w 1549"/>
                <a:gd name="T109" fmla="*/ 34 h 1207"/>
                <a:gd name="T110" fmla="*/ 450 w 1549"/>
                <a:gd name="T111" fmla="*/ 16 h 1207"/>
                <a:gd name="T112" fmla="*/ 514 w 1549"/>
                <a:gd name="T113" fmla="*/ 4 h 1207"/>
                <a:gd name="T114" fmla="*/ 582 w 1549"/>
                <a:gd name="T115" fmla="*/ 0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9" h="1207">
                  <a:moveTo>
                    <a:pt x="582" y="0"/>
                  </a:moveTo>
                  <a:lnTo>
                    <a:pt x="969" y="0"/>
                  </a:lnTo>
                  <a:lnTo>
                    <a:pt x="1036" y="4"/>
                  </a:lnTo>
                  <a:lnTo>
                    <a:pt x="1101" y="16"/>
                  </a:lnTo>
                  <a:lnTo>
                    <a:pt x="1164" y="34"/>
                  </a:lnTo>
                  <a:lnTo>
                    <a:pt x="1223" y="60"/>
                  </a:lnTo>
                  <a:lnTo>
                    <a:pt x="1279" y="91"/>
                  </a:lnTo>
                  <a:lnTo>
                    <a:pt x="1331" y="129"/>
                  </a:lnTo>
                  <a:lnTo>
                    <a:pt x="1379" y="171"/>
                  </a:lnTo>
                  <a:lnTo>
                    <a:pt x="1421" y="220"/>
                  </a:lnTo>
                  <a:lnTo>
                    <a:pt x="1459" y="272"/>
                  </a:lnTo>
                  <a:lnTo>
                    <a:pt x="1490" y="329"/>
                  </a:lnTo>
                  <a:lnTo>
                    <a:pt x="1516" y="388"/>
                  </a:lnTo>
                  <a:lnTo>
                    <a:pt x="1534" y="452"/>
                  </a:lnTo>
                  <a:lnTo>
                    <a:pt x="1545" y="517"/>
                  </a:lnTo>
                  <a:lnTo>
                    <a:pt x="1549" y="586"/>
                  </a:lnTo>
                  <a:lnTo>
                    <a:pt x="1549" y="1061"/>
                  </a:lnTo>
                  <a:lnTo>
                    <a:pt x="1547" y="1061"/>
                  </a:lnTo>
                  <a:lnTo>
                    <a:pt x="1516" y="1076"/>
                  </a:lnTo>
                  <a:lnTo>
                    <a:pt x="1510" y="1079"/>
                  </a:lnTo>
                  <a:lnTo>
                    <a:pt x="1496" y="1086"/>
                  </a:lnTo>
                  <a:lnTo>
                    <a:pt x="1475" y="1095"/>
                  </a:lnTo>
                  <a:lnTo>
                    <a:pt x="1447" y="1106"/>
                  </a:lnTo>
                  <a:lnTo>
                    <a:pt x="1413" y="1117"/>
                  </a:lnTo>
                  <a:lnTo>
                    <a:pt x="1372" y="1131"/>
                  </a:lnTo>
                  <a:lnTo>
                    <a:pt x="1326" y="1144"/>
                  </a:lnTo>
                  <a:lnTo>
                    <a:pt x="1272" y="1158"/>
                  </a:lnTo>
                  <a:lnTo>
                    <a:pt x="1212" y="1171"/>
                  </a:lnTo>
                  <a:lnTo>
                    <a:pt x="1147" y="1182"/>
                  </a:lnTo>
                  <a:lnTo>
                    <a:pt x="1075" y="1192"/>
                  </a:lnTo>
                  <a:lnTo>
                    <a:pt x="998" y="1199"/>
                  </a:lnTo>
                  <a:lnTo>
                    <a:pt x="914" y="1205"/>
                  </a:lnTo>
                  <a:lnTo>
                    <a:pt x="825" y="1207"/>
                  </a:lnTo>
                  <a:lnTo>
                    <a:pt x="741" y="1205"/>
                  </a:lnTo>
                  <a:lnTo>
                    <a:pt x="652" y="1201"/>
                  </a:lnTo>
                  <a:lnTo>
                    <a:pt x="559" y="1191"/>
                  </a:lnTo>
                  <a:lnTo>
                    <a:pt x="462" y="1178"/>
                  </a:lnTo>
                  <a:lnTo>
                    <a:pt x="361" y="1161"/>
                  </a:lnTo>
                  <a:lnTo>
                    <a:pt x="256" y="1139"/>
                  </a:lnTo>
                  <a:lnTo>
                    <a:pt x="147" y="1112"/>
                  </a:lnTo>
                  <a:lnTo>
                    <a:pt x="35" y="1078"/>
                  </a:lnTo>
                  <a:lnTo>
                    <a:pt x="1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7"/>
                  </a:lnTo>
                  <a:lnTo>
                    <a:pt x="15" y="452"/>
                  </a:lnTo>
                  <a:lnTo>
                    <a:pt x="35" y="388"/>
                  </a:lnTo>
                  <a:lnTo>
                    <a:pt x="60" y="329"/>
                  </a:lnTo>
                  <a:lnTo>
                    <a:pt x="91" y="272"/>
                  </a:lnTo>
                  <a:lnTo>
                    <a:pt x="129" y="220"/>
                  </a:lnTo>
                  <a:lnTo>
                    <a:pt x="171" y="171"/>
                  </a:lnTo>
                  <a:lnTo>
                    <a:pt x="219" y="129"/>
                  </a:lnTo>
                  <a:lnTo>
                    <a:pt x="271" y="91"/>
                  </a:lnTo>
                  <a:lnTo>
                    <a:pt x="327" y="60"/>
                  </a:lnTo>
                  <a:lnTo>
                    <a:pt x="386" y="34"/>
                  </a:lnTo>
                  <a:lnTo>
                    <a:pt x="450" y="16"/>
                  </a:lnTo>
                  <a:lnTo>
                    <a:pt x="514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9" name="ZoneTexte 38"/>
          <p:cNvSpPr txBox="1"/>
          <p:nvPr/>
        </p:nvSpPr>
        <p:spPr>
          <a:xfrm>
            <a:off x="9632813" y="1200558"/>
            <a:ext cx="343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RECEPTEUR </a:t>
            </a:r>
          </a:p>
          <a:p>
            <a:pPr algn="ctr"/>
            <a:r>
              <a:rPr lang="fr-FR" b="1" dirty="0" smtClean="0"/>
              <a:t>DE FACTURES</a:t>
            </a:r>
            <a:endParaRPr lang="fr-FR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5312580" y="816162"/>
            <a:ext cx="2425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Solution mutualisée </a:t>
            </a:r>
          </a:p>
          <a:p>
            <a:pPr algn="ctr"/>
            <a:r>
              <a:rPr lang="fr-FR" sz="2400" b="1" dirty="0" smtClean="0"/>
              <a:t>CPP2017</a:t>
            </a:r>
            <a:endParaRPr lang="fr-FR" sz="2400" b="1" dirty="0"/>
          </a:p>
        </p:txBody>
      </p:sp>
      <p:sp>
        <p:nvSpPr>
          <p:cNvPr id="41" name="ZoneTexte 40"/>
          <p:cNvSpPr txBox="1"/>
          <p:nvPr/>
        </p:nvSpPr>
        <p:spPr>
          <a:xfrm rot="16200000">
            <a:off x="-213280" y="2462132"/>
            <a:ext cx="156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MODE EDI</a:t>
            </a:r>
            <a:endParaRPr lang="fr-FR" b="1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3025032" y="5434741"/>
            <a:ext cx="1139116" cy="1047943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Front end</a:t>
            </a:r>
            <a:endParaRPr lang="fr-FR" dirty="0"/>
          </a:p>
          <a:p>
            <a:pPr algn="ctr"/>
            <a:r>
              <a:rPr lang="fr-FR" sz="1400" i="1" dirty="0" smtClean="0"/>
              <a:t>Apache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4219494" y="5434741"/>
            <a:ext cx="996871" cy="1047943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Portail</a:t>
            </a:r>
          </a:p>
          <a:p>
            <a:pPr algn="ctr"/>
            <a:r>
              <a:rPr lang="fr-FR" sz="1600" i="1" dirty="0" err="1" smtClean="0"/>
              <a:t>Tomcat</a:t>
            </a:r>
            <a:endParaRPr lang="fr-FR" sz="1600" i="1" dirty="0" smtClean="0"/>
          </a:p>
        </p:txBody>
      </p:sp>
      <p:sp>
        <p:nvSpPr>
          <p:cNvPr id="44" name="Rectangle à coins arrondis 43"/>
          <p:cNvSpPr/>
          <p:nvPr/>
        </p:nvSpPr>
        <p:spPr>
          <a:xfrm>
            <a:off x="5270557" y="5434741"/>
            <a:ext cx="996871" cy="1047943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 métier</a:t>
            </a:r>
          </a:p>
          <a:p>
            <a:pPr algn="ctr"/>
            <a:r>
              <a:rPr lang="fr-FR" sz="1400" i="1" dirty="0" err="1" smtClean="0"/>
              <a:t>Tomcat</a:t>
            </a:r>
            <a:endParaRPr lang="fr-FR" i="1" dirty="0" smtClean="0"/>
          </a:p>
        </p:txBody>
      </p:sp>
      <p:sp>
        <p:nvSpPr>
          <p:cNvPr id="45" name="Rectangle à coins arrondis 44"/>
          <p:cNvSpPr/>
          <p:nvPr/>
        </p:nvSpPr>
        <p:spPr>
          <a:xfrm>
            <a:off x="6315016" y="5434741"/>
            <a:ext cx="996871" cy="1047943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Bug </a:t>
            </a:r>
            <a:r>
              <a:rPr lang="fr-FR" dirty="0" err="1" smtClean="0"/>
              <a:t>Tracker</a:t>
            </a:r>
            <a:endParaRPr lang="fr-FR" dirty="0" smtClean="0"/>
          </a:p>
          <a:p>
            <a:pPr algn="ctr"/>
            <a:r>
              <a:rPr lang="fr-FR" sz="1400" i="1" dirty="0" err="1" smtClean="0"/>
              <a:t>Mantis</a:t>
            </a:r>
            <a:endParaRPr lang="fr-FR" i="1" dirty="0" smtClean="0"/>
          </a:p>
        </p:txBody>
      </p:sp>
      <p:sp>
        <p:nvSpPr>
          <p:cNvPr id="46" name="Rectangle à coins arrondis 45"/>
          <p:cNvSpPr/>
          <p:nvPr/>
        </p:nvSpPr>
        <p:spPr>
          <a:xfrm>
            <a:off x="7346837" y="5037682"/>
            <a:ext cx="1063736" cy="1445002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Authentification</a:t>
            </a:r>
          </a:p>
          <a:p>
            <a:pPr algn="ctr"/>
            <a:r>
              <a:rPr lang="fr-FR" sz="1400" i="1" dirty="0" smtClean="0"/>
              <a:t>CAS</a:t>
            </a:r>
          </a:p>
          <a:p>
            <a:pPr algn="ctr"/>
            <a:r>
              <a:rPr lang="fr-FR" sz="1400" i="1" dirty="0" err="1" smtClean="0"/>
              <a:t>Tomcat</a:t>
            </a:r>
            <a:endParaRPr lang="fr-FR" sz="1400" i="1" dirty="0" smtClean="0"/>
          </a:p>
        </p:txBody>
      </p:sp>
      <p:sp>
        <p:nvSpPr>
          <p:cNvPr id="47" name="Rectangle à coins arrondis 46"/>
          <p:cNvSpPr/>
          <p:nvPr/>
        </p:nvSpPr>
        <p:spPr>
          <a:xfrm>
            <a:off x="8445539" y="5044822"/>
            <a:ext cx="996871" cy="1437862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Fournisseur Id</a:t>
            </a:r>
          </a:p>
          <a:p>
            <a:pPr algn="ctr"/>
            <a:r>
              <a:rPr lang="fr-FR" sz="1400" i="1" dirty="0" err="1" smtClean="0"/>
              <a:t>FranceConnect</a:t>
            </a:r>
            <a:endParaRPr lang="fr-FR" sz="1400" i="1" dirty="0" smtClean="0"/>
          </a:p>
          <a:p>
            <a:pPr algn="ctr"/>
            <a:r>
              <a:rPr lang="fr-FR" sz="1400" i="1" dirty="0" err="1" smtClean="0"/>
              <a:t>Tomca</a:t>
            </a:r>
            <a:r>
              <a:rPr lang="fr-FR" dirty="0" err="1" smtClean="0"/>
              <a:t>t</a:t>
            </a:r>
            <a:endParaRPr lang="fr-FR" dirty="0" smtClean="0"/>
          </a:p>
        </p:txBody>
      </p:sp>
      <p:sp>
        <p:nvSpPr>
          <p:cNvPr id="48" name="Rectangle à coins arrondis 47"/>
          <p:cNvSpPr/>
          <p:nvPr/>
        </p:nvSpPr>
        <p:spPr>
          <a:xfrm>
            <a:off x="3124112" y="1867732"/>
            <a:ext cx="996871" cy="3031099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 </a:t>
            </a:r>
            <a:r>
              <a:rPr lang="fr-FR" sz="1400" i="1" dirty="0" err="1" smtClean="0"/>
              <a:t>Axway</a:t>
            </a:r>
            <a:endParaRPr lang="fr-FR" sz="1400" i="1" dirty="0" smtClean="0"/>
          </a:p>
        </p:txBody>
      </p:sp>
      <p:sp>
        <p:nvSpPr>
          <p:cNvPr id="49" name="Rectangle à coins arrondis 48"/>
          <p:cNvSpPr/>
          <p:nvPr/>
        </p:nvSpPr>
        <p:spPr>
          <a:xfrm>
            <a:off x="4177216" y="3850889"/>
            <a:ext cx="5233304" cy="1047943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API</a:t>
            </a:r>
          </a:p>
          <a:p>
            <a:pPr algn="ctr"/>
            <a:r>
              <a:rPr lang="fr-FR" sz="1400" i="1" dirty="0" err="1"/>
              <a:t>Tomcat</a:t>
            </a:r>
            <a:endParaRPr lang="fr-FR" sz="1400" i="1" dirty="0"/>
          </a:p>
        </p:txBody>
      </p:sp>
      <p:sp>
        <p:nvSpPr>
          <p:cNvPr id="50" name="Rectangle à coins arrondis 49"/>
          <p:cNvSpPr/>
          <p:nvPr/>
        </p:nvSpPr>
        <p:spPr>
          <a:xfrm>
            <a:off x="4164148" y="1868407"/>
            <a:ext cx="5246371" cy="1047943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Traitement EDI</a:t>
            </a:r>
          </a:p>
          <a:p>
            <a:pPr algn="ctr"/>
            <a:r>
              <a:rPr lang="fr-FR" sz="1400" i="1" dirty="0" smtClean="0"/>
              <a:t>Java</a:t>
            </a:r>
          </a:p>
        </p:txBody>
      </p:sp>
      <p:sp>
        <p:nvSpPr>
          <p:cNvPr id="51" name="Rectangle à coins arrondis 50"/>
          <p:cNvSpPr/>
          <p:nvPr/>
        </p:nvSpPr>
        <p:spPr>
          <a:xfrm>
            <a:off x="9498642" y="1836276"/>
            <a:ext cx="860484" cy="4646408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</a:t>
            </a:r>
            <a:r>
              <a:rPr lang="fr-FR" sz="1600" dirty="0" smtClean="0"/>
              <a:t> </a:t>
            </a:r>
            <a:r>
              <a:rPr lang="fr-FR" sz="1400" i="1" dirty="0" smtClean="0"/>
              <a:t>Oracle</a:t>
            </a: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2263440" y="4210651"/>
            <a:ext cx="87595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2408995" y="5669615"/>
            <a:ext cx="80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HTTP</a:t>
            </a:r>
            <a:endParaRPr lang="fr-FR" b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2428439" y="3855714"/>
            <a:ext cx="80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REST</a:t>
            </a:r>
            <a:endParaRPr lang="fr-FR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2364036" y="1954213"/>
            <a:ext cx="808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PeSIT</a:t>
            </a:r>
          </a:p>
          <a:p>
            <a:pPr algn="ctr"/>
            <a:r>
              <a:rPr lang="fr-FR" b="1" dirty="0" smtClean="0"/>
              <a:t>AS2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10358814" y="6194089"/>
            <a:ext cx="80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HTTP</a:t>
            </a:r>
            <a:endParaRPr lang="fr-FR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0360460" y="4142303"/>
            <a:ext cx="80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REST</a:t>
            </a:r>
            <a:endParaRPr lang="fr-FR" b="1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V="1">
            <a:off x="2396036" y="2622609"/>
            <a:ext cx="756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V="1">
            <a:off x="2283793" y="6031717"/>
            <a:ext cx="756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V="1">
            <a:off x="10253526" y="2870801"/>
            <a:ext cx="756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10248358" y="6181515"/>
            <a:ext cx="756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0292507" y="4496472"/>
            <a:ext cx="756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10751770" y="2035222"/>
            <a:ext cx="1296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Structures publiques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10790958" y="3829193"/>
            <a:ext cx="1236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Structures publiques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10717869" y="5481175"/>
            <a:ext cx="1296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Structures publiques</a:t>
            </a:r>
            <a:endParaRPr lang="fr-F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3 – </a:t>
            </a:r>
            <a:r>
              <a:rPr lang="fr-FR" dirty="0" smtClean="0"/>
              <a:t>ingénierie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3" name="Espace réservé pour une image  12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" t="20202" r="-142" b="7654"/>
          <a:stretch/>
        </p:blipFill>
        <p:spPr/>
      </p:pic>
    </p:spTree>
    <p:extLst>
      <p:ext uri="{BB962C8B-B14F-4D97-AF65-F5344CB8AC3E}">
        <p14:creationId xmlns:p14="http://schemas.microsoft.com/office/powerpoint/2010/main" val="36361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Ingénierie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737748" y="648726"/>
            <a:ext cx="10727267" cy="269875"/>
          </a:xfrm>
        </p:spPr>
        <p:txBody>
          <a:bodyPr/>
          <a:lstStyle/>
          <a:p>
            <a:r>
              <a:rPr lang="fr-FR" dirty="0" smtClean="0"/>
              <a:t>Gestion des EXIGENCES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118" name="Espace réservé du contenu 1"/>
          <p:cNvSpPr>
            <a:spLocks noGrp="1"/>
          </p:cNvSpPr>
          <p:nvPr>
            <p:ph idx="1"/>
          </p:nvPr>
        </p:nvSpPr>
        <p:spPr>
          <a:xfrm>
            <a:off x="687918" y="1484313"/>
            <a:ext cx="7280289" cy="360512"/>
          </a:xfrm>
        </p:spPr>
        <p:txBody>
          <a:bodyPr/>
          <a:lstStyle/>
          <a:p>
            <a:pPr marL="0" indent="0">
              <a:buNone/>
            </a:pPr>
            <a:r>
              <a:rPr lang="fr-FR" sz="3200" dirty="0" smtClean="0"/>
              <a:t>On distingue deux types d’exigences :</a:t>
            </a:r>
          </a:p>
          <a:p>
            <a:pPr lvl="1"/>
            <a:endParaRPr lang="fr-FR" sz="3200" dirty="0" smtClean="0"/>
          </a:p>
          <a:p>
            <a:pPr lvl="1"/>
            <a:endParaRPr lang="fr-FR" sz="3200" dirty="0" smtClean="0"/>
          </a:p>
          <a:p>
            <a:pPr lvl="1"/>
            <a:endParaRPr lang="fr-FR" sz="3200" dirty="0" smtClean="0"/>
          </a:p>
          <a:p>
            <a:pPr lvl="1"/>
            <a:endParaRPr lang="fr-FR" sz="3200" dirty="0" smtClean="0"/>
          </a:p>
          <a:p>
            <a:pPr lvl="1"/>
            <a:endParaRPr lang="fr-FR" sz="3200" dirty="0" smtClean="0"/>
          </a:p>
          <a:p>
            <a:pPr marL="0" indent="0">
              <a:buNone/>
            </a:pPr>
            <a:endParaRPr lang="fr-FR" sz="3200" dirty="0" smtClean="0"/>
          </a:p>
          <a:p>
            <a:pPr lvl="1"/>
            <a:endParaRPr lang="fr-FR" sz="3200" dirty="0"/>
          </a:p>
        </p:txBody>
      </p:sp>
      <p:sp>
        <p:nvSpPr>
          <p:cNvPr id="119" name="Freeform 89"/>
          <p:cNvSpPr>
            <a:spLocks/>
          </p:cNvSpPr>
          <p:nvPr/>
        </p:nvSpPr>
        <p:spPr bwMode="auto">
          <a:xfrm rot="3893459">
            <a:off x="2895954" y="4267166"/>
            <a:ext cx="979451" cy="654323"/>
          </a:xfrm>
          <a:custGeom>
            <a:avLst/>
            <a:gdLst>
              <a:gd name="T0" fmla="*/ 1290 w 1315"/>
              <a:gd name="T1" fmla="*/ 3 h 922"/>
              <a:gd name="T2" fmla="*/ 1312 w 1315"/>
              <a:gd name="T3" fmla="*/ 88 h 922"/>
              <a:gd name="T4" fmla="*/ 1314 w 1315"/>
              <a:gd name="T5" fmla="*/ 211 h 922"/>
              <a:gd name="T6" fmla="*/ 1302 w 1315"/>
              <a:gd name="T7" fmla="*/ 421 h 922"/>
              <a:gd name="T8" fmla="*/ 1278 w 1315"/>
              <a:gd name="T9" fmla="*/ 443 h 922"/>
              <a:gd name="T10" fmla="*/ 1235 w 1315"/>
              <a:gd name="T11" fmla="*/ 453 h 922"/>
              <a:gd name="T12" fmla="*/ 1211 w 1315"/>
              <a:gd name="T13" fmla="*/ 444 h 922"/>
              <a:gd name="T14" fmla="*/ 1223 w 1315"/>
              <a:gd name="T15" fmla="*/ 235 h 922"/>
              <a:gd name="T16" fmla="*/ 1122 w 1315"/>
              <a:gd name="T17" fmla="*/ 326 h 922"/>
              <a:gd name="T18" fmla="*/ 935 w 1315"/>
              <a:gd name="T19" fmla="*/ 537 h 922"/>
              <a:gd name="T20" fmla="*/ 740 w 1315"/>
              <a:gd name="T21" fmla="*/ 701 h 922"/>
              <a:gd name="T22" fmla="*/ 553 w 1315"/>
              <a:gd name="T23" fmla="*/ 817 h 922"/>
              <a:gd name="T24" fmla="*/ 381 w 1315"/>
              <a:gd name="T25" fmla="*/ 889 h 922"/>
              <a:gd name="T26" fmla="*/ 199 w 1315"/>
              <a:gd name="T27" fmla="*/ 922 h 922"/>
              <a:gd name="T28" fmla="*/ 17 w 1315"/>
              <a:gd name="T29" fmla="*/ 894 h 922"/>
              <a:gd name="T30" fmla="*/ 0 w 1315"/>
              <a:gd name="T31" fmla="*/ 868 h 922"/>
              <a:gd name="T32" fmla="*/ 37 w 1315"/>
              <a:gd name="T33" fmla="*/ 839 h 922"/>
              <a:gd name="T34" fmla="*/ 107 w 1315"/>
              <a:gd name="T35" fmla="*/ 851 h 922"/>
              <a:gd name="T36" fmla="*/ 153 w 1315"/>
              <a:gd name="T37" fmla="*/ 860 h 922"/>
              <a:gd name="T38" fmla="*/ 212 w 1315"/>
              <a:gd name="T39" fmla="*/ 863 h 922"/>
              <a:gd name="T40" fmla="*/ 219 w 1315"/>
              <a:gd name="T41" fmla="*/ 863 h 922"/>
              <a:gd name="T42" fmla="*/ 238 w 1315"/>
              <a:gd name="T43" fmla="*/ 862 h 922"/>
              <a:gd name="T44" fmla="*/ 293 w 1315"/>
              <a:gd name="T45" fmla="*/ 855 h 922"/>
              <a:gd name="T46" fmla="*/ 340 w 1315"/>
              <a:gd name="T47" fmla="*/ 845 h 922"/>
              <a:gd name="T48" fmla="*/ 391 w 1315"/>
              <a:gd name="T49" fmla="*/ 829 h 922"/>
              <a:gd name="T50" fmla="*/ 502 w 1315"/>
              <a:gd name="T51" fmla="*/ 781 h 922"/>
              <a:gd name="T52" fmla="*/ 526 w 1315"/>
              <a:gd name="T53" fmla="*/ 767 h 922"/>
              <a:gd name="T54" fmla="*/ 591 w 1315"/>
              <a:gd name="T55" fmla="*/ 729 h 922"/>
              <a:gd name="T56" fmla="*/ 748 w 1315"/>
              <a:gd name="T57" fmla="*/ 617 h 922"/>
              <a:gd name="T58" fmla="*/ 757 w 1315"/>
              <a:gd name="T59" fmla="*/ 609 h 922"/>
              <a:gd name="T60" fmla="*/ 890 w 1315"/>
              <a:gd name="T61" fmla="*/ 489 h 922"/>
              <a:gd name="T62" fmla="*/ 1015 w 1315"/>
              <a:gd name="T63" fmla="*/ 349 h 922"/>
              <a:gd name="T64" fmla="*/ 1052 w 1315"/>
              <a:gd name="T65" fmla="*/ 300 h 922"/>
              <a:gd name="T66" fmla="*/ 1184 w 1315"/>
              <a:gd name="T67" fmla="*/ 85 h 922"/>
              <a:gd name="T68" fmla="*/ 1023 w 1315"/>
              <a:gd name="T69" fmla="*/ 160 h 922"/>
              <a:gd name="T70" fmla="*/ 828 w 1315"/>
              <a:gd name="T71" fmla="*/ 216 h 922"/>
              <a:gd name="T72" fmla="*/ 706 w 1315"/>
              <a:gd name="T73" fmla="*/ 222 h 922"/>
              <a:gd name="T74" fmla="*/ 697 w 1315"/>
              <a:gd name="T75" fmla="*/ 218 h 922"/>
              <a:gd name="T76" fmla="*/ 693 w 1315"/>
              <a:gd name="T77" fmla="*/ 210 h 922"/>
              <a:gd name="T78" fmla="*/ 699 w 1315"/>
              <a:gd name="T79" fmla="*/ 201 h 922"/>
              <a:gd name="T80" fmla="*/ 745 w 1315"/>
              <a:gd name="T81" fmla="*/ 182 h 922"/>
              <a:gd name="T82" fmla="*/ 788 w 1315"/>
              <a:gd name="T83" fmla="*/ 182 h 922"/>
              <a:gd name="T84" fmla="*/ 792 w 1315"/>
              <a:gd name="T85" fmla="*/ 182 h 922"/>
              <a:gd name="T86" fmla="*/ 811 w 1315"/>
              <a:gd name="T87" fmla="*/ 181 h 922"/>
              <a:gd name="T88" fmla="*/ 825 w 1315"/>
              <a:gd name="T89" fmla="*/ 181 h 922"/>
              <a:gd name="T90" fmla="*/ 829 w 1315"/>
              <a:gd name="T91" fmla="*/ 180 h 922"/>
              <a:gd name="T92" fmla="*/ 858 w 1315"/>
              <a:gd name="T93" fmla="*/ 176 h 922"/>
              <a:gd name="T94" fmla="*/ 901 w 1315"/>
              <a:gd name="T95" fmla="*/ 165 h 922"/>
              <a:gd name="T96" fmla="*/ 930 w 1315"/>
              <a:gd name="T97" fmla="*/ 157 h 922"/>
              <a:gd name="T98" fmla="*/ 936 w 1315"/>
              <a:gd name="T99" fmla="*/ 155 h 922"/>
              <a:gd name="T100" fmla="*/ 935 w 1315"/>
              <a:gd name="T101" fmla="*/ 156 h 922"/>
              <a:gd name="T102" fmla="*/ 946 w 1315"/>
              <a:gd name="T103" fmla="*/ 152 h 922"/>
              <a:gd name="T104" fmla="*/ 1025 w 1315"/>
              <a:gd name="T105" fmla="*/ 121 h 922"/>
              <a:gd name="T106" fmla="*/ 1041 w 1315"/>
              <a:gd name="T107" fmla="*/ 114 h 922"/>
              <a:gd name="T108" fmla="*/ 1150 w 1315"/>
              <a:gd name="T109" fmla="*/ 59 h 922"/>
              <a:gd name="T110" fmla="*/ 1175 w 1315"/>
              <a:gd name="T111" fmla="*/ 44 h 922"/>
              <a:gd name="T112" fmla="*/ 1245 w 1315"/>
              <a:gd name="T113" fmla="*/ 4 h 922"/>
              <a:gd name="T114" fmla="*/ 1276 w 1315"/>
              <a:gd name="T115" fmla="*/ 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15" h="922">
                <a:moveTo>
                  <a:pt x="1276" y="0"/>
                </a:moveTo>
                <a:lnTo>
                  <a:pt x="1283" y="0"/>
                </a:lnTo>
                <a:lnTo>
                  <a:pt x="1290" y="3"/>
                </a:lnTo>
                <a:lnTo>
                  <a:pt x="1294" y="8"/>
                </a:lnTo>
                <a:lnTo>
                  <a:pt x="1304" y="47"/>
                </a:lnTo>
                <a:lnTo>
                  <a:pt x="1312" y="88"/>
                </a:lnTo>
                <a:lnTo>
                  <a:pt x="1315" y="129"/>
                </a:lnTo>
                <a:lnTo>
                  <a:pt x="1315" y="169"/>
                </a:lnTo>
                <a:lnTo>
                  <a:pt x="1314" y="211"/>
                </a:lnTo>
                <a:lnTo>
                  <a:pt x="1310" y="280"/>
                </a:lnTo>
                <a:lnTo>
                  <a:pt x="1304" y="350"/>
                </a:lnTo>
                <a:lnTo>
                  <a:pt x="1302" y="421"/>
                </a:lnTo>
                <a:lnTo>
                  <a:pt x="1299" y="430"/>
                </a:lnTo>
                <a:lnTo>
                  <a:pt x="1291" y="438"/>
                </a:lnTo>
                <a:lnTo>
                  <a:pt x="1278" y="443"/>
                </a:lnTo>
                <a:lnTo>
                  <a:pt x="1264" y="448"/>
                </a:lnTo>
                <a:lnTo>
                  <a:pt x="1249" y="451"/>
                </a:lnTo>
                <a:lnTo>
                  <a:pt x="1235" y="453"/>
                </a:lnTo>
                <a:lnTo>
                  <a:pt x="1223" y="452"/>
                </a:lnTo>
                <a:lnTo>
                  <a:pt x="1214" y="449"/>
                </a:lnTo>
                <a:lnTo>
                  <a:pt x="1211" y="444"/>
                </a:lnTo>
                <a:lnTo>
                  <a:pt x="1214" y="375"/>
                </a:lnTo>
                <a:lnTo>
                  <a:pt x="1218" y="305"/>
                </a:lnTo>
                <a:lnTo>
                  <a:pt x="1223" y="235"/>
                </a:lnTo>
                <a:lnTo>
                  <a:pt x="1223" y="169"/>
                </a:lnTo>
                <a:lnTo>
                  <a:pt x="1175" y="249"/>
                </a:lnTo>
                <a:lnTo>
                  <a:pt x="1122" y="326"/>
                </a:lnTo>
                <a:lnTo>
                  <a:pt x="1065" y="400"/>
                </a:lnTo>
                <a:lnTo>
                  <a:pt x="1002" y="470"/>
                </a:lnTo>
                <a:lnTo>
                  <a:pt x="935" y="537"/>
                </a:lnTo>
                <a:lnTo>
                  <a:pt x="864" y="601"/>
                </a:lnTo>
                <a:lnTo>
                  <a:pt x="804" y="652"/>
                </a:lnTo>
                <a:lnTo>
                  <a:pt x="740" y="701"/>
                </a:lnTo>
                <a:lnTo>
                  <a:pt x="674" y="746"/>
                </a:lnTo>
                <a:lnTo>
                  <a:pt x="606" y="788"/>
                </a:lnTo>
                <a:lnTo>
                  <a:pt x="553" y="817"/>
                </a:lnTo>
                <a:lnTo>
                  <a:pt x="498" y="845"/>
                </a:lnTo>
                <a:lnTo>
                  <a:pt x="440" y="868"/>
                </a:lnTo>
                <a:lnTo>
                  <a:pt x="381" y="889"/>
                </a:lnTo>
                <a:lnTo>
                  <a:pt x="321" y="906"/>
                </a:lnTo>
                <a:lnTo>
                  <a:pt x="261" y="917"/>
                </a:lnTo>
                <a:lnTo>
                  <a:pt x="199" y="922"/>
                </a:lnTo>
                <a:lnTo>
                  <a:pt x="137" y="921"/>
                </a:lnTo>
                <a:lnTo>
                  <a:pt x="77" y="911"/>
                </a:lnTo>
                <a:lnTo>
                  <a:pt x="17" y="894"/>
                </a:lnTo>
                <a:lnTo>
                  <a:pt x="5" y="888"/>
                </a:lnTo>
                <a:lnTo>
                  <a:pt x="0" y="879"/>
                </a:lnTo>
                <a:lnTo>
                  <a:pt x="0" y="868"/>
                </a:lnTo>
                <a:lnTo>
                  <a:pt x="6" y="856"/>
                </a:lnTo>
                <a:lnTo>
                  <a:pt x="20" y="847"/>
                </a:lnTo>
                <a:lnTo>
                  <a:pt x="37" y="839"/>
                </a:lnTo>
                <a:lnTo>
                  <a:pt x="55" y="837"/>
                </a:lnTo>
                <a:lnTo>
                  <a:pt x="72" y="839"/>
                </a:lnTo>
                <a:lnTo>
                  <a:pt x="107" y="851"/>
                </a:lnTo>
                <a:lnTo>
                  <a:pt x="143" y="859"/>
                </a:lnTo>
                <a:lnTo>
                  <a:pt x="147" y="859"/>
                </a:lnTo>
                <a:lnTo>
                  <a:pt x="153" y="860"/>
                </a:lnTo>
                <a:lnTo>
                  <a:pt x="171" y="862"/>
                </a:lnTo>
                <a:lnTo>
                  <a:pt x="208" y="863"/>
                </a:lnTo>
                <a:lnTo>
                  <a:pt x="212" y="863"/>
                </a:lnTo>
                <a:lnTo>
                  <a:pt x="216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38" y="862"/>
                </a:lnTo>
                <a:lnTo>
                  <a:pt x="275" y="858"/>
                </a:lnTo>
                <a:lnTo>
                  <a:pt x="292" y="855"/>
                </a:lnTo>
                <a:lnTo>
                  <a:pt x="293" y="855"/>
                </a:lnTo>
                <a:lnTo>
                  <a:pt x="295" y="855"/>
                </a:lnTo>
                <a:lnTo>
                  <a:pt x="302" y="854"/>
                </a:lnTo>
                <a:lnTo>
                  <a:pt x="340" y="845"/>
                </a:lnTo>
                <a:lnTo>
                  <a:pt x="374" y="834"/>
                </a:lnTo>
                <a:lnTo>
                  <a:pt x="390" y="829"/>
                </a:lnTo>
                <a:lnTo>
                  <a:pt x="391" y="829"/>
                </a:lnTo>
                <a:lnTo>
                  <a:pt x="399" y="825"/>
                </a:lnTo>
                <a:lnTo>
                  <a:pt x="465" y="798"/>
                </a:lnTo>
                <a:lnTo>
                  <a:pt x="502" y="781"/>
                </a:lnTo>
                <a:lnTo>
                  <a:pt x="516" y="773"/>
                </a:lnTo>
                <a:lnTo>
                  <a:pt x="525" y="769"/>
                </a:lnTo>
                <a:lnTo>
                  <a:pt x="526" y="767"/>
                </a:lnTo>
                <a:lnTo>
                  <a:pt x="528" y="766"/>
                </a:lnTo>
                <a:lnTo>
                  <a:pt x="559" y="748"/>
                </a:lnTo>
                <a:lnTo>
                  <a:pt x="591" y="729"/>
                </a:lnTo>
                <a:lnTo>
                  <a:pt x="655" y="686"/>
                </a:lnTo>
                <a:lnTo>
                  <a:pt x="716" y="642"/>
                </a:lnTo>
                <a:lnTo>
                  <a:pt x="748" y="617"/>
                </a:lnTo>
                <a:lnTo>
                  <a:pt x="748" y="617"/>
                </a:lnTo>
                <a:lnTo>
                  <a:pt x="749" y="616"/>
                </a:lnTo>
                <a:lnTo>
                  <a:pt x="757" y="609"/>
                </a:lnTo>
                <a:lnTo>
                  <a:pt x="769" y="600"/>
                </a:lnTo>
                <a:lnTo>
                  <a:pt x="825" y="550"/>
                </a:lnTo>
                <a:lnTo>
                  <a:pt x="890" y="489"/>
                </a:lnTo>
                <a:lnTo>
                  <a:pt x="951" y="424"/>
                </a:lnTo>
                <a:lnTo>
                  <a:pt x="1008" y="356"/>
                </a:lnTo>
                <a:lnTo>
                  <a:pt x="1015" y="349"/>
                </a:lnTo>
                <a:lnTo>
                  <a:pt x="1015" y="349"/>
                </a:lnTo>
                <a:lnTo>
                  <a:pt x="1023" y="338"/>
                </a:lnTo>
                <a:lnTo>
                  <a:pt x="1052" y="300"/>
                </a:lnTo>
                <a:lnTo>
                  <a:pt x="1105" y="219"/>
                </a:lnTo>
                <a:lnTo>
                  <a:pt x="1145" y="152"/>
                </a:lnTo>
                <a:lnTo>
                  <a:pt x="1184" y="85"/>
                </a:lnTo>
                <a:lnTo>
                  <a:pt x="1177" y="88"/>
                </a:lnTo>
                <a:lnTo>
                  <a:pt x="1101" y="127"/>
                </a:lnTo>
                <a:lnTo>
                  <a:pt x="1023" y="160"/>
                </a:lnTo>
                <a:lnTo>
                  <a:pt x="943" y="188"/>
                </a:lnTo>
                <a:lnTo>
                  <a:pt x="885" y="205"/>
                </a:lnTo>
                <a:lnTo>
                  <a:pt x="828" y="216"/>
                </a:lnTo>
                <a:lnTo>
                  <a:pt x="767" y="223"/>
                </a:lnTo>
                <a:lnTo>
                  <a:pt x="708" y="222"/>
                </a:lnTo>
                <a:lnTo>
                  <a:pt x="706" y="222"/>
                </a:lnTo>
                <a:lnTo>
                  <a:pt x="703" y="220"/>
                </a:lnTo>
                <a:lnTo>
                  <a:pt x="699" y="220"/>
                </a:lnTo>
                <a:lnTo>
                  <a:pt x="697" y="218"/>
                </a:lnTo>
                <a:lnTo>
                  <a:pt x="694" y="216"/>
                </a:lnTo>
                <a:lnTo>
                  <a:pt x="693" y="214"/>
                </a:lnTo>
                <a:lnTo>
                  <a:pt x="693" y="210"/>
                </a:lnTo>
                <a:lnTo>
                  <a:pt x="694" y="206"/>
                </a:lnTo>
                <a:lnTo>
                  <a:pt x="697" y="203"/>
                </a:lnTo>
                <a:lnTo>
                  <a:pt x="699" y="201"/>
                </a:lnTo>
                <a:lnTo>
                  <a:pt x="703" y="198"/>
                </a:lnTo>
                <a:lnTo>
                  <a:pt x="723" y="188"/>
                </a:lnTo>
                <a:lnTo>
                  <a:pt x="745" y="182"/>
                </a:lnTo>
                <a:lnTo>
                  <a:pt x="767" y="181"/>
                </a:lnTo>
                <a:lnTo>
                  <a:pt x="780" y="182"/>
                </a:lnTo>
                <a:lnTo>
                  <a:pt x="788" y="182"/>
                </a:lnTo>
                <a:lnTo>
                  <a:pt x="790" y="182"/>
                </a:lnTo>
                <a:lnTo>
                  <a:pt x="791" y="182"/>
                </a:lnTo>
                <a:lnTo>
                  <a:pt x="792" y="182"/>
                </a:lnTo>
                <a:lnTo>
                  <a:pt x="794" y="182"/>
                </a:lnTo>
                <a:lnTo>
                  <a:pt x="799" y="182"/>
                </a:lnTo>
                <a:lnTo>
                  <a:pt x="811" y="181"/>
                </a:lnTo>
                <a:lnTo>
                  <a:pt x="825" y="181"/>
                </a:lnTo>
                <a:lnTo>
                  <a:pt x="824" y="181"/>
                </a:lnTo>
                <a:lnTo>
                  <a:pt x="825" y="181"/>
                </a:lnTo>
                <a:lnTo>
                  <a:pt x="826" y="181"/>
                </a:lnTo>
                <a:lnTo>
                  <a:pt x="828" y="180"/>
                </a:lnTo>
                <a:lnTo>
                  <a:pt x="829" y="180"/>
                </a:lnTo>
                <a:lnTo>
                  <a:pt x="829" y="180"/>
                </a:lnTo>
                <a:lnTo>
                  <a:pt x="830" y="180"/>
                </a:lnTo>
                <a:lnTo>
                  <a:pt x="858" y="176"/>
                </a:lnTo>
                <a:lnTo>
                  <a:pt x="872" y="173"/>
                </a:lnTo>
                <a:lnTo>
                  <a:pt x="875" y="172"/>
                </a:lnTo>
                <a:lnTo>
                  <a:pt x="901" y="165"/>
                </a:lnTo>
                <a:lnTo>
                  <a:pt x="927" y="157"/>
                </a:lnTo>
                <a:lnTo>
                  <a:pt x="928" y="157"/>
                </a:lnTo>
                <a:lnTo>
                  <a:pt x="930" y="157"/>
                </a:lnTo>
                <a:lnTo>
                  <a:pt x="932" y="156"/>
                </a:lnTo>
                <a:lnTo>
                  <a:pt x="935" y="156"/>
                </a:lnTo>
                <a:lnTo>
                  <a:pt x="936" y="155"/>
                </a:lnTo>
                <a:lnTo>
                  <a:pt x="936" y="155"/>
                </a:lnTo>
                <a:lnTo>
                  <a:pt x="936" y="155"/>
                </a:lnTo>
                <a:lnTo>
                  <a:pt x="935" y="156"/>
                </a:lnTo>
                <a:lnTo>
                  <a:pt x="932" y="156"/>
                </a:lnTo>
                <a:lnTo>
                  <a:pt x="939" y="155"/>
                </a:lnTo>
                <a:lnTo>
                  <a:pt x="946" y="152"/>
                </a:lnTo>
                <a:lnTo>
                  <a:pt x="997" y="134"/>
                </a:lnTo>
                <a:lnTo>
                  <a:pt x="1024" y="122"/>
                </a:lnTo>
                <a:lnTo>
                  <a:pt x="1025" y="121"/>
                </a:lnTo>
                <a:lnTo>
                  <a:pt x="1027" y="121"/>
                </a:lnTo>
                <a:lnTo>
                  <a:pt x="1028" y="119"/>
                </a:lnTo>
                <a:lnTo>
                  <a:pt x="1041" y="114"/>
                </a:lnTo>
                <a:lnTo>
                  <a:pt x="1090" y="91"/>
                </a:lnTo>
                <a:lnTo>
                  <a:pt x="1137" y="66"/>
                </a:lnTo>
                <a:lnTo>
                  <a:pt x="1150" y="59"/>
                </a:lnTo>
                <a:lnTo>
                  <a:pt x="1150" y="58"/>
                </a:lnTo>
                <a:lnTo>
                  <a:pt x="1155" y="55"/>
                </a:lnTo>
                <a:lnTo>
                  <a:pt x="1175" y="44"/>
                </a:lnTo>
                <a:lnTo>
                  <a:pt x="1213" y="17"/>
                </a:lnTo>
                <a:lnTo>
                  <a:pt x="1228" y="9"/>
                </a:lnTo>
                <a:lnTo>
                  <a:pt x="1245" y="4"/>
                </a:lnTo>
                <a:lnTo>
                  <a:pt x="1261" y="0"/>
                </a:lnTo>
                <a:lnTo>
                  <a:pt x="1268" y="0"/>
                </a:lnTo>
                <a:lnTo>
                  <a:pt x="127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0" name="Freeform 89"/>
          <p:cNvSpPr>
            <a:spLocks/>
          </p:cNvSpPr>
          <p:nvPr/>
        </p:nvSpPr>
        <p:spPr bwMode="auto">
          <a:xfrm rot="3893459">
            <a:off x="2895954" y="2447150"/>
            <a:ext cx="979451" cy="654323"/>
          </a:xfrm>
          <a:custGeom>
            <a:avLst/>
            <a:gdLst>
              <a:gd name="T0" fmla="*/ 1290 w 1315"/>
              <a:gd name="T1" fmla="*/ 3 h 922"/>
              <a:gd name="T2" fmla="*/ 1312 w 1315"/>
              <a:gd name="T3" fmla="*/ 88 h 922"/>
              <a:gd name="T4" fmla="*/ 1314 w 1315"/>
              <a:gd name="T5" fmla="*/ 211 h 922"/>
              <a:gd name="T6" fmla="*/ 1302 w 1315"/>
              <a:gd name="T7" fmla="*/ 421 h 922"/>
              <a:gd name="T8" fmla="*/ 1278 w 1315"/>
              <a:gd name="T9" fmla="*/ 443 h 922"/>
              <a:gd name="T10" fmla="*/ 1235 w 1315"/>
              <a:gd name="T11" fmla="*/ 453 h 922"/>
              <a:gd name="T12" fmla="*/ 1211 w 1315"/>
              <a:gd name="T13" fmla="*/ 444 h 922"/>
              <a:gd name="T14" fmla="*/ 1223 w 1315"/>
              <a:gd name="T15" fmla="*/ 235 h 922"/>
              <a:gd name="T16" fmla="*/ 1122 w 1315"/>
              <a:gd name="T17" fmla="*/ 326 h 922"/>
              <a:gd name="T18" fmla="*/ 935 w 1315"/>
              <a:gd name="T19" fmla="*/ 537 h 922"/>
              <a:gd name="T20" fmla="*/ 740 w 1315"/>
              <a:gd name="T21" fmla="*/ 701 h 922"/>
              <a:gd name="T22" fmla="*/ 553 w 1315"/>
              <a:gd name="T23" fmla="*/ 817 h 922"/>
              <a:gd name="T24" fmla="*/ 381 w 1315"/>
              <a:gd name="T25" fmla="*/ 889 h 922"/>
              <a:gd name="T26" fmla="*/ 199 w 1315"/>
              <a:gd name="T27" fmla="*/ 922 h 922"/>
              <a:gd name="T28" fmla="*/ 17 w 1315"/>
              <a:gd name="T29" fmla="*/ 894 h 922"/>
              <a:gd name="T30" fmla="*/ 0 w 1315"/>
              <a:gd name="T31" fmla="*/ 868 h 922"/>
              <a:gd name="T32" fmla="*/ 37 w 1315"/>
              <a:gd name="T33" fmla="*/ 839 h 922"/>
              <a:gd name="T34" fmla="*/ 107 w 1315"/>
              <a:gd name="T35" fmla="*/ 851 h 922"/>
              <a:gd name="T36" fmla="*/ 153 w 1315"/>
              <a:gd name="T37" fmla="*/ 860 h 922"/>
              <a:gd name="T38" fmla="*/ 212 w 1315"/>
              <a:gd name="T39" fmla="*/ 863 h 922"/>
              <a:gd name="T40" fmla="*/ 219 w 1315"/>
              <a:gd name="T41" fmla="*/ 863 h 922"/>
              <a:gd name="T42" fmla="*/ 238 w 1315"/>
              <a:gd name="T43" fmla="*/ 862 h 922"/>
              <a:gd name="T44" fmla="*/ 293 w 1315"/>
              <a:gd name="T45" fmla="*/ 855 h 922"/>
              <a:gd name="T46" fmla="*/ 340 w 1315"/>
              <a:gd name="T47" fmla="*/ 845 h 922"/>
              <a:gd name="T48" fmla="*/ 391 w 1315"/>
              <a:gd name="T49" fmla="*/ 829 h 922"/>
              <a:gd name="T50" fmla="*/ 502 w 1315"/>
              <a:gd name="T51" fmla="*/ 781 h 922"/>
              <a:gd name="T52" fmla="*/ 526 w 1315"/>
              <a:gd name="T53" fmla="*/ 767 h 922"/>
              <a:gd name="T54" fmla="*/ 591 w 1315"/>
              <a:gd name="T55" fmla="*/ 729 h 922"/>
              <a:gd name="T56" fmla="*/ 748 w 1315"/>
              <a:gd name="T57" fmla="*/ 617 h 922"/>
              <a:gd name="T58" fmla="*/ 757 w 1315"/>
              <a:gd name="T59" fmla="*/ 609 h 922"/>
              <a:gd name="T60" fmla="*/ 890 w 1315"/>
              <a:gd name="T61" fmla="*/ 489 h 922"/>
              <a:gd name="T62" fmla="*/ 1015 w 1315"/>
              <a:gd name="T63" fmla="*/ 349 h 922"/>
              <a:gd name="T64" fmla="*/ 1052 w 1315"/>
              <a:gd name="T65" fmla="*/ 300 h 922"/>
              <a:gd name="T66" fmla="*/ 1184 w 1315"/>
              <a:gd name="T67" fmla="*/ 85 h 922"/>
              <a:gd name="T68" fmla="*/ 1023 w 1315"/>
              <a:gd name="T69" fmla="*/ 160 h 922"/>
              <a:gd name="T70" fmla="*/ 828 w 1315"/>
              <a:gd name="T71" fmla="*/ 216 h 922"/>
              <a:gd name="T72" fmla="*/ 706 w 1315"/>
              <a:gd name="T73" fmla="*/ 222 h 922"/>
              <a:gd name="T74" fmla="*/ 697 w 1315"/>
              <a:gd name="T75" fmla="*/ 218 h 922"/>
              <a:gd name="T76" fmla="*/ 693 w 1315"/>
              <a:gd name="T77" fmla="*/ 210 h 922"/>
              <a:gd name="T78" fmla="*/ 699 w 1315"/>
              <a:gd name="T79" fmla="*/ 201 h 922"/>
              <a:gd name="T80" fmla="*/ 745 w 1315"/>
              <a:gd name="T81" fmla="*/ 182 h 922"/>
              <a:gd name="T82" fmla="*/ 788 w 1315"/>
              <a:gd name="T83" fmla="*/ 182 h 922"/>
              <a:gd name="T84" fmla="*/ 792 w 1315"/>
              <a:gd name="T85" fmla="*/ 182 h 922"/>
              <a:gd name="T86" fmla="*/ 811 w 1315"/>
              <a:gd name="T87" fmla="*/ 181 h 922"/>
              <a:gd name="T88" fmla="*/ 825 w 1315"/>
              <a:gd name="T89" fmla="*/ 181 h 922"/>
              <a:gd name="T90" fmla="*/ 829 w 1315"/>
              <a:gd name="T91" fmla="*/ 180 h 922"/>
              <a:gd name="T92" fmla="*/ 858 w 1315"/>
              <a:gd name="T93" fmla="*/ 176 h 922"/>
              <a:gd name="T94" fmla="*/ 901 w 1315"/>
              <a:gd name="T95" fmla="*/ 165 h 922"/>
              <a:gd name="T96" fmla="*/ 930 w 1315"/>
              <a:gd name="T97" fmla="*/ 157 h 922"/>
              <a:gd name="T98" fmla="*/ 936 w 1315"/>
              <a:gd name="T99" fmla="*/ 155 h 922"/>
              <a:gd name="T100" fmla="*/ 935 w 1315"/>
              <a:gd name="T101" fmla="*/ 156 h 922"/>
              <a:gd name="T102" fmla="*/ 946 w 1315"/>
              <a:gd name="T103" fmla="*/ 152 h 922"/>
              <a:gd name="T104" fmla="*/ 1025 w 1315"/>
              <a:gd name="T105" fmla="*/ 121 h 922"/>
              <a:gd name="T106" fmla="*/ 1041 w 1315"/>
              <a:gd name="T107" fmla="*/ 114 h 922"/>
              <a:gd name="T108" fmla="*/ 1150 w 1315"/>
              <a:gd name="T109" fmla="*/ 59 h 922"/>
              <a:gd name="T110" fmla="*/ 1175 w 1315"/>
              <a:gd name="T111" fmla="*/ 44 h 922"/>
              <a:gd name="T112" fmla="*/ 1245 w 1315"/>
              <a:gd name="T113" fmla="*/ 4 h 922"/>
              <a:gd name="T114" fmla="*/ 1276 w 1315"/>
              <a:gd name="T115" fmla="*/ 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15" h="922">
                <a:moveTo>
                  <a:pt x="1276" y="0"/>
                </a:moveTo>
                <a:lnTo>
                  <a:pt x="1283" y="0"/>
                </a:lnTo>
                <a:lnTo>
                  <a:pt x="1290" y="3"/>
                </a:lnTo>
                <a:lnTo>
                  <a:pt x="1294" y="8"/>
                </a:lnTo>
                <a:lnTo>
                  <a:pt x="1304" y="47"/>
                </a:lnTo>
                <a:lnTo>
                  <a:pt x="1312" y="88"/>
                </a:lnTo>
                <a:lnTo>
                  <a:pt x="1315" y="129"/>
                </a:lnTo>
                <a:lnTo>
                  <a:pt x="1315" y="169"/>
                </a:lnTo>
                <a:lnTo>
                  <a:pt x="1314" y="211"/>
                </a:lnTo>
                <a:lnTo>
                  <a:pt x="1310" y="280"/>
                </a:lnTo>
                <a:lnTo>
                  <a:pt x="1304" y="350"/>
                </a:lnTo>
                <a:lnTo>
                  <a:pt x="1302" y="421"/>
                </a:lnTo>
                <a:lnTo>
                  <a:pt x="1299" y="430"/>
                </a:lnTo>
                <a:lnTo>
                  <a:pt x="1291" y="438"/>
                </a:lnTo>
                <a:lnTo>
                  <a:pt x="1278" y="443"/>
                </a:lnTo>
                <a:lnTo>
                  <a:pt x="1264" y="448"/>
                </a:lnTo>
                <a:lnTo>
                  <a:pt x="1249" y="451"/>
                </a:lnTo>
                <a:lnTo>
                  <a:pt x="1235" y="453"/>
                </a:lnTo>
                <a:lnTo>
                  <a:pt x="1223" y="452"/>
                </a:lnTo>
                <a:lnTo>
                  <a:pt x="1214" y="449"/>
                </a:lnTo>
                <a:lnTo>
                  <a:pt x="1211" y="444"/>
                </a:lnTo>
                <a:lnTo>
                  <a:pt x="1214" y="375"/>
                </a:lnTo>
                <a:lnTo>
                  <a:pt x="1218" y="305"/>
                </a:lnTo>
                <a:lnTo>
                  <a:pt x="1223" y="235"/>
                </a:lnTo>
                <a:lnTo>
                  <a:pt x="1223" y="169"/>
                </a:lnTo>
                <a:lnTo>
                  <a:pt x="1175" y="249"/>
                </a:lnTo>
                <a:lnTo>
                  <a:pt x="1122" y="326"/>
                </a:lnTo>
                <a:lnTo>
                  <a:pt x="1065" y="400"/>
                </a:lnTo>
                <a:lnTo>
                  <a:pt x="1002" y="470"/>
                </a:lnTo>
                <a:lnTo>
                  <a:pt x="935" y="537"/>
                </a:lnTo>
                <a:lnTo>
                  <a:pt x="864" y="601"/>
                </a:lnTo>
                <a:lnTo>
                  <a:pt x="804" y="652"/>
                </a:lnTo>
                <a:lnTo>
                  <a:pt x="740" y="701"/>
                </a:lnTo>
                <a:lnTo>
                  <a:pt x="674" y="746"/>
                </a:lnTo>
                <a:lnTo>
                  <a:pt x="606" y="788"/>
                </a:lnTo>
                <a:lnTo>
                  <a:pt x="553" y="817"/>
                </a:lnTo>
                <a:lnTo>
                  <a:pt x="498" y="845"/>
                </a:lnTo>
                <a:lnTo>
                  <a:pt x="440" y="868"/>
                </a:lnTo>
                <a:lnTo>
                  <a:pt x="381" y="889"/>
                </a:lnTo>
                <a:lnTo>
                  <a:pt x="321" y="906"/>
                </a:lnTo>
                <a:lnTo>
                  <a:pt x="261" y="917"/>
                </a:lnTo>
                <a:lnTo>
                  <a:pt x="199" y="922"/>
                </a:lnTo>
                <a:lnTo>
                  <a:pt x="137" y="921"/>
                </a:lnTo>
                <a:lnTo>
                  <a:pt x="77" y="911"/>
                </a:lnTo>
                <a:lnTo>
                  <a:pt x="17" y="894"/>
                </a:lnTo>
                <a:lnTo>
                  <a:pt x="5" y="888"/>
                </a:lnTo>
                <a:lnTo>
                  <a:pt x="0" y="879"/>
                </a:lnTo>
                <a:lnTo>
                  <a:pt x="0" y="868"/>
                </a:lnTo>
                <a:lnTo>
                  <a:pt x="6" y="856"/>
                </a:lnTo>
                <a:lnTo>
                  <a:pt x="20" y="847"/>
                </a:lnTo>
                <a:lnTo>
                  <a:pt x="37" y="839"/>
                </a:lnTo>
                <a:lnTo>
                  <a:pt x="55" y="837"/>
                </a:lnTo>
                <a:lnTo>
                  <a:pt x="72" y="839"/>
                </a:lnTo>
                <a:lnTo>
                  <a:pt x="107" y="851"/>
                </a:lnTo>
                <a:lnTo>
                  <a:pt x="143" y="859"/>
                </a:lnTo>
                <a:lnTo>
                  <a:pt x="147" y="859"/>
                </a:lnTo>
                <a:lnTo>
                  <a:pt x="153" y="860"/>
                </a:lnTo>
                <a:lnTo>
                  <a:pt x="171" y="862"/>
                </a:lnTo>
                <a:lnTo>
                  <a:pt x="208" y="863"/>
                </a:lnTo>
                <a:lnTo>
                  <a:pt x="212" y="863"/>
                </a:lnTo>
                <a:lnTo>
                  <a:pt x="216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38" y="862"/>
                </a:lnTo>
                <a:lnTo>
                  <a:pt x="275" y="858"/>
                </a:lnTo>
                <a:lnTo>
                  <a:pt x="292" y="855"/>
                </a:lnTo>
                <a:lnTo>
                  <a:pt x="293" y="855"/>
                </a:lnTo>
                <a:lnTo>
                  <a:pt x="295" y="855"/>
                </a:lnTo>
                <a:lnTo>
                  <a:pt x="302" y="854"/>
                </a:lnTo>
                <a:lnTo>
                  <a:pt x="340" y="845"/>
                </a:lnTo>
                <a:lnTo>
                  <a:pt x="374" y="834"/>
                </a:lnTo>
                <a:lnTo>
                  <a:pt x="390" y="829"/>
                </a:lnTo>
                <a:lnTo>
                  <a:pt x="391" y="829"/>
                </a:lnTo>
                <a:lnTo>
                  <a:pt x="399" y="825"/>
                </a:lnTo>
                <a:lnTo>
                  <a:pt x="465" y="798"/>
                </a:lnTo>
                <a:lnTo>
                  <a:pt x="502" y="781"/>
                </a:lnTo>
                <a:lnTo>
                  <a:pt x="516" y="773"/>
                </a:lnTo>
                <a:lnTo>
                  <a:pt x="525" y="769"/>
                </a:lnTo>
                <a:lnTo>
                  <a:pt x="526" y="767"/>
                </a:lnTo>
                <a:lnTo>
                  <a:pt x="528" y="766"/>
                </a:lnTo>
                <a:lnTo>
                  <a:pt x="559" y="748"/>
                </a:lnTo>
                <a:lnTo>
                  <a:pt x="591" y="729"/>
                </a:lnTo>
                <a:lnTo>
                  <a:pt x="655" y="686"/>
                </a:lnTo>
                <a:lnTo>
                  <a:pt x="716" y="642"/>
                </a:lnTo>
                <a:lnTo>
                  <a:pt x="748" y="617"/>
                </a:lnTo>
                <a:lnTo>
                  <a:pt x="748" y="617"/>
                </a:lnTo>
                <a:lnTo>
                  <a:pt x="749" y="616"/>
                </a:lnTo>
                <a:lnTo>
                  <a:pt x="757" y="609"/>
                </a:lnTo>
                <a:lnTo>
                  <a:pt x="769" y="600"/>
                </a:lnTo>
                <a:lnTo>
                  <a:pt x="825" y="550"/>
                </a:lnTo>
                <a:lnTo>
                  <a:pt x="890" y="489"/>
                </a:lnTo>
                <a:lnTo>
                  <a:pt x="951" y="424"/>
                </a:lnTo>
                <a:lnTo>
                  <a:pt x="1008" y="356"/>
                </a:lnTo>
                <a:lnTo>
                  <a:pt x="1015" y="349"/>
                </a:lnTo>
                <a:lnTo>
                  <a:pt x="1015" y="349"/>
                </a:lnTo>
                <a:lnTo>
                  <a:pt x="1023" y="338"/>
                </a:lnTo>
                <a:lnTo>
                  <a:pt x="1052" y="300"/>
                </a:lnTo>
                <a:lnTo>
                  <a:pt x="1105" y="219"/>
                </a:lnTo>
                <a:lnTo>
                  <a:pt x="1145" y="152"/>
                </a:lnTo>
                <a:lnTo>
                  <a:pt x="1184" y="85"/>
                </a:lnTo>
                <a:lnTo>
                  <a:pt x="1177" y="88"/>
                </a:lnTo>
                <a:lnTo>
                  <a:pt x="1101" y="127"/>
                </a:lnTo>
                <a:lnTo>
                  <a:pt x="1023" y="160"/>
                </a:lnTo>
                <a:lnTo>
                  <a:pt x="943" y="188"/>
                </a:lnTo>
                <a:lnTo>
                  <a:pt x="885" y="205"/>
                </a:lnTo>
                <a:lnTo>
                  <a:pt x="828" y="216"/>
                </a:lnTo>
                <a:lnTo>
                  <a:pt x="767" y="223"/>
                </a:lnTo>
                <a:lnTo>
                  <a:pt x="708" y="222"/>
                </a:lnTo>
                <a:lnTo>
                  <a:pt x="706" y="222"/>
                </a:lnTo>
                <a:lnTo>
                  <a:pt x="703" y="220"/>
                </a:lnTo>
                <a:lnTo>
                  <a:pt x="699" y="220"/>
                </a:lnTo>
                <a:lnTo>
                  <a:pt x="697" y="218"/>
                </a:lnTo>
                <a:lnTo>
                  <a:pt x="694" y="216"/>
                </a:lnTo>
                <a:lnTo>
                  <a:pt x="693" y="214"/>
                </a:lnTo>
                <a:lnTo>
                  <a:pt x="693" y="210"/>
                </a:lnTo>
                <a:lnTo>
                  <a:pt x="694" y="206"/>
                </a:lnTo>
                <a:lnTo>
                  <a:pt x="697" y="203"/>
                </a:lnTo>
                <a:lnTo>
                  <a:pt x="699" y="201"/>
                </a:lnTo>
                <a:lnTo>
                  <a:pt x="703" y="198"/>
                </a:lnTo>
                <a:lnTo>
                  <a:pt x="723" y="188"/>
                </a:lnTo>
                <a:lnTo>
                  <a:pt x="745" y="182"/>
                </a:lnTo>
                <a:lnTo>
                  <a:pt x="767" y="181"/>
                </a:lnTo>
                <a:lnTo>
                  <a:pt x="780" y="182"/>
                </a:lnTo>
                <a:lnTo>
                  <a:pt x="788" y="182"/>
                </a:lnTo>
                <a:lnTo>
                  <a:pt x="790" y="182"/>
                </a:lnTo>
                <a:lnTo>
                  <a:pt x="791" y="182"/>
                </a:lnTo>
                <a:lnTo>
                  <a:pt x="792" y="182"/>
                </a:lnTo>
                <a:lnTo>
                  <a:pt x="794" y="182"/>
                </a:lnTo>
                <a:lnTo>
                  <a:pt x="799" y="182"/>
                </a:lnTo>
                <a:lnTo>
                  <a:pt x="811" y="181"/>
                </a:lnTo>
                <a:lnTo>
                  <a:pt x="825" y="181"/>
                </a:lnTo>
                <a:lnTo>
                  <a:pt x="824" y="181"/>
                </a:lnTo>
                <a:lnTo>
                  <a:pt x="825" y="181"/>
                </a:lnTo>
                <a:lnTo>
                  <a:pt x="826" y="181"/>
                </a:lnTo>
                <a:lnTo>
                  <a:pt x="828" y="180"/>
                </a:lnTo>
                <a:lnTo>
                  <a:pt x="829" y="180"/>
                </a:lnTo>
                <a:lnTo>
                  <a:pt x="829" y="180"/>
                </a:lnTo>
                <a:lnTo>
                  <a:pt x="830" y="180"/>
                </a:lnTo>
                <a:lnTo>
                  <a:pt x="858" y="176"/>
                </a:lnTo>
                <a:lnTo>
                  <a:pt x="872" y="173"/>
                </a:lnTo>
                <a:lnTo>
                  <a:pt x="875" y="172"/>
                </a:lnTo>
                <a:lnTo>
                  <a:pt x="901" y="165"/>
                </a:lnTo>
                <a:lnTo>
                  <a:pt x="927" y="157"/>
                </a:lnTo>
                <a:lnTo>
                  <a:pt x="928" y="157"/>
                </a:lnTo>
                <a:lnTo>
                  <a:pt x="930" y="157"/>
                </a:lnTo>
                <a:lnTo>
                  <a:pt x="932" y="156"/>
                </a:lnTo>
                <a:lnTo>
                  <a:pt x="935" y="156"/>
                </a:lnTo>
                <a:lnTo>
                  <a:pt x="936" y="155"/>
                </a:lnTo>
                <a:lnTo>
                  <a:pt x="936" y="155"/>
                </a:lnTo>
                <a:lnTo>
                  <a:pt x="936" y="155"/>
                </a:lnTo>
                <a:lnTo>
                  <a:pt x="935" y="156"/>
                </a:lnTo>
                <a:lnTo>
                  <a:pt x="932" y="156"/>
                </a:lnTo>
                <a:lnTo>
                  <a:pt x="939" y="155"/>
                </a:lnTo>
                <a:lnTo>
                  <a:pt x="946" y="152"/>
                </a:lnTo>
                <a:lnTo>
                  <a:pt x="997" y="134"/>
                </a:lnTo>
                <a:lnTo>
                  <a:pt x="1024" y="122"/>
                </a:lnTo>
                <a:lnTo>
                  <a:pt x="1025" y="121"/>
                </a:lnTo>
                <a:lnTo>
                  <a:pt x="1027" y="121"/>
                </a:lnTo>
                <a:lnTo>
                  <a:pt x="1028" y="119"/>
                </a:lnTo>
                <a:lnTo>
                  <a:pt x="1041" y="114"/>
                </a:lnTo>
                <a:lnTo>
                  <a:pt x="1090" y="91"/>
                </a:lnTo>
                <a:lnTo>
                  <a:pt x="1137" y="66"/>
                </a:lnTo>
                <a:lnTo>
                  <a:pt x="1150" y="59"/>
                </a:lnTo>
                <a:lnTo>
                  <a:pt x="1150" y="58"/>
                </a:lnTo>
                <a:lnTo>
                  <a:pt x="1155" y="55"/>
                </a:lnTo>
                <a:lnTo>
                  <a:pt x="1175" y="44"/>
                </a:lnTo>
                <a:lnTo>
                  <a:pt x="1213" y="17"/>
                </a:lnTo>
                <a:lnTo>
                  <a:pt x="1228" y="9"/>
                </a:lnTo>
                <a:lnTo>
                  <a:pt x="1245" y="4"/>
                </a:lnTo>
                <a:lnTo>
                  <a:pt x="1261" y="0"/>
                </a:lnTo>
                <a:lnTo>
                  <a:pt x="1268" y="0"/>
                </a:lnTo>
                <a:lnTo>
                  <a:pt x="1276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889736" y="2763723"/>
            <a:ext cx="429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Exigences fonctionnelles</a:t>
            </a:r>
            <a:endParaRPr lang="fr-FR" sz="2800" dirty="0"/>
          </a:p>
        </p:txBody>
      </p:sp>
      <p:sp>
        <p:nvSpPr>
          <p:cNvPr id="121" name="ZoneTexte 120"/>
          <p:cNvSpPr txBox="1"/>
          <p:nvPr/>
        </p:nvSpPr>
        <p:spPr>
          <a:xfrm>
            <a:off x="3889736" y="4632965"/>
            <a:ext cx="429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Exigences techniques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763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Ingénierie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smtClean="0"/>
              <a:t>EXIGENCES (fonctionnelles)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7" name="Espace réservé du contenu 1"/>
          <p:cNvSpPr>
            <a:spLocks noGrp="1"/>
          </p:cNvSpPr>
          <p:nvPr>
            <p:ph idx="1"/>
          </p:nvPr>
        </p:nvSpPr>
        <p:spPr>
          <a:xfrm>
            <a:off x="2039939" y="1484314"/>
            <a:ext cx="8088511" cy="981586"/>
          </a:xfrm>
        </p:spPr>
        <p:txBody>
          <a:bodyPr/>
          <a:lstStyle/>
          <a:p>
            <a:r>
              <a:rPr lang="fr-FR" dirty="0" smtClean="0"/>
              <a:t>Rédaction de </a:t>
            </a:r>
            <a:r>
              <a:rPr lang="fr-FR" b="1" dirty="0" smtClean="0"/>
              <a:t>spécifications fonctionnelles</a:t>
            </a:r>
            <a:endParaRPr lang="fr-FR" dirty="0" smtClean="0"/>
          </a:p>
          <a:p>
            <a:r>
              <a:rPr lang="fr-FR" dirty="0" smtClean="0"/>
              <a:t>Réalisation de script de </a:t>
            </a:r>
            <a:r>
              <a:rPr lang="fr-FR" b="1" dirty="0" smtClean="0"/>
              <a:t>tests  </a:t>
            </a:r>
            <a:r>
              <a:rPr lang="fr-FR" dirty="0" smtClean="0"/>
              <a:t>et de </a:t>
            </a:r>
            <a:r>
              <a:rPr lang="fr-FR" b="1" dirty="0" smtClean="0"/>
              <a:t>tests de non-régression</a:t>
            </a:r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78" y="2747125"/>
            <a:ext cx="5576345" cy="296693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068959"/>
            <a:ext cx="2995024" cy="232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57"/>
          </p:nvPr>
        </p:nvSpPr>
        <p:spPr>
          <a:xfrm>
            <a:off x="1343472" y="3338195"/>
            <a:ext cx="2965215" cy="728742"/>
          </a:xfrm>
        </p:spPr>
        <p:txBody>
          <a:bodyPr/>
          <a:lstStyle/>
          <a:p>
            <a:r>
              <a:rPr lang="fr-FR" sz="1600" dirty="0" smtClean="0"/>
              <a:t>Architecture en </a:t>
            </a:r>
            <a:r>
              <a:rPr lang="fr-FR" sz="1600" dirty="0" smtClean="0"/>
              <a:t>couches </a:t>
            </a:r>
            <a:r>
              <a:rPr lang="fr-FR" sz="1600" dirty="0" smtClean="0"/>
              <a:t>permettant afin de maîtriser la complexité de l’application</a:t>
            </a:r>
            <a:endParaRPr lang="fr-FR" sz="16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58"/>
          </p:nvPr>
        </p:nvSpPr>
        <p:spPr>
          <a:xfrm>
            <a:off x="1343471" y="3050162"/>
            <a:ext cx="2965216" cy="288033"/>
          </a:xfrm>
        </p:spPr>
        <p:txBody>
          <a:bodyPr/>
          <a:lstStyle/>
          <a:p>
            <a:r>
              <a:rPr lang="fr-FR" sz="1800" dirty="0" smtClean="0"/>
              <a:t>Architecture technique</a:t>
            </a:r>
            <a:endParaRPr lang="fr-FR" sz="18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59"/>
          </p:nvPr>
        </p:nvSpPr>
        <p:spPr>
          <a:xfrm>
            <a:off x="1847528" y="4645474"/>
            <a:ext cx="2304256" cy="43204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60"/>
          </p:nvPr>
        </p:nvSpPr>
        <p:spPr>
          <a:xfrm>
            <a:off x="1847528" y="4274300"/>
            <a:ext cx="2304256" cy="288033"/>
          </a:xfrm>
        </p:spPr>
        <p:txBody>
          <a:bodyPr/>
          <a:lstStyle/>
          <a:p>
            <a:r>
              <a:rPr lang="fr-FR" sz="2000" dirty="0" smtClean="0"/>
              <a:t>Sécurité</a:t>
            </a:r>
            <a:endParaRPr lang="fr-FR" sz="2000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fr-FR" sz="1800" dirty="0" smtClean="0"/>
              <a:t>Veille technologique</a:t>
            </a:r>
            <a:endParaRPr lang="fr-FR" sz="1800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63"/>
          </p:nvPr>
        </p:nvSpPr>
        <p:spPr>
          <a:xfrm>
            <a:off x="7621055" y="3554220"/>
            <a:ext cx="2579400" cy="432048"/>
          </a:xfrm>
        </p:spPr>
        <p:txBody>
          <a:bodyPr/>
          <a:lstStyle/>
          <a:p>
            <a:r>
              <a:rPr lang="fr-FR" sz="1600" dirty="0" smtClean="0"/>
              <a:t>Définition des règles à  respecter et des normes à suivre</a:t>
            </a:r>
            <a:endParaRPr lang="fr-FR" sz="160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64"/>
          </p:nvPr>
        </p:nvSpPr>
        <p:spPr>
          <a:xfrm>
            <a:off x="7621054" y="3266189"/>
            <a:ext cx="2579401" cy="576063"/>
          </a:xfrm>
        </p:spPr>
        <p:txBody>
          <a:bodyPr/>
          <a:lstStyle/>
          <a:p>
            <a:r>
              <a:rPr lang="fr-FR" sz="1800" dirty="0" smtClean="0"/>
              <a:t>Standards et normalisation</a:t>
            </a:r>
            <a:endParaRPr lang="fr-FR" sz="180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fr-FR" dirty="0" smtClean="0"/>
              <a:t>Code robuste, performant et maintenable.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fr-FR" sz="2000" dirty="0" smtClean="0"/>
              <a:t>Exigences techniques</a:t>
            </a:r>
            <a:endParaRPr lang="fr-FR" sz="2000" dirty="0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24" name="Titre 2"/>
          <p:cNvSpPr>
            <a:spLocks noGrp="1"/>
          </p:cNvSpPr>
          <p:nvPr>
            <p:ph type="title"/>
          </p:nvPr>
        </p:nvSpPr>
        <p:spPr>
          <a:xfrm>
            <a:off x="725919" y="316180"/>
            <a:ext cx="10727165" cy="332546"/>
          </a:xfrm>
        </p:spPr>
        <p:txBody>
          <a:bodyPr/>
          <a:lstStyle/>
          <a:p>
            <a:r>
              <a:rPr lang="fr-FR" dirty="0" smtClean="0"/>
              <a:t>Ingénierie</a:t>
            </a:r>
            <a:endParaRPr lang="fr-FR" dirty="0"/>
          </a:p>
        </p:txBody>
      </p:sp>
      <p:sp>
        <p:nvSpPr>
          <p:cNvPr id="27" name="Espace réservé du texte 5"/>
          <p:cNvSpPr>
            <a:spLocks noGrp="1"/>
          </p:cNvSpPr>
          <p:nvPr>
            <p:ph type="body" sz="quarter" idx="67"/>
          </p:nvPr>
        </p:nvSpPr>
        <p:spPr>
          <a:xfrm>
            <a:off x="708622" y="612730"/>
            <a:ext cx="4451274" cy="393874"/>
          </a:xfrm>
        </p:spPr>
        <p:txBody>
          <a:bodyPr/>
          <a:lstStyle/>
          <a:p>
            <a:r>
              <a:rPr lang="fr-FR" sz="1800" b="0" dirty="0" smtClean="0">
                <a:latin typeface="+mj-lt"/>
              </a:rPr>
              <a:t>GESTION DES EXIGENCES (TECHNIQUES)</a:t>
            </a:r>
            <a:endParaRPr lang="fr-FR" sz="1800" b="0" dirty="0">
              <a:latin typeface="+mj-lt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778" y="242555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Ingénierie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smtClean="0"/>
              <a:t>EXIGENCES </a:t>
            </a:r>
            <a:r>
              <a:rPr lang="fr-FR" dirty="0"/>
              <a:t>(TECHNIQUES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7" name="Espace réservé du contenu 1"/>
          <p:cNvSpPr>
            <a:spLocks noGrp="1"/>
          </p:cNvSpPr>
          <p:nvPr>
            <p:ph idx="4294967295"/>
          </p:nvPr>
        </p:nvSpPr>
        <p:spPr>
          <a:xfrm>
            <a:off x="990843" y="1340768"/>
            <a:ext cx="3160942" cy="33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buNone/>
            </a:pPr>
            <a:r>
              <a:rPr lang="fr-FR" sz="2133" b="1" dirty="0" smtClean="0"/>
              <a:t>Architecture technique</a:t>
            </a:r>
            <a:endParaRPr lang="fr-FR" sz="2133" b="1" dirty="0"/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>
          <a:xfrm>
            <a:off x="8328249" y="1411711"/>
            <a:ext cx="3720540" cy="19628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800"/>
              </a:spcBef>
              <a:buClr>
                <a:srgbClr val="CF022B"/>
              </a:buClr>
              <a:buSzPct val="90000"/>
            </a:pPr>
            <a:r>
              <a:rPr lang="fr-FR" sz="2133" b="1" dirty="0" smtClean="0">
                <a:solidFill>
                  <a:srgbClr val="232323"/>
                </a:solidFill>
              </a:rPr>
              <a:t>Sécurité</a:t>
            </a:r>
          </a:p>
          <a:p>
            <a:pPr>
              <a:spcBef>
                <a:spcPts val="800"/>
              </a:spcBef>
              <a:buClr>
                <a:srgbClr val="CF022B"/>
              </a:buClr>
              <a:buSzPct val="90000"/>
            </a:pPr>
            <a:endParaRPr lang="fr-FR" sz="2133" b="1" dirty="0">
              <a:solidFill>
                <a:srgbClr val="232323"/>
              </a:solidFill>
            </a:endParaRPr>
          </a:p>
          <a:p>
            <a:pPr marL="596885" lvl="2" indent="-270927" defTabSz="967293">
              <a:buFont typeface="Calibri" panose="020F0502020204030204" pitchFamily="34" charset="0"/>
              <a:buChar char="‐"/>
            </a:pPr>
            <a:r>
              <a:rPr lang="fr-FR" sz="1867" dirty="0" smtClean="0">
                <a:solidFill>
                  <a:srgbClr val="232323"/>
                </a:solidFill>
              </a:rPr>
              <a:t>Audit de sécurité </a:t>
            </a:r>
          </a:p>
          <a:p>
            <a:pPr marL="596885" lvl="2" indent="-270927" defTabSz="967293">
              <a:buFont typeface="Calibri" panose="020F0502020204030204" pitchFamily="34" charset="0"/>
              <a:buChar char="‐"/>
            </a:pPr>
            <a:r>
              <a:rPr lang="fr-FR" sz="1867" dirty="0" smtClean="0">
                <a:solidFill>
                  <a:srgbClr val="232323"/>
                </a:solidFill>
              </a:rPr>
              <a:t>Règles </a:t>
            </a:r>
            <a:r>
              <a:rPr lang="fr-FR" sz="1867" dirty="0" smtClean="0">
                <a:solidFill>
                  <a:srgbClr val="232323"/>
                </a:solidFill>
              </a:rPr>
              <a:t>spécifiques </a:t>
            </a:r>
            <a:r>
              <a:rPr lang="fr-FR" sz="1867" dirty="0" smtClean="0">
                <a:solidFill>
                  <a:srgbClr val="232323"/>
                </a:solidFill>
              </a:rPr>
              <a:t>aux failles de sécurité</a:t>
            </a:r>
          </a:p>
          <a:p>
            <a:pPr marL="596885" lvl="2" indent="-270927" defTabSz="967293">
              <a:buFont typeface="Calibri" panose="020F0502020204030204" pitchFamily="34" charset="0"/>
              <a:buChar char="‐"/>
            </a:pPr>
            <a:r>
              <a:rPr lang="fr-FR" sz="1867" dirty="0" smtClean="0">
                <a:solidFill>
                  <a:srgbClr val="232323"/>
                </a:solidFill>
              </a:rPr>
              <a:t>Sensibilisation aux risques</a:t>
            </a:r>
            <a:endParaRPr lang="fr-FR" sz="1867" dirty="0">
              <a:solidFill>
                <a:srgbClr val="23232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1363" y="1340768"/>
            <a:ext cx="168493" cy="2033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0" name="Rectangle 9"/>
          <p:cNvSpPr/>
          <p:nvPr/>
        </p:nvSpPr>
        <p:spPr>
          <a:xfrm>
            <a:off x="721363" y="3640065"/>
            <a:ext cx="168493" cy="21110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2" name="Rectangle 11"/>
          <p:cNvSpPr/>
          <p:nvPr/>
        </p:nvSpPr>
        <p:spPr>
          <a:xfrm>
            <a:off x="8066779" y="3681182"/>
            <a:ext cx="168493" cy="21110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3" name="Rectangle 12"/>
          <p:cNvSpPr/>
          <p:nvPr/>
        </p:nvSpPr>
        <p:spPr>
          <a:xfrm>
            <a:off x="8066779" y="1381885"/>
            <a:ext cx="168493" cy="20338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8328249" y="3716763"/>
            <a:ext cx="3678002" cy="2034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800"/>
              </a:spcBef>
              <a:buClr>
                <a:srgbClr val="CF022B"/>
              </a:buClr>
              <a:buSzPct val="90000"/>
            </a:pPr>
            <a:r>
              <a:rPr lang="fr-FR" sz="2133" b="1" dirty="0" smtClean="0">
                <a:solidFill>
                  <a:srgbClr val="232323"/>
                </a:solidFill>
              </a:rPr>
              <a:t>Veille technologique</a:t>
            </a:r>
            <a:endParaRPr lang="fr-FR" sz="2133" b="1" dirty="0">
              <a:solidFill>
                <a:srgbClr val="232323"/>
              </a:solidFill>
            </a:endParaRPr>
          </a:p>
          <a:p>
            <a:pPr>
              <a:spcBef>
                <a:spcPts val="800"/>
              </a:spcBef>
              <a:buClr>
                <a:srgbClr val="CF022B"/>
              </a:buClr>
              <a:buSzPct val="90000"/>
            </a:pPr>
            <a:endParaRPr lang="fr-FR" sz="2133" b="1" dirty="0" smtClean="0">
              <a:solidFill>
                <a:srgbClr val="232323"/>
              </a:solidFill>
            </a:endParaRPr>
          </a:p>
          <a:p>
            <a:pPr marL="596885" lvl="2" indent="-270927" defTabSz="967293">
              <a:buFont typeface="Calibri" panose="020F0502020204030204" pitchFamily="34" charset="0"/>
              <a:buChar char="‐"/>
            </a:pPr>
            <a:r>
              <a:rPr lang="fr-FR" sz="1867" dirty="0" smtClean="0">
                <a:solidFill>
                  <a:srgbClr val="232323"/>
                </a:solidFill>
              </a:rPr>
              <a:t>Nouvelles versions de plugin ou de librairies</a:t>
            </a:r>
            <a:endParaRPr lang="fr-FR" sz="1867" dirty="0">
              <a:solidFill>
                <a:srgbClr val="232323"/>
              </a:solidFill>
            </a:endParaRPr>
          </a:p>
          <a:p>
            <a:pPr marL="596885" lvl="2" indent="-270927" defTabSz="967293">
              <a:buFont typeface="Calibri" panose="020F0502020204030204" pitchFamily="34" charset="0"/>
              <a:buChar char="‐"/>
            </a:pPr>
            <a:r>
              <a:rPr lang="fr-FR" sz="1867" dirty="0" smtClean="0">
                <a:solidFill>
                  <a:srgbClr val="232323"/>
                </a:solidFill>
              </a:rPr>
              <a:t>Amélioration des performances ou du rendement</a:t>
            </a:r>
            <a:endParaRPr lang="fr-FR" sz="1867" dirty="0">
              <a:solidFill>
                <a:srgbClr val="232323"/>
              </a:solidFill>
            </a:endParaRPr>
          </a:p>
          <a:p>
            <a:pPr>
              <a:spcBef>
                <a:spcPts val="800"/>
              </a:spcBef>
              <a:buClr>
                <a:srgbClr val="CF022B"/>
              </a:buClr>
              <a:buSzPct val="90000"/>
            </a:pPr>
            <a:endParaRPr lang="fr-FR" sz="2133" b="1" dirty="0">
              <a:solidFill>
                <a:srgbClr val="23232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0843" y="3675646"/>
            <a:ext cx="3304958" cy="3784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spcBef>
                <a:spcPts val="800"/>
              </a:spcBef>
              <a:buClr>
                <a:srgbClr val="CF022B"/>
              </a:buClr>
              <a:buSzPct val="90000"/>
            </a:pPr>
            <a:r>
              <a:rPr lang="fr-FR" sz="2133" b="1" dirty="0" smtClean="0">
                <a:solidFill>
                  <a:srgbClr val="232323"/>
                </a:solidFill>
              </a:rPr>
              <a:t>Standards et normalisation</a:t>
            </a:r>
            <a:endParaRPr lang="fr-FR" sz="2133" b="1" dirty="0">
              <a:solidFill>
                <a:srgbClr val="232323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842" y="1844824"/>
            <a:ext cx="1432750" cy="64807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Présentation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85155" y="1835130"/>
            <a:ext cx="1050182" cy="64807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50970" y="1844824"/>
            <a:ext cx="1035374" cy="64807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Métiers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89820" y="1844824"/>
            <a:ext cx="1301464" cy="64807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Persistance</a:t>
            </a:r>
          </a:p>
        </p:txBody>
      </p:sp>
      <p:cxnSp>
        <p:nvCxnSpPr>
          <p:cNvPr id="25" name="Connecteur droit 24"/>
          <p:cNvCxnSpPr/>
          <p:nvPr/>
        </p:nvCxnSpPr>
        <p:spPr>
          <a:xfrm>
            <a:off x="2495600" y="1611590"/>
            <a:ext cx="0" cy="1152128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871864" y="1556792"/>
            <a:ext cx="0" cy="1152128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16766" y="2627287"/>
            <a:ext cx="488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Définition de la responsabilité de chaque couche et de leur mode de communication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1" y="3971804"/>
            <a:ext cx="2396804" cy="665779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834" y="4004869"/>
            <a:ext cx="1979712" cy="636691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990842" y="4637583"/>
            <a:ext cx="2644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Outil d’analyse de </a:t>
            </a:r>
            <a:r>
              <a:rPr lang="fr-FR" dirty="0" err="1" smtClean="0"/>
              <a:t>qualimétrie</a:t>
            </a:r>
            <a:r>
              <a:rPr lang="fr-FR" dirty="0" smtClean="0"/>
              <a:t> du code source.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4660834" y="4646566"/>
            <a:ext cx="264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Outil d’intégration continue.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2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Ingénierie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Gestion des versions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7" name="Organigramme : Données stockées 6"/>
          <p:cNvSpPr/>
          <p:nvPr/>
        </p:nvSpPr>
        <p:spPr>
          <a:xfrm>
            <a:off x="2672618" y="3178519"/>
            <a:ext cx="1126041" cy="927792"/>
          </a:xfrm>
          <a:prstGeom prst="flowChartOnlineStorag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69"/>
          <p:cNvSpPr>
            <a:spLocks/>
          </p:cNvSpPr>
          <p:nvPr/>
        </p:nvSpPr>
        <p:spPr bwMode="auto">
          <a:xfrm rot="5400000">
            <a:off x="3216887" y="3313571"/>
            <a:ext cx="2800007" cy="676577"/>
          </a:xfrm>
          <a:custGeom>
            <a:avLst/>
            <a:gdLst>
              <a:gd name="T0" fmla="*/ 465 w 933"/>
              <a:gd name="T1" fmla="*/ 356 h 356"/>
              <a:gd name="T2" fmla="*/ 0 w 933"/>
              <a:gd name="T3" fmla="*/ 178 h 356"/>
              <a:gd name="T4" fmla="*/ 465 w 933"/>
              <a:gd name="T5" fmla="*/ 0 h 356"/>
              <a:gd name="T6" fmla="*/ 933 w 933"/>
              <a:gd name="T7" fmla="*/ 178 h 356"/>
              <a:gd name="T8" fmla="*/ 465 w 933"/>
              <a:gd name="T9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356">
                <a:moveTo>
                  <a:pt x="465" y="356"/>
                </a:moveTo>
                <a:lnTo>
                  <a:pt x="0" y="178"/>
                </a:lnTo>
                <a:lnTo>
                  <a:pt x="465" y="0"/>
                </a:lnTo>
                <a:lnTo>
                  <a:pt x="933" y="178"/>
                </a:lnTo>
                <a:lnTo>
                  <a:pt x="465" y="35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9" name="Organigramme : Terminateur 8"/>
          <p:cNvSpPr/>
          <p:nvPr/>
        </p:nvSpPr>
        <p:spPr>
          <a:xfrm>
            <a:off x="4400077" y="3141833"/>
            <a:ext cx="688451" cy="1001165"/>
          </a:xfrm>
          <a:prstGeom prst="flowChartTermina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 70"/>
          <p:cNvSpPr>
            <a:spLocks/>
          </p:cNvSpPr>
          <p:nvPr/>
        </p:nvSpPr>
        <p:spPr bwMode="auto">
          <a:xfrm rot="5400000">
            <a:off x="3319035" y="2347442"/>
            <a:ext cx="1398125" cy="1206961"/>
          </a:xfrm>
          <a:custGeom>
            <a:avLst/>
            <a:gdLst>
              <a:gd name="T0" fmla="*/ 465 w 465"/>
              <a:gd name="T1" fmla="*/ 178 h 644"/>
              <a:gd name="T2" fmla="*/ 0 w 465"/>
              <a:gd name="T3" fmla="*/ 0 h 644"/>
              <a:gd name="T4" fmla="*/ 0 w 465"/>
              <a:gd name="T5" fmla="*/ 364 h 644"/>
              <a:gd name="T6" fmla="*/ 465 w 465"/>
              <a:gd name="T7" fmla="*/ 644 h 644"/>
              <a:gd name="T8" fmla="*/ 465 w 465"/>
              <a:gd name="T9" fmla="*/ 178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5" h="644">
                <a:moveTo>
                  <a:pt x="465" y="178"/>
                </a:moveTo>
                <a:lnTo>
                  <a:pt x="0" y="0"/>
                </a:lnTo>
                <a:lnTo>
                  <a:pt x="0" y="364"/>
                </a:lnTo>
                <a:lnTo>
                  <a:pt x="465" y="644"/>
                </a:lnTo>
                <a:lnTo>
                  <a:pt x="465" y="17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2" name="Freeform 71"/>
          <p:cNvSpPr>
            <a:spLocks/>
          </p:cNvSpPr>
          <p:nvPr/>
        </p:nvSpPr>
        <p:spPr bwMode="auto">
          <a:xfrm rot="5400000">
            <a:off x="3317161" y="3747439"/>
            <a:ext cx="1401875" cy="1206963"/>
          </a:xfrm>
          <a:custGeom>
            <a:avLst/>
            <a:gdLst>
              <a:gd name="T0" fmla="*/ 0 w 468"/>
              <a:gd name="T1" fmla="*/ 178 h 644"/>
              <a:gd name="T2" fmla="*/ 468 w 468"/>
              <a:gd name="T3" fmla="*/ 0 h 644"/>
              <a:gd name="T4" fmla="*/ 468 w 468"/>
              <a:gd name="T5" fmla="*/ 364 h 644"/>
              <a:gd name="T6" fmla="*/ 0 w 468"/>
              <a:gd name="T7" fmla="*/ 644 h 644"/>
              <a:gd name="T8" fmla="*/ 0 w 468"/>
              <a:gd name="T9" fmla="*/ 178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644">
                <a:moveTo>
                  <a:pt x="0" y="178"/>
                </a:moveTo>
                <a:lnTo>
                  <a:pt x="468" y="0"/>
                </a:lnTo>
                <a:lnTo>
                  <a:pt x="468" y="364"/>
                </a:lnTo>
                <a:lnTo>
                  <a:pt x="0" y="644"/>
                </a:lnTo>
                <a:lnTo>
                  <a:pt x="0" y="17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3" name="Freeform 72"/>
          <p:cNvSpPr>
            <a:spLocks/>
          </p:cNvSpPr>
          <p:nvPr/>
        </p:nvSpPr>
        <p:spPr bwMode="auto">
          <a:xfrm rot="5400000">
            <a:off x="4344201" y="3441950"/>
            <a:ext cx="2800003" cy="419813"/>
          </a:xfrm>
          <a:custGeom>
            <a:avLst/>
            <a:gdLst>
              <a:gd name="T0" fmla="*/ 746 w 1494"/>
              <a:gd name="T1" fmla="*/ 224 h 224"/>
              <a:gd name="T2" fmla="*/ 0 w 1494"/>
              <a:gd name="T3" fmla="*/ 112 h 224"/>
              <a:gd name="T4" fmla="*/ 746 w 1494"/>
              <a:gd name="T5" fmla="*/ 0 h 224"/>
              <a:gd name="T6" fmla="*/ 1494 w 1494"/>
              <a:gd name="T7" fmla="*/ 112 h 224"/>
              <a:gd name="T8" fmla="*/ 746 w 1494"/>
              <a:gd name="T9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4" h="224">
                <a:moveTo>
                  <a:pt x="746" y="224"/>
                </a:moveTo>
                <a:lnTo>
                  <a:pt x="0" y="112"/>
                </a:lnTo>
                <a:lnTo>
                  <a:pt x="746" y="0"/>
                </a:lnTo>
                <a:lnTo>
                  <a:pt x="1494" y="112"/>
                </a:lnTo>
                <a:lnTo>
                  <a:pt x="746" y="2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4" name="Freeform 73"/>
          <p:cNvSpPr>
            <a:spLocks/>
          </p:cNvSpPr>
          <p:nvPr/>
        </p:nvSpPr>
        <p:spPr bwMode="auto">
          <a:xfrm rot="5400000">
            <a:off x="4466023" y="2371803"/>
            <a:ext cx="1398127" cy="1158233"/>
          </a:xfrm>
          <a:custGeom>
            <a:avLst/>
            <a:gdLst>
              <a:gd name="T0" fmla="*/ 746 w 746"/>
              <a:gd name="T1" fmla="*/ 112 h 618"/>
              <a:gd name="T2" fmla="*/ 0 w 746"/>
              <a:gd name="T3" fmla="*/ 0 h 618"/>
              <a:gd name="T4" fmla="*/ 0 w 746"/>
              <a:gd name="T5" fmla="*/ 394 h 618"/>
              <a:gd name="T6" fmla="*/ 746 w 746"/>
              <a:gd name="T7" fmla="*/ 618 h 618"/>
              <a:gd name="T8" fmla="*/ 746 w 746"/>
              <a:gd name="T9" fmla="*/ 112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6" h="618">
                <a:moveTo>
                  <a:pt x="746" y="112"/>
                </a:moveTo>
                <a:lnTo>
                  <a:pt x="0" y="0"/>
                </a:lnTo>
                <a:lnTo>
                  <a:pt x="0" y="394"/>
                </a:lnTo>
                <a:lnTo>
                  <a:pt x="746" y="618"/>
                </a:lnTo>
                <a:lnTo>
                  <a:pt x="746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5" name="Freeform 74"/>
          <p:cNvSpPr>
            <a:spLocks/>
          </p:cNvSpPr>
          <p:nvPr/>
        </p:nvSpPr>
        <p:spPr bwMode="auto">
          <a:xfrm rot="5400000">
            <a:off x="4464148" y="3771804"/>
            <a:ext cx="1401875" cy="1158233"/>
          </a:xfrm>
          <a:custGeom>
            <a:avLst/>
            <a:gdLst>
              <a:gd name="T0" fmla="*/ 0 w 748"/>
              <a:gd name="T1" fmla="*/ 112 h 618"/>
              <a:gd name="T2" fmla="*/ 748 w 748"/>
              <a:gd name="T3" fmla="*/ 0 h 618"/>
              <a:gd name="T4" fmla="*/ 748 w 748"/>
              <a:gd name="T5" fmla="*/ 394 h 618"/>
              <a:gd name="T6" fmla="*/ 0 w 748"/>
              <a:gd name="T7" fmla="*/ 618 h 618"/>
              <a:gd name="T8" fmla="*/ 0 w 748"/>
              <a:gd name="T9" fmla="*/ 112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618">
                <a:moveTo>
                  <a:pt x="0" y="112"/>
                </a:moveTo>
                <a:lnTo>
                  <a:pt x="748" y="0"/>
                </a:lnTo>
                <a:lnTo>
                  <a:pt x="748" y="394"/>
                </a:lnTo>
                <a:lnTo>
                  <a:pt x="0" y="618"/>
                </a:lnTo>
                <a:lnTo>
                  <a:pt x="0" y="11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6" name="Freeform 78"/>
          <p:cNvSpPr>
            <a:spLocks/>
          </p:cNvSpPr>
          <p:nvPr/>
        </p:nvSpPr>
        <p:spPr bwMode="auto">
          <a:xfrm rot="5400000">
            <a:off x="5776916" y="3441950"/>
            <a:ext cx="2800003" cy="419813"/>
          </a:xfrm>
          <a:custGeom>
            <a:avLst/>
            <a:gdLst>
              <a:gd name="T0" fmla="*/ 746 w 1494"/>
              <a:gd name="T1" fmla="*/ 0 h 224"/>
              <a:gd name="T2" fmla="*/ 0 w 1494"/>
              <a:gd name="T3" fmla="*/ 111 h 224"/>
              <a:gd name="T4" fmla="*/ 746 w 1494"/>
              <a:gd name="T5" fmla="*/ 224 h 224"/>
              <a:gd name="T6" fmla="*/ 1494 w 1494"/>
              <a:gd name="T7" fmla="*/ 111 h 224"/>
              <a:gd name="T8" fmla="*/ 746 w 1494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4" h="224">
                <a:moveTo>
                  <a:pt x="746" y="0"/>
                </a:moveTo>
                <a:lnTo>
                  <a:pt x="0" y="111"/>
                </a:lnTo>
                <a:lnTo>
                  <a:pt x="746" y="224"/>
                </a:lnTo>
                <a:lnTo>
                  <a:pt x="1494" y="111"/>
                </a:lnTo>
                <a:lnTo>
                  <a:pt x="746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7" name="Freeform 84"/>
          <p:cNvSpPr>
            <a:spLocks/>
          </p:cNvSpPr>
          <p:nvPr/>
        </p:nvSpPr>
        <p:spPr bwMode="auto">
          <a:xfrm rot="5400000">
            <a:off x="7853491" y="3177693"/>
            <a:ext cx="14993" cy="948328"/>
          </a:xfrm>
          <a:custGeom>
            <a:avLst/>
            <a:gdLst>
              <a:gd name="T0" fmla="*/ 8 w 8"/>
              <a:gd name="T1" fmla="*/ 506 h 506"/>
              <a:gd name="T2" fmla="*/ 0 w 8"/>
              <a:gd name="T3" fmla="*/ 506 h 506"/>
              <a:gd name="T4" fmla="*/ 0 w 8"/>
              <a:gd name="T5" fmla="*/ 1 h 506"/>
              <a:gd name="T6" fmla="*/ 3 w 8"/>
              <a:gd name="T7" fmla="*/ 0 h 506"/>
              <a:gd name="T8" fmla="*/ 8 w 8"/>
              <a:gd name="T9" fmla="*/ 1 h 506"/>
              <a:gd name="T10" fmla="*/ 8 w 8"/>
              <a:gd name="T11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506">
                <a:moveTo>
                  <a:pt x="8" y="506"/>
                </a:moveTo>
                <a:lnTo>
                  <a:pt x="0" y="506"/>
                </a:lnTo>
                <a:lnTo>
                  <a:pt x="0" y="1"/>
                </a:lnTo>
                <a:lnTo>
                  <a:pt x="3" y="0"/>
                </a:lnTo>
                <a:lnTo>
                  <a:pt x="8" y="1"/>
                </a:lnTo>
                <a:lnTo>
                  <a:pt x="8" y="506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8" name="Freeform 85"/>
          <p:cNvSpPr>
            <a:spLocks/>
          </p:cNvSpPr>
          <p:nvPr/>
        </p:nvSpPr>
        <p:spPr bwMode="auto">
          <a:xfrm rot="5400000">
            <a:off x="3845674" y="3213302"/>
            <a:ext cx="14993" cy="877109"/>
          </a:xfrm>
          <a:custGeom>
            <a:avLst/>
            <a:gdLst>
              <a:gd name="T0" fmla="*/ 8 w 8"/>
              <a:gd name="T1" fmla="*/ 0 h 468"/>
              <a:gd name="T2" fmla="*/ 0 w 8"/>
              <a:gd name="T3" fmla="*/ 0 h 468"/>
              <a:gd name="T4" fmla="*/ 0 w 8"/>
              <a:gd name="T5" fmla="*/ 467 h 468"/>
              <a:gd name="T6" fmla="*/ 3 w 8"/>
              <a:gd name="T7" fmla="*/ 468 h 468"/>
              <a:gd name="T8" fmla="*/ 8 w 8"/>
              <a:gd name="T9" fmla="*/ 467 h 468"/>
              <a:gd name="T10" fmla="*/ 8 w 8"/>
              <a:gd name="T11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468">
                <a:moveTo>
                  <a:pt x="8" y="0"/>
                </a:moveTo>
                <a:lnTo>
                  <a:pt x="0" y="0"/>
                </a:lnTo>
                <a:lnTo>
                  <a:pt x="0" y="467"/>
                </a:lnTo>
                <a:lnTo>
                  <a:pt x="3" y="468"/>
                </a:lnTo>
                <a:lnTo>
                  <a:pt x="8" y="467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9" name="Freeform 86"/>
          <p:cNvSpPr>
            <a:spLocks/>
          </p:cNvSpPr>
          <p:nvPr/>
        </p:nvSpPr>
        <p:spPr bwMode="auto">
          <a:xfrm rot="5400000">
            <a:off x="5052637" y="3177693"/>
            <a:ext cx="14993" cy="948328"/>
          </a:xfrm>
          <a:custGeom>
            <a:avLst/>
            <a:gdLst>
              <a:gd name="T0" fmla="*/ 8 w 8"/>
              <a:gd name="T1" fmla="*/ 0 h 506"/>
              <a:gd name="T2" fmla="*/ 0 w 8"/>
              <a:gd name="T3" fmla="*/ 0 h 506"/>
              <a:gd name="T4" fmla="*/ 0 w 8"/>
              <a:gd name="T5" fmla="*/ 504 h 506"/>
              <a:gd name="T6" fmla="*/ 3 w 8"/>
              <a:gd name="T7" fmla="*/ 506 h 506"/>
              <a:gd name="T8" fmla="*/ 8 w 8"/>
              <a:gd name="T9" fmla="*/ 504 h 506"/>
              <a:gd name="T10" fmla="*/ 8 w 8"/>
              <a:gd name="T11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506">
                <a:moveTo>
                  <a:pt x="8" y="0"/>
                </a:moveTo>
                <a:lnTo>
                  <a:pt x="0" y="0"/>
                </a:lnTo>
                <a:lnTo>
                  <a:pt x="0" y="504"/>
                </a:lnTo>
                <a:lnTo>
                  <a:pt x="3" y="506"/>
                </a:lnTo>
                <a:lnTo>
                  <a:pt x="8" y="504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0" name="Freeform 90"/>
          <p:cNvSpPr>
            <a:spLocks/>
          </p:cNvSpPr>
          <p:nvPr/>
        </p:nvSpPr>
        <p:spPr bwMode="auto">
          <a:xfrm rot="5400000">
            <a:off x="6717746" y="3434455"/>
            <a:ext cx="2800003" cy="434807"/>
          </a:xfrm>
          <a:custGeom>
            <a:avLst/>
            <a:gdLst>
              <a:gd name="T0" fmla="*/ 746 w 1494"/>
              <a:gd name="T1" fmla="*/ 0 h 232"/>
              <a:gd name="T2" fmla="*/ 0 w 1494"/>
              <a:gd name="T3" fmla="*/ 224 h 232"/>
              <a:gd name="T4" fmla="*/ 0 w 1494"/>
              <a:gd name="T5" fmla="*/ 232 h 232"/>
              <a:gd name="T6" fmla="*/ 746 w 1494"/>
              <a:gd name="T7" fmla="*/ 10 h 232"/>
              <a:gd name="T8" fmla="*/ 1494 w 1494"/>
              <a:gd name="T9" fmla="*/ 232 h 232"/>
              <a:gd name="T10" fmla="*/ 1494 w 1494"/>
              <a:gd name="T11" fmla="*/ 224 h 232"/>
              <a:gd name="T12" fmla="*/ 746 w 1494"/>
              <a:gd name="T13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4" h="232">
                <a:moveTo>
                  <a:pt x="746" y="0"/>
                </a:moveTo>
                <a:lnTo>
                  <a:pt x="0" y="224"/>
                </a:lnTo>
                <a:lnTo>
                  <a:pt x="0" y="232"/>
                </a:lnTo>
                <a:lnTo>
                  <a:pt x="746" y="10"/>
                </a:lnTo>
                <a:lnTo>
                  <a:pt x="1494" y="232"/>
                </a:lnTo>
                <a:lnTo>
                  <a:pt x="1494" y="224"/>
                </a:lnTo>
                <a:lnTo>
                  <a:pt x="746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1" name="Freeform 91"/>
          <p:cNvSpPr>
            <a:spLocks/>
          </p:cNvSpPr>
          <p:nvPr/>
        </p:nvSpPr>
        <p:spPr bwMode="auto">
          <a:xfrm rot="5400000">
            <a:off x="5893113" y="3537533"/>
            <a:ext cx="2800003" cy="228648"/>
          </a:xfrm>
          <a:custGeom>
            <a:avLst/>
            <a:gdLst>
              <a:gd name="T0" fmla="*/ 743 w 1494"/>
              <a:gd name="T1" fmla="*/ 0 h 122"/>
              <a:gd name="T2" fmla="*/ 0 w 1494"/>
              <a:gd name="T3" fmla="*/ 113 h 122"/>
              <a:gd name="T4" fmla="*/ 0 w 1494"/>
              <a:gd name="T5" fmla="*/ 122 h 122"/>
              <a:gd name="T6" fmla="*/ 743 w 1494"/>
              <a:gd name="T7" fmla="*/ 11 h 122"/>
              <a:gd name="T8" fmla="*/ 751 w 1494"/>
              <a:gd name="T9" fmla="*/ 11 h 122"/>
              <a:gd name="T10" fmla="*/ 1494 w 1494"/>
              <a:gd name="T11" fmla="*/ 122 h 122"/>
              <a:gd name="T12" fmla="*/ 1494 w 1494"/>
              <a:gd name="T13" fmla="*/ 113 h 122"/>
              <a:gd name="T14" fmla="*/ 751 w 1494"/>
              <a:gd name="T15" fmla="*/ 0 h 122"/>
              <a:gd name="T16" fmla="*/ 743 w 1494"/>
              <a:gd name="T17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4" h="122">
                <a:moveTo>
                  <a:pt x="743" y="0"/>
                </a:moveTo>
                <a:lnTo>
                  <a:pt x="0" y="113"/>
                </a:lnTo>
                <a:lnTo>
                  <a:pt x="0" y="122"/>
                </a:lnTo>
                <a:lnTo>
                  <a:pt x="743" y="11"/>
                </a:lnTo>
                <a:lnTo>
                  <a:pt x="751" y="11"/>
                </a:lnTo>
                <a:lnTo>
                  <a:pt x="1494" y="122"/>
                </a:lnTo>
                <a:lnTo>
                  <a:pt x="1494" y="113"/>
                </a:lnTo>
                <a:lnTo>
                  <a:pt x="751" y="0"/>
                </a:lnTo>
                <a:lnTo>
                  <a:pt x="743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" name="Freeform 92"/>
          <p:cNvSpPr>
            <a:spLocks/>
          </p:cNvSpPr>
          <p:nvPr/>
        </p:nvSpPr>
        <p:spPr bwMode="auto">
          <a:xfrm rot="5400000">
            <a:off x="2281684" y="3384790"/>
            <a:ext cx="2800000" cy="534137"/>
          </a:xfrm>
          <a:custGeom>
            <a:avLst/>
            <a:gdLst>
              <a:gd name="T0" fmla="*/ 465 w 933"/>
              <a:gd name="T1" fmla="*/ 285 h 285"/>
              <a:gd name="T2" fmla="*/ 0 w 933"/>
              <a:gd name="T3" fmla="*/ 5 h 285"/>
              <a:gd name="T4" fmla="*/ 0 w 933"/>
              <a:gd name="T5" fmla="*/ 0 h 285"/>
              <a:gd name="T6" fmla="*/ 465 w 933"/>
              <a:gd name="T7" fmla="*/ 275 h 285"/>
              <a:gd name="T8" fmla="*/ 933 w 933"/>
              <a:gd name="T9" fmla="*/ 0 h 285"/>
              <a:gd name="T10" fmla="*/ 933 w 933"/>
              <a:gd name="T11" fmla="*/ 5 h 285"/>
              <a:gd name="T12" fmla="*/ 465 w 933"/>
              <a:gd name="T1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3" h="285">
                <a:moveTo>
                  <a:pt x="465" y="285"/>
                </a:moveTo>
                <a:lnTo>
                  <a:pt x="0" y="5"/>
                </a:lnTo>
                <a:lnTo>
                  <a:pt x="0" y="0"/>
                </a:lnTo>
                <a:lnTo>
                  <a:pt x="465" y="275"/>
                </a:lnTo>
                <a:lnTo>
                  <a:pt x="933" y="0"/>
                </a:lnTo>
                <a:lnTo>
                  <a:pt x="933" y="5"/>
                </a:lnTo>
                <a:lnTo>
                  <a:pt x="465" y="28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3" name="Freeform 93"/>
          <p:cNvSpPr>
            <a:spLocks/>
          </p:cNvSpPr>
          <p:nvPr/>
        </p:nvSpPr>
        <p:spPr bwMode="auto">
          <a:xfrm rot="5400000">
            <a:off x="3050092" y="3480372"/>
            <a:ext cx="2799999" cy="342973"/>
          </a:xfrm>
          <a:custGeom>
            <a:avLst/>
            <a:gdLst>
              <a:gd name="T0" fmla="*/ 0 w 933"/>
              <a:gd name="T1" fmla="*/ 0 h 183"/>
              <a:gd name="T2" fmla="*/ 462 w 933"/>
              <a:gd name="T3" fmla="*/ 176 h 183"/>
              <a:gd name="T4" fmla="*/ 470 w 933"/>
              <a:gd name="T5" fmla="*/ 176 h 183"/>
              <a:gd name="T6" fmla="*/ 933 w 933"/>
              <a:gd name="T7" fmla="*/ 0 h 183"/>
              <a:gd name="T8" fmla="*/ 933 w 933"/>
              <a:gd name="T9" fmla="*/ 5 h 183"/>
              <a:gd name="T10" fmla="*/ 470 w 933"/>
              <a:gd name="T11" fmla="*/ 183 h 183"/>
              <a:gd name="T12" fmla="*/ 462 w 933"/>
              <a:gd name="T13" fmla="*/ 183 h 183"/>
              <a:gd name="T14" fmla="*/ 0 w 933"/>
              <a:gd name="T15" fmla="*/ 5 h 183"/>
              <a:gd name="T16" fmla="*/ 0 w 933"/>
              <a:gd name="T17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3" h="183">
                <a:moveTo>
                  <a:pt x="0" y="0"/>
                </a:moveTo>
                <a:lnTo>
                  <a:pt x="462" y="176"/>
                </a:lnTo>
                <a:lnTo>
                  <a:pt x="470" y="176"/>
                </a:lnTo>
                <a:lnTo>
                  <a:pt x="933" y="0"/>
                </a:lnTo>
                <a:lnTo>
                  <a:pt x="933" y="5"/>
                </a:lnTo>
                <a:lnTo>
                  <a:pt x="470" y="183"/>
                </a:lnTo>
                <a:lnTo>
                  <a:pt x="462" y="183"/>
                </a:lnTo>
                <a:lnTo>
                  <a:pt x="0" y="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4" name="Freeform 94"/>
          <p:cNvSpPr>
            <a:spLocks/>
          </p:cNvSpPr>
          <p:nvPr/>
        </p:nvSpPr>
        <p:spPr bwMode="auto">
          <a:xfrm rot="5400000">
            <a:off x="3404306" y="3433518"/>
            <a:ext cx="2800003" cy="436681"/>
          </a:xfrm>
          <a:custGeom>
            <a:avLst/>
            <a:gdLst>
              <a:gd name="T0" fmla="*/ 746 w 1494"/>
              <a:gd name="T1" fmla="*/ 233 h 233"/>
              <a:gd name="T2" fmla="*/ 0 w 1494"/>
              <a:gd name="T3" fmla="*/ 9 h 233"/>
              <a:gd name="T4" fmla="*/ 0 w 1494"/>
              <a:gd name="T5" fmla="*/ 0 h 233"/>
              <a:gd name="T6" fmla="*/ 746 w 1494"/>
              <a:gd name="T7" fmla="*/ 222 h 233"/>
              <a:gd name="T8" fmla="*/ 1494 w 1494"/>
              <a:gd name="T9" fmla="*/ 0 h 233"/>
              <a:gd name="T10" fmla="*/ 1494 w 1494"/>
              <a:gd name="T11" fmla="*/ 9 h 233"/>
              <a:gd name="T12" fmla="*/ 746 w 1494"/>
              <a:gd name="T13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4" h="233">
                <a:moveTo>
                  <a:pt x="746" y="233"/>
                </a:moveTo>
                <a:lnTo>
                  <a:pt x="0" y="9"/>
                </a:lnTo>
                <a:lnTo>
                  <a:pt x="0" y="0"/>
                </a:lnTo>
                <a:lnTo>
                  <a:pt x="746" y="222"/>
                </a:lnTo>
                <a:lnTo>
                  <a:pt x="1494" y="0"/>
                </a:lnTo>
                <a:lnTo>
                  <a:pt x="1494" y="9"/>
                </a:lnTo>
                <a:lnTo>
                  <a:pt x="746" y="233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5" name="Freeform 95"/>
          <p:cNvSpPr>
            <a:spLocks/>
          </p:cNvSpPr>
          <p:nvPr/>
        </p:nvSpPr>
        <p:spPr bwMode="auto">
          <a:xfrm rot="5400000">
            <a:off x="4229878" y="3537533"/>
            <a:ext cx="2800003" cy="228648"/>
          </a:xfrm>
          <a:custGeom>
            <a:avLst/>
            <a:gdLst>
              <a:gd name="T0" fmla="*/ 743 w 1494"/>
              <a:gd name="T1" fmla="*/ 122 h 122"/>
              <a:gd name="T2" fmla="*/ 0 w 1494"/>
              <a:gd name="T3" fmla="*/ 9 h 122"/>
              <a:gd name="T4" fmla="*/ 0 w 1494"/>
              <a:gd name="T5" fmla="*/ 0 h 122"/>
              <a:gd name="T6" fmla="*/ 743 w 1494"/>
              <a:gd name="T7" fmla="*/ 112 h 122"/>
              <a:gd name="T8" fmla="*/ 751 w 1494"/>
              <a:gd name="T9" fmla="*/ 112 h 122"/>
              <a:gd name="T10" fmla="*/ 1494 w 1494"/>
              <a:gd name="T11" fmla="*/ 0 h 122"/>
              <a:gd name="T12" fmla="*/ 1494 w 1494"/>
              <a:gd name="T13" fmla="*/ 9 h 122"/>
              <a:gd name="T14" fmla="*/ 751 w 1494"/>
              <a:gd name="T15" fmla="*/ 122 h 122"/>
              <a:gd name="T16" fmla="*/ 743 w 1494"/>
              <a:gd name="T17" fmla="*/ 12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4" h="122">
                <a:moveTo>
                  <a:pt x="743" y="122"/>
                </a:moveTo>
                <a:lnTo>
                  <a:pt x="0" y="9"/>
                </a:lnTo>
                <a:lnTo>
                  <a:pt x="0" y="0"/>
                </a:lnTo>
                <a:lnTo>
                  <a:pt x="743" y="112"/>
                </a:lnTo>
                <a:lnTo>
                  <a:pt x="751" y="112"/>
                </a:lnTo>
                <a:lnTo>
                  <a:pt x="1494" y="0"/>
                </a:lnTo>
                <a:lnTo>
                  <a:pt x="1494" y="9"/>
                </a:lnTo>
                <a:lnTo>
                  <a:pt x="751" y="122"/>
                </a:lnTo>
                <a:lnTo>
                  <a:pt x="743" y="12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6" name="TextBox 66"/>
          <p:cNvSpPr txBox="1"/>
          <p:nvPr/>
        </p:nvSpPr>
        <p:spPr>
          <a:xfrm>
            <a:off x="3768093" y="3003651"/>
            <a:ext cx="4187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dirty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1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7" name="TextBox 67"/>
          <p:cNvSpPr txBox="1"/>
          <p:nvPr/>
        </p:nvSpPr>
        <p:spPr>
          <a:xfrm>
            <a:off x="4951226" y="3003651"/>
            <a:ext cx="4187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8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8" name="Rectangle 1436"/>
          <p:cNvSpPr>
            <a:spLocks noChangeArrowheads="1"/>
          </p:cNvSpPr>
          <p:nvPr/>
        </p:nvSpPr>
        <p:spPr bwMode="auto">
          <a:xfrm>
            <a:off x="313343" y="2140106"/>
            <a:ext cx="2608364" cy="369332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AA0A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Version majeure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AAA0A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300489" y="2442363"/>
            <a:ext cx="2446811" cy="5232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Calibri"/>
              </a:rPr>
              <a:t>Ouverture d’une évolution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Calibri"/>
              </a:rPr>
              <a:t> du syst</a:t>
            </a:r>
            <a:r>
              <a:rPr lang="fr-FR" sz="1400" dirty="0" err="1" smtClean="0">
                <a:solidFill>
                  <a:srgbClr val="232323"/>
                </a:solidFill>
                <a:latin typeface="Calibri"/>
              </a:rPr>
              <a:t>ème</a:t>
            </a:r>
            <a:r>
              <a:rPr lang="fr-FR" sz="1400" dirty="0" smtClean="0">
                <a:solidFill>
                  <a:srgbClr val="232323"/>
                </a:solidFill>
                <a:latin typeface="Calibri"/>
              </a:rPr>
              <a:t> global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Rectangle 1436"/>
          <p:cNvSpPr>
            <a:spLocks noChangeArrowheads="1"/>
          </p:cNvSpPr>
          <p:nvPr/>
        </p:nvSpPr>
        <p:spPr bwMode="auto">
          <a:xfrm>
            <a:off x="2024248" y="5180044"/>
            <a:ext cx="2690831" cy="369332"/>
          </a:xfrm>
          <a:prstGeom prst="rect">
            <a:avLst/>
          </a:prstGeom>
          <a:extLst/>
        </p:spPr>
        <p:txBody>
          <a:bodyPr vert="horz" lIns="91440" tIns="45720" rIns="91440" bIns="45720" rtlCol="0">
            <a:spAutoFit/>
          </a:bodyPr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F022B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Version mineure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CF022B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782435" y="5495375"/>
            <a:ext cx="2932644" cy="5232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Ouverture d’une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nouvelle fonctionnalité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1436"/>
          <p:cNvSpPr>
            <a:spLocks noChangeArrowheads="1"/>
          </p:cNvSpPr>
          <p:nvPr/>
        </p:nvSpPr>
        <p:spPr bwMode="auto">
          <a:xfrm>
            <a:off x="1841702" y="1192184"/>
            <a:ext cx="3714385" cy="369332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07D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Version 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07D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bugfix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07D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351584" y="1507514"/>
            <a:ext cx="3204502" cy="5232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Itération courante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correction des bogues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100"/>
          <p:cNvSpPr/>
          <p:nvPr/>
        </p:nvSpPr>
        <p:spPr>
          <a:xfrm>
            <a:off x="6336086" y="1990475"/>
            <a:ext cx="118783" cy="118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101"/>
          <p:cNvSpPr/>
          <p:nvPr/>
        </p:nvSpPr>
        <p:spPr>
          <a:xfrm>
            <a:off x="5267698" y="5115868"/>
            <a:ext cx="118783" cy="1187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val 102"/>
          <p:cNvSpPr/>
          <p:nvPr/>
        </p:nvSpPr>
        <p:spPr>
          <a:xfrm>
            <a:off x="3575190" y="2588960"/>
            <a:ext cx="118783" cy="1187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1436"/>
          <p:cNvSpPr>
            <a:spLocks noChangeArrowheads="1"/>
          </p:cNvSpPr>
          <p:nvPr/>
        </p:nvSpPr>
        <p:spPr bwMode="auto">
          <a:xfrm>
            <a:off x="10560495" y="2888515"/>
            <a:ext cx="1512169" cy="369332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Version finale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9600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" name="Rectangle 1436"/>
          <p:cNvSpPr>
            <a:spLocks noChangeArrowheads="1"/>
          </p:cNvSpPr>
          <p:nvPr/>
        </p:nvSpPr>
        <p:spPr bwMode="auto">
          <a:xfrm>
            <a:off x="8381281" y="5234651"/>
            <a:ext cx="3136237" cy="369332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07D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Version technique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07D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1280" y="5549982"/>
            <a:ext cx="2932644" cy="3077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>
                <a:solidFill>
                  <a:srgbClr val="232323"/>
                </a:solidFill>
                <a:latin typeface="Calibri"/>
              </a:rPr>
              <a:t>Tests d’intégrations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val 110"/>
          <p:cNvSpPr/>
          <p:nvPr/>
        </p:nvSpPr>
        <p:spPr>
          <a:xfrm>
            <a:off x="7554959" y="5115868"/>
            <a:ext cx="118783" cy="1187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Elbow Connector 113"/>
          <p:cNvCxnSpPr>
            <a:endCxn id="34" idx="0"/>
          </p:cNvCxnSpPr>
          <p:nvPr/>
        </p:nvCxnSpPr>
        <p:spPr>
          <a:xfrm>
            <a:off x="5591868" y="1376850"/>
            <a:ext cx="803610" cy="613625"/>
          </a:xfrm>
          <a:prstGeom prst="bentConnector2">
            <a:avLst/>
          </a:prstGeom>
          <a:ln>
            <a:solidFill>
              <a:srgbClr val="F07D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16"/>
          <p:cNvCxnSpPr>
            <a:stCxn id="28" idx="3"/>
          </p:cNvCxnSpPr>
          <p:nvPr/>
        </p:nvCxnSpPr>
        <p:spPr>
          <a:xfrm>
            <a:off x="2921707" y="2324772"/>
            <a:ext cx="697634" cy="31533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19"/>
          <p:cNvCxnSpPr>
            <a:endCxn id="45" idx="0"/>
          </p:cNvCxnSpPr>
          <p:nvPr/>
        </p:nvCxnSpPr>
        <p:spPr>
          <a:xfrm rot="10800000">
            <a:off x="9248025" y="2915600"/>
            <a:ext cx="1185995" cy="157583"/>
          </a:xfrm>
          <a:prstGeom prst="bentConnector4">
            <a:avLst>
              <a:gd name="adj1" fmla="val 47496"/>
              <a:gd name="adj2" fmla="val 293422"/>
            </a:avLst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00"/>
          <p:cNvSpPr/>
          <p:nvPr/>
        </p:nvSpPr>
        <p:spPr>
          <a:xfrm>
            <a:off x="9188634" y="2915599"/>
            <a:ext cx="118783" cy="1187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rganigramme : Terminateur 45"/>
          <p:cNvSpPr/>
          <p:nvPr/>
        </p:nvSpPr>
        <p:spPr>
          <a:xfrm>
            <a:off x="5622861" y="3141833"/>
            <a:ext cx="688451" cy="1001165"/>
          </a:xfrm>
          <a:prstGeom prst="flowChartTermina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rganigramme : Terminateur 46"/>
          <p:cNvSpPr/>
          <p:nvPr/>
        </p:nvSpPr>
        <p:spPr>
          <a:xfrm>
            <a:off x="6488641" y="3141833"/>
            <a:ext cx="819787" cy="1001165"/>
          </a:xfrm>
          <a:prstGeom prst="flowChartTermina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Freeform 96"/>
          <p:cNvSpPr>
            <a:spLocks/>
          </p:cNvSpPr>
          <p:nvPr/>
        </p:nvSpPr>
        <p:spPr bwMode="auto">
          <a:xfrm rot="5400000">
            <a:off x="4957990" y="3536594"/>
            <a:ext cx="3853283" cy="230523"/>
          </a:xfrm>
          <a:custGeom>
            <a:avLst/>
            <a:gdLst>
              <a:gd name="T0" fmla="*/ 1027 w 2056"/>
              <a:gd name="T1" fmla="*/ 0 h 123"/>
              <a:gd name="T2" fmla="*/ 0 w 2056"/>
              <a:gd name="T3" fmla="*/ 111 h 123"/>
              <a:gd name="T4" fmla="*/ 0 w 2056"/>
              <a:gd name="T5" fmla="*/ 123 h 123"/>
              <a:gd name="T6" fmla="*/ 1027 w 2056"/>
              <a:gd name="T7" fmla="*/ 14 h 123"/>
              <a:gd name="T8" fmla="*/ 2056 w 2056"/>
              <a:gd name="T9" fmla="*/ 123 h 123"/>
              <a:gd name="T10" fmla="*/ 2056 w 2056"/>
              <a:gd name="T11" fmla="*/ 111 h 123"/>
              <a:gd name="T12" fmla="*/ 1027 w 2056"/>
              <a:gd name="T1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6" h="123">
                <a:moveTo>
                  <a:pt x="1027" y="0"/>
                </a:moveTo>
                <a:lnTo>
                  <a:pt x="0" y="111"/>
                </a:lnTo>
                <a:lnTo>
                  <a:pt x="0" y="123"/>
                </a:lnTo>
                <a:lnTo>
                  <a:pt x="1027" y="14"/>
                </a:lnTo>
                <a:lnTo>
                  <a:pt x="2056" y="123"/>
                </a:lnTo>
                <a:lnTo>
                  <a:pt x="2056" y="111"/>
                </a:lnTo>
                <a:lnTo>
                  <a:pt x="1027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9" name="Freeform 97"/>
          <p:cNvSpPr>
            <a:spLocks/>
          </p:cNvSpPr>
          <p:nvPr/>
        </p:nvSpPr>
        <p:spPr bwMode="auto">
          <a:xfrm rot="5400000">
            <a:off x="4160770" y="3540343"/>
            <a:ext cx="3853283" cy="223027"/>
          </a:xfrm>
          <a:custGeom>
            <a:avLst/>
            <a:gdLst>
              <a:gd name="T0" fmla="*/ 1027 w 2056"/>
              <a:gd name="T1" fmla="*/ 119 h 119"/>
              <a:gd name="T2" fmla="*/ 0 w 2056"/>
              <a:gd name="T3" fmla="*/ 10 h 119"/>
              <a:gd name="T4" fmla="*/ 0 w 2056"/>
              <a:gd name="T5" fmla="*/ 0 h 119"/>
              <a:gd name="T6" fmla="*/ 1027 w 2056"/>
              <a:gd name="T7" fmla="*/ 104 h 119"/>
              <a:gd name="T8" fmla="*/ 2056 w 2056"/>
              <a:gd name="T9" fmla="*/ 0 h 119"/>
              <a:gd name="T10" fmla="*/ 2056 w 2056"/>
              <a:gd name="T11" fmla="*/ 10 h 119"/>
              <a:gd name="T12" fmla="*/ 1027 w 2056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6" h="119">
                <a:moveTo>
                  <a:pt x="1027" y="119"/>
                </a:moveTo>
                <a:lnTo>
                  <a:pt x="0" y="10"/>
                </a:lnTo>
                <a:lnTo>
                  <a:pt x="0" y="0"/>
                </a:lnTo>
                <a:lnTo>
                  <a:pt x="1027" y="104"/>
                </a:lnTo>
                <a:lnTo>
                  <a:pt x="2056" y="0"/>
                </a:lnTo>
                <a:lnTo>
                  <a:pt x="2056" y="10"/>
                </a:lnTo>
                <a:lnTo>
                  <a:pt x="1027" y="119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0" name="Freeform 81"/>
          <p:cNvSpPr>
            <a:spLocks/>
          </p:cNvSpPr>
          <p:nvPr/>
        </p:nvSpPr>
        <p:spPr bwMode="auto">
          <a:xfrm rot="5400000">
            <a:off x="5777937" y="2428027"/>
            <a:ext cx="1398125" cy="1045787"/>
          </a:xfrm>
          <a:custGeom>
            <a:avLst/>
            <a:gdLst>
              <a:gd name="T0" fmla="*/ 1027 w 1027"/>
              <a:gd name="T1" fmla="*/ 641 h 641"/>
              <a:gd name="T2" fmla="*/ 0 w 1027"/>
              <a:gd name="T3" fmla="*/ 532 h 641"/>
              <a:gd name="T4" fmla="*/ 0 w 1027"/>
              <a:gd name="T5" fmla="*/ 111 h 641"/>
              <a:gd name="T6" fmla="*/ 1027 w 1027"/>
              <a:gd name="T7" fmla="*/ 0 h 641"/>
              <a:gd name="T8" fmla="*/ 1027 w 1027"/>
              <a:gd name="T9" fmla="*/ 641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7" h="641">
                <a:moveTo>
                  <a:pt x="1027" y="641"/>
                </a:moveTo>
                <a:lnTo>
                  <a:pt x="0" y="532"/>
                </a:lnTo>
                <a:lnTo>
                  <a:pt x="0" y="111"/>
                </a:lnTo>
                <a:lnTo>
                  <a:pt x="1027" y="0"/>
                </a:lnTo>
                <a:lnTo>
                  <a:pt x="1027" y="64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1" name="Freeform 82"/>
          <p:cNvSpPr>
            <a:spLocks/>
          </p:cNvSpPr>
          <p:nvPr/>
        </p:nvSpPr>
        <p:spPr bwMode="auto">
          <a:xfrm rot="5400000">
            <a:off x="5776062" y="3828030"/>
            <a:ext cx="1401875" cy="1045784"/>
          </a:xfrm>
          <a:custGeom>
            <a:avLst/>
            <a:gdLst>
              <a:gd name="T0" fmla="*/ 0 w 1029"/>
              <a:gd name="T1" fmla="*/ 641 h 641"/>
              <a:gd name="T2" fmla="*/ 1029 w 1029"/>
              <a:gd name="T3" fmla="*/ 532 h 641"/>
              <a:gd name="T4" fmla="*/ 1029 w 1029"/>
              <a:gd name="T5" fmla="*/ 111 h 641"/>
              <a:gd name="T6" fmla="*/ 0 w 1029"/>
              <a:gd name="T7" fmla="*/ 0 h 641"/>
              <a:gd name="T8" fmla="*/ 0 w 1029"/>
              <a:gd name="T9" fmla="*/ 641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9" h="641">
                <a:moveTo>
                  <a:pt x="0" y="641"/>
                </a:moveTo>
                <a:lnTo>
                  <a:pt x="1029" y="532"/>
                </a:lnTo>
                <a:lnTo>
                  <a:pt x="1029" y="111"/>
                </a:lnTo>
                <a:lnTo>
                  <a:pt x="0" y="0"/>
                </a:lnTo>
                <a:lnTo>
                  <a:pt x="0" y="6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2" name="Freeform 87"/>
          <p:cNvSpPr>
            <a:spLocks/>
          </p:cNvSpPr>
          <p:nvPr/>
        </p:nvSpPr>
        <p:spPr bwMode="auto">
          <a:xfrm rot="5400000">
            <a:off x="6464398" y="3123855"/>
            <a:ext cx="14993" cy="1056000"/>
          </a:xfrm>
          <a:custGeom>
            <a:avLst/>
            <a:gdLst>
              <a:gd name="T0" fmla="*/ 8 w 8"/>
              <a:gd name="T1" fmla="*/ 640 h 641"/>
              <a:gd name="T2" fmla="*/ 3 w 8"/>
              <a:gd name="T3" fmla="*/ 641 h 641"/>
              <a:gd name="T4" fmla="*/ 0 w 8"/>
              <a:gd name="T5" fmla="*/ 640 h 641"/>
              <a:gd name="T6" fmla="*/ 0 w 8"/>
              <a:gd name="T7" fmla="*/ 0 h 641"/>
              <a:gd name="T8" fmla="*/ 3 w 8"/>
              <a:gd name="T9" fmla="*/ 0 h 641"/>
              <a:gd name="T10" fmla="*/ 8 w 8"/>
              <a:gd name="T11" fmla="*/ 0 h 641"/>
              <a:gd name="T12" fmla="*/ 8 w 8"/>
              <a:gd name="T13" fmla="*/ 64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641">
                <a:moveTo>
                  <a:pt x="8" y="640"/>
                </a:moveTo>
                <a:lnTo>
                  <a:pt x="3" y="641"/>
                </a:lnTo>
                <a:lnTo>
                  <a:pt x="0" y="640"/>
                </a:lnTo>
                <a:lnTo>
                  <a:pt x="0" y="0"/>
                </a:lnTo>
                <a:lnTo>
                  <a:pt x="3" y="0"/>
                </a:lnTo>
                <a:lnTo>
                  <a:pt x="8" y="0"/>
                </a:lnTo>
                <a:lnTo>
                  <a:pt x="8" y="64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3" name="TextBox 35"/>
          <p:cNvSpPr txBox="1"/>
          <p:nvPr/>
        </p:nvSpPr>
        <p:spPr>
          <a:xfrm>
            <a:off x="6305566" y="3013022"/>
            <a:ext cx="4187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2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cxnSp>
        <p:nvCxnSpPr>
          <p:cNvPr id="54" name="Elbow Connector 119"/>
          <p:cNvCxnSpPr>
            <a:stCxn id="30" idx="3"/>
            <a:endCxn id="35" idx="4"/>
          </p:cNvCxnSpPr>
          <p:nvPr/>
        </p:nvCxnSpPr>
        <p:spPr>
          <a:xfrm flipV="1">
            <a:off x="4715079" y="5234651"/>
            <a:ext cx="612011" cy="130059"/>
          </a:xfrm>
          <a:prstGeom prst="bentConnector2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19"/>
          <p:cNvCxnSpPr>
            <a:stCxn id="39" idx="1"/>
            <a:endCxn id="41" idx="4"/>
          </p:cNvCxnSpPr>
          <p:nvPr/>
        </p:nvCxnSpPr>
        <p:spPr>
          <a:xfrm rot="10800000">
            <a:off x="7614351" y="5234651"/>
            <a:ext cx="766930" cy="184666"/>
          </a:xfrm>
          <a:prstGeom prst="bentConnector2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rganigramme : Stockage à accès direct 55"/>
          <p:cNvSpPr/>
          <p:nvPr/>
        </p:nvSpPr>
        <p:spPr>
          <a:xfrm>
            <a:off x="7957581" y="3146589"/>
            <a:ext cx="1467357" cy="991655"/>
          </a:xfrm>
          <a:prstGeom prst="flowChartMagneticDrum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Freeform 79"/>
          <p:cNvSpPr>
            <a:spLocks/>
          </p:cNvSpPr>
          <p:nvPr/>
        </p:nvSpPr>
        <p:spPr bwMode="auto">
          <a:xfrm rot="5400000">
            <a:off x="7057907" y="2372739"/>
            <a:ext cx="1398127" cy="1156360"/>
          </a:xfrm>
          <a:custGeom>
            <a:avLst/>
            <a:gdLst>
              <a:gd name="T0" fmla="*/ 746 w 746"/>
              <a:gd name="T1" fmla="*/ 506 h 617"/>
              <a:gd name="T2" fmla="*/ 0 w 746"/>
              <a:gd name="T3" fmla="*/ 617 h 617"/>
              <a:gd name="T4" fmla="*/ 0 w 746"/>
              <a:gd name="T5" fmla="*/ 224 h 617"/>
              <a:gd name="T6" fmla="*/ 746 w 746"/>
              <a:gd name="T7" fmla="*/ 0 h 617"/>
              <a:gd name="T8" fmla="*/ 746 w 746"/>
              <a:gd name="T9" fmla="*/ 506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6" h="617">
                <a:moveTo>
                  <a:pt x="746" y="506"/>
                </a:moveTo>
                <a:lnTo>
                  <a:pt x="0" y="617"/>
                </a:lnTo>
                <a:lnTo>
                  <a:pt x="0" y="224"/>
                </a:lnTo>
                <a:lnTo>
                  <a:pt x="746" y="0"/>
                </a:lnTo>
                <a:lnTo>
                  <a:pt x="746" y="5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9" name="Freeform 80"/>
          <p:cNvSpPr>
            <a:spLocks/>
          </p:cNvSpPr>
          <p:nvPr/>
        </p:nvSpPr>
        <p:spPr bwMode="auto">
          <a:xfrm rot="5400000">
            <a:off x="7056033" y="3772741"/>
            <a:ext cx="1401875" cy="1156360"/>
          </a:xfrm>
          <a:custGeom>
            <a:avLst/>
            <a:gdLst>
              <a:gd name="T0" fmla="*/ 0 w 748"/>
              <a:gd name="T1" fmla="*/ 506 h 617"/>
              <a:gd name="T2" fmla="*/ 748 w 748"/>
              <a:gd name="T3" fmla="*/ 617 h 617"/>
              <a:gd name="T4" fmla="*/ 748 w 748"/>
              <a:gd name="T5" fmla="*/ 224 h 617"/>
              <a:gd name="T6" fmla="*/ 0 w 748"/>
              <a:gd name="T7" fmla="*/ 0 h 617"/>
              <a:gd name="T8" fmla="*/ 0 w 748"/>
              <a:gd name="T9" fmla="*/ 506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617">
                <a:moveTo>
                  <a:pt x="0" y="506"/>
                </a:moveTo>
                <a:lnTo>
                  <a:pt x="748" y="617"/>
                </a:lnTo>
                <a:lnTo>
                  <a:pt x="748" y="224"/>
                </a:lnTo>
                <a:lnTo>
                  <a:pt x="0" y="0"/>
                </a:lnTo>
                <a:lnTo>
                  <a:pt x="0" y="50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60" name="TextBox 68"/>
          <p:cNvSpPr txBox="1"/>
          <p:nvPr/>
        </p:nvSpPr>
        <p:spPr>
          <a:xfrm>
            <a:off x="7536774" y="3003651"/>
            <a:ext cx="4187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2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63" name="TextBox 66"/>
          <p:cNvSpPr txBox="1"/>
          <p:nvPr/>
        </p:nvSpPr>
        <p:spPr>
          <a:xfrm>
            <a:off x="4348962" y="2992808"/>
            <a:ext cx="3080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dirty="0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.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64" name="TextBox 66"/>
          <p:cNvSpPr txBox="1"/>
          <p:nvPr/>
        </p:nvSpPr>
        <p:spPr>
          <a:xfrm>
            <a:off x="5670722" y="3013021"/>
            <a:ext cx="3080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dirty="0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.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65" name="TextBox 66"/>
          <p:cNvSpPr txBox="1"/>
          <p:nvPr/>
        </p:nvSpPr>
        <p:spPr>
          <a:xfrm>
            <a:off x="6992560" y="3000840"/>
            <a:ext cx="3080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dirty="0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.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8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ingénierie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Gestion des versions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719439" y="473493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TRUNK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1835407" y="1130859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JUILLET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139327" y="1130859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AOUT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 bwMode="auto">
          <a:xfrm>
            <a:off x="3537965" y="1247199"/>
            <a:ext cx="72008" cy="526500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 bwMode="auto">
          <a:xfrm>
            <a:off x="5736347" y="1273495"/>
            <a:ext cx="72008" cy="526500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334627" y="1140748"/>
            <a:ext cx="103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SEPT.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 bwMode="auto">
          <a:xfrm flipV="1">
            <a:off x="1350114" y="1968441"/>
            <a:ext cx="2404189" cy="4009"/>
          </a:xfrm>
          <a:prstGeom prst="straightConnector1">
            <a:avLst/>
          </a:prstGeom>
          <a:solidFill>
            <a:srgbClr val="C4DBDA"/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ZoneTexte 13"/>
          <p:cNvSpPr txBox="1"/>
          <p:nvPr/>
        </p:nvSpPr>
        <p:spPr>
          <a:xfrm>
            <a:off x="1510522" y="162206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3"/>
                </a:solidFill>
              </a:rPr>
              <a:t>V1.6.X.X</a:t>
            </a:r>
            <a:endParaRPr lang="fr-FR" sz="1600" dirty="0">
              <a:solidFill>
                <a:schemeClr val="accent3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 bwMode="auto">
          <a:xfrm flipV="1">
            <a:off x="1367527" y="2850521"/>
            <a:ext cx="5902718" cy="24887"/>
          </a:xfrm>
          <a:prstGeom prst="straightConnector1">
            <a:avLst/>
          </a:prstGeom>
          <a:solidFill>
            <a:srgbClr val="C4DBDA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ZoneTexte 15"/>
          <p:cNvSpPr txBox="1"/>
          <p:nvPr/>
        </p:nvSpPr>
        <p:spPr>
          <a:xfrm>
            <a:off x="2226225" y="2547005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5"/>
                </a:solidFill>
              </a:rPr>
              <a:t>V1.7.X.X</a:t>
            </a:r>
            <a:endParaRPr lang="fr-FR" sz="1600" dirty="0">
              <a:solidFill>
                <a:schemeClr val="accent5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915478" y="4992049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V1.8.X.X</a:t>
            </a:r>
            <a:endParaRPr lang="fr-FR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Étoile à 5 branches 17"/>
          <p:cNvSpPr/>
          <p:nvPr/>
        </p:nvSpPr>
        <p:spPr bwMode="auto">
          <a:xfrm>
            <a:off x="3315164" y="1810519"/>
            <a:ext cx="338336" cy="324868"/>
          </a:xfrm>
          <a:prstGeom prst="star5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398946" y="5451339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IT2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608516" y="2099087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IT5-R3</a:t>
            </a:r>
            <a:endParaRPr lang="fr-FR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893780" y="3037469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IT2-R5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016355" y="3087811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IT2-R4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164869" y="585125"/>
            <a:ext cx="2298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Livraison Corrective </a:t>
            </a:r>
            <a:r>
              <a:rPr lang="fr-FR" sz="1400" dirty="0" smtClean="0"/>
              <a:t>(release)</a:t>
            </a:r>
            <a:endParaRPr lang="fr-FR" sz="1400" dirty="0"/>
          </a:p>
        </p:txBody>
      </p:sp>
      <p:sp>
        <p:nvSpPr>
          <p:cNvPr id="25" name="Étoile à 5 branches 24"/>
          <p:cNvSpPr/>
          <p:nvPr/>
        </p:nvSpPr>
        <p:spPr bwMode="auto">
          <a:xfrm>
            <a:off x="4863132" y="2643027"/>
            <a:ext cx="338336" cy="324868"/>
          </a:xfrm>
          <a:prstGeom prst="star5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6" name="Étoile à 5 branches 25"/>
          <p:cNvSpPr/>
          <p:nvPr/>
        </p:nvSpPr>
        <p:spPr bwMode="auto">
          <a:xfrm>
            <a:off x="8846093" y="990667"/>
            <a:ext cx="338336" cy="324868"/>
          </a:xfrm>
          <a:prstGeom prst="star5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9282550" y="1031982"/>
            <a:ext cx="161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Mise en production</a:t>
            </a:r>
            <a:endParaRPr lang="fr-FR" sz="1400" dirty="0"/>
          </a:p>
        </p:txBody>
      </p:sp>
      <p:cxnSp>
        <p:nvCxnSpPr>
          <p:cNvPr id="28" name="Connecteur droit 27"/>
          <p:cNvCxnSpPr/>
          <p:nvPr/>
        </p:nvCxnSpPr>
        <p:spPr bwMode="auto">
          <a:xfrm>
            <a:off x="7978661" y="1238738"/>
            <a:ext cx="72008" cy="526500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8265584" y="1140804"/>
            <a:ext cx="899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OCT.</a:t>
            </a:r>
            <a:endParaRPr lang="fr-FR" dirty="0"/>
          </a:p>
        </p:txBody>
      </p:sp>
      <p:cxnSp>
        <p:nvCxnSpPr>
          <p:cNvPr id="30" name="Connecteur droit avec flèche 29"/>
          <p:cNvCxnSpPr/>
          <p:nvPr/>
        </p:nvCxnSpPr>
        <p:spPr bwMode="auto">
          <a:xfrm flipV="1">
            <a:off x="5928546" y="4367657"/>
            <a:ext cx="4403469" cy="26279"/>
          </a:xfrm>
          <a:prstGeom prst="straightConnector1">
            <a:avLst/>
          </a:prstGeom>
          <a:solidFill>
            <a:srgbClr val="C4DBDA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necteur droit 30"/>
          <p:cNvCxnSpPr/>
          <p:nvPr/>
        </p:nvCxnSpPr>
        <p:spPr bwMode="auto">
          <a:xfrm flipH="1">
            <a:off x="5644141" y="4393936"/>
            <a:ext cx="282689" cy="884517"/>
          </a:xfrm>
          <a:prstGeom prst="line">
            <a:avLst/>
          </a:prstGeom>
          <a:solidFill>
            <a:srgbClr val="C4DBDA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ZoneTexte 31"/>
          <p:cNvSpPr txBox="1"/>
          <p:nvPr/>
        </p:nvSpPr>
        <p:spPr>
          <a:xfrm>
            <a:off x="6399875" y="4992049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5"/>
                </a:solidFill>
              </a:rPr>
              <a:t>V1.9.X.X</a:t>
            </a:r>
            <a:endParaRPr lang="fr-FR" sz="1600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7114737" y="4063114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V1.8.X.X</a:t>
            </a:r>
            <a:endParaRPr lang="fr-FR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Connecteur droit 33"/>
          <p:cNvCxnSpPr/>
          <p:nvPr/>
        </p:nvCxnSpPr>
        <p:spPr bwMode="auto">
          <a:xfrm flipH="1">
            <a:off x="1358320" y="5283387"/>
            <a:ext cx="4236792" cy="30275"/>
          </a:xfrm>
          <a:prstGeom prst="line">
            <a:avLst/>
          </a:prstGeom>
          <a:solidFill>
            <a:srgbClr val="C4DBDA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ZoneTexte 35"/>
          <p:cNvSpPr txBox="1"/>
          <p:nvPr/>
        </p:nvSpPr>
        <p:spPr>
          <a:xfrm>
            <a:off x="4377108" y="5451313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IT1</a:t>
            </a:r>
            <a:endParaRPr lang="fr-FR" sz="1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9164869" y="190506"/>
            <a:ext cx="3660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Livraison Nouveau périmètre (release)</a:t>
            </a:r>
            <a:endParaRPr lang="fr-FR" sz="1400" dirty="0"/>
          </a:p>
        </p:txBody>
      </p:sp>
      <p:sp>
        <p:nvSpPr>
          <p:cNvPr id="40" name="Organigramme : Décision 39"/>
          <p:cNvSpPr/>
          <p:nvPr/>
        </p:nvSpPr>
        <p:spPr bwMode="auto">
          <a:xfrm>
            <a:off x="8922428" y="602220"/>
            <a:ext cx="181447" cy="278695"/>
          </a:xfrm>
          <a:prstGeom prst="flowChartDecision">
            <a:avLst/>
          </a:prstGeom>
          <a:solidFill>
            <a:srgbClr val="F08F88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1" name="Organigramme : Décision 40"/>
          <p:cNvSpPr/>
          <p:nvPr/>
        </p:nvSpPr>
        <p:spPr bwMode="auto">
          <a:xfrm>
            <a:off x="3239516" y="2717094"/>
            <a:ext cx="181447" cy="278695"/>
          </a:xfrm>
          <a:prstGeom prst="flowChartDecision">
            <a:avLst/>
          </a:prstGeom>
          <a:solidFill>
            <a:srgbClr val="F08F88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733732" y="297653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</a:rPr>
              <a:t>22/08</a:t>
            </a:r>
            <a:endParaRPr lang="fr-FR" sz="1050" dirty="0">
              <a:solidFill>
                <a:schemeClr val="accent2"/>
              </a:solidFill>
            </a:endParaRPr>
          </a:p>
        </p:txBody>
      </p:sp>
      <p:sp>
        <p:nvSpPr>
          <p:cNvPr id="43" name="Étoile à 5 branches 42"/>
          <p:cNvSpPr/>
          <p:nvPr/>
        </p:nvSpPr>
        <p:spPr bwMode="auto">
          <a:xfrm>
            <a:off x="8826533" y="4240847"/>
            <a:ext cx="338336" cy="324868"/>
          </a:xfrm>
          <a:prstGeom prst="star5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8697133" y="4574354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</a:rPr>
              <a:t>11/10</a:t>
            </a:r>
            <a:endParaRPr lang="fr-FR" sz="1050" dirty="0">
              <a:solidFill>
                <a:schemeClr val="accent2"/>
              </a:solidFill>
            </a:endParaRPr>
          </a:p>
        </p:txBody>
      </p:sp>
      <p:cxnSp>
        <p:nvCxnSpPr>
          <p:cNvPr id="46" name="Connecteur droit avec flèche 45"/>
          <p:cNvCxnSpPr/>
          <p:nvPr/>
        </p:nvCxnSpPr>
        <p:spPr bwMode="auto">
          <a:xfrm flipV="1">
            <a:off x="5731273" y="5282961"/>
            <a:ext cx="4780254" cy="17756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Étoile à 5 branches 46"/>
          <p:cNvSpPr/>
          <p:nvPr/>
        </p:nvSpPr>
        <p:spPr bwMode="auto">
          <a:xfrm>
            <a:off x="6800251" y="2684905"/>
            <a:ext cx="338336" cy="324868"/>
          </a:xfrm>
          <a:prstGeom prst="star5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6610475" y="3016729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</a:rPr>
              <a:t>13/09</a:t>
            </a:r>
            <a:endParaRPr lang="fr-FR" sz="1050" dirty="0">
              <a:solidFill>
                <a:schemeClr val="accent2"/>
              </a:solidFill>
            </a:endParaRPr>
          </a:p>
        </p:txBody>
      </p:sp>
      <p:sp>
        <p:nvSpPr>
          <p:cNvPr id="51" name="Organigramme : Décision 50"/>
          <p:cNvSpPr/>
          <p:nvPr/>
        </p:nvSpPr>
        <p:spPr bwMode="auto">
          <a:xfrm>
            <a:off x="6833665" y="4261630"/>
            <a:ext cx="181447" cy="278695"/>
          </a:xfrm>
          <a:prstGeom prst="flowChartDecision">
            <a:avLst/>
          </a:prstGeom>
          <a:solidFill>
            <a:srgbClr val="F08F88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6698809" y="4579749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IT2 - RX</a:t>
            </a:r>
            <a:endParaRPr lang="fr-FR" sz="1400" dirty="0"/>
          </a:p>
        </p:txBody>
      </p:sp>
      <p:sp>
        <p:nvSpPr>
          <p:cNvPr id="53" name="Organigramme : Décision 52"/>
          <p:cNvSpPr/>
          <p:nvPr/>
        </p:nvSpPr>
        <p:spPr bwMode="auto">
          <a:xfrm>
            <a:off x="2921721" y="1835626"/>
            <a:ext cx="181447" cy="278695"/>
          </a:xfrm>
          <a:prstGeom prst="flowChartDecision">
            <a:avLst/>
          </a:prstGeom>
          <a:solidFill>
            <a:srgbClr val="F08F88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4" name="Organigramme : Décision 53"/>
          <p:cNvSpPr/>
          <p:nvPr/>
        </p:nvSpPr>
        <p:spPr bwMode="auto">
          <a:xfrm>
            <a:off x="6195621" y="2690916"/>
            <a:ext cx="181447" cy="278695"/>
          </a:xfrm>
          <a:prstGeom prst="flowChartDecision">
            <a:avLst/>
          </a:prstGeom>
          <a:solidFill>
            <a:srgbClr val="F08F88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1937230" y="2099087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IT5-R2</a:t>
            </a:r>
            <a:endParaRPr lang="fr-FR" sz="1400" dirty="0"/>
          </a:p>
        </p:txBody>
      </p:sp>
      <p:sp>
        <p:nvSpPr>
          <p:cNvPr id="56" name="Organigramme : Décision 55"/>
          <p:cNvSpPr/>
          <p:nvPr/>
        </p:nvSpPr>
        <p:spPr bwMode="auto">
          <a:xfrm>
            <a:off x="2250435" y="1835626"/>
            <a:ext cx="181447" cy="278695"/>
          </a:xfrm>
          <a:prstGeom prst="flowChartDecision">
            <a:avLst/>
          </a:prstGeom>
          <a:solidFill>
            <a:srgbClr val="F08F88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3147860" y="1638411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</a:rPr>
              <a:t>27/07</a:t>
            </a:r>
            <a:endParaRPr lang="fr-FR" sz="1050" dirty="0">
              <a:solidFill>
                <a:schemeClr val="accent2"/>
              </a:solidFill>
            </a:endParaRPr>
          </a:p>
        </p:txBody>
      </p:sp>
      <p:sp>
        <p:nvSpPr>
          <p:cNvPr id="60" name="Organigramme : Décision 59"/>
          <p:cNvSpPr/>
          <p:nvPr/>
        </p:nvSpPr>
        <p:spPr bwMode="auto">
          <a:xfrm>
            <a:off x="8922427" y="203374"/>
            <a:ext cx="181447" cy="278695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" name="Organigramme : Décision 60"/>
          <p:cNvSpPr/>
          <p:nvPr/>
        </p:nvSpPr>
        <p:spPr bwMode="auto">
          <a:xfrm>
            <a:off x="5563626" y="5147768"/>
            <a:ext cx="181447" cy="278695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2" name="Organigramme : Décision 61"/>
          <p:cNvSpPr/>
          <p:nvPr/>
        </p:nvSpPr>
        <p:spPr bwMode="auto">
          <a:xfrm>
            <a:off x="4469747" y="5147768"/>
            <a:ext cx="181447" cy="278695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2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/>
              <a:t>– </a:t>
            </a:r>
            <a:r>
              <a:rPr lang="fr-FR" dirty="0" smtClean="0"/>
              <a:t>missions réalisées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1" name="Espace réservé pour une image 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b="199"/>
          <a:stretch>
            <a:fillRect/>
          </a:stretch>
        </p:blipFill>
        <p:spPr bwMode="gray">
          <a:xfrm>
            <a:off x="-5490" y="-2153"/>
            <a:ext cx="12197490" cy="342407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21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08621" y="1124744"/>
            <a:ext cx="10763711" cy="50411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Contexte de l’alternance</a:t>
            </a:r>
          </a:p>
          <a:p>
            <a:pPr marL="901700" lvl="1" indent="-457200">
              <a:buFont typeface="+mj-lt"/>
              <a:buAutoNum type="alphaLcPeriod"/>
            </a:pPr>
            <a:r>
              <a:rPr lang="fr-FR" dirty="0" smtClean="0"/>
              <a:t>Le groupe SOPRA STERIA</a:t>
            </a:r>
          </a:p>
          <a:p>
            <a:pPr marL="901700" lvl="1" indent="-457200">
              <a:buFont typeface="+mj-lt"/>
              <a:buAutoNum type="alphaLcPeriod"/>
            </a:pPr>
            <a:r>
              <a:rPr lang="fr-FR" dirty="0" smtClean="0"/>
              <a:t>Le projet Chorus Pro</a:t>
            </a:r>
          </a:p>
          <a:p>
            <a:pPr marL="901700" lvl="1" indent="-457200">
              <a:buFont typeface="+mj-lt"/>
              <a:buAutoNum type="alphaLcPeriod"/>
            </a:pPr>
            <a:r>
              <a:rPr lang="fr-FR" dirty="0" smtClean="0"/>
              <a:t>L’organisation du projet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Architecture du système</a:t>
            </a:r>
          </a:p>
          <a:p>
            <a:pPr marL="901700" lvl="1" indent="-457200">
              <a:buFont typeface="+mj-lt"/>
              <a:buAutoNum type="alphaLcPeriod"/>
            </a:pPr>
            <a:r>
              <a:rPr lang="fr-FR" dirty="0" smtClean="0"/>
              <a:t>Architecture conceptuelle</a:t>
            </a:r>
          </a:p>
          <a:p>
            <a:pPr marL="901700" lvl="1" indent="-457200">
              <a:buFont typeface="+mj-lt"/>
              <a:buAutoNum type="alphaLcPeriod"/>
            </a:pPr>
            <a:r>
              <a:rPr lang="fr-FR" dirty="0" smtClean="0"/>
              <a:t>Architecture applicative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Ingénierie</a:t>
            </a:r>
          </a:p>
          <a:p>
            <a:pPr marL="901700" lvl="1" indent="-457200">
              <a:buFont typeface="+mj-lt"/>
              <a:buAutoNum type="alphaLcPeriod"/>
            </a:pPr>
            <a:r>
              <a:rPr lang="fr-FR" dirty="0" smtClean="0"/>
              <a:t>Gestion des exigences</a:t>
            </a:r>
            <a:endParaRPr lang="fr-FR" dirty="0"/>
          </a:p>
          <a:p>
            <a:pPr marL="901700" lvl="1" indent="-457200">
              <a:buFont typeface="+mj-lt"/>
              <a:buAutoNum type="alphaLcPeriod"/>
            </a:pPr>
            <a:r>
              <a:rPr lang="fr-FR" dirty="0" smtClean="0"/>
              <a:t>Gestion des versions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Missions effectuées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Missions effectuées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VUE D’Ensemble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844518"/>
              </p:ext>
            </p:extLst>
          </p:nvPr>
        </p:nvGraphicFramePr>
        <p:xfrm>
          <a:off x="2385567" y="1484313"/>
          <a:ext cx="10785475" cy="468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9109817" y="2467425"/>
            <a:ext cx="3095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Développements des briques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Veille technologique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Respect des standards qualimétriques du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Communication horizontale et verticale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6901" y="1267096"/>
            <a:ext cx="6511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Communication sur les bonnes pratiques à l’ensemble du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Mise en pratique du respect des standards qualimétriques du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Recherche de solutions et d’optimisations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24586" y="4577733"/>
            <a:ext cx="4629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Suivi du stock d’anomalies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Suivi des développements via plan de 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Revues de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Réalisation de </a:t>
            </a:r>
            <a:r>
              <a:rPr lang="fr-FR" dirty="0" smtClean="0"/>
              <a:t>bons </a:t>
            </a:r>
            <a:r>
              <a:rPr lang="fr-FR" dirty="0" smtClean="0"/>
              <a:t>de livraison technique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Missions effectuées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Développeur technique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18" name="Rectangle 11"/>
          <p:cNvSpPr/>
          <p:nvPr/>
        </p:nvSpPr>
        <p:spPr>
          <a:xfrm>
            <a:off x="401253" y="1585872"/>
            <a:ext cx="3782112" cy="400110"/>
          </a:xfrm>
          <a:custGeom>
            <a:avLst/>
            <a:gdLst>
              <a:gd name="connsiteX0" fmla="*/ 0 w 1263486"/>
              <a:gd name="connsiteY0" fmla="*/ 0 h 369332"/>
              <a:gd name="connsiteX1" fmla="*/ 1263486 w 1263486"/>
              <a:gd name="connsiteY1" fmla="*/ 0 h 369332"/>
              <a:gd name="connsiteX2" fmla="*/ 1263486 w 1263486"/>
              <a:gd name="connsiteY2" fmla="*/ 369332 h 369332"/>
              <a:gd name="connsiteX3" fmla="*/ 0 w 1263486"/>
              <a:gd name="connsiteY3" fmla="*/ 369332 h 369332"/>
              <a:gd name="connsiteX4" fmla="*/ 0 w 1263486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369332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341758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0" h="369332">
                <a:moveTo>
                  <a:pt x="0" y="0"/>
                </a:moveTo>
                <a:lnTo>
                  <a:pt x="1341758" y="0"/>
                </a:lnTo>
                <a:lnTo>
                  <a:pt x="1379600" y="369332"/>
                </a:lnTo>
                <a:lnTo>
                  <a:pt x="0" y="296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Outils utilisés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8472264" y="1585872"/>
            <a:ext cx="3653616" cy="461665"/>
          </a:xfrm>
          <a:custGeom>
            <a:avLst/>
            <a:gdLst>
              <a:gd name="connsiteX0" fmla="*/ 0 w 1263486"/>
              <a:gd name="connsiteY0" fmla="*/ 0 h 369332"/>
              <a:gd name="connsiteX1" fmla="*/ 1263486 w 1263486"/>
              <a:gd name="connsiteY1" fmla="*/ 0 h 369332"/>
              <a:gd name="connsiteX2" fmla="*/ 1263486 w 1263486"/>
              <a:gd name="connsiteY2" fmla="*/ 369332 h 369332"/>
              <a:gd name="connsiteX3" fmla="*/ 0 w 1263486"/>
              <a:gd name="connsiteY3" fmla="*/ 369332 h 369332"/>
              <a:gd name="connsiteX4" fmla="*/ 0 w 1263486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369332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341758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0" h="369332">
                <a:moveTo>
                  <a:pt x="0" y="0"/>
                </a:moveTo>
                <a:lnTo>
                  <a:pt x="1341758" y="0"/>
                </a:lnTo>
                <a:lnTo>
                  <a:pt x="1379600" y="369332"/>
                </a:lnTo>
                <a:lnTo>
                  <a:pt x="0" y="296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Technologies</a:t>
            </a:r>
            <a:r>
              <a:rPr lang="fr-FR" sz="24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smtClean="0">
                <a:solidFill>
                  <a:schemeClr val="bg1"/>
                </a:solidFill>
              </a:rPr>
              <a:t>utilisées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0" name="Rectangle 11"/>
          <p:cNvSpPr/>
          <p:nvPr/>
        </p:nvSpPr>
        <p:spPr>
          <a:xfrm>
            <a:off x="4827986" y="1585872"/>
            <a:ext cx="2999656" cy="400110"/>
          </a:xfrm>
          <a:custGeom>
            <a:avLst/>
            <a:gdLst>
              <a:gd name="connsiteX0" fmla="*/ 0 w 1263486"/>
              <a:gd name="connsiteY0" fmla="*/ 0 h 369332"/>
              <a:gd name="connsiteX1" fmla="*/ 1263486 w 1263486"/>
              <a:gd name="connsiteY1" fmla="*/ 0 h 369332"/>
              <a:gd name="connsiteX2" fmla="*/ 1263486 w 1263486"/>
              <a:gd name="connsiteY2" fmla="*/ 369332 h 369332"/>
              <a:gd name="connsiteX3" fmla="*/ 0 w 1263486"/>
              <a:gd name="connsiteY3" fmla="*/ 369332 h 369332"/>
              <a:gd name="connsiteX4" fmla="*/ 0 w 1263486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369332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341758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0" h="369332">
                <a:moveTo>
                  <a:pt x="0" y="0"/>
                </a:moveTo>
                <a:lnTo>
                  <a:pt x="1341758" y="0"/>
                </a:lnTo>
                <a:lnTo>
                  <a:pt x="1379600" y="369332"/>
                </a:lnTo>
                <a:lnTo>
                  <a:pt x="0" y="296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Tâches réalisées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21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42" y="2204673"/>
            <a:ext cx="1656184" cy="88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2398386"/>
            <a:ext cx="1982841" cy="50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469" y="2899929"/>
            <a:ext cx="1419449" cy="151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519" y="3788135"/>
            <a:ext cx="2360009" cy="122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Afficher l'image d'orig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2266100"/>
            <a:ext cx="1314016" cy="98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3387036"/>
            <a:ext cx="1808166" cy="645774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4885928" y="2266100"/>
            <a:ext cx="2941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Réalisation du portail web (Présentation et services)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Réalisation de services exposés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Réalisation de patch  SQL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Réalisation de batch (</a:t>
            </a:r>
            <a:r>
              <a:rPr lang="fr-FR" dirty="0" err="1" smtClean="0"/>
              <a:t>Spring</a:t>
            </a:r>
            <a:r>
              <a:rPr lang="fr-FR" dirty="0" smtClean="0"/>
              <a:t> batch)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46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Missions effectuées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ACTEUR TRANVERSE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18" name="Rectangle 11"/>
          <p:cNvSpPr/>
          <p:nvPr/>
        </p:nvSpPr>
        <p:spPr>
          <a:xfrm>
            <a:off x="2136908" y="1435417"/>
            <a:ext cx="2734957" cy="338554"/>
          </a:xfrm>
          <a:custGeom>
            <a:avLst/>
            <a:gdLst>
              <a:gd name="connsiteX0" fmla="*/ 0 w 1263486"/>
              <a:gd name="connsiteY0" fmla="*/ 0 h 369332"/>
              <a:gd name="connsiteX1" fmla="*/ 1263486 w 1263486"/>
              <a:gd name="connsiteY1" fmla="*/ 0 h 369332"/>
              <a:gd name="connsiteX2" fmla="*/ 1263486 w 1263486"/>
              <a:gd name="connsiteY2" fmla="*/ 369332 h 369332"/>
              <a:gd name="connsiteX3" fmla="*/ 0 w 1263486"/>
              <a:gd name="connsiteY3" fmla="*/ 369332 h 369332"/>
              <a:gd name="connsiteX4" fmla="*/ 0 w 1263486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369332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341758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0" h="369332">
                <a:moveTo>
                  <a:pt x="0" y="0"/>
                </a:moveTo>
                <a:lnTo>
                  <a:pt x="1341758" y="0"/>
                </a:lnTo>
                <a:lnTo>
                  <a:pt x="1379600" y="369332"/>
                </a:lnTo>
                <a:lnTo>
                  <a:pt x="0" y="296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Rôles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7105460" y="1437384"/>
            <a:ext cx="3094996" cy="338554"/>
          </a:xfrm>
          <a:custGeom>
            <a:avLst/>
            <a:gdLst>
              <a:gd name="connsiteX0" fmla="*/ 0 w 1263486"/>
              <a:gd name="connsiteY0" fmla="*/ 0 h 369332"/>
              <a:gd name="connsiteX1" fmla="*/ 1263486 w 1263486"/>
              <a:gd name="connsiteY1" fmla="*/ 0 h 369332"/>
              <a:gd name="connsiteX2" fmla="*/ 1263486 w 1263486"/>
              <a:gd name="connsiteY2" fmla="*/ 369332 h 369332"/>
              <a:gd name="connsiteX3" fmla="*/ 0 w 1263486"/>
              <a:gd name="connsiteY3" fmla="*/ 369332 h 369332"/>
              <a:gd name="connsiteX4" fmla="*/ 0 w 1263486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369332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341758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0" h="369332">
                <a:moveTo>
                  <a:pt x="0" y="0"/>
                </a:moveTo>
                <a:lnTo>
                  <a:pt x="1341758" y="0"/>
                </a:lnTo>
                <a:lnTo>
                  <a:pt x="1379600" y="369332"/>
                </a:lnTo>
                <a:lnTo>
                  <a:pt x="0" y="296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Actions réalisées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136908" y="1773971"/>
            <a:ext cx="27349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Garant d’un code aux normes Sonar et maintenable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Garant du respect des processus liés au pôle build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Garant d’une communication efficace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/>
              <a:t>Garant </a:t>
            </a:r>
            <a:r>
              <a:rPr lang="fr-FR" dirty="0" smtClean="0"/>
              <a:t>du respect des bonnes pratiques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105460" y="1773971"/>
            <a:ext cx="30949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Rédaction de support visant à diffuser les bonnes pratiques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Présentations régulières de supports aux collaborateurs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Revues de code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Prise de connaissance auprès des sachants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3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Missions effectuées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Responsable de domaine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10" name="Rectangle 11"/>
          <p:cNvSpPr/>
          <p:nvPr/>
        </p:nvSpPr>
        <p:spPr>
          <a:xfrm>
            <a:off x="2135560" y="1286997"/>
            <a:ext cx="2734957" cy="338554"/>
          </a:xfrm>
          <a:custGeom>
            <a:avLst/>
            <a:gdLst>
              <a:gd name="connsiteX0" fmla="*/ 0 w 1263486"/>
              <a:gd name="connsiteY0" fmla="*/ 0 h 369332"/>
              <a:gd name="connsiteX1" fmla="*/ 1263486 w 1263486"/>
              <a:gd name="connsiteY1" fmla="*/ 0 h 369332"/>
              <a:gd name="connsiteX2" fmla="*/ 1263486 w 1263486"/>
              <a:gd name="connsiteY2" fmla="*/ 369332 h 369332"/>
              <a:gd name="connsiteX3" fmla="*/ 0 w 1263486"/>
              <a:gd name="connsiteY3" fmla="*/ 369332 h 369332"/>
              <a:gd name="connsiteX4" fmla="*/ 0 w 1263486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369332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341758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0" h="369332">
                <a:moveTo>
                  <a:pt x="0" y="0"/>
                </a:moveTo>
                <a:lnTo>
                  <a:pt x="1341758" y="0"/>
                </a:lnTo>
                <a:lnTo>
                  <a:pt x="1379600" y="369332"/>
                </a:lnTo>
                <a:lnTo>
                  <a:pt x="0" y="296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Rôles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04112" y="1288964"/>
            <a:ext cx="3094996" cy="338554"/>
          </a:xfrm>
          <a:custGeom>
            <a:avLst/>
            <a:gdLst>
              <a:gd name="connsiteX0" fmla="*/ 0 w 1263486"/>
              <a:gd name="connsiteY0" fmla="*/ 0 h 369332"/>
              <a:gd name="connsiteX1" fmla="*/ 1263486 w 1263486"/>
              <a:gd name="connsiteY1" fmla="*/ 0 h 369332"/>
              <a:gd name="connsiteX2" fmla="*/ 1263486 w 1263486"/>
              <a:gd name="connsiteY2" fmla="*/ 369332 h 369332"/>
              <a:gd name="connsiteX3" fmla="*/ 0 w 1263486"/>
              <a:gd name="connsiteY3" fmla="*/ 369332 h 369332"/>
              <a:gd name="connsiteX4" fmla="*/ 0 w 1263486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369332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341758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0" h="369332">
                <a:moveTo>
                  <a:pt x="0" y="0"/>
                </a:moveTo>
                <a:lnTo>
                  <a:pt x="1341758" y="0"/>
                </a:lnTo>
                <a:lnTo>
                  <a:pt x="1379600" y="369332"/>
                </a:lnTo>
                <a:lnTo>
                  <a:pt x="0" y="296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Actions réalisées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35560" y="1625551"/>
            <a:ext cx="27349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Garant de la réalisation des tâches du domaine dans les temps impartis</a:t>
            </a:r>
          </a:p>
          <a:p>
            <a:pPr marL="7428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Garant de la correction des anomalies concernant le domaine</a:t>
            </a:r>
          </a:p>
          <a:p>
            <a:pPr marL="7428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Garant de la qualité du code </a:t>
            </a:r>
            <a:r>
              <a:rPr lang="fr-FR" dirty="0" smtClean="0"/>
              <a:t>fourni </a:t>
            </a:r>
            <a:r>
              <a:rPr lang="fr-FR" dirty="0" smtClean="0"/>
              <a:t>par les collaborateurs du domaine</a:t>
            </a:r>
          </a:p>
          <a:p>
            <a:pPr marL="7428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Garant de la bonne documentation et du transfert de connaissance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104112" y="1625551"/>
            <a:ext cx="30949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Points quotidiens avec les collaborateurs du </a:t>
            </a:r>
            <a:r>
              <a:rPr lang="fr-FR" dirty="0" smtClean="0"/>
              <a:t>domaine</a:t>
            </a:r>
            <a:endParaRPr lang="fr-FR" dirty="0" smtClean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Revues de code régulières avec les collaborateurs du </a:t>
            </a:r>
            <a:r>
              <a:rPr lang="fr-FR" dirty="0" smtClean="0"/>
              <a:t>domaine</a:t>
            </a:r>
            <a:endParaRPr lang="fr-FR" dirty="0" smtClean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Participation aux réunions V1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Mise à jour du plan de charge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Prise de connaissance auprès des sachants et faire monter en compétence.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23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5 – Conclusion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12" name="Espace réservé pour une image  11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" t="432" r="-339" b="39881"/>
          <a:stretch/>
        </p:blipFill>
        <p:spPr/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88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532135093"/>
              </p:ext>
            </p:extLst>
          </p:nvPr>
        </p:nvGraphicFramePr>
        <p:xfrm>
          <a:off x="1419932" y="1356705"/>
          <a:ext cx="8528496" cy="443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9622432" y="1125288"/>
            <a:ext cx="144016" cy="5733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8" name="Bouée 7"/>
          <p:cNvSpPr/>
          <p:nvPr/>
        </p:nvSpPr>
        <p:spPr>
          <a:xfrm>
            <a:off x="9514420" y="1687860"/>
            <a:ext cx="360040" cy="360040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943782" y="1436993"/>
            <a:ext cx="2207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Stage 4 mois</a:t>
            </a:r>
          </a:p>
          <a:p>
            <a:r>
              <a:rPr lang="fr-FR" sz="1600" dirty="0" smtClean="0"/>
              <a:t>23 Mai 2016</a:t>
            </a:r>
          </a:p>
          <a:p>
            <a:r>
              <a:rPr lang="fr-FR" sz="1600" dirty="0" smtClean="0"/>
              <a:t>26 Septembre 2016</a:t>
            </a:r>
          </a:p>
        </p:txBody>
      </p:sp>
      <p:sp>
        <p:nvSpPr>
          <p:cNvPr id="10" name="Bouée 9"/>
          <p:cNvSpPr/>
          <p:nvPr/>
        </p:nvSpPr>
        <p:spPr>
          <a:xfrm>
            <a:off x="9514420" y="2479848"/>
            <a:ext cx="360040" cy="360040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43782" y="2225260"/>
            <a:ext cx="220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Alternance 12 mois</a:t>
            </a:r>
          </a:p>
          <a:p>
            <a:r>
              <a:rPr lang="fr-FR" sz="1600" dirty="0" smtClean="0"/>
              <a:t>26 Septembre 2016</a:t>
            </a:r>
          </a:p>
          <a:p>
            <a:r>
              <a:rPr lang="fr-FR" sz="1600" dirty="0" smtClean="0"/>
              <a:t>25 </a:t>
            </a:r>
            <a:r>
              <a:rPr lang="fr-FR" sz="1600" dirty="0"/>
              <a:t>Septembre </a:t>
            </a:r>
            <a:r>
              <a:rPr lang="fr-FR" sz="1600" dirty="0" smtClean="0"/>
              <a:t>2017</a:t>
            </a:r>
            <a:endParaRPr lang="fr-FR" sz="1600" dirty="0"/>
          </a:p>
        </p:txBody>
      </p:sp>
      <p:cxnSp>
        <p:nvCxnSpPr>
          <p:cNvPr id="13" name="Connecteur droit 12"/>
          <p:cNvCxnSpPr>
            <a:stCxn id="8" idx="4"/>
            <a:endCxn id="10" idx="0"/>
          </p:cNvCxnSpPr>
          <p:nvPr/>
        </p:nvCxnSpPr>
        <p:spPr>
          <a:xfrm>
            <a:off x="9694440" y="2047900"/>
            <a:ext cx="0" cy="431948"/>
          </a:xfrm>
          <a:prstGeom prst="line">
            <a:avLst/>
          </a:prstGeom>
          <a:ln w="19050">
            <a:solidFill>
              <a:srgbClr val="CF02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ouée 14"/>
          <p:cNvSpPr/>
          <p:nvPr/>
        </p:nvSpPr>
        <p:spPr>
          <a:xfrm>
            <a:off x="9514420" y="3631876"/>
            <a:ext cx="360040" cy="360040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cxnSp>
        <p:nvCxnSpPr>
          <p:cNvPr id="17" name="Connecteur droit 16"/>
          <p:cNvCxnSpPr>
            <a:stCxn id="10" idx="4"/>
            <a:endCxn id="15" idx="0"/>
          </p:cNvCxnSpPr>
          <p:nvPr/>
        </p:nvCxnSpPr>
        <p:spPr>
          <a:xfrm>
            <a:off x="9694440" y="2839888"/>
            <a:ext cx="0" cy="791988"/>
          </a:xfrm>
          <a:prstGeom prst="line">
            <a:avLst/>
          </a:prstGeom>
          <a:ln w="19050">
            <a:solidFill>
              <a:srgbClr val="CF02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9943782" y="2225260"/>
            <a:ext cx="22075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9943782" y="3396397"/>
            <a:ext cx="220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CDI</a:t>
            </a:r>
          </a:p>
          <a:p>
            <a:r>
              <a:rPr lang="fr-FR" sz="1600" dirty="0" smtClean="0"/>
              <a:t>à partir du </a:t>
            </a:r>
            <a:r>
              <a:rPr lang="fr-FR" sz="1600" dirty="0"/>
              <a:t>25 Septembre </a:t>
            </a:r>
            <a:r>
              <a:rPr lang="fr-FR" sz="1600" dirty="0" smtClean="0"/>
              <a:t>2017</a:t>
            </a:r>
            <a:endParaRPr lang="fr-FR" sz="1600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9943782" y="3056257"/>
            <a:ext cx="22075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9943782" y="4199556"/>
            <a:ext cx="22075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5" idx="4"/>
            <a:endCxn id="2" idx="2"/>
          </p:cNvCxnSpPr>
          <p:nvPr/>
        </p:nvCxnSpPr>
        <p:spPr>
          <a:xfrm>
            <a:off x="9694440" y="3991916"/>
            <a:ext cx="0" cy="2866628"/>
          </a:xfrm>
          <a:prstGeom prst="line">
            <a:avLst/>
          </a:prstGeom>
          <a:ln w="19050">
            <a:solidFill>
              <a:srgbClr val="CF02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cxnSp>
        <p:nvCxnSpPr>
          <p:cNvPr id="33" name="Connecteur droit 32"/>
          <p:cNvCxnSpPr>
            <a:stCxn id="2" idx="0"/>
            <a:endCxn id="8" idx="0"/>
          </p:cNvCxnSpPr>
          <p:nvPr/>
        </p:nvCxnSpPr>
        <p:spPr>
          <a:xfrm>
            <a:off x="9694440" y="1125288"/>
            <a:ext cx="0" cy="562572"/>
          </a:xfrm>
          <a:prstGeom prst="line">
            <a:avLst/>
          </a:prstGeom>
          <a:ln w="19050">
            <a:solidFill>
              <a:srgbClr val="CF02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34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5" grpId="0" animBg="1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98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 / réponses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9" name="Espace réservé pour une image 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-3088" y="-1904"/>
            <a:ext cx="12195088" cy="342281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09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12" name="Espace réservé pour une image  11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64" b="28164"/>
          <a:stretch>
            <a:fillRect/>
          </a:stretch>
        </p:blipFill>
        <p:spPr/>
      </p:pic>
      <p:sp>
        <p:nvSpPr>
          <p:cNvPr id="3" name="Espace réservé du pied de page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063553" y="2924945"/>
            <a:ext cx="8088511" cy="1944216"/>
          </a:xfrm>
        </p:spPr>
        <p:txBody>
          <a:bodyPr/>
          <a:lstStyle/>
          <a:p>
            <a:r>
              <a:rPr lang="fr-FR" sz="1400" dirty="0"/>
              <a:t>L’agence pour l’</a:t>
            </a:r>
            <a:r>
              <a:rPr lang="fr-FR" sz="1400" b="1" dirty="0"/>
              <a:t>informatique financière de l’Etat</a:t>
            </a:r>
            <a:r>
              <a:rPr lang="fr-FR" sz="1400" dirty="0"/>
              <a:t> est rattachée au ministère des finances et des comptes publics.</a:t>
            </a:r>
          </a:p>
          <a:p>
            <a:r>
              <a:rPr lang="fr-FR" sz="1400" dirty="0"/>
              <a:t>Missions majeures: </a:t>
            </a:r>
          </a:p>
          <a:p>
            <a:pPr lvl="1"/>
            <a:r>
              <a:rPr lang="fr-FR" sz="1400" dirty="0"/>
              <a:t>Piloter l’</a:t>
            </a:r>
            <a:r>
              <a:rPr lang="fr-FR" sz="1400" b="1" dirty="0"/>
              <a:t>urbanisation du système d’information financière</a:t>
            </a:r>
            <a:r>
              <a:rPr lang="fr-FR" sz="1400" dirty="0"/>
              <a:t> de l’Etat.</a:t>
            </a:r>
          </a:p>
          <a:p>
            <a:pPr lvl="1"/>
            <a:r>
              <a:rPr lang="fr-FR" sz="1400" dirty="0"/>
              <a:t>Maintenir en condition opérationnelle le </a:t>
            </a:r>
            <a:r>
              <a:rPr lang="fr-FR" sz="1400" b="1" dirty="0"/>
              <a:t>système d’information Chorus</a:t>
            </a:r>
            <a:r>
              <a:rPr lang="fr-FR" sz="1400" dirty="0"/>
              <a:t>, de gestion de la dépense, de la recette non fiscale et de la comptabilité de l‘Etat.</a:t>
            </a:r>
          </a:p>
          <a:p>
            <a:pPr marL="473075" lvl="1" indent="0">
              <a:buNone/>
            </a:pPr>
            <a:endParaRPr lang="fr-FR" sz="14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/>
              <a:t>AGenCe pour l’informatique financière de l’état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Client de sopra steria – secteur public</a:t>
            </a:r>
            <a:endParaRPr lang="fr-FR" dirty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500" y="1268760"/>
            <a:ext cx="320035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 – Contexte de l’alternance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8" name="Espace réservé pour une image  7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0" name="Espace réservé pour une image 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" b="301"/>
          <a:stretch>
            <a:fillRect/>
          </a:stretch>
        </p:blipFill>
        <p:spPr bwMode="gray">
          <a:xfrm>
            <a:off x="-5490" y="-2153"/>
            <a:ext cx="12197490" cy="342407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063553" y="2636913"/>
            <a:ext cx="8088511" cy="3312913"/>
          </a:xfrm>
        </p:spPr>
        <p:txBody>
          <a:bodyPr/>
          <a:lstStyle/>
          <a:p>
            <a:r>
              <a:rPr lang="fr-FR" dirty="0"/>
              <a:t>L’objectif du projet CPP2017 est la </a:t>
            </a:r>
            <a:r>
              <a:rPr lang="fr-FR" b="1" dirty="0"/>
              <a:t>dématérialisation de toutes les factures </a:t>
            </a:r>
            <a:r>
              <a:rPr lang="fr-FR" dirty="0" smtClean="0"/>
              <a:t>émises par les fournisseurs vers l’Etat.</a:t>
            </a:r>
          </a:p>
          <a:p>
            <a:r>
              <a:rPr lang="fr-FR" dirty="0" smtClean="0"/>
              <a:t>L'AIFE </a:t>
            </a:r>
            <a:r>
              <a:rPr lang="fr-FR" dirty="0"/>
              <a:t>a mis en œuvre depuis le 1</a:t>
            </a:r>
            <a:r>
              <a:rPr lang="fr-FR" baseline="30000" dirty="0"/>
              <a:t>er</a:t>
            </a:r>
            <a:r>
              <a:rPr lang="fr-FR" dirty="0"/>
              <a:t> janvier 2012 une</a:t>
            </a:r>
            <a:r>
              <a:rPr lang="fr-FR" b="1" dirty="0"/>
              <a:t> plateforme </a:t>
            </a:r>
            <a:r>
              <a:rPr lang="fr-FR" dirty="0"/>
              <a:t>de</a:t>
            </a:r>
            <a:r>
              <a:rPr lang="fr-FR" b="1" dirty="0"/>
              <a:t> </a:t>
            </a:r>
            <a:r>
              <a:rPr lang="fr-FR" dirty="0"/>
              <a:t>dématérialisation des factures, </a:t>
            </a:r>
            <a:r>
              <a:rPr lang="fr-FR" dirty="0" smtClean="0"/>
              <a:t>appelée </a:t>
            </a:r>
            <a:r>
              <a:rPr lang="fr-FR" b="1" dirty="0" smtClean="0"/>
              <a:t>Chorus </a:t>
            </a:r>
            <a:r>
              <a:rPr lang="fr-FR" b="1" dirty="0"/>
              <a:t>Factures</a:t>
            </a:r>
            <a:r>
              <a:rPr lang="fr-FR" dirty="0"/>
              <a:t>. </a:t>
            </a:r>
            <a:endParaRPr lang="fr-FR" dirty="0" smtClean="0"/>
          </a:p>
          <a:p>
            <a:r>
              <a:rPr lang="fr-FR" dirty="0" smtClean="0"/>
              <a:t>La nouvelle solution </a:t>
            </a:r>
            <a:r>
              <a:rPr lang="fr-FR" dirty="0"/>
              <a:t>s'intitule</a:t>
            </a:r>
            <a:r>
              <a:rPr lang="fr-FR" b="1" dirty="0"/>
              <a:t> Chorus Portail Pro 2017</a:t>
            </a:r>
            <a:r>
              <a:rPr lang="fr-FR" dirty="0"/>
              <a:t>. </a:t>
            </a:r>
            <a:r>
              <a:rPr lang="fr-FR" dirty="0" smtClean="0"/>
              <a:t>Elle </a:t>
            </a:r>
            <a:r>
              <a:rPr lang="fr-FR" dirty="0"/>
              <a:t>permettra le dépôt, la réception, la </a:t>
            </a:r>
            <a:r>
              <a:rPr lang="fr-FR" b="1" dirty="0"/>
              <a:t>transmission des factures électroniques </a:t>
            </a:r>
            <a:r>
              <a:rPr lang="fr-FR" dirty="0"/>
              <a:t>et leur suivi, et sera mise gratuitement à la disposition des fournisseurs. 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 Projet CPP2017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« </a:t>
            </a:r>
            <a:r>
              <a:rPr lang="fr-FR" dirty="0"/>
              <a:t>Chorus Portail Pro </a:t>
            </a:r>
            <a:r>
              <a:rPr lang="fr-FR" dirty="0" smtClean="0"/>
              <a:t>» </a:t>
            </a:r>
            <a:r>
              <a:rPr lang="fr-FR" dirty="0"/>
              <a:t>La </a:t>
            </a:r>
            <a:r>
              <a:rPr lang="fr-FR" dirty="0" smtClean="0"/>
              <a:t>facturation électronique </a:t>
            </a:r>
            <a:r>
              <a:rPr lang="fr-FR" dirty="0"/>
              <a:t>de l’</a:t>
            </a:r>
            <a:r>
              <a:rPr lang="fr-FR" dirty="0" err="1"/>
              <a:t>Etat</a:t>
            </a:r>
            <a:r>
              <a:rPr lang="fr-FR" dirty="0"/>
              <a:t> </a:t>
            </a:r>
          </a:p>
        </p:txBody>
      </p:sp>
      <p:pic>
        <p:nvPicPr>
          <p:cNvPr id="2050" name="Picture 2" descr="d:\Profiles\azeroual\Desktop\aife_logo_chorus_portail_provertic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1327345"/>
            <a:ext cx="2808312" cy="91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Chorus pro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Solution </a:t>
            </a:r>
            <a:r>
              <a:rPr lang="fr-FR" dirty="0" err="1" smtClean="0"/>
              <a:t>simplifiee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195668"/>
            <a:ext cx="7853102" cy="510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8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ACTeur</a:t>
            </a:r>
            <a:r>
              <a:rPr lang="fr-FR" b="1" dirty="0" smtClean="0"/>
              <a:t> transverse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deploiement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24" y="1070796"/>
            <a:ext cx="8510754" cy="51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Responsable de domaine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Plan de charge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733027"/>
            <a:ext cx="9232664" cy="321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Missions effectuées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Bon de livraison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484784"/>
            <a:ext cx="7959981" cy="425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Missions effectuées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Bilan de mission</a:t>
            </a:r>
            <a:endParaRPr lang="fr-FR" dirty="0"/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242468"/>
              </p:ext>
            </p:extLst>
          </p:nvPr>
        </p:nvGraphicFramePr>
        <p:xfrm>
          <a:off x="3417888" y="719138"/>
          <a:ext cx="53546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Feuille de calcul" r:id="rId3" imgW="12049081" imgH="12192090" progId="Excel.Sheet.8">
                  <p:embed/>
                </p:oleObj>
              </mc:Choice>
              <mc:Fallback>
                <p:oleObj name="Feuille de calcul" r:id="rId3" imgW="12049081" imgH="1219209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7888" y="719138"/>
                        <a:ext cx="535463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30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Gestion des versions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environnements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57" y="1106219"/>
            <a:ext cx="9764488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Responsable de domaine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Cycle de vie anomalie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012120"/>
            <a:ext cx="8317776" cy="50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1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SubVersioN</a:t>
            </a:r>
            <a:r>
              <a:rPr lang="fr-FR" dirty="0" smtClean="0"/>
              <a:t> (SVN)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Logiciel de gestion de version</a:t>
            </a:r>
          </a:p>
          <a:p>
            <a:pPr marL="473075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Mode de fonctionnement client-serveur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38</a:t>
            </a:fld>
            <a:endParaRPr lang="fr-FR" dirty="0"/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7" r="4138"/>
          <a:stretch/>
        </p:blipFill>
        <p:spPr>
          <a:xfrm>
            <a:off x="6410856" y="1483391"/>
            <a:ext cx="3703538" cy="1695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90698"/>
            <a:ext cx="1135474" cy="101145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89" y="3802975"/>
            <a:ext cx="4293393" cy="23459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12" name="Titre 2"/>
          <p:cNvSpPr txBox="1">
            <a:spLocks/>
          </p:cNvSpPr>
          <p:nvPr/>
        </p:nvSpPr>
        <p:spPr bwMode="gray">
          <a:xfrm>
            <a:off x="725919" y="316180"/>
            <a:ext cx="10727165" cy="332546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>
            <a:lvl1pPr algn="l" defTabSz="9141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sz="1800" smtClean="0"/>
              <a:t>Présentation outils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0809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0" t="11539" r="35038" b="6256"/>
          <a:stretch/>
        </p:blipFill>
        <p:spPr>
          <a:xfrm>
            <a:off x="5960675" y="2373316"/>
            <a:ext cx="4344094" cy="3791989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87910" y="1268760"/>
            <a:ext cx="4056063" cy="4897089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Outil </a:t>
            </a:r>
            <a:r>
              <a:rPr lang="fr-FR" dirty="0" smtClean="0"/>
              <a:t>d’indications </a:t>
            </a:r>
            <a:r>
              <a:rPr lang="fr-FR" dirty="0" err="1" smtClean="0"/>
              <a:t>qualimétriques</a:t>
            </a:r>
            <a:r>
              <a:rPr lang="fr-FR" dirty="0" smtClean="0"/>
              <a:t>. </a:t>
            </a:r>
            <a:r>
              <a:rPr lang="fr-FR" dirty="0" smtClean="0"/>
              <a:t>qualité du code.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7" name="Espace réservé du contenu 1"/>
          <p:cNvSpPr>
            <a:spLocks noGrp="1"/>
          </p:cNvSpPr>
          <p:nvPr>
            <p:ph idx="1"/>
          </p:nvPr>
        </p:nvSpPr>
        <p:spPr>
          <a:xfrm>
            <a:off x="6240017" y="1268760"/>
            <a:ext cx="4056063" cy="4897089"/>
          </a:xfrm>
        </p:spPr>
        <p:txBody>
          <a:bodyPr/>
          <a:lstStyle/>
          <a:p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Outil d’intégration continue.</a:t>
            </a:r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19"/>
          <a:stretch/>
        </p:blipFill>
        <p:spPr>
          <a:xfrm>
            <a:off x="1794244" y="2492896"/>
            <a:ext cx="3653685" cy="362483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56" y="980729"/>
            <a:ext cx="2396804" cy="66577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046859"/>
            <a:ext cx="1979712" cy="636691"/>
          </a:xfrm>
          <a:prstGeom prst="rect">
            <a:avLst/>
          </a:prstGeom>
        </p:spPr>
      </p:pic>
      <p:sp>
        <p:nvSpPr>
          <p:cNvPr id="14" name="Titre 2"/>
          <p:cNvSpPr>
            <a:spLocks noGrp="1"/>
          </p:cNvSpPr>
          <p:nvPr>
            <p:ph type="title"/>
          </p:nvPr>
        </p:nvSpPr>
        <p:spPr>
          <a:xfrm>
            <a:off x="725919" y="316180"/>
            <a:ext cx="10727165" cy="332546"/>
          </a:xfrm>
        </p:spPr>
        <p:txBody>
          <a:bodyPr/>
          <a:lstStyle/>
          <a:p>
            <a:r>
              <a:rPr lang="fr-FR" sz="1800" dirty="0" smtClean="0"/>
              <a:t>Présentation outils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73302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2059784" y="2983305"/>
            <a:ext cx="8088511" cy="468153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dirty="0" smtClean="0"/>
              <a:t>CONTEXTE DE L’ALTERNANCE</a:t>
            </a:r>
            <a:endParaRPr lang="en-GB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fr-FR" dirty="0" smtClean="0"/>
              <a:t>Le groupe </a:t>
            </a:r>
            <a:r>
              <a:rPr lang="fr-FR" dirty="0" err="1" smtClean="0"/>
              <a:t>Sopra</a:t>
            </a:r>
            <a:r>
              <a:rPr lang="fr-FR" dirty="0" smtClean="0"/>
              <a:t> </a:t>
            </a:r>
            <a:r>
              <a:rPr lang="fr-FR" dirty="0" err="1" smtClean="0"/>
              <a:t>steria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1407935"/>
            <a:ext cx="2600373" cy="461283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286864" y="1329085"/>
            <a:ext cx="67645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Un portefeuille d’activités tout au long de la chaîne du numérique 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600" dirty="0"/>
              <a:t>Conseil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fr-FR" sz="1600" dirty="0"/>
              <a:t>S’étend du conseil en management jusqu’au conseil stratégique en technologie. Permet de définir quelle transformation numérique cibler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600" dirty="0"/>
              <a:t>Intégration de systèmes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fr-FR" sz="1600" dirty="0"/>
              <a:t>Maintenir et moderniser les systèmes informatiques existants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600" dirty="0"/>
              <a:t>Edition de solutions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fr-FR" sz="1600" dirty="0"/>
              <a:t>Réalisation de solutions informatiques dans 3 domaines (finances, immobiliers, ressources humaines)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600" dirty="0"/>
              <a:t>Infrastructure Management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fr-FR" sz="1600" dirty="0"/>
              <a:t>Gestion et modernisation de l’infrastructure informatique (data center, serveurs…)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600" dirty="0"/>
              <a:t>Business Process Service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fr-FR" sz="1600" dirty="0"/>
              <a:t>Sous-traitance des services informatiques permettant aux entreprises de se concentrer sur leur cœur de métier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99613" y="1229712"/>
            <a:ext cx="10256229" cy="5628288"/>
          </a:xfrm>
        </p:spPr>
        <p:txBody>
          <a:bodyPr/>
          <a:lstStyle/>
          <a:p>
            <a:r>
              <a:rPr lang="fr-FR" dirty="0"/>
              <a:t>Piloter globalement et à bonne fin un programme/ projet/ opération, dans le respect des engagements pris, </a:t>
            </a:r>
            <a:r>
              <a:rPr lang="fr-FR" dirty="0" smtClean="0"/>
              <a:t>des dispositions </a:t>
            </a:r>
            <a:r>
              <a:rPr lang="fr-FR" dirty="0"/>
              <a:t>qualité et sécurité, des délais et de la performance économique</a:t>
            </a:r>
          </a:p>
          <a:p>
            <a:r>
              <a:rPr lang="fr-FR" dirty="0"/>
              <a:t> Décider et arbitrer en permanence les priorités aux plans financiers (gestion de projet, rentabilité, trésorerie),</a:t>
            </a:r>
          </a:p>
          <a:p>
            <a:r>
              <a:rPr lang="fr-FR" dirty="0"/>
              <a:t>commercial (relation client, proposition, contrat, avenants), humain (motivation, formation, développement),</a:t>
            </a:r>
          </a:p>
          <a:p>
            <a:r>
              <a:rPr lang="fr-FR" dirty="0"/>
              <a:t>production (solution, delivery model, technique, industrialisation, capitalisation), en fonction de la réalité</a:t>
            </a:r>
          </a:p>
          <a:p>
            <a:r>
              <a:rPr lang="fr-FR" dirty="0"/>
              <a:t>économique, des enjeux du client et du Groupe</a:t>
            </a:r>
          </a:p>
          <a:p>
            <a:r>
              <a:rPr lang="fr-FR" dirty="0"/>
              <a:t> Rechercher en permanence l’optimisation du delivery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 smtClean="0"/>
              <a:t>Fiche métier</a:t>
            </a:r>
            <a:endParaRPr lang="fr-FR" sz="20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Chef de projet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99613" y="1229712"/>
            <a:ext cx="10256229" cy="5628288"/>
          </a:xfrm>
        </p:spPr>
        <p:txBody>
          <a:bodyPr/>
          <a:lstStyle/>
          <a:p>
            <a:r>
              <a:rPr lang="fr-FR" dirty="0"/>
              <a:t> Décliner l’architecture technique et logicielle du système et les modèles physiques, servant les performances</a:t>
            </a:r>
          </a:p>
          <a:p>
            <a:r>
              <a:rPr lang="fr-FR" dirty="0"/>
              <a:t>attendues et les finalités fonctionnelles, et respectant les cadres techniques de développement</a:t>
            </a:r>
          </a:p>
          <a:p>
            <a:r>
              <a:rPr lang="fr-FR" dirty="0"/>
              <a:t> Organiser, planifier, encadrer la réalisation technique, gérer configuration et changements</a:t>
            </a:r>
          </a:p>
          <a:p>
            <a:r>
              <a:rPr lang="fr-FR" dirty="0"/>
              <a:t> Administrer les bases de données et plateformes logicielles, réaliser les expertises techniques</a:t>
            </a:r>
          </a:p>
          <a:p>
            <a:r>
              <a:rPr lang="fr-FR" dirty="0"/>
              <a:t> Participer à la spécification, coder, tester, intégrer, qualifier, apporter support et formation, déployer, dans le</a:t>
            </a:r>
          </a:p>
          <a:p>
            <a:r>
              <a:rPr lang="fr-FR" dirty="0"/>
              <a:t>respect des méthodes et bonnes pratiques</a:t>
            </a:r>
          </a:p>
          <a:p>
            <a:r>
              <a:rPr lang="fr-FR" dirty="0"/>
              <a:t> Assister la maîtrise d’</a:t>
            </a:r>
            <a:r>
              <a:rPr lang="fr-FR" dirty="0" err="1"/>
              <a:t>oeuvre</a:t>
            </a:r>
            <a:r>
              <a:rPr lang="fr-FR" dirty="0"/>
              <a:t> client dans la coordination et la réalisation de ses travaux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 smtClean="0"/>
              <a:t>Fiche métier</a:t>
            </a:r>
            <a:endParaRPr lang="fr-FR" sz="20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Solution </a:t>
            </a:r>
            <a:r>
              <a:rPr lang="fr-FR" dirty="0" err="1" smtClean="0"/>
              <a:t>builder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99613" y="1229712"/>
            <a:ext cx="10256229" cy="5628288"/>
          </a:xfrm>
        </p:spPr>
        <p:txBody>
          <a:bodyPr/>
          <a:lstStyle/>
          <a:p>
            <a:r>
              <a:rPr lang="fr-FR" dirty="0"/>
              <a:t>Concevoir et dimensionner l’architecture d’un SI ou d’une partie du SI (urbanisation, systèmes, composants</a:t>
            </a:r>
          </a:p>
          <a:p>
            <a:r>
              <a:rPr lang="fr-FR" dirty="0"/>
              <a:t>applicatifs et techniques, infrastructures), en assurant viabilité technique et économique, maintenabilité,</a:t>
            </a:r>
          </a:p>
          <a:p>
            <a:r>
              <a:rPr lang="fr-FR" dirty="0"/>
              <a:t>évolutivité, pérennité, sécurité et performance</a:t>
            </a:r>
          </a:p>
          <a:p>
            <a:r>
              <a:rPr lang="fr-FR" dirty="0"/>
              <a:t> Définir les cadres techniques en s’appuyant sur les innovations les plus pertinentes</a:t>
            </a:r>
          </a:p>
          <a:p>
            <a:r>
              <a:rPr lang="fr-FR" dirty="0"/>
              <a:t> Participer et encadrer la conception et la réalisation de solutions, réaliser des expertises, optimiser, valider,</a:t>
            </a:r>
          </a:p>
          <a:p>
            <a:r>
              <a:rPr lang="fr-FR" dirty="0"/>
              <a:t>encadrer l’intégration du système</a:t>
            </a:r>
          </a:p>
          <a:p>
            <a:r>
              <a:rPr lang="fr-FR" dirty="0"/>
              <a:t> S’assurer de la conformité de la solution réalisée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 smtClean="0"/>
              <a:t>Fiche métier</a:t>
            </a:r>
            <a:endParaRPr lang="fr-FR" sz="20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Architecte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99613" y="1229712"/>
            <a:ext cx="10256229" cy="5628288"/>
          </a:xfrm>
        </p:spPr>
        <p:txBody>
          <a:bodyPr/>
          <a:lstStyle/>
          <a:p>
            <a:r>
              <a:rPr lang="fr-FR" dirty="0"/>
              <a:t>Analyser et modéliser les besoins client, concevoir des solutions fonctionnelles, en adéquation aux enjeux client</a:t>
            </a:r>
          </a:p>
          <a:p>
            <a:r>
              <a:rPr lang="fr-FR" dirty="0"/>
              <a:t> Déterminer/concevoir/spécifier le périmètre fonctionnel, les processus et l’architecture logique de la solution, en</a:t>
            </a:r>
          </a:p>
          <a:p>
            <a:r>
              <a:rPr lang="fr-FR" dirty="0"/>
              <a:t>satisfaisant aux besoins et à la faisabilité économique, technique, ergonomique, et en veillant à la simplicité des</a:t>
            </a:r>
          </a:p>
          <a:p>
            <a:r>
              <a:rPr lang="fr-FR" dirty="0"/>
              <a:t>solutions proposées</a:t>
            </a:r>
          </a:p>
          <a:p>
            <a:r>
              <a:rPr lang="fr-FR" dirty="0"/>
              <a:t> Animer des ateliers, piloter des réunions de cadrage des besoins et de validation auprès d’utilisateurs et de</a:t>
            </a:r>
          </a:p>
          <a:p>
            <a:r>
              <a:rPr lang="fr-FR" dirty="0"/>
              <a:t>décideurs</a:t>
            </a:r>
          </a:p>
          <a:p>
            <a:r>
              <a:rPr lang="fr-FR" dirty="0"/>
              <a:t> Réaliser expertise et qualification fonctionnelles, former, accompagner les clients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 smtClean="0"/>
              <a:t>Fiche métier</a:t>
            </a:r>
            <a:endParaRPr lang="fr-FR" sz="20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Analyste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2059784" y="2983305"/>
            <a:ext cx="8088511" cy="468153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dirty="0"/>
              <a:t>CONTEXTE DE L’ALTERNANCE</a:t>
            </a:r>
            <a:endParaRPr lang="en-GB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fr-FR" dirty="0" smtClean="0"/>
              <a:t>Le projet chorus pro – vue d’ensemble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1" name="Espace réservé du contenu 1"/>
          <p:cNvSpPr txBox="1">
            <a:spLocks/>
          </p:cNvSpPr>
          <p:nvPr/>
        </p:nvSpPr>
        <p:spPr bwMode="gray">
          <a:xfrm>
            <a:off x="557808" y="1211587"/>
            <a:ext cx="10784681" cy="11381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1463" indent="-271463" algn="l" defTabSz="914199" rtl="0" eaLnBrk="1" latinLnBrk="0" hangingPunct="1">
              <a:spcBef>
                <a:spcPts val="1800"/>
              </a:spcBef>
              <a:buClr>
                <a:srgbClr val="CF022B"/>
              </a:buClr>
              <a:buSzPct val="90000"/>
              <a:buFontTx/>
              <a:buBlip>
                <a:blip r:embed="rId4"/>
              </a:buBlip>
              <a:tabLst/>
              <a:defRPr sz="2000" kern="12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242888" algn="l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9013" marR="0" indent="-20320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fr-FR" sz="16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marR="0" indent="-198438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smtClean="0"/>
              <a:t>Projet déclenché par l’ordonnance du 26 juin 2014 qui institue une obligation de facturation électronique pour </a:t>
            </a:r>
            <a:r>
              <a:rPr lang="fr-FR" dirty="0" smtClean="0"/>
              <a:t>tous les </a:t>
            </a:r>
            <a:r>
              <a:rPr lang="fr-FR" dirty="0" smtClean="0"/>
              <a:t>contrats conclus par l’Etat.</a:t>
            </a:r>
            <a:endParaRPr lang="fr-FR" dirty="0"/>
          </a:p>
        </p:txBody>
      </p:sp>
      <p:sp>
        <p:nvSpPr>
          <p:cNvPr id="22" name="Rechteck 47"/>
          <p:cNvSpPr/>
          <p:nvPr/>
        </p:nvSpPr>
        <p:spPr bwMode="gray">
          <a:xfrm>
            <a:off x="4293499" y="2081564"/>
            <a:ext cx="3543268" cy="715316"/>
          </a:xfrm>
          <a:prstGeom prst="rect">
            <a:avLst/>
          </a:prstGeom>
          <a:solidFill>
            <a:srgbClr val="CF022B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defRPr/>
            </a:pPr>
            <a:r>
              <a:rPr lang="en-US" sz="1600" b="1" noProof="1" smtClean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rPr>
              <a:t>Solution Chorus Pro</a:t>
            </a:r>
          </a:p>
        </p:txBody>
      </p:sp>
      <p:sp>
        <p:nvSpPr>
          <p:cNvPr id="23" name="Rechteck 47"/>
          <p:cNvSpPr/>
          <p:nvPr/>
        </p:nvSpPr>
        <p:spPr bwMode="gray">
          <a:xfrm>
            <a:off x="8184232" y="2081564"/>
            <a:ext cx="3561423" cy="715316"/>
          </a:xfrm>
          <a:prstGeom prst="rect">
            <a:avLst/>
          </a:prstGeom>
          <a:solidFill>
            <a:srgbClr val="CF022B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defRPr/>
            </a:pPr>
            <a:r>
              <a:rPr lang="en-US" sz="1600" b="1" noProof="1" smtClean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rPr>
              <a:t>Gains Obtenus</a:t>
            </a:r>
          </a:p>
        </p:txBody>
      </p:sp>
      <p:sp>
        <p:nvSpPr>
          <p:cNvPr id="24" name="Rechteck 47"/>
          <p:cNvSpPr/>
          <p:nvPr/>
        </p:nvSpPr>
        <p:spPr bwMode="gray">
          <a:xfrm>
            <a:off x="469805" y="2081564"/>
            <a:ext cx="3521562" cy="715316"/>
          </a:xfrm>
          <a:prstGeom prst="rect">
            <a:avLst/>
          </a:prstGeom>
          <a:solidFill>
            <a:srgbClr val="CF022B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defRPr/>
            </a:pPr>
            <a:r>
              <a:rPr lang="en-US" sz="1600" b="1" noProof="1" smtClean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rPr>
              <a:t>Acteurs</a:t>
            </a:r>
          </a:p>
        </p:txBody>
      </p:sp>
      <p:sp>
        <p:nvSpPr>
          <p:cNvPr id="25" name="Rechteck 96"/>
          <p:cNvSpPr/>
          <p:nvPr/>
        </p:nvSpPr>
        <p:spPr bwMode="gray">
          <a:xfrm>
            <a:off x="8184232" y="2690383"/>
            <a:ext cx="3561423" cy="3501525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44000" rIns="0" bIns="0" anchor="t" anchorCtr="0"/>
          <a:lstStyle/>
          <a:p>
            <a:pPr marL="36000" lvl="2" defTabSz="725488"/>
            <a:r>
              <a:rPr lang="fr-FR" sz="1600" dirty="0" smtClean="0"/>
              <a:t>Gains </a:t>
            </a:r>
            <a:r>
              <a:rPr lang="fr-FR" sz="1600" dirty="0"/>
              <a:t>financiers par le report de la charge de saisie de la facture côté </a:t>
            </a:r>
            <a:r>
              <a:rPr lang="fr-FR" sz="1600" dirty="0" smtClean="0"/>
              <a:t>fournisseur</a:t>
            </a:r>
          </a:p>
          <a:p>
            <a:pPr marL="36000" lvl="2" defTabSz="725488"/>
            <a:endParaRPr lang="fr-FR" sz="1600" dirty="0"/>
          </a:p>
          <a:p>
            <a:pPr marL="36000" lvl="2" defTabSz="725488"/>
            <a:r>
              <a:rPr lang="fr-FR" sz="1600" dirty="0"/>
              <a:t>Diminution du délai de paiement par la réduction des délais de transmission de la facture entre les différents maillons de la chaîne de </a:t>
            </a:r>
            <a:r>
              <a:rPr lang="fr-FR" sz="1600" dirty="0" smtClean="0"/>
              <a:t>traitement</a:t>
            </a:r>
          </a:p>
          <a:p>
            <a:pPr marL="36000" lvl="2" defTabSz="725488"/>
            <a:endParaRPr lang="fr-FR" sz="1600" dirty="0"/>
          </a:p>
          <a:p>
            <a:pPr marL="36000" lvl="2" defTabSz="725488"/>
            <a:r>
              <a:rPr lang="fr-FR" sz="1600" dirty="0"/>
              <a:t>Gains en termes de sécurité, compte tenu de la fonctionnalité d’archivage systématique</a:t>
            </a:r>
          </a:p>
          <a:p>
            <a:pPr marL="36000" indent="-19050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20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hteck 96"/>
          <p:cNvSpPr/>
          <p:nvPr/>
        </p:nvSpPr>
        <p:spPr bwMode="gray">
          <a:xfrm>
            <a:off x="4293499" y="2690383"/>
            <a:ext cx="3543268" cy="3501525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44000" rIns="0" bIns="0" anchor="t" anchorCtr="0"/>
          <a:lstStyle/>
          <a:p>
            <a:pPr marL="36000" lvl="2" defTabSz="725488"/>
            <a:r>
              <a:rPr lang="fr-FR" sz="1600" dirty="0" smtClean="0"/>
              <a:t>Portail se rattachant  à  Chorus qui est le SI de l’AIFE</a:t>
            </a:r>
          </a:p>
          <a:p>
            <a:pPr marL="36000" lvl="2" defTabSz="725488"/>
            <a:endParaRPr lang="fr-FR" sz="1600" dirty="0"/>
          </a:p>
          <a:p>
            <a:pPr marL="36000" lvl="2" defTabSz="725488"/>
            <a:r>
              <a:rPr lang="fr-FR" sz="1600" dirty="0" smtClean="0"/>
              <a:t>Les utilisateurs ont 3 modes de transmission de facture :</a:t>
            </a:r>
          </a:p>
          <a:p>
            <a:pPr marL="321750" lvl="2" indent="-285750" defTabSz="725488">
              <a:buFont typeface="Arial" panose="020B0604020202020204" pitchFamily="34" charset="0"/>
              <a:buChar char="•"/>
            </a:pPr>
            <a:r>
              <a:rPr lang="fr-FR" sz="1600" dirty="0" smtClean="0"/>
              <a:t>Portail  en ligne + Application</a:t>
            </a:r>
          </a:p>
          <a:p>
            <a:pPr marL="321750" lvl="2" indent="-285750" defTabSz="725488">
              <a:buFont typeface="Arial" panose="020B0604020202020204" pitchFamily="34" charset="0"/>
              <a:buChar char="•"/>
            </a:pPr>
            <a:r>
              <a:rPr lang="fr-FR" sz="1600" dirty="0" smtClean="0"/>
              <a:t>API (utilisation </a:t>
            </a:r>
            <a:r>
              <a:rPr lang="fr-FR" sz="1600" dirty="0" smtClean="0"/>
              <a:t>des fonctionnalités de CPP via leur propre portail)</a:t>
            </a:r>
          </a:p>
          <a:p>
            <a:pPr marL="321750" lvl="2" indent="-285750" defTabSz="725488">
              <a:buFont typeface="Arial" panose="020B0604020202020204" pitchFamily="34" charset="0"/>
              <a:buChar char="•"/>
            </a:pPr>
            <a:r>
              <a:rPr lang="fr-FR" sz="1600" dirty="0" smtClean="0"/>
              <a:t>EDI (échange </a:t>
            </a:r>
            <a:r>
              <a:rPr lang="fr-FR" sz="1600" dirty="0" smtClean="0"/>
              <a:t>par flux directs)</a:t>
            </a:r>
          </a:p>
          <a:p>
            <a:pPr marL="36000" lvl="2" defTabSz="725488"/>
            <a:endParaRPr lang="fr-FR" sz="1600" dirty="0"/>
          </a:p>
          <a:p>
            <a:pPr marL="36000" lvl="2" defTabSz="725488"/>
            <a:r>
              <a:rPr lang="fr-FR" sz="1600" dirty="0" smtClean="0"/>
              <a:t>Chorus Pro concerne 80 000 structures publiques et 1,2M de fournisseurs</a:t>
            </a:r>
          </a:p>
        </p:txBody>
      </p:sp>
      <p:sp>
        <p:nvSpPr>
          <p:cNvPr id="27" name="Rechteck 96"/>
          <p:cNvSpPr/>
          <p:nvPr/>
        </p:nvSpPr>
        <p:spPr bwMode="gray">
          <a:xfrm>
            <a:off x="448099" y="2690383"/>
            <a:ext cx="3543268" cy="3501525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44000" rIns="0" bIns="0" anchor="t" anchorCtr="0"/>
          <a:lstStyle/>
          <a:p>
            <a:pPr marL="36000" lvl="2" defTabSz="725488"/>
            <a:endParaRPr lang="fr-FR" sz="1600" dirty="0" smtClean="0"/>
          </a:p>
          <a:p>
            <a:pPr marL="36000" lvl="2" defTabSz="725488"/>
            <a:endParaRPr lang="fr-FR" sz="1600" dirty="0" smtClean="0"/>
          </a:p>
          <a:p>
            <a:pPr marL="36000" lvl="2" defTabSz="725488"/>
            <a:r>
              <a:rPr lang="fr-FR" sz="1600" dirty="0" smtClean="0"/>
              <a:t>Porteur du projet: Agence pour l’Informatique Financière de l’Etat (AIFE)</a:t>
            </a:r>
          </a:p>
          <a:p>
            <a:pPr marL="36000" lvl="2" defTabSz="725488"/>
            <a:endParaRPr lang="fr-FR" sz="1600" dirty="0"/>
          </a:p>
          <a:p>
            <a:pPr marL="36000" lvl="2" defTabSz="725488"/>
            <a:r>
              <a:rPr lang="fr-FR" sz="1600" dirty="0" smtClean="0"/>
              <a:t>Titulaire: Groupement </a:t>
            </a:r>
            <a:r>
              <a:rPr lang="fr-FR" sz="1600" dirty="0" err="1" smtClean="0"/>
              <a:t>Sopra</a:t>
            </a:r>
            <a:r>
              <a:rPr lang="fr-FR" sz="1600" dirty="0" smtClean="0"/>
              <a:t> </a:t>
            </a:r>
            <a:r>
              <a:rPr lang="fr-FR" sz="1600" dirty="0" err="1" smtClean="0"/>
              <a:t>Steria</a:t>
            </a:r>
            <a:r>
              <a:rPr lang="fr-FR" sz="1600" dirty="0" smtClean="0"/>
              <a:t> / </a:t>
            </a:r>
            <a:r>
              <a:rPr lang="fr-FR" sz="1600" dirty="0" err="1" smtClean="0"/>
              <a:t>Capgemini</a:t>
            </a:r>
            <a:r>
              <a:rPr lang="fr-FR" sz="1600" dirty="0" smtClean="0"/>
              <a:t> </a:t>
            </a:r>
          </a:p>
          <a:p>
            <a:pPr marL="36000" lvl="2" defTabSz="725488"/>
            <a:endParaRPr lang="fr-FR" sz="1600" dirty="0" smtClean="0"/>
          </a:p>
          <a:p>
            <a:pPr marL="36000" lvl="2" defTabSz="725488"/>
            <a:r>
              <a:rPr lang="fr-FR" sz="1600" dirty="0" smtClean="0"/>
              <a:t>Mandataire </a:t>
            </a:r>
            <a:r>
              <a:rPr lang="fr-FR" sz="1600" dirty="0"/>
              <a:t>: </a:t>
            </a:r>
            <a:r>
              <a:rPr lang="fr-FR" sz="1600" dirty="0" err="1"/>
              <a:t>Sopra</a:t>
            </a:r>
            <a:r>
              <a:rPr lang="fr-FR" sz="1600" dirty="0"/>
              <a:t>  </a:t>
            </a:r>
            <a:r>
              <a:rPr lang="fr-FR" sz="1600" dirty="0" err="1"/>
              <a:t>Steria</a:t>
            </a:r>
            <a:r>
              <a:rPr lang="fr-FR" sz="1600" dirty="0"/>
              <a:t> </a:t>
            </a:r>
            <a:r>
              <a:rPr lang="fr-FR" sz="1600" dirty="0" smtClean="0"/>
              <a:t>(65%)</a:t>
            </a:r>
          </a:p>
          <a:p>
            <a:pPr marL="36000" lvl="2" defTabSz="725488"/>
            <a:endParaRPr lang="fr-FR" sz="1600" dirty="0"/>
          </a:p>
          <a:p>
            <a:pPr marL="36000" lvl="2" defTabSz="725488"/>
            <a:endParaRPr lang="it-IT" sz="1600" dirty="0"/>
          </a:p>
          <a:p>
            <a:pPr marL="36000" indent="-19050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400" noProof="1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9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necteur droit avec flèche 44"/>
          <p:cNvCxnSpPr>
            <a:stCxn id="33" idx="6"/>
          </p:cNvCxnSpPr>
          <p:nvPr/>
        </p:nvCxnSpPr>
        <p:spPr>
          <a:xfrm flipV="1">
            <a:off x="870109" y="3738135"/>
            <a:ext cx="10914523" cy="6272"/>
          </a:xfrm>
          <a:prstGeom prst="straightConnector1">
            <a:avLst/>
          </a:prstGeom>
          <a:ln w="38100">
            <a:solidFill>
              <a:srgbClr val="C7C7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L’ALTERNANCE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 projet chorus pro - chronologie</a:t>
            </a:r>
            <a:endParaRPr lang="fr-FR" dirty="0"/>
          </a:p>
        </p:txBody>
      </p:sp>
      <p:sp>
        <p:nvSpPr>
          <p:cNvPr id="7" name="Line 30"/>
          <p:cNvSpPr>
            <a:spLocks noChangeShapeType="1"/>
          </p:cNvSpPr>
          <p:nvPr/>
        </p:nvSpPr>
        <p:spPr bwMode="gray">
          <a:xfrm flipV="1">
            <a:off x="796276" y="3754489"/>
            <a:ext cx="0" cy="1440000"/>
          </a:xfrm>
          <a:prstGeom prst="lin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gray">
          <a:xfrm>
            <a:off x="809534" y="4380232"/>
            <a:ext cx="1656183" cy="30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40000"/>
              </a:spcAft>
            </a:pPr>
            <a:r>
              <a:rPr lang="en-US" sz="1400" b="1" noProof="1" smtClean="0">
                <a:ea typeface="ヒラギノ角ゴ Pro W3" charset="-128"/>
                <a:cs typeface="Arial" charset="0"/>
              </a:rPr>
              <a:t>T0 Projet</a:t>
            </a:r>
            <a:endParaRPr lang="en-US" sz="1400" b="1" noProof="1">
              <a:ea typeface="ヒラギノ角ゴ Pro W3" charset="-128"/>
              <a:cs typeface="Arial" charset="0"/>
            </a:endParaRPr>
          </a:p>
        </p:txBody>
      </p:sp>
      <p:sp>
        <p:nvSpPr>
          <p:cNvPr id="9" name="Line 30"/>
          <p:cNvSpPr>
            <a:spLocks noChangeShapeType="1"/>
          </p:cNvSpPr>
          <p:nvPr/>
        </p:nvSpPr>
        <p:spPr bwMode="gray">
          <a:xfrm flipV="1">
            <a:off x="2744599" y="2323268"/>
            <a:ext cx="0" cy="1440000"/>
          </a:xfrm>
          <a:prstGeom prst="line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gray">
          <a:xfrm flipV="1">
            <a:off x="6678858" y="2298135"/>
            <a:ext cx="0" cy="1440000"/>
          </a:xfrm>
          <a:prstGeom prst="line">
            <a:avLst/>
          </a:prstGeom>
          <a:solidFill>
            <a:schemeClr val="accent6"/>
          </a:solidFill>
          <a:ln>
            <a:solidFill>
              <a:srgbClr val="FAA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gray">
          <a:xfrm>
            <a:off x="6688651" y="2609862"/>
            <a:ext cx="1839562" cy="55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40000"/>
              </a:spcAft>
            </a:pPr>
            <a:r>
              <a:rPr lang="en-US" sz="1400" b="1" noProof="1" smtClean="0">
                <a:ea typeface="ヒラギノ角ゴ Pro W3" charset="-128"/>
                <a:cs typeface="Arial" charset="0"/>
              </a:rPr>
              <a:t>Obligation pour les entreprises de taille intermédiaire</a:t>
            </a:r>
            <a:endParaRPr lang="en-US" sz="1400" noProof="1">
              <a:ea typeface="ヒラギノ角ゴ Pro W3" charset="-128"/>
              <a:cs typeface="Arial" charset="0"/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gray">
          <a:xfrm>
            <a:off x="758776" y="2609862"/>
            <a:ext cx="1977159" cy="365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40000"/>
              </a:spcAft>
            </a:pPr>
            <a:r>
              <a:rPr lang="en-US" sz="1400" b="1" noProof="1" smtClean="0">
                <a:ea typeface="ヒラギノ角ゴ Pro W3" charset="-128"/>
                <a:cs typeface="Arial" charset="0"/>
              </a:rPr>
              <a:t>Ouverture de l’espace de qualification pour les pilotes</a:t>
            </a:r>
            <a:endParaRPr lang="en-US" sz="1400" noProof="1">
              <a:ea typeface="ヒラギノ角ゴ Pro W3" charset="-128"/>
              <a:cs typeface="Arial" charset="0"/>
            </a:endParaRP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gray">
          <a:xfrm>
            <a:off x="3366116" y="4380232"/>
            <a:ext cx="1910818" cy="62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40000"/>
              </a:spcAft>
            </a:pPr>
            <a:r>
              <a:rPr lang="en-US" sz="1400" b="1" noProof="1" smtClean="0">
                <a:ea typeface="ヒラギノ角ゴ Pro W3" charset="-128"/>
                <a:cs typeface="Arial" charset="0"/>
              </a:rPr>
              <a:t>Obligation pour les grandes entreprises et structures publiques</a:t>
            </a:r>
            <a:endParaRPr lang="en-US" sz="1400" noProof="1">
              <a:ea typeface="ヒラギノ角ゴ Pro W3" charset="-128"/>
              <a:cs typeface="Arial" charset="0"/>
            </a:endParaRPr>
          </a:p>
        </p:txBody>
      </p:sp>
      <p:sp>
        <p:nvSpPr>
          <p:cNvPr id="14" name="Line 30"/>
          <p:cNvSpPr>
            <a:spLocks noChangeShapeType="1"/>
          </p:cNvSpPr>
          <p:nvPr/>
        </p:nvSpPr>
        <p:spPr bwMode="gray">
          <a:xfrm flipV="1">
            <a:off x="5302381" y="3742670"/>
            <a:ext cx="9361" cy="1440000"/>
          </a:xfrm>
          <a:prstGeom prst="lin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gray">
          <a:xfrm>
            <a:off x="5817086" y="4380232"/>
            <a:ext cx="208823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40000"/>
              </a:spcAft>
            </a:pPr>
            <a:r>
              <a:rPr lang="en-US" sz="1400" b="1" noProof="1" smtClean="0">
                <a:ea typeface="ヒラギノ角ゴ Pro W3" charset="-128"/>
                <a:cs typeface="Arial" charset="0"/>
              </a:rPr>
              <a:t>Obligation pour les petites et moyennes entreprises</a:t>
            </a:r>
            <a:endParaRPr lang="en-US" sz="1400" b="1" noProof="1">
              <a:ea typeface="ヒラギノ角ゴ Pro W3" charset="-128"/>
              <a:cs typeface="Arial" charset="0"/>
            </a:endParaRPr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gray">
          <a:xfrm flipV="1">
            <a:off x="4918158" y="2307433"/>
            <a:ext cx="0" cy="1440000"/>
          </a:xfrm>
          <a:prstGeom prst="lin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gray">
          <a:xfrm>
            <a:off x="3092998" y="2609862"/>
            <a:ext cx="1811438" cy="52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40000"/>
              </a:spcAft>
            </a:pPr>
            <a:r>
              <a:rPr lang="en-US" sz="1400" b="1" noProof="1" smtClean="0">
                <a:ea typeface="ヒラギノ角ゴ Pro W3" charset="-128"/>
                <a:cs typeface="Arial" charset="0"/>
              </a:rPr>
              <a:t>Ouverture aux structures pilotes et aux services de l</a:t>
            </a:r>
            <a:r>
              <a:rPr lang="en-US" sz="1400" b="1" noProof="1" smtClean="0">
                <a:ea typeface="ヒラギノ角ゴ Pro W3" charset="-128"/>
                <a:cs typeface="Arial" charset="0"/>
              </a:rPr>
              <a:t>’</a:t>
            </a:r>
            <a:r>
              <a:rPr lang="fr-FR" sz="1400" b="1" dirty="0"/>
              <a:t> </a:t>
            </a:r>
            <a:r>
              <a:rPr lang="fr-FR" sz="1400" b="1" dirty="0" smtClean="0"/>
              <a:t>É</a:t>
            </a:r>
            <a:r>
              <a:rPr lang="en-US" sz="1400" b="1" noProof="1" smtClean="0">
                <a:ea typeface="ヒラギノ角ゴ Pro W3" charset="-128"/>
                <a:cs typeface="Arial" charset="0"/>
              </a:rPr>
              <a:t>tat</a:t>
            </a:r>
            <a:endParaRPr lang="en-US" sz="1400" noProof="1">
              <a:ea typeface="ヒラギノ角ゴ Pro W3" charset="-128"/>
              <a:cs typeface="Arial" charset="0"/>
            </a:endParaRPr>
          </a:p>
        </p:txBody>
      </p:sp>
      <p:cxnSp>
        <p:nvCxnSpPr>
          <p:cNvPr id="19" name="Connecteur droit 18"/>
          <p:cNvCxnSpPr/>
          <p:nvPr/>
        </p:nvCxnSpPr>
        <p:spPr>
          <a:xfrm>
            <a:off x="776128" y="3747806"/>
            <a:ext cx="10800000" cy="0"/>
          </a:xfrm>
          <a:prstGeom prst="line">
            <a:avLst/>
          </a:prstGeom>
          <a:noFill/>
          <a:ln w="38100" cap="flat" cmpd="sng" algn="ctr">
            <a:solidFill>
              <a:srgbClr val="C7C7C7"/>
            </a:solidFill>
            <a:prstDash val="solid"/>
          </a:ln>
          <a:effectLst/>
        </p:spPr>
      </p:cxnSp>
      <p:sp>
        <p:nvSpPr>
          <p:cNvPr id="20" name="Ellipse 19"/>
          <p:cNvSpPr/>
          <p:nvPr/>
        </p:nvSpPr>
        <p:spPr>
          <a:xfrm>
            <a:off x="7833310" y="3686493"/>
            <a:ext cx="132080" cy="134620"/>
          </a:xfrm>
          <a:prstGeom prst="ellipse">
            <a:avLst/>
          </a:prstGeom>
          <a:solidFill>
            <a:srgbClr val="FF660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  <p:sp>
        <p:nvSpPr>
          <p:cNvPr id="21" name="Rectangle 45"/>
          <p:cNvSpPr>
            <a:spLocks noChangeArrowheads="1"/>
          </p:cNvSpPr>
          <p:nvPr/>
        </p:nvSpPr>
        <p:spPr bwMode="gray">
          <a:xfrm>
            <a:off x="3008774" y="3663373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chemeClr val="bg1"/>
                </a:solidFill>
                <a:ea typeface="ヒラギノ角ゴ Pro W3" charset="-128"/>
                <a:cs typeface="Arial" charset="0"/>
              </a:rPr>
              <a:t>	2000	</a:t>
            </a:r>
          </a:p>
        </p:txBody>
      </p:sp>
      <p:sp>
        <p:nvSpPr>
          <p:cNvPr id="22" name="Rectangle 45"/>
          <p:cNvSpPr>
            <a:spLocks noChangeArrowheads="1"/>
          </p:cNvSpPr>
          <p:nvPr/>
        </p:nvSpPr>
        <p:spPr bwMode="gray">
          <a:xfrm>
            <a:off x="5647547" y="3663373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chemeClr val="bg1"/>
                </a:solidFill>
                <a:ea typeface="ヒラギノ角ゴ Pro W3" charset="-128"/>
                <a:cs typeface="Arial" charset="0"/>
              </a:rPr>
              <a:t>	2007	</a:t>
            </a:r>
          </a:p>
        </p:txBody>
      </p:sp>
      <p:sp>
        <p:nvSpPr>
          <p:cNvPr id="23" name="Rectangle 45"/>
          <p:cNvSpPr>
            <a:spLocks noChangeArrowheads="1"/>
          </p:cNvSpPr>
          <p:nvPr/>
        </p:nvSpPr>
        <p:spPr bwMode="gray">
          <a:xfrm>
            <a:off x="4304919" y="3663242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chemeClr val="bg1"/>
                </a:solidFill>
                <a:ea typeface="ヒラギノ角ゴ Pro W3" charset="-128"/>
                <a:cs typeface="Arial" charset="0"/>
              </a:rPr>
              <a:t>	2005	</a:t>
            </a:r>
          </a:p>
        </p:txBody>
      </p:sp>
      <p:sp>
        <p:nvSpPr>
          <p:cNvPr id="24" name="Rectangle 45"/>
          <p:cNvSpPr>
            <a:spLocks noChangeArrowheads="1"/>
          </p:cNvSpPr>
          <p:nvPr/>
        </p:nvSpPr>
        <p:spPr bwMode="gray">
          <a:xfrm>
            <a:off x="2728032" y="3762753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	</a:t>
            </a:r>
            <a:r>
              <a:rPr lang="en-US" sz="1400" b="1" noProof="1" smtClean="0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Avr 2016</a:t>
            </a:r>
            <a:r>
              <a:rPr lang="en-US" sz="1400" b="1" noProof="1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	</a:t>
            </a:r>
          </a:p>
        </p:txBody>
      </p:sp>
      <p:sp>
        <p:nvSpPr>
          <p:cNvPr id="25" name="Rectangle 45"/>
          <p:cNvSpPr>
            <a:spLocks noChangeArrowheads="1"/>
          </p:cNvSpPr>
          <p:nvPr/>
        </p:nvSpPr>
        <p:spPr bwMode="gray">
          <a:xfrm>
            <a:off x="5098778" y="3326024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rgbClr val="41738C"/>
                </a:solidFill>
                <a:ea typeface="ヒラギノ角ゴ Pro W3" charset="-128"/>
                <a:cs typeface="Arial" charset="0"/>
              </a:rPr>
              <a:t>	</a:t>
            </a:r>
            <a:r>
              <a:rPr lang="en-US" sz="1400" b="1" noProof="1" smtClean="0">
                <a:solidFill>
                  <a:srgbClr val="41738C"/>
                </a:solidFill>
                <a:ea typeface="ヒラギノ角ゴ Pro W3" charset="-128"/>
                <a:cs typeface="Arial" charset="0"/>
              </a:rPr>
              <a:t>Jan 2017</a:t>
            </a:r>
            <a:r>
              <a:rPr lang="en-US" sz="1400" b="1" noProof="1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	</a:t>
            </a:r>
          </a:p>
        </p:txBody>
      </p:sp>
      <p:sp>
        <p:nvSpPr>
          <p:cNvPr id="26" name="Rectangle 45"/>
          <p:cNvSpPr>
            <a:spLocks noChangeArrowheads="1"/>
          </p:cNvSpPr>
          <p:nvPr/>
        </p:nvSpPr>
        <p:spPr bwMode="gray">
          <a:xfrm>
            <a:off x="5942202" y="3762753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rgbClr val="F07D00"/>
                </a:solidFill>
                <a:ea typeface="ヒラギノ角ゴ Pro W3" charset="-128"/>
                <a:cs typeface="Arial" charset="0"/>
              </a:rPr>
              <a:t>	</a:t>
            </a:r>
            <a:r>
              <a:rPr lang="en-US" sz="1400" b="1" noProof="1" smtClean="0">
                <a:solidFill>
                  <a:srgbClr val="F07D00"/>
                </a:solidFill>
                <a:ea typeface="ヒラギノ角ゴ Pro W3" charset="-128"/>
                <a:cs typeface="Arial" charset="0"/>
              </a:rPr>
              <a:t>Jan 2018</a:t>
            </a:r>
            <a:r>
              <a:rPr lang="en-US" sz="1400" b="1" noProof="1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	</a:t>
            </a:r>
          </a:p>
        </p:txBody>
      </p:sp>
      <p:sp>
        <p:nvSpPr>
          <p:cNvPr id="28" name="Rectangle 45"/>
          <p:cNvSpPr>
            <a:spLocks noChangeArrowheads="1"/>
          </p:cNvSpPr>
          <p:nvPr/>
        </p:nvSpPr>
        <p:spPr bwMode="gray">
          <a:xfrm>
            <a:off x="4097805" y="3762753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	</a:t>
            </a:r>
            <a:r>
              <a:rPr lang="en-US" sz="1400" b="1" noProof="1" smtClean="0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Juil 2016</a:t>
            </a:r>
            <a:endParaRPr lang="en-US" sz="1400" b="1" noProof="1">
              <a:solidFill>
                <a:schemeClr val="accent4"/>
              </a:solidFill>
              <a:ea typeface="ヒラギノ角ゴ Pro W3" charset="-128"/>
              <a:cs typeface="Arial" charset="0"/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6610287" y="3677097"/>
            <a:ext cx="132080" cy="134620"/>
          </a:xfrm>
          <a:prstGeom prst="ellipse">
            <a:avLst/>
          </a:prstGeom>
          <a:solidFill>
            <a:srgbClr val="FF660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241022" y="3686622"/>
            <a:ext cx="132080" cy="134620"/>
          </a:xfrm>
          <a:prstGeom prst="ellipse">
            <a:avLst/>
          </a:prstGeom>
          <a:solidFill>
            <a:srgbClr val="00589A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2658859" y="3686622"/>
            <a:ext cx="132080" cy="134620"/>
          </a:xfrm>
          <a:prstGeom prst="ellipse">
            <a:avLst/>
          </a:prstGeom>
          <a:solidFill>
            <a:srgbClr val="FF660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  <p:sp>
        <p:nvSpPr>
          <p:cNvPr id="32" name="Rectangle 45"/>
          <p:cNvSpPr>
            <a:spLocks noChangeArrowheads="1"/>
          </p:cNvSpPr>
          <p:nvPr/>
        </p:nvSpPr>
        <p:spPr bwMode="gray">
          <a:xfrm>
            <a:off x="805376" y="3762753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just" defTabSz="628650"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chemeClr val="accent6"/>
                </a:solidFill>
                <a:ea typeface="ヒラギノ角ゴ Pro W3" charset="-128"/>
                <a:cs typeface="Arial" charset="0"/>
              </a:rPr>
              <a:t>	</a:t>
            </a:r>
            <a:r>
              <a:rPr lang="en-US" sz="1400" b="1" noProof="1" smtClean="0">
                <a:solidFill>
                  <a:schemeClr val="accent6"/>
                </a:solidFill>
                <a:ea typeface="ヒラギノ角ゴ Pro W3" charset="-128"/>
                <a:cs typeface="Arial" charset="0"/>
              </a:rPr>
              <a:t>Jan 2015</a:t>
            </a:r>
            <a:endParaRPr lang="en-US" sz="1400" b="1" noProof="1">
              <a:solidFill>
                <a:schemeClr val="tx2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738029" y="3677097"/>
            <a:ext cx="132080" cy="134620"/>
          </a:xfrm>
          <a:prstGeom prst="ellipse">
            <a:avLst/>
          </a:prstGeom>
          <a:solidFill>
            <a:srgbClr val="00589A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gray">
          <a:xfrm flipV="1">
            <a:off x="8989445" y="2303502"/>
            <a:ext cx="0" cy="1440000"/>
          </a:xfrm>
          <a:prstGeom prst="line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Ellipse 34"/>
          <p:cNvSpPr/>
          <p:nvPr/>
        </p:nvSpPr>
        <p:spPr>
          <a:xfrm>
            <a:off x="8917946" y="3685654"/>
            <a:ext cx="132080" cy="134620"/>
          </a:xfrm>
          <a:prstGeom prst="ellipse">
            <a:avLst/>
          </a:prstGeom>
          <a:solidFill>
            <a:srgbClr val="FF660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  <p:sp>
        <p:nvSpPr>
          <p:cNvPr id="36" name="Rectangle 45"/>
          <p:cNvSpPr>
            <a:spLocks noChangeArrowheads="1"/>
          </p:cNvSpPr>
          <p:nvPr/>
        </p:nvSpPr>
        <p:spPr bwMode="gray">
          <a:xfrm>
            <a:off x="9026099" y="3762753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	</a:t>
            </a:r>
            <a:r>
              <a:rPr lang="en-US" sz="1400" b="1" noProof="1" smtClean="0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Jan 2020</a:t>
            </a:r>
            <a:endParaRPr lang="en-US" sz="1400" b="1" noProof="1">
              <a:solidFill>
                <a:schemeClr val="accent4"/>
              </a:solidFill>
              <a:ea typeface="ヒラギノ角ゴ Pro W3" charset="-128"/>
              <a:cs typeface="Arial" charset="0"/>
            </a:endParaRP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gray">
          <a:xfrm>
            <a:off x="8999912" y="2609862"/>
            <a:ext cx="1664341" cy="379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40000"/>
              </a:spcAft>
            </a:pPr>
            <a:r>
              <a:rPr lang="en-US" sz="1400" b="1" noProof="1" smtClean="0">
                <a:ea typeface="ヒラギノ角ゴ Pro W3" charset="-128"/>
                <a:cs typeface="Arial" charset="0"/>
              </a:rPr>
              <a:t>Obligation pour les microsentreprises</a:t>
            </a:r>
            <a:endParaRPr lang="en-US" sz="1400" b="1" noProof="1">
              <a:ea typeface="ヒラギノ角ゴ Pro W3" charset="-128"/>
              <a:cs typeface="Arial" charset="0"/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4847513" y="3688894"/>
            <a:ext cx="132080" cy="134620"/>
          </a:xfrm>
          <a:prstGeom prst="ellipse">
            <a:avLst/>
          </a:prstGeom>
          <a:solidFill>
            <a:srgbClr val="FF660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  <p:sp>
        <p:nvSpPr>
          <p:cNvPr id="39" name="Espace réservé du contenu 1"/>
          <p:cNvSpPr>
            <a:spLocks noGrp="1"/>
          </p:cNvSpPr>
          <p:nvPr>
            <p:ph idx="4294967295"/>
          </p:nvPr>
        </p:nvSpPr>
        <p:spPr>
          <a:xfrm>
            <a:off x="697160" y="1232115"/>
            <a:ext cx="10784681" cy="1138109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La réalisation de la solution Chorus Pro est prévue sur 5 ans pour un CA de 23 millions d’euros. Le million de factures traitées a été atteint début 2017, le volume de la solution finale sera de 100 millions de factures par an.</a:t>
            </a:r>
            <a:endParaRPr lang="fr-FR" dirty="0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48" name="Rectangle 45"/>
          <p:cNvSpPr>
            <a:spLocks noChangeArrowheads="1"/>
          </p:cNvSpPr>
          <p:nvPr/>
        </p:nvSpPr>
        <p:spPr bwMode="gray">
          <a:xfrm>
            <a:off x="7015698" y="3772737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rgbClr val="41738C"/>
                </a:solidFill>
                <a:ea typeface="ヒラギノ角ゴ Pro W3" charset="-128"/>
                <a:cs typeface="Arial" charset="0"/>
              </a:rPr>
              <a:t>	</a:t>
            </a:r>
            <a:r>
              <a:rPr lang="en-US" sz="1400" b="1" noProof="1" smtClean="0">
                <a:solidFill>
                  <a:srgbClr val="41738C"/>
                </a:solidFill>
                <a:ea typeface="ヒラギノ角ゴ Pro W3" charset="-128"/>
                <a:cs typeface="Arial" charset="0"/>
              </a:rPr>
              <a:t>Jan 2019</a:t>
            </a:r>
            <a:r>
              <a:rPr lang="en-US" sz="1400" b="1" noProof="1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	</a:t>
            </a:r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gray">
          <a:xfrm flipV="1">
            <a:off x="7903324" y="3778351"/>
            <a:ext cx="9361" cy="1440000"/>
          </a:xfrm>
          <a:prstGeom prst="lin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Ellipse 49"/>
          <p:cNvSpPr/>
          <p:nvPr/>
        </p:nvSpPr>
        <p:spPr>
          <a:xfrm>
            <a:off x="7841964" y="3695769"/>
            <a:ext cx="132080" cy="134620"/>
          </a:xfrm>
          <a:prstGeom prst="ellipse">
            <a:avLst/>
          </a:prstGeom>
          <a:solidFill>
            <a:srgbClr val="00589A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29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L’ALTERNANCE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L’organisation du projet - Organigramme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4073048" y="1055045"/>
            <a:ext cx="4206391" cy="5704213"/>
          </a:xfrm>
          <a:prstGeom prst="roundRect">
            <a:avLst>
              <a:gd name="adj" fmla="val 1626"/>
            </a:avLst>
          </a:prstGeom>
          <a:solidFill>
            <a:srgbClr val="FFFFFF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srgbClr val="DA162E"/>
              </a:buClr>
              <a:buSzPct val="75000"/>
              <a:defRPr/>
            </a:pPr>
            <a:endParaRPr lang="fr-FR" sz="1100" b="1" dirty="0" smtClean="0">
              <a:solidFill>
                <a:srgbClr val="1C1C1C"/>
              </a:solidFill>
              <a:ea typeface="ヒラギノ角ゴ Pro W3" pitchFamily="1" charset="-128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855219" y="1181377"/>
            <a:ext cx="2653820" cy="6127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Dir Programme Bruno Moisan</a:t>
            </a:r>
          </a:p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Dir Projet Christophe Neves 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 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à coins arrondis 7"/>
          <p:cNvSpPr/>
          <p:nvPr/>
        </p:nvSpPr>
        <p:spPr>
          <a:xfrm>
            <a:off x="6324757" y="1884252"/>
            <a:ext cx="1913495" cy="1362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Bureau Technique </a:t>
            </a:r>
          </a:p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Jacques De Groote</a:t>
            </a:r>
            <a:endParaRPr lang="fr-FR" sz="1400" b="1" i="1" dirty="0" smtClean="0">
              <a:solidFill>
                <a:schemeClr val="bg1"/>
              </a:solidFill>
            </a:endParaRPr>
          </a:p>
        </p:txBody>
      </p:sp>
      <p:cxnSp>
        <p:nvCxnSpPr>
          <p:cNvPr id="10" name="Straight Connector 42"/>
          <p:cNvCxnSpPr>
            <a:stCxn id="8" idx="2"/>
          </p:cNvCxnSpPr>
          <p:nvPr/>
        </p:nvCxnSpPr>
        <p:spPr>
          <a:xfrm flipH="1">
            <a:off x="6164213" y="1794175"/>
            <a:ext cx="17916" cy="429973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44"/>
          <p:cNvCxnSpPr>
            <a:stCxn id="8" idx="2"/>
            <a:endCxn id="9" idx="1"/>
          </p:cNvCxnSpPr>
          <p:nvPr/>
        </p:nvCxnSpPr>
        <p:spPr>
          <a:xfrm rot="16200000" flipH="1">
            <a:off x="5867873" y="2108431"/>
            <a:ext cx="771140" cy="142628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46"/>
          <p:cNvCxnSpPr/>
          <p:nvPr/>
        </p:nvCxnSpPr>
        <p:spPr>
          <a:xfrm rot="5400000">
            <a:off x="3218575" y="3280495"/>
            <a:ext cx="4454623" cy="1460719"/>
          </a:xfrm>
          <a:prstGeom prst="bentConnector3">
            <a:avLst>
              <a:gd name="adj1" fmla="val 6241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48"/>
          <p:cNvCxnSpPr/>
          <p:nvPr/>
        </p:nvCxnSpPr>
        <p:spPr>
          <a:xfrm rot="16200000" flipH="1">
            <a:off x="5064411" y="3637245"/>
            <a:ext cx="3573519" cy="13398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58461" y="3390639"/>
            <a:ext cx="3900938" cy="81099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Build</a:t>
            </a:r>
          </a:p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Julie Thorel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58461" y="4285735"/>
            <a:ext cx="3900938" cy="58200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MCO</a:t>
            </a:r>
          </a:p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Benjamin Sarrat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58461" y="4951846"/>
            <a:ext cx="3900938" cy="36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Tests Youssef Talbaoui</a:t>
            </a:r>
          </a:p>
        </p:txBody>
      </p:sp>
      <p:sp>
        <p:nvSpPr>
          <p:cNvPr id="17" name="Rectangle à coins arrondis 7"/>
          <p:cNvSpPr/>
          <p:nvPr/>
        </p:nvSpPr>
        <p:spPr>
          <a:xfrm>
            <a:off x="4158461" y="2051145"/>
            <a:ext cx="1691816" cy="1139604"/>
          </a:xfrm>
          <a:prstGeom prst="rect">
            <a:avLst/>
          </a:prstGeom>
          <a:solidFill>
            <a:schemeClr val="accent4"/>
          </a:solidFill>
          <a:ln>
            <a:noFill/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Bureau d’études </a:t>
            </a:r>
          </a:p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Franck Gottini</a:t>
            </a:r>
          </a:p>
        </p:txBody>
      </p:sp>
      <p:cxnSp>
        <p:nvCxnSpPr>
          <p:cNvPr id="18" name="Elbow Connector 70"/>
          <p:cNvCxnSpPr/>
          <p:nvPr/>
        </p:nvCxnSpPr>
        <p:spPr>
          <a:xfrm rot="5400000">
            <a:off x="5602817" y="2270238"/>
            <a:ext cx="826772" cy="331852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80" y="1408713"/>
            <a:ext cx="198074" cy="198074"/>
          </a:xfrm>
          <a:prstGeom prst="rect">
            <a:avLst/>
          </a:prstGeom>
          <a:effectLst/>
        </p:spPr>
      </p:pic>
      <p:cxnSp>
        <p:nvCxnSpPr>
          <p:cNvPr id="20" name="Connecteur droit 19"/>
          <p:cNvCxnSpPr>
            <a:stCxn id="26" idx="3"/>
            <a:endCxn id="8" idx="1"/>
          </p:cNvCxnSpPr>
          <p:nvPr/>
        </p:nvCxnSpPr>
        <p:spPr>
          <a:xfrm>
            <a:off x="3788977" y="1449297"/>
            <a:ext cx="1066242" cy="3847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28" idx="3"/>
          </p:cNvCxnSpPr>
          <p:nvPr/>
        </p:nvCxnSpPr>
        <p:spPr>
          <a:xfrm flipV="1">
            <a:off x="3250209" y="3590204"/>
            <a:ext cx="938819" cy="66731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30" idx="0"/>
            <a:endCxn id="16" idx="1"/>
          </p:cNvCxnSpPr>
          <p:nvPr/>
        </p:nvCxnSpPr>
        <p:spPr>
          <a:xfrm flipV="1">
            <a:off x="1971343" y="5131846"/>
            <a:ext cx="2187118" cy="24261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3"/>
            <a:endCxn id="31" idx="1"/>
          </p:cNvCxnSpPr>
          <p:nvPr/>
        </p:nvCxnSpPr>
        <p:spPr>
          <a:xfrm flipV="1">
            <a:off x="8238252" y="1893998"/>
            <a:ext cx="932321" cy="67131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5" idx="3"/>
            <a:endCxn id="33" idx="1"/>
          </p:cNvCxnSpPr>
          <p:nvPr/>
        </p:nvCxnSpPr>
        <p:spPr>
          <a:xfrm flipV="1">
            <a:off x="8059399" y="3772796"/>
            <a:ext cx="671331" cy="80394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396260" y="1189270"/>
            <a:ext cx="123862" cy="54902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26" name="Espace réservé du contenu 1"/>
          <p:cNvSpPr txBox="1">
            <a:spLocks/>
          </p:cNvSpPr>
          <p:nvPr/>
        </p:nvSpPr>
        <p:spPr bwMode="gray">
          <a:xfrm>
            <a:off x="1518168" y="1178878"/>
            <a:ext cx="2270809" cy="540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>
            <a:defPPr>
              <a:defRPr lang="fr-FR"/>
            </a:defPPr>
            <a:lvl1pPr marL="285750" indent="-193675">
              <a:spcBef>
                <a:spcPts val="2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400" b="1">
                <a:solidFill>
                  <a:srgbClr val="232323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fr-FR" sz="1000" dirty="0" smtClean="0"/>
              <a:t>Pilotage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807" y="3503065"/>
            <a:ext cx="108327" cy="1508897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28" name="Espace réservé du contenu 1"/>
          <p:cNvSpPr txBox="1">
            <a:spLocks/>
          </p:cNvSpPr>
          <p:nvPr/>
        </p:nvSpPr>
        <p:spPr bwMode="gray">
          <a:xfrm>
            <a:off x="168726" y="3503065"/>
            <a:ext cx="3081483" cy="15088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>
            <a:defPPr>
              <a:defRPr lang="fr-FR"/>
            </a:defPPr>
            <a:lvl1pPr marL="92075" indent="0">
              <a:spcBef>
                <a:spcPts val="2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1200" b="0">
                <a:solidFill>
                  <a:srgbClr val="232323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000" b="1" dirty="0">
                <a:solidFill>
                  <a:schemeClr val="tx1"/>
                </a:solidFill>
              </a:rPr>
              <a:t>  </a:t>
            </a:r>
            <a:r>
              <a:rPr lang="fr-FR" sz="1000" b="1" dirty="0" smtClean="0">
                <a:solidFill>
                  <a:schemeClr val="tx1"/>
                </a:solidFill>
              </a:rPr>
              <a:t>Missions: 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Spécifications fonctionnelles et conception applicative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 Conception générale et détaillée technique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 Réalisation applicative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Transférabilité du SI CPP2017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2 Chefs de projet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3 Architectes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27 Développeurs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64532" y="5374459"/>
            <a:ext cx="68752" cy="92252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0" name="Espace réservé du contenu 1"/>
          <p:cNvSpPr txBox="1">
            <a:spLocks/>
          </p:cNvSpPr>
          <p:nvPr/>
        </p:nvSpPr>
        <p:spPr bwMode="gray">
          <a:xfrm>
            <a:off x="841614" y="5374459"/>
            <a:ext cx="2259458" cy="9183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>
            <a:defPPr>
              <a:defRPr lang="fr-FR"/>
            </a:defPPr>
            <a:lvl1pPr marL="92075" indent="0">
              <a:spcBef>
                <a:spcPts val="2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1200" b="1">
                <a:solidFill>
                  <a:srgbClr val="232323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  </a:t>
            </a:r>
            <a:r>
              <a:rPr lang="fr-FR" sz="1000" dirty="0">
                <a:solidFill>
                  <a:schemeClr val="tx1"/>
                </a:solidFill>
              </a:rPr>
              <a:t>Missions: 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tx1"/>
                </a:solidFill>
              </a:rPr>
              <a:t>Tests et assistance à la recette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smtClean="0">
                <a:solidFill>
                  <a:schemeClr val="tx1"/>
                </a:solidFill>
              </a:rPr>
              <a:t>2 Chefs de projet </a:t>
            </a:r>
          </a:p>
          <a:p>
            <a:r>
              <a:rPr lang="fr-FR" sz="1000" dirty="0" smtClean="0">
                <a:solidFill>
                  <a:schemeClr val="tx1"/>
                </a:solidFill>
              </a:rPr>
              <a:t>13 Testeurs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170573" y="960147"/>
            <a:ext cx="116407" cy="18677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297386" y="965789"/>
            <a:ext cx="2779974" cy="18575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fr-FR" sz="1000" b="1" dirty="0">
                <a:solidFill>
                  <a:schemeClr val="tx1"/>
                </a:solidFill>
              </a:rPr>
              <a:t>  Missions: 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Construction des environnements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Construction et gestion de l’architecture et campagnes de performances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Préparation et exécution des raccordements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Transférabilité du SI CPP2017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b="1" dirty="0" smtClean="0">
                <a:solidFill>
                  <a:schemeClr val="tx1"/>
                </a:solidFill>
              </a:rPr>
              <a:t>1 Chef de projet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8 Développeurs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730730" y="3226082"/>
            <a:ext cx="108000" cy="1093427"/>
          </a:xfrm>
          <a:prstGeom prst="rect">
            <a:avLst/>
          </a:prstGeom>
          <a:solidFill>
            <a:srgbClr val="92D050"/>
          </a:solidFill>
          <a:ln w="9525"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838879" y="3218980"/>
            <a:ext cx="2332607" cy="10934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fr-FR" sz="1000" b="1" dirty="0">
                <a:solidFill>
                  <a:schemeClr val="tx1"/>
                </a:solidFill>
              </a:rPr>
              <a:t>  Missions: </a:t>
            </a:r>
          </a:p>
          <a:p>
            <a:pPr marL="263525" lvl="1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 Maintenance applicative</a:t>
            </a:r>
            <a:endParaRPr lang="fr-FR" sz="1000" b="1" dirty="0">
              <a:solidFill>
                <a:schemeClr val="tx1"/>
              </a:solidFill>
            </a:endParaRPr>
          </a:p>
          <a:p>
            <a:pPr marL="263525" indent="-171450">
              <a:buFont typeface="Arial" panose="020B0604020202020204" pitchFamily="34" charset="0"/>
              <a:buChar char="•"/>
            </a:pPr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1000" b="1" dirty="0" smtClean="0">
                <a:solidFill>
                  <a:schemeClr val="tx1"/>
                </a:solidFill>
              </a:rPr>
              <a:t>1 Chef de projet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8 Développeurs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472496" y="5802415"/>
            <a:ext cx="108000" cy="95543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>
              <a:buClr>
                <a:schemeClr val="accent6"/>
              </a:buClr>
              <a:buSzPct val="75000"/>
            </a:pPr>
            <a:endParaRPr lang="fr-FR" sz="1050" b="1" dirty="0">
              <a:solidFill>
                <a:srgbClr val="232323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580496" y="5802415"/>
            <a:ext cx="1980000" cy="9541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fr-FR" sz="1000" b="1" dirty="0">
                <a:solidFill>
                  <a:schemeClr val="tx1"/>
                </a:solidFill>
              </a:rPr>
              <a:t>Missions: </a:t>
            </a:r>
          </a:p>
          <a:p>
            <a:pPr marL="263525" lvl="1" indent="-171450">
              <a:buFont typeface="Arial" panose="020B0604020202020204" pitchFamily="34" charset="0"/>
              <a:buChar char="•"/>
            </a:pPr>
            <a:r>
              <a:rPr lang="fr-FR" sz="1000" b="1" dirty="0">
                <a:solidFill>
                  <a:schemeClr val="tx1"/>
                </a:solidFill>
              </a:rPr>
              <a:t> </a:t>
            </a:r>
            <a:r>
              <a:rPr lang="fr-FR" sz="1000" b="1" dirty="0" smtClean="0">
                <a:solidFill>
                  <a:schemeClr val="tx1"/>
                </a:solidFill>
              </a:rPr>
              <a:t>Développement Axway</a:t>
            </a:r>
          </a:p>
          <a:p>
            <a:pPr marL="263525" lvl="1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Raccordements</a:t>
            </a:r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b="1" dirty="0" smtClean="0">
                <a:solidFill>
                  <a:schemeClr val="tx1"/>
                </a:solidFill>
              </a:rPr>
              <a:t>1 Chef de projet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1 Architecte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3 Développeurs</a:t>
            </a:r>
            <a:endParaRPr lang="fr-FR" sz="1000" b="1" dirty="0">
              <a:solidFill>
                <a:schemeClr val="tx1"/>
              </a:solidFill>
            </a:endParaRPr>
          </a:p>
        </p:txBody>
      </p:sp>
      <p:cxnSp>
        <p:nvCxnSpPr>
          <p:cNvPr id="37" name="Connecteur droit 36"/>
          <p:cNvCxnSpPr>
            <a:stCxn id="39" idx="3"/>
          </p:cNvCxnSpPr>
          <p:nvPr/>
        </p:nvCxnSpPr>
        <p:spPr>
          <a:xfrm>
            <a:off x="8059399" y="6171146"/>
            <a:ext cx="355947" cy="24334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158461" y="5395952"/>
            <a:ext cx="3900938" cy="3600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Migration Romain Brusselle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58461" y="5840061"/>
            <a:ext cx="3900938" cy="6621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Système d’Echange</a:t>
            </a:r>
          </a:p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Diako Ghaderi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036334" y="4700601"/>
            <a:ext cx="108000" cy="8317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>
              <a:buClr>
                <a:schemeClr val="accent6"/>
              </a:buClr>
              <a:buSzPct val="75000"/>
            </a:pPr>
            <a:endParaRPr lang="fr-FR" sz="1050" b="1" dirty="0">
              <a:solidFill>
                <a:srgbClr val="232323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144333" y="4699365"/>
            <a:ext cx="2853647" cy="8317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fr-FR" sz="1000" b="1" dirty="0">
                <a:solidFill>
                  <a:schemeClr val="tx1"/>
                </a:solidFill>
              </a:rPr>
              <a:t> Missions: </a:t>
            </a:r>
          </a:p>
          <a:p>
            <a:pPr marL="263525" lvl="1" indent="-171450">
              <a:buFont typeface="Arial" panose="020B0604020202020204" pitchFamily="34" charset="0"/>
              <a:buChar char="•"/>
            </a:pPr>
            <a:r>
              <a:rPr lang="fr-FR" sz="1000" b="1" dirty="0">
                <a:solidFill>
                  <a:schemeClr val="tx1"/>
                </a:solidFill>
              </a:rPr>
              <a:t> Mise en production et </a:t>
            </a:r>
            <a:r>
              <a:rPr lang="fr-FR" sz="1000" b="1" dirty="0" smtClean="0">
                <a:solidFill>
                  <a:schemeClr val="tx1"/>
                </a:solidFill>
              </a:rPr>
              <a:t>Migration/Bascule</a:t>
            </a:r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b="1" dirty="0" smtClean="0">
                <a:solidFill>
                  <a:schemeClr val="tx1"/>
                </a:solidFill>
              </a:rPr>
              <a:t>1 Chef de projet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2 Architectes 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2 Analystes</a:t>
            </a:r>
            <a:endParaRPr lang="fr-FR" sz="1000" b="1" dirty="0">
              <a:solidFill>
                <a:schemeClr val="tx1"/>
              </a:solidFill>
            </a:endParaRPr>
          </a:p>
        </p:txBody>
      </p:sp>
      <p:cxnSp>
        <p:nvCxnSpPr>
          <p:cNvPr id="42" name="Connecteur droit 41"/>
          <p:cNvCxnSpPr>
            <a:stCxn id="40" idx="1"/>
            <a:endCxn id="38" idx="3"/>
          </p:cNvCxnSpPr>
          <p:nvPr/>
        </p:nvCxnSpPr>
        <p:spPr>
          <a:xfrm flipH="1">
            <a:off x="8059399" y="5116453"/>
            <a:ext cx="976935" cy="45949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1163" y="1929279"/>
            <a:ext cx="102976" cy="1241915"/>
          </a:xfrm>
          <a:prstGeom prst="rect">
            <a:avLst/>
          </a:prstGeom>
          <a:solidFill>
            <a:srgbClr val="F07D00"/>
          </a:solidFill>
          <a:ln w="9525">
            <a:solidFill>
              <a:srgbClr val="F07D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4" name="Espace réservé du contenu 1"/>
          <p:cNvSpPr txBox="1">
            <a:spLocks/>
          </p:cNvSpPr>
          <p:nvPr/>
        </p:nvSpPr>
        <p:spPr bwMode="gray">
          <a:xfrm>
            <a:off x="619163" y="1930116"/>
            <a:ext cx="2787749" cy="1241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>
            <a:defPPr>
              <a:defRPr lang="fr-FR"/>
            </a:defPPr>
            <a:lvl1pPr marL="92075" indent="0">
              <a:spcBef>
                <a:spcPts val="2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1200" b="0">
                <a:solidFill>
                  <a:srgbClr val="232323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000" b="1" dirty="0" smtClean="0">
                <a:solidFill>
                  <a:schemeClr val="tx1"/>
                </a:solidFill>
              </a:rPr>
              <a:t>Missions: 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Accompagnement des pilotes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Transférabilité du SI CPP2017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Support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 2 Chef de projets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3 Analystes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Localisation: Noisy le Grand</a:t>
            </a:r>
            <a:endParaRPr lang="fr-FR" sz="1000" b="1" dirty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>
            <a:stCxn id="44" idx="3"/>
            <a:endCxn id="17" idx="1"/>
          </p:cNvCxnSpPr>
          <p:nvPr/>
        </p:nvCxnSpPr>
        <p:spPr>
          <a:xfrm>
            <a:off x="3406912" y="2550635"/>
            <a:ext cx="751549" cy="7031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778" y="242555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L’ALTERNANCE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L’organisation du projet – détail BUild</a:t>
            </a:r>
            <a:endParaRPr lang="fr-FR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113632159"/>
              </p:ext>
            </p:extLst>
          </p:nvPr>
        </p:nvGraphicFramePr>
        <p:xfrm>
          <a:off x="1736141" y="939875"/>
          <a:ext cx="8928992" cy="5660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8672912" y="1678271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Qualification des </a:t>
            </a:r>
            <a:r>
              <a:rPr lang="fr-FR" b="1" dirty="0" smtClean="0"/>
              <a:t>flux</a:t>
            </a:r>
          </a:p>
          <a:p>
            <a:r>
              <a:rPr lang="fr-FR" b="1" dirty="0" smtClean="0"/>
              <a:t>4 ETP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946543" y="616342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des </a:t>
            </a:r>
            <a:r>
              <a:rPr lang="fr-FR" b="1" dirty="0"/>
              <a:t>comptes Front-Office </a:t>
            </a:r>
            <a:r>
              <a:rPr lang="fr-FR" dirty="0"/>
              <a:t>et gestion des </a:t>
            </a:r>
            <a:r>
              <a:rPr lang="fr-FR" b="1" dirty="0"/>
              <a:t>structures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6 ETP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8726170" y="4180235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Application mobile et </a:t>
            </a:r>
            <a:r>
              <a:rPr lang="fr-FR" b="1" dirty="0"/>
              <a:t>services exposés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6 ETP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946543" y="5758869"/>
            <a:ext cx="2544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Support</a:t>
            </a:r>
            <a:r>
              <a:rPr lang="fr-FR" dirty="0"/>
              <a:t> </a:t>
            </a:r>
            <a:r>
              <a:rPr lang="fr-FR" b="1" dirty="0"/>
              <a:t>client</a:t>
            </a:r>
            <a:r>
              <a:rPr lang="fr-FR" dirty="0"/>
              <a:t>, sollicitations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2 ETP</a:t>
            </a:r>
            <a:endParaRPr lang="fr-FR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424079" y="4180234"/>
            <a:ext cx="3377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des </a:t>
            </a:r>
            <a:r>
              <a:rPr lang="fr-FR" b="1" dirty="0"/>
              <a:t>comptes Front-Office </a:t>
            </a:r>
            <a:r>
              <a:rPr lang="fr-FR" dirty="0"/>
              <a:t>et gestion des </a:t>
            </a:r>
            <a:r>
              <a:rPr lang="fr-FR" b="1" dirty="0"/>
              <a:t>structures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4 ETP</a:t>
            </a:r>
            <a:endParaRPr lang="fr-FR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95469" y="1121716"/>
            <a:ext cx="4565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de l’</a:t>
            </a:r>
            <a:r>
              <a:rPr lang="fr-FR" b="1" dirty="0"/>
              <a:t>émission et réception des </a:t>
            </a:r>
            <a:r>
              <a:rPr lang="fr-FR" b="1" dirty="0" smtClean="0"/>
              <a:t>demandes de paiement</a:t>
            </a:r>
            <a:r>
              <a:rPr lang="fr-FR" dirty="0" smtClean="0"/>
              <a:t> : </a:t>
            </a:r>
            <a:r>
              <a:rPr lang="fr-FR" b="1" dirty="0" smtClean="0"/>
              <a:t>factures </a:t>
            </a:r>
            <a:r>
              <a:rPr lang="fr-FR" b="1" dirty="0"/>
              <a:t>à </a:t>
            </a:r>
            <a:r>
              <a:rPr lang="fr-FR" b="1" dirty="0" smtClean="0"/>
              <a:t>valider, factures </a:t>
            </a:r>
            <a:r>
              <a:rPr lang="fr-FR" b="1" dirty="0"/>
              <a:t>de </a:t>
            </a:r>
            <a:r>
              <a:rPr lang="fr-FR" b="1" dirty="0" smtClean="0"/>
              <a:t>travaux</a:t>
            </a:r>
            <a:r>
              <a:rPr lang="fr-FR" dirty="0" smtClean="0"/>
              <a:t>, </a:t>
            </a:r>
            <a:r>
              <a:rPr lang="fr-FR" b="1" dirty="0" smtClean="0"/>
              <a:t>mémoires de justice</a:t>
            </a:r>
            <a:r>
              <a:rPr lang="fr-FR" dirty="0" smtClean="0"/>
              <a:t>, </a:t>
            </a:r>
            <a:r>
              <a:rPr lang="fr-FR" b="1" dirty="0" smtClean="0"/>
              <a:t>engagements juridiques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b="1" dirty="0" smtClean="0"/>
              <a:t>10 ETP*</a:t>
            </a:r>
            <a:endParaRPr lang="fr-FR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9959752" y="142627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* ETP : Emploi Temps Plein</a:t>
            </a:r>
            <a:endParaRPr lang="fr-FR" sz="1400" i="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 – architecture du système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14" name="Espace réservé pour une image  13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5" name="Espace réservé pour une image 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" t="14461" r="-142" b="43377"/>
          <a:stretch/>
        </p:blipFill>
        <p:spPr bwMode="gray">
          <a:xfrm>
            <a:off x="17821" y="-2540"/>
            <a:ext cx="12207855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162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0</TotalTime>
  <Words>2796</Words>
  <Application>Microsoft Office PowerPoint</Application>
  <PresentationFormat>Grand écran</PresentationFormat>
  <Paragraphs>745</Paragraphs>
  <Slides>43</Slides>
  <Notes>26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52" baseType="lpstr">
      <vt:lpstr>Arial</vt:lpstr>
      <vt:lpstr>Calibri</vt:lpstr>
      <vt:lpstr>Helvetica 45 Light</vt:lpstr>
      <vt:lpstr>Tahoma</vt:lpstr>
      <vt:lpstr>Verdana</vt:lpstr>
      <vt:lpstr>Wingdings</vt:lpstr>
      <vt:lpstr>ヒラギノ角ゴ Pro W3</vt:lpstr>
      <vt:lpstr>FR_Template_SopraSteria_Consulting_SopraHR</vt:lpstr>
      <vt:lpstr>Feuille Microsoft Excel 97-2003</vt:lpstr>
      <vt:lpstr>Soutenance CONTRAT Professionnalisation</vt:lpstr>
      <vt:lpstr>Sommaire</vt:lpstr>
      <vt:lpstr>1 – Contexte de l’alternance</vt:lpstr>
      <vt:lpstr>CONTEXTE DE L’ALTERNANCE</vt:lpstr>
      <vt:lpstr>CONTEXTE DE L’ALTERNANCE</vt:lpstr>
      <vt:lpstr>CONTEXTE DE L’ALTERNANCE</vt:lpstr>
      <vt:lpstr>CONTEXTE DE L’ALTERNANCE</vt:lpstr>
      <vt:lpstr>CONTEXTE DE L’ALTERNANCE</vt:lpstr>
      <vt:lpstr>2 – architecture du système</vt:lpstr>
      <vt:lpstr>Architecture du système</vt:lpstr>
      <vt:lpstr>Architecture du système</vt:lpstr>
      <vt:lpstr>3 – ingénierie</vt:lpstr>
      <vt:lpstr>Ingénierie</vt:lpstr>
      <vt:lpstr>Ingénierie</vt:lpstr>
      <vt:lpstr>Ingénierie</vt:lpstr>
      <vt:lpstr>Ingénierie</vt:lpstr>
      <vt:lpstr>Ingénierie</vt:lpstr>
      <vt:lpstr>ingénierie</vt:lpstr>
      <vt:lpstr>4 – missions réalisées</vt:lpstr>
      <vt:lpstr>Missions effectuées</vt:lpstr>
      <vt:lpstr>Missions effectuées</vt:lpstr>
      <vt:lpstr>Missions effectuées</vt:lpstr>
      <vt:lpstr>Missions effectuées</vt:lpstr>
      <vt:lpstr>5 – Conclusion</vt:lpstr>
      <vt:lpstr>Conclusion</vt:lpstr>
      <vt:lpstr>Merci de votre attention</vt:lpstr>
      <vt:lpstr>QUESTIONS / réponses</vt:lpstr>
      <vt:lpstr>ANNEXES</vt:lpstr>
      <vt:lpstr>AGenCe pour l’informatique financière de l’état</vt:lpstr>
      <vt:lpstr>Le Projet CPP2017</vt:lpstr>
      <vt:lpstr>Chorus pro</vt:lpstr>
      <vt:lpstr>ACTeur transverse</vt:lpstr>
      <vt:lpstr>Responsable de domaine</vt:lpstr>
      <vt:lpstr>Missions effectuées</vt:lpstr>
      <vt:lpstr>Missions effectuées</vt:lpstr>
      <vt:lpstr>Gestion des versions</vt:lpstr>
      <vt:lpstr>Responsable de domaine</vt:lpstr>
      <vt:lpstr>Présentation PowerPoint</vt:lpstr>
      <vt:lpstr>Présentation outils</vt:lpstr>
      <vt:lpstr>Fiche métier</vt:lpstr>
      <vt:lpstr>Fiche métier</vt:lpstr>
      <vt:lpstr>Fiche métier</vt:lpstr>
      <vt:lpstr>Fiche métier</vt:lpstr>
    </vt:vector>
  </TitlesOfParts>
  <Company>Sopra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 m1</dc:title>
  <dc:creator>Zeroual abdelbassit</dc:creator>
  <cp:lastModifiedBy>TRINTA Bruno</cp:lastModifiedBy>
  <cp:revision>262</cp:revision>
  <cp:lastPrinted>2014-12-11T13:29:41Z</cp:lastPrinted>
  <dcterms:created xsi:type="dcterms:W3CDTF">2015-07-30T17:55:04Z</dcterms:created>
  <dcterms:modified xsi:type="dcterms:W3CDTF">2017-09-29T10:25:30Z</dcterms:modified>
</cp:coreProperties>
</file>