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6"/>
    <a:srgbClr val="008EFF"/>
    <a:srgbClr val="CC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10A7A-6893-41A5-8C99-FC62D595DB18}" v="140" dt="2020-05-29T08:58:03.179"/>
    <p1510:client id="{D356E77B-62DD-6E4D-A264-7EB4B6107BD1}" v="220" dt="2020-05-26T07:27:2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6327"/>
  </p:normalViewPr>
  <p:slideViewPr>
    <p:cSldViewPr snapToGrid="0" snapToObjects="1">
      <p:cViewPr>
        <p:scale>
          <a:sx n="40" d="100"/>
          <a:sy n="40" d="100"/>
        </p:scale>
        <p:origin x="2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6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14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27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7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74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14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974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669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691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8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10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BFE9-C7B7-F54F-A580-B27F75562A52}" type="datetimeFigureOut">
              <a:rPr lang="en-DE" smtClean="0"/>
              <a:t>29.05.20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11E1-7EBE-0D43-8F96-0FDC31BE7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1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EFF">
                <a:alpha val="24706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31849E-145E-DA44-8028-B03A0567D2AC}"/>
              </a:ext>
            </a:extLst>
          </p:cNvPr>
          <p:cNvSpPr txBox="1"/>
          <p:nvPr/>
        </p:nvSpPr>
        <p:spPr>
          <a:xfrm>
            <a:off x="4047575" y="545017"/>
            <a:ext cx="221800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3056"/>
                </a:solidFill>
              </a:rPr>
              <a:t>Visual Analysis of Ontology Matching Results with the MELT Dashboard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326A93-DD52-5141-AF17-51320F6523D1}"/>
              </a:ext>
            </a:extLst>
          </p:cNvPr>
          <p:cNvCxnSpPr>
            <a:cxnSpLocks/>
          </p:cNvCxnSpPr>
          <p:nvPr/>
        </p:nvCxnSpPr>
        <p:spPr>
          <a:xfrm>
            <a:off x="1136520" y="3521058"/>
            <a:ext cx="27927300" cy="0"/>
          </a:xfrm>
          <a:prstGeom prst="line">
            <a:avLst/>
          </a:prstGeom>
          <a:ln w="381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6533F2-D607-5F40-B237-495E317EE192}"/>
              </a:ext>
            </a:extLst>
          </p:cNvPr>
          <p:cNvSpPr txBox="1"/>
          <p:nvPr/>
        </p:nvSpPr>
        <p:spPr>
          <a:xfrm>
            <a:off x="3670983" y="4198295"/>
            <a:ext cx="6801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3056"/>
                </a:solidFill>
              </a:rPr>
              <a:t>Jan </a:t>
            </a:r>
            <a:r>
              <a:rPr lang="en-US" sz="5400" dirty="0" err="1">
                <a:solidFill>
                  <a:srgbClr val="003056"/>
                </a:solidFill>
              </a:rPr>
              <a:t>Portisch</a:t>
            </a:r>
            <a:endParaRPr lang="en-US" sz="5400" dirty="0">
              <a:solidFill>
                <a:srgbClr val="003056"/>
              </a:solidFill>
            </a:endParaRPr>
          </a:p>
          <a:p>
            <a:pPr algn="ctr"/>
            <a:r>
              <a:rPr lang="en-US" sz="3600" dirty="0" err="1">
                <a:solidFill>
                  <a:srgbClr val="003056"/>
                </a:solidFill>
              </a:rPr>
              <a:t>jan@informatik.uni-mannheim.de</a:t>
            </a:r>
            <a:endParaRPr lang="en-US" sz="3600" dirty="0">
              <a:solidFill>
                <a:srgbClr val="00305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2B848-1882-2345-8944-A8600414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20" y="3776799"/>
            <a:ext cx="2241855" cy="2320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F9AE07-70C6-1248-B33D-84B066C946D3}"/>
              </a:ext>
            </a:extLst>
          </p:cNvPr>
          <p:cNvCxnSpPr>
            <a:cxnSpLocks/>
          </p:cNvCxnSpPr>
          <p:nvPr/>
        </p:nvCxnSpPr>
        <p:spPr>
          <a:xfrm>
            <a:off x="1138238" y="6352859"/>
            <a:ext cx="27927300" cy="0"/>
          </a:xfrm>
          <a:prstGeom prst="line">
            <a:avLst/>
          </a:prstGeom>
          <a:ln w="381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05D0758-71FC-8444-AE4B-120B99AC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965" y="3748974"/>
            <a:ext cx="2241855" cy="2320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E4B58-C29D-AC42-83F1-8C75D17AAC8E}"/>
              </a:ext>
            </a:extLst>
          </p:cNvPr>
          <p:cNvSpPr txBox="1"/>
          <p:nvPr/>
        </p:nvSpPr>
        <p:spPr>
          <a:xfrm>
            <a:off x="11480209" y="4210756"/>
            <a:ext cx="6801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3056"/>
                </a:solidFill>
              </a:rPr>
              <a:t>Sven </a:t>
            </a:r>
            <a:r>
              <a:rPr lang="en-US" sz="5400" dirty="0" err="1">
                <a:solidFill>
                  <a:srgbClr val="003056"/>
                </a:solidFill>
              </a:rPr>
              <a:t>Hertling</a:t>
            </a:r>
            <a:endParaRPr lang="en-US" sz="5400" dirty="0">
              <a:solidFill>
                <a:srgbClr val="003056"/>
              </a:solidFill>
            </a:endParaRPr>
          </a:p>
          <a:p>
            <a:pPr algn="ctr"/>
            <a:r>
              <a:rPr lang="en-US" sz="3600" dirty="0" err="1">
                <a:solidFill>
                  <a:srgbClr val="003056"/>
                </a:solidFill>
              </a:rPr>
              <a:t>sven@informatik.uni-mannheim.de</a:t>
            </a:r>
            <a:endParaRPr lang="en-US" sz="3600" dirty="0">
              <a:solidFill>
                <a:srgbClr val="00305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2CF18-BC20-2345-B2D1-E4A6C440A8D9}"/>
              </a:ext>
            </a:extLst>
          </p:cNvPr>
          <p:cNvSpPr txBox="1"/>
          <p:nvPr/>
        </p:nvSpPr>
        <p:spPr>
          <a:xfrm>
            <a:off x="19014880" y="4198295"/>
            <a:ext cx="7366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3056"/>
                </a:solidFill>
              </a:rPr>
              <a:t>Heiko </a:t>
            </a:r>
            <a:r>
              <a:rPr lang="en-US" sz="5400" dirty="0" err="1">
                <a:solidFill>
                  <a:srgbClr val="003056"/>
                </a:solidFill>
              </a:rPr>
              <a:t>Paulheim</a:t>
            </a:r>
            <a:endParaRPr lang="en-US" sz="5400" dirty="0">
              <a:solidFill>
                <a:srgbClr val="003056"/>
              </a:solidFill>
            </a:endParaRPr>
          </a:p>
          <a:p>
            <a:pPr algn="ctr"/>
            <a:r>
              <a:rPr lang="en-US" sz="3600" dirty="0" err="1">
                <a:solidFill>
                  <a:srgbClr val="003056"/>
                </a:solidFill>
              </a:rPr>
              <a:t>heiko@informatik.uni-mannheim.de</a:t>
            </a:r>
            <a:endParaRPr lang="en-US" sz="3600" dirty="0">
              <a:solidFill>
                <a:srgbClr val="003056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E4B778F-F559-9D40-A74A-C2A865AB4B8A}"/>
              </a:ext>
            </a:extLst>
          </p:cNvPr>
          <p:cNvSpPr/>
          <p:nvPr/>
        </p:nvSpPr>
        <p:spPr>
          <a:xfrm>
            <a:off x="7071878" y="37578501"/>
            <a:ext cx="3636324" cy="4671481"/>
          </a:xfrm>
          <a:prstGeom prst="roundRect">
            <a:avLst/>
          </a:prstGeom>
          <a:solidFill>
            <a:srgbClr val="003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73CCB-5504-8A4A-BD15-1244820D8716}"/>
              </a:ext>
            </a:extLst>
          </p:cNvPr>
          <p:cNvSpPr txBox="1"/>
          <p:nvPr/>
        </p:nvSpPr>
        <p:spPr>
          <a:xfrm>
            <a:off x="8368797" y="41070858"/>
            <a:ext cx="117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PDF</a:t>
            </a:r>
            <a:endParaRPr lang="en-DE" sz="4000" dirty="0">
              <a:solidFill>
                <a:schemeClr val="bg1"/>
              </a:solidFill>
            </a:endParaRPr>
          </a:p>
        </p:txBody>
      </p:sp>
      <p:pic>
        <p:nvPicPr>
          <p:cNvPr id="35" name="Picture 3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F9406E74-F7BC-0C4D-9E29-B4F947DE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314" y="38258228"/>
            <a:ext cx="2515451" cy="25154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C4B4187-38CB-2D4B-B544-6FDDA255C2BF}"/>
              </a:ext>
            </a:extLst>
          </p:cNvPr>
          <p:cNvSpPr txBox="1"/>
          <p:nvPr/>
        </p:nvSpPr>
        <p:spPr>
          <a:xfrm>
            <a:off x="4047575" y="7111646"/>
            <a:ext cx="22180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6000" dirty="0">
                <a:solidFill>
                  <a:srgbClr val="003056"/>
                </a:solidFill>
              </a:rPr>
              <a:t>”An interactive Web user interface for ontology alignment evaluation </a:t>
            </a:r>
            <a:br>
              <a:rPr lang="en-DE" sz="6000" dirty="0">
                <a:solidFill>
                  <a:srgbClr val="003056"/>
                </a:solidFill>
              </a:rPr>
            </a:br>
            <a:r>
              <a:rPr lang="en-DE" sz="6000" dirty="0">
                <a:solidFill>
                  <a:srgbClr val="003056"/>
                </a:solidFill>
              </a:rPr>
              <a:t>built with the Matching EvaLuation Toolkit (MELT)”</a:t>
            </a:r>
          </a:p>
        </p:txBody>
      </p:sp>
      <p:pic>
        <p:nvPicPr>
          <p:cNvPr id="42" name="Picture 4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B68F640-FB22-E443-8BF8-06C3CB3BD8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70"/>
          <a:stretch/>
        </p:blipFill>
        <p:spPr>
          <a:xfrm>
            <a:off x="6419725" y="9971002"/>
            <a:ext cx="17360890" cy="26139960"/>
          </a:xfrm>
          <a:prstGeom prst="rect">
            <a:avLst/>
          </a:prstGeom>
          <a:ln w="38100">
            <a:solidFill>
              <a:srgbClr val="003056"/>
            </a:solidFill>
          </a:ln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E1A80B1-72CB-6842-8642-5A91DCF1289E}"/>
              </a:ext>
            </a:extLst>
          </p:cNvPr>
          <p:cNvSpPr/>
          <p:nvPr/>
        </p:nvSpPr>
        <p:spPr>
          <a:xfrm>
            <a:off x="13319444" y="37587265"/>
            <a:ext cx="3636324" cy="4671481"/>
          </a:xfrm>
          <a:prstGeom prst="roundRect">
            <a:avLst/>
          </a:prstGeom>
          <a:solidFill>
            <a:srgbClr val="003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7B02EB-5580-6B47-B337-69A6DC890C08}"/>
              </a:ext>
            </a:extLst>
          </p:cNvPr>
          <p:cNvSpPr txBox="1"/>
          <p:nvPr/>
        </p:nvSpPr>
        <p:spPr>
          <a:xfrm>
            <a:off x="14473768" y="41108227"/>
            <a:ext cx="146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Demo</a:t>
            </a:r>
            <a:endParaRPr lang="en-DE" sz="4000" dirty="0">
              <a:solidFill>
                <a:schemeClr val="bg1"/>
              </a:solidFill>
            </a:endParaRPr>
          </a:p>
        </p:txBody>
      </p:sp>
      <p:pic>
        <p:nvPicPr>
          <p:cNvPr id="39" name="Picture 38" descr="A picture containing clock&#10;&#10;Description automatically generated">
            <a:extLst>
              <a:ext uri="{FF2B5EF4-FFF2-40B4-BE49-F238E27FC236}">
                <a16:creationId xmlns:a16="http://schemas.microsoft.com/office/drawing/2014/main" id="{A50BE3FD-3216-A54D-81E3-92CAF3E2F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509" y="38266992"/>
            <a:ext cx="2516742" cy="2516742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098E339-D070-E54E-A3E2-EF340B0618C6}"/>
              </a:ext>
            </a:extLst>
          </p:cNvPr>
          <p:cNvSpPr/>
          <p:nvPr/>
        </p:nvSpPr>
        <p:spPr>
          <a:xfrm>
            <a:off x="19802439" y="37587265"/>
            <a:ext cx="3636324" cy="4671481"/>
          </a:xfrm>
          <a:prstGeom prst="roundRect">
            <a:avLst/>
          </a:prstGeom>
          <a:solidFill>
            <a:srgbClr val="003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854FAE-C0A6-F142-B7AB-F68D0D143978}"/>
              </a:ext>
            </a:extLst>
          </p:cNvPr>
          <p:cNvSpPr txBox="1"/>
          <p:nvPr/>
        </p:nvSpPr>
        <p:spPr>
          <a:xfrm>
            <a:off x="20717317" y="41108227"/>
            <a:ext cx="170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1"/>
                </a:solidFill>
              </a:rPr>
              <a:t>GitHub</a:t>
            </a:r>
            <a:endParaRPr lang="en-DE" sz="4000" dirty="0">
              <a:solidFill>
                <a:schemeClr val="bg1"/>
              </a:solidFill>
            </a:endParaRP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8AE1CD-F40C-1F47-AB8A-B586ABC2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4027" y="38256530"/>
            <a:ext cx="2520600" cy="25206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B5368E9-9249-4A43-986A-1D05C85645F0}"/>
              </a:ext>
            </a:extLst>
          </p:cNvPr>
          <p:cNvSpPr/>
          <p:nvPr/>
        </p:nvSpPr>
        <p:spPr>
          <a:xfrm>
            <a:off x="6497493" y="11612880"/>
            <a:ext cx="10458276" cy="5417820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F04CC7-7572-5749-9FE8-9676C22FBD64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5440853" y="17206123"/>
            <a:ext cx="6050733" cy="2509953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C7728F-FEA5-0F42-A2D1-7DBFB7282DD8}"/>
              </a:ext>
            </a:extLst>
          </p:cNvPr>
          <p:cNvCxnSpPr>
            <a:cxnSpLocks/>
          </p:cNvCxnSpPr>
          <p:nvPr/>
        </p:nvCxnSpPr>
        <p:spPr>
          <a:xfrm flipH="1">
            <a:off x="731520" y="11795760"/>
            <a:ext cx="4663441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9A2FD1-FC1C-1243-9B55-6785C4978863}"/>
              </a:ext>
            </a:extLst>
          </p:cNvPr>
          <p:cNvSpPr txBox="1"/>
          <p:nvPr/>
        </p:nvSpPr>
        <p:spPr>
          <a:xfrm>
            <a:off x="731520" y="12184380"/>
            <a:ext cx="4663440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Track/Testcase Selection</a:t>
            </a:r>
            <a:br>
              <a:rPr lang="en-DE" sz="4000" dirty="0"/>
            </a:br>
            <a:r>
              <a:rPr lang="en-DE" sz="4000" dirty="0">
                <a:solidFill>
                  <a:srgbClr val="003056"/>
                </a:solidFill>
              </a:rPr>
              <a:t>Aggregations are calculated on the fly.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731DEC-661B-024A-9EC1-14020ECD2640}"/>
              </a:ext>
            </a:extLst>
          </p:cNvPr>
          <p:cNvSpPr/>
          <p:nvPr/>
        </p:nvSpPr>
        <p:spPr>
          <a:xfrm>
            <a:off x="17469148" y="11612879"/>
            <a:ext cx="5642312" cy="5577829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CB9A5B-A666-F841-96BF-6F850ABCE43A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3111460" y="11795760"/>
            <a:ext cx="1884785" cy="2606034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C5CDD0-05D7-184F-A3B9-23160C247913}"/>
              </a:ext>
            </a:extLst>
          </p:cNvPr>
          <p:cNvCxnSpPr>
            <a:cxnSpLocks/>
          </p:cNvCxnSpPr>
          <p:nvPr/>
        </p:nvCxnSpPr>
        <p:spPr>
          <a:xfrm flipH="1">
            <a:off x="25018672" y="11795760"/>
            <a:ext cx="5074496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345B83-E4A5-8A4E-8CBC-D479C87E8CF7}"/>
              </a:ext>
            </a:extLst>
          </p:cNvPr>
          <p:cNvSpPr txBox="1"/>
          <p:nvPr/>
        </p:nvSpPr>
        <p:spPr>
          <a:xfrm>
            <a:off x="24996245" y="12140684"/>
            <a:ext cx="5111961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Confidence Filters</a:t>
            </a:r>
            <a:br>
              <a:rPr lang="en-DE" sz="5400" dirty="0"/>
            </a:br>
            <a:r>
              <a:rPr lang="en-DE" sz="4000" dirty="0">
                <a:solidFill>
                  <a:srgbClr val="003056"/>
                </a:solidFill>
              </a:rPr>
              <a:t>Filter results by matcher</a:t>
            </a:r>
            <a:br>
              <a:rPr lang="en-DE" sz="4000" dirty="0"/>
            </a:br>
            <a:r>
              <a:rPr lang="en-DE" sz="4000" dirty="0">
                <a:solidFill>
                  <a:srgbClr val="003056"/>
                </a:solidFill>
              </a:rPr>
              <a:t>confidence level.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B0F8F8-B256-B244-B633-0A24AD05D9F6}"/>
              </a:ext>
            </a:extLst>
          </p:cNvPr>
          <p:cNvSpPr txBox="1"/>
          <p:nvPr/>
        </p:nvSpPr>
        <p:spPr>
          <a:xfrm>
            <a:off x="726836" y="38256530"/>
            <a:ext cx="595343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8000" i="1" dirty="0">
                <a:solidFill>
                  <a:srgbClr val="003056"/>
                </a:solidFill>
              </a:rPr>
              <a:t>Much more features are</a:t>
            </a:r>
            <a:br>
              <a:rPr lang="en-DE" sz="8000" i="1" dirty="0"/>
            </a:br>
            <a:r>
              <a:rPr lang="en-DE" sz="8000" i="1" dirty="0">
                <a:solidFill>
                  <a:srgbClr val="003056"/>
                </a:solidFill>
              </a:rPr>
              <a:t>available.</a:t>
            </a:r>
            <a:endParaRPr lang="de-DE" sz="8000" i="1" dirty="0">
              <a:solidFill>
                <a:srgbClr val="003056"/>
              </a:solidFill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C83E91-38B4-DD4B-9FF2-9E2FC9332094}"/>
              </a:ext>
            </a:extLst>
          </p:cNvPr>
          <p:cNvSpPr txBox="1"/>
          <p:nvPr/>
        </p:nvSpPr>
        <p:spPr>
          <a:xfrm>
            <a:off x="24704706" y="38256530"/>
            <a:ext cx="5101245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8000" i="1" dirty="0">
                <a:solidFill>
                  <a:srgbClr val="003056"/>
                </a:solidFill>
              </a:rPr>
              <a:t>Try out the new MELT Dashboard!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47FD56-E9BA-C14E-929C-064BDF1B94A9}"/>
              </a:ext>
            </a:extLst>
          </p:cNvPr>
          <p:cNvSpPr/>
          <p:nvPr/>
        </p:nvSpPr>
        <p:spPr>
          <a:xfrm>
            <a:off x="17469148" y="17186911"/>
            <a:ext cx="5642312" cy="4987289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C4A9A4-66FE-084F-946B-208BBA05BFA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23111460" y="17030700"/>
            <a:ext cx="1917011" cy="2649856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950C52-3E62-CC42-8B23-B371E8E2762D}"/>
              </a:ext>
            </a:extLst>
          </p:cNvPr>
          <p:cNvCxnSpPr>
            <a:cxnSpLocks/>
          </p:cNvCxnSpPr>
          <p:nvPr/>
        </p:nvCxnSpPr>
        <p:spPr>
          <a:xfrm flipH="1">
            <a:off x="25028471" y="17030700"/>
            <a:ext cx="4872661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AA25DB-9C2C-3B4A-A0B9-17C743A17838}"/>
              </a:ext>
            </a:extLst>
          </p:cNvPr>
          <p:cNvSpPr txBox="1"/>
          <p:nvPr/>
        </p:nvSpPr>
        <p:spPr>
          <a:xfrm>
            <a:off x="25028678" y="17375624"/>
            <a:ext cx="502225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A Visual Confusion Matrix</a:t>
            </a:r>
            <a:br>
              <a:rPr lang="en-DE" sz="4000" dirty="0"/>
            </a:br>
            <a:r>
              <a:rPr lang="en-DE" sz="3500" dirty="0">
                <a:solidFill>
                  <a:srgbClr val="003056"/>
                </a:solidFill>
              </a:rPr>
              <a:t>Understand the distribution of matches. The </a:t>
            </a:r>
            <a:r>
              <a:rPr lang="en-DE" sz="3500" b="1" dirty="0">
                <a:solidFill>
                  <a:srgbClr val="003056"/>
                </a:solidFill>
              </a:rPr>
              <a:t>dashboard also allows to directly view true positives, false negatives and false positive instances</a:t>
            </a:r>
            <a:r>
              <a:rPr lang="en-DE" sz="3500" dirty="0">
                <a:solidFill>
                  <a:srgbClr val="003056"/>
                </a:solidFill>
              </a:rPr>
              <a:t>.</a:t>
            </a:r>
            <a:endParaRPr lang="de-DE" sz="3500" dirty="0">
              <a:solidFill>
                <a:srgbClr val="003056"/>
              </a:solidFill>
              <a:cs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1FB0DD-CBF6-1F4B-9648-05809EB9445B}"/>
              </a:ext>
            </a:extLst>
          </p:cNvPr>
          <p:cNvSpPr/>
          <p:nvPr/>
        </p:nvSpPr>
        <p:spPr>
          <a:xfrm>
            <a:off x="15227953" y="30736804"/>
            <a:ext cx="5642312" cy="4804409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F7E2E3-BB77-BB48-96E4-97E3F376EAB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20870265" y="30736805"/>
            <a:ext cx="3619980" cy="2402204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E66198-B25A-734B-9335-1016B2BDF0FD}"/>
              </a:ext>
            </a:extLst>
          </p:cNvPr>
          <p:cNvCxnSpPr>
            <a:cxnSpLocks/>
          </p:cNvCxnSpPr>
          <p:nvPr/>
        </p:nvCxnSpPr>
        <p:spPr>
          <a:xfrm flipH="1">
            <a:off x="24490245" y="30714372"/>
            <a:ext cx="5410887" cy="22433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08BE404-BC5A-AF46-B46D-8BA2444AB99C}"/>
              </a:ext>
            </a:extLst>
          </p:cNvPr>
          <p:cNvSpPr txBox="1"/>
          <p:nvPr/>
        </p:nvSpPr>
        <p:spPr>
          <a:xfrm>
            <a:off x="24490245" y="31124197"/>
            <a:ext cx="5695040" cy="298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Comparison of Individual Matchers</a:t>
            </a:r>
            <a:br>
              <a:rPr lang="en-DE" sz="5400" dirty="0"/>
            </a:br>
            <a:r>
              <a:rPr lang="en-DE" sz="4000" dirty="0">
                <a:solidFill>
                  <a:srgbClr val="003056"/>
                </a:solidFill>
              </a:rPr>
              <a:t>See how matcher results compare!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6D2693-1C13-7B43-8CA3-6CE584CE0DDB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5204095" y="30987155"/>
            <a:ext cx="1314286" cy="2227306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3EB1C8-87D5-6746-B1B6-AA8AED0CE620}"/>
              </a:ext>
            </a:extLst>
          </p:cNvPr>
          <p:cNvCxnSpPr>
            <a:cxnSpLocks/>
          </p:cNvCxnSpPr>
          <p:nvPr/>
        </p:nvCxnSpPr>
        <p:spPr>
          <a:xfrm flipH="1">
            <a:off x="830177" y="31018607"/>
            <a:ext cx="4401714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53EC44-F521-474E-8167-0DF068FD9162}"/>
              </a:ext>
            </a:extLst>
          </p:cNvPr>
          <p:cNvSpPr txBox="1"/>
          <p:nvPr/>
        </p:nvSpPr>
        <p:spPr>
          <a:xfrm>
            <a:off x="777413" y="31385894"/>
            <a:ext cx="5695039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Aggregation per</a:t>
            </a:r>
            <a:br>
              <a:rPr lang="en-DE" sz="5400" dirty="0"/>
            </a:br>
            <a:r>
              <a:rPr lang="en-DE" sz="5400" dirty="0">
                <a:solidFill>
                  <a:srgbClr val="003056"/>
                </a:solidFill>
              </a:rPr>
              <a:t>Test Case.</a:t>
            </a:r>
            <a:br>
              <a:rPr lang="en-DE" sz="4000" dirty="0"/>
            </a:br>
            <a:r>
              <a:rPr lang="en-DE" sz="4000" dirty="0">
                <a:solidFill>
                  <a:srgbClr val="003056"/>
                </a:solidFill>
              </a:rPr>
              <a:t>See how currently selected matcher results compare on the level of test cases!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F9E03A-1AFA-034E-BC17-77ABC4ABE162}"/>
              </a:ext>
            </a:extLst>
          </p:cNvPr>
          <p:cNvSpPr/>
          <p:nvPr/>
        </p:nvSpPr>
        <p:spPr>
          <a:xfrm>
            <a:off x="6518381" y="30736805"/>
            <a:ext cx="5642312" cy="4955312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D4CE995-0CF7-D043-8F95-1C91B1EC65A3}"/>
              </a:ext>
            </a:extLst>
          </p:cNvPr>
          <p:cNvSpPr/>
          <p:nvPr/>
        </p:nvSpPr>
        <p:spPr>
          <a:xfrm>
            <a:off x="11491586" y="17222431"/>
            <a:ext cx="5642312" cy="4987289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1EBBE59-5F66-2E44-92D1-CF858C7651FE}"/>
              </a:ext>
            </a:extLst>
          </p:cNvPr>
          <p:cNvCxnSpPr>
            <a:cxnSpLocks/>
          </p:cNvCxnSpPr>
          <p:nvPr/>
        </p:nvCxnSpPr>
        <p:spPr>
          <a:xfrm flipH="1">
            <a:off x="777413" y="17206123"/>
            <a:ext cx="4663441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731ECA6-DD3E-B246-8EBC-618C203E3DC4}"/>
              </a:ext>
            </a:extLst>
          </p:cNvPr>
          <p:cNvSpPr txBox="1"/>
          <p:nvPr/>
        </p:nvSpPr>
        <p:spPr>
          <a:xfrm>
            <a:off x="777413" y="17594743"/>
            <a:ext cx="5224092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Matcher Selection</a:t>
            </a:r>
            <a:br>
              <a:rPr lang="en-DE" sz="4000" dirty="0"/>
            </a:br>
            <a:r>
              <a:rPr lang="en-DE" sz="4000" dirty="0">
                <a:solidFill>
                  <a:srgbClr val="003056"/>
                </a:solidFill>
              </a:rPr>
              <a:t>Evaluate an individual matcher or multiple matchers at once and see how their performance compares.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03857A-91E9-494F-816F-B4AEE3555139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5394961" y="11763224"/>
            <a:ext cx="1102532" cy="2558566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1B3EE20-684B-3D4F-A3F8-7A374F932DA4}"/>
              </a:ext>
            </a:extLst>
          </p:cNvPr>
          <p:cNvSpPr/>
          <p:nvPr/>
        </p:nvSpPr>
        <p:spPr>
          <a:xfrm>
            <a:off x="6518380" y="25539683"/>
            <a:ext cx="16593079" cy="5197121"/>
          </a:xfrm>
          <a:prstGeom prst="rect">
            <a:avLst/>
          </a:prstGeom>
          <a:noFill/>
          <a:ln w="76200">
            <a:solidFill>
              <a:srgbClr val="003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7F713B6-ACE7-8341-9C23-C748FD789969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5391525" y="24991133"/>
            <a:ext cx="1126855" cy="3147111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895B47F-9BB4-1448-90D8-480694DA6D20}"/>
              </a:ext>
            </a:extLst>
          </p:cNvPr>
          <p:cNvCxnSpPr>
            <a:cxnSpLocks/>
          </p:cNvCxnSpPr>
          <p:nvPr/>
        </p:nvCxnSpPr>
        <p:spPr>
          <a:xfrm flipH="1">
            <a:off x="777413" y="24959680"/>
            <a:ext cx="4663441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D77C8C0-C0A0-D746-BB73-9DBC68ED9AA2}"/>
              </a:ext>
            </a:extLst>
          </p:cNvPr>
          <p:cNvSpPr txBox="1"/>
          <p:nvPr/>
        </p:nvSpPr>
        <p:spPr>
          <a:xfrm>
            <a:off x="777413" y="25348300"/>
            <a:ext cx="4663440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Type Selector</a:t>
            </a:r>
            <a:br>
              <a:rPr lang="en-DE" sz="4000" dirty="0"/>
            </a:br>
            <a:r>
              <a:rPr lang="en-DE" sz="4000" dirty="0">
                <a:solidFill>
                  <a:srgbClr val="003056"/>
                </a:solidFill>
              </a:rPr>
              <a:t>Are you Interested only in the performance of class mappings? No problem, just </a:t>
            </a:r>
            <a:r>
              <a:rPr lang="en-DE" sz="4000" dirty="0" err="1">
                <a:solidFill>
                  <a:srgbClr val="003056"/>
                </a:solidFill>
              </a:rPr>
              <a:t>use</a:t>
            </a:r>
            <a:r>
              <a:rPr lang="en-DE" sz="4000" dirty="0">
                <a:solidFill>
                  <a:srgbClr val="003056"/>
                </a:solidFill>
              </a:rPr>
              <a:t> </a:t>
            </a:r>
            <a:r>
              <a:rPr lang="en-DE" sz="4000" dirty="0" err="1">
                <a:solidFill>
                  <a:srgbClr val="003056"/>
                </a:solidFill>
              </a:rPr>
              <a:t>the</a:t>
            </a:r>
            <a:r>
              <a:rPr lang="en-DE" sz="4000" dirty="0">
                <a:solidFill>
                  <a:srgbClr val="003056"/>
                </a:solidFill>
              </a:rPr>
              <a:t> </a:t>
            </a:r>
            <a:r>
              <a:rPr lang="en-DE" sz="4000">
                <a:solidFill>
                  <a:srgbClr val="003056"/>
                </a:solidFill>
              </a:rPr>
              <a:t>type selector.</a:t>
            </a:r>
            <a:endParaRPr lang="de-DE" sz="4000" dirty="0">
              <a:solidFill>
                <a:srgbClr val="003056"/>
              </a:solidFill>
              <a:cs typeface="Calibri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AE25890-008A-6844-97FB-3AFCD916FD54}"/>
              </a:ext>
            </a:extLst>
          </p:cNvPr>
          <p:cNvCxnSpPr>
            <a:cxnSpLocks/>
          </p:cNvCxnSpPr>
          <p:nvPr/>
        </p:nvCxnSpPr>
        <p:spPr>
          <a:xfrm flipH="1">
            <a:off x="21502255" y="23481903"/>
            <a:ext cx="8351614" cy="0"/>
          </a:xfrm>
          <a:prstGeom prst="line">
            <a:avLst/>
          </a:prstGeom>
          <a:ln w="76200">
            <a:solidFill>
              <a:srgbClr val="003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C68B66C-5C39-0D43-BE5C-EAE8D8D0A39C}"/>
              </a:ext>
            </a:extLst>
          </p:cNvPr>
          <p:cNvSpPr txBox="1"/>
          <p:nvPr/>
        </p:nvSpPr>
        <p:spPr>
          <a:xfrm>
            <a:off x="24734520" y="23826827"/>
            <a:ext cx="5358648" cy="4616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DE" sz="5400" dirty="0">
                <a:solidFill>
                  <a:srgbClr val="003056"/>
                </a:solidFill>
              </a:rPr>
              <a:t>Confidence Filters</a:t>
            </a:r>
            <a:br>
              <a:rPr lang="en-DE" sz="5400" dirty="0"/>
            </a:br>
            <a:r>
              <a:rPr lang="en-DE" sz="4000" dirty="0">
                <a:solidFill>
                  <a:srgbClr val="003056"/>
                </a:solidFill>
              </a:rPr>
              <a:t>Are use interested in the distribution of confidences? This is no problem with the MELT Dashboard confidence boxplot!</a:t>
            </a:r>
          </a:p>
        </p:txBody>
      </p:sp>
    </p:spTree>
    <p:extLst>
      <p:ext uri="{BB962C8B-B14F-4D97-AF65-F5344CB8AC3E}">
        <p14:creationId xmlns:p14="http://schemas.microsoft.com/office/powerpoint/2010/main" val="409834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222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Portisch</dc:creator>
  <cp:lastModifiedBy>Jan Portisch</cp:lastModifiedBy>
  <cp:revision>2</cp:revision>
  <dcterms:created xsi:type="dcterms:W3CDTF">2020-05-26T06:35:16Z</dcterms:created>
  <dcterms:modified xsi:type="dcterms:W3CDTF">2020-06-01T12:48:56Z</dcterms:modified>
</cp:coreProperties>
</file>