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2955D-61A7-413A-B652-FBAB2FB7CA43}" v="9" dt="2025-04-12T12:44:15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XIT JADAV" userId="0e2dbf852f9ec1e2" providerId="LiveId" clId="{5002955D-61A7-413A-B652-FBAB2FB7CA43}"/>
    <pc:docChg chg="custSel modSld">
      <pc:chgData name="DIXIT JADAV" userId="0e2dbf852f9ec1e2" providerId="LiveId" clId="{5002955D-61A7-413A-B652-FBAB2FB7CA43}" dt="2025-04-12T12:54:10.954" v="93" actId="20577"/>
      <pc:docMkLst>
        <pc:docMk/>
      </pc:docMkLst>
      <pc:sldChg chg="addSp delSp modSp mod">
        <pc:chgData name="DIXIT JADAV" userId="0e2dbf852f9ec1e2" providerId="LiveId" clId="{5002955D-61A7-413A-B652-FBAB2FB7CA43}" dt="2025-04-12T11:57:09.890" v="9" actId="21"/>
        <pc:sldMkLst>
          <pc:docMk/>
          <pc:sldMk cId="0" sldId="256"/>
        </pc:sldMkLst>
        <pc:picChg chg="add del mod">
          <ac:chgData name="DIXIT JADAV" userId="0e2dbf852f9ec1e2" providerId="LiveId" clId="{5002955D-61A7-413A-B652-FBAB2FB7CA43}" dt="2025-04-12T11:56:48.416" v="7" actId="21"/>
          <ac:picMkLst>
            <pc:docMk/>
            <pc:sldMk cId="0" sldId="256"/>
            <ac:picMk id="5" creationId="{293B5F2E-B360-B1E4-011C-48F7E7E9B034}"/>
          </ac:picMkLst>
        </pc:picChg>
        <pc:picChg chg="add del mod">
          <ac:chgData name="DIXIT JADAV" userId="0e2dbf852f9ec1e2" providerId="LiveId" clId="{5002955D-61A7-413A-B652-FBAB2FB7CA43}" dt="2025-04-11T21:28:52.955" v="3" actId="21"/>
          <ac:picMkLst>
            <pc:docMk/>
            <pc:sldMk cId="0" sldId="256"/>
            <ac:picMk id="5" creationId="{47A97C9A-3A27-1E4B-D50F-5E93B402F9EB}"/>
          </ac:picMkLst>
        </pc:picChg>
        <pc:picChg chg="add del mod">
          <ac:chgData name="DIXIT JADAV" userId="0e2dbf852f9ec1e2" providerId="LiveId" clId="{5002955D-61A7-413A-B652-FBAB2FB7CA43}" dt="2025-04-12T11:57:09.890" v="9" actId="21"/>
          <ac:picMkLst>
            <pc:docMk/>
            <pc:sldMk cId="0" sldId="256"/>
            <ac:picMk id="7" creationId="{6CC1D881-B8FF-A7EA-6969-2B319D9D90FA}"/>
          </ac:picMkLst>
        </pc:picChg>
      </pc:sldChg>
      <pc:sldChg chg="addSp modSp mod">
        <pc:chgData name="DIXIT JADAV" userId="0e2dbf852f9ec1e2" providerId="LiveId" clId="{5002955D-61A7-413A-B652-FBAB2FB7CA43}" dt="2025-04-12T12:36:10.080" v="25" actId="14100"/>
        <pc:sldMkLst>
          <pc:docMk/>
          <pc:sldMk cId="0" sldId="259"/>
        </pc:sldMkLst>
        <pc:spChg chg="mod">
          <ac:chgData name="DIXIT JADAV" userId="0e2dbf852f9ec1e2" providerId="LiveId" clId="{5002955D-61A7-413A-B652-FBAB2FB7CA43}" dt="2025-04-12T12:34:18.882" v="16" actId="14100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DIXIT JADAV" userId="0e2dbf852f9ec1e2" providerId="LiveId" clId="{5002955D-61A7-413A-B652-FBAB2FB7CA43}" dt="2025-04-12T12:36:10.080" v="25" actId="14100"/>
          <ac:picMkLst>
            <pc:docMk/>
            <pc:sldMk cId="0" sldId="259"/>
            <ac:picMk id="5" creationId="{03A2AFB1-B755-0691-908E-15682FDC30FD}"/>
          </ac:picMkLst>
        </pc:picChg>
      </pc:sldChg>
      <pc:sldChg chg="addSp modSp mod">
        <pc:chgData name="DIXIT JADAV" userId="0e2dbf852f9ec1e2" providerId="LiveId" clId="{5002955D-61A7-413A-B652-FBAB2FB7CA43}" dt="2025-04-12T12:39:35.806" v="30" actId="1076"/>
        <pc:sldMkLst>
          <pc:docMk/>
          <pc:sldMk cId="0" sldId="260"/>
        </pc:sldMkLst>
        <pc:picChg chg="add mod">
          <ac:chgData name="DIXIT JADAV" userId="0e2dbf852f9ec1e2" providerId="LiveId" clId="{5002955D-61A7-413A-B652-FBAB2FB7CA43}" dt="2025-04-12T12:39:35.806" v="30" actId="1076"/>
          <ac:picMkLst>
            <pc:docMk/>
            <pc:sldMk cId="0" sldId="260"/>
            <ac:picMk id="5" creationId="{2DA4BF5B-B679-A5FC-4166-3BFCE5581A64}"/>
          </ac:picMkLst>
        </pc:picChg>
      </pc:sldChg>
      <pc:sldChg chg="addSp modSp mod">
        <pc:chgData name="DIXIT JADAV" userId="0e2dbf852f9ec1e2" providerId="LiveId" clId="{5002955D-61A7-413A-B652-FBAB2FB7CA43}" dt="2025-04-12T12:40:38.250" v="44" actId="14100"/>
        <pc:sldMkLst>
          <pc:docMk/>
          <pc:sldMk cId="0" sldId="261"/>
        </pc:sldMkLst>
        <pc:spChg chg="mod">
          <ac:chgData name="DIXIT JADAV" userId="0e2dbf852f9ec1e2" providerId="LiveId" clId="{5002955D-61A7-413A-B652-FBAB2FB7CA43}" dt="2025-04-12T12:39:56.911" v="38" actId="14100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DIXIT JADAV" userId="0e2dbf852f9ec1e2" providerId="LiveId" clId="{5002955D-61A7-413A-B652-FBAB2FB7CA43}" dt="2025-04-12T12:40:38.250" v="44" actId="14100"/>
          <ac:picMkLst>
            <pc:docMk/>
            <pc:sldMk cId="0" sldId="261"/>
            <ac:picMk id="5" creationId="{7B8D5503-489F-181C-52F6-70DF27757094}"/>
          </ac:picMkLst>
        </pc:picChg>
      </pc:sldChg>
      <pc:sldChg chg="addSp modSp mod">
        <pc:chgData name="DIXIT JADAV" userId="0e2dbf852f9ec1e2" providerId="LiveId" clId="{5002955D-61A7-413A-B652-FBAB2FB7CA43}" dt="2025-04-12T12:42:24.399" v="60" actId="1076"/>
        <pc:sldMkLst>
          <pc:docMk/>
          <pc:sldMk cId="0" sldId="262"/>
        </pc:sldMkLst>
        <pc:spChg chg="mod">
          <ac:chgData name="DIXIT JADAV" userId="0e2dbf852f9ec1e2" providerId="LiveId" clId="{5002955D-61A7-413A-B652-FBAB2FB7CA43}" dt="2025-04-12T12:42:08.867" v="55" actId="27636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DIXIT JADAV" userId="0e2dbf852f9ec1e2" providerId="LiveId" clId="{5002955D-61A7-413A-B652-FBAB2FB7CA43}" dt="2025-04-12T12:42:24.399" v="60" actId="1076"/>
          <ac:picMkLst>
            <pc:docMk/>
            <pc:sldMk cId="0" sldId="262"/>
            <ac:picMk id="5" creationId="{6AFA7BD3-2312-4044-68E9-A4300251D029}"/>
          </ac:picMkLst>
        </pc:picChg>
      </pc:sldChg>
      <pc:sldChg chg="addSp modSp mod">
        <pc:chgData name="DIXIT JADAV" userId="0e2dbf852f9ec1e2" providerId="LiveId" clId="{5002955D-61A7-413A-B652-FBAB2FB7CA43}" dt="2025-04-12T12:43:27.305" v="76" actId="14100"/>
        <pc:sldMkLst>
          <pc:docMk/>
          <pc:sldMk cId="0" sldId="263"/>
        </pc:sldMkLst>
        <pc:spChg chg="mod">
          <ac:chgData name="DIXIT JADAV" userId="0e2dbf852f9ec1e2" providerId="LiveId" clId="{5002955D-61A7-413A-B652-FBAB2FB7CA43}" dt="2025-04-12T12:43:17.047" v="73" actId="27636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DIXIT JADAV" userId="0e2dbf852f9ec1e2" providerId="LiveId" clId="{5002955D-61A7-413A-B652-FBAB2FB7CA43}" dt="2025-04-12T12:43:27.305" v="76" actId="14100"/>
          <ac:picMkLst>
            <pc:docMk/>
            <pc:sldMk cId="0" sldId="263"/>
            <ac:picMk id="5" creationId="{FD45AFDE-12B9-CF0D-2819-DC61E968B5A0}"/>
          </ac:picMkLst>
        </pc:picChg>
      </pc:sldChg>
      <pc:sldChg chg="addSp modSp mod">
        <pc:chgData name="DIXIT JADAV" userId="0e2dbf852f9ec1e2" providerId="LiveId" clId="{5002955D-61A7-413A-B652-FBAB2FB7CA43}" dt="2025-04-12T12:53:52.516" v="91" actId="20577"/>
        <pc:sldMkLst>
          <pc:docMk/>
          <pc:sldMk cId="4027693935" sldId="267"/>
        </pc:sldMkLst>
        <pc:spChg chg="mod">
          <ac:chgData name="DIXIT JADAV" userId="0e2dbf852f9ec1e2" providerId="LiveId" clId="{5002955D-61A7-413A-B652-FBAB2FB7CA43}" dt="2025-04-12T12:53:52.516" v="91" actId="20577"/>
          <ac:spMkLst>
            <pc:docMk/>
            <pc:sldMk cId="4027693935" sldId="267"/>
            <ac:spMk id="3" creationId="{DA7D53E2-6B7C-DAD9-60AE-F28B53ED55CE}"/>
          </ac:spMkLst>
        </pc:spChg>
        <pc:picChg chg="add mod">
          <ac:chgData name="DIXIT JADAV" userId="0e2dbf852f9ec1e2" providerId="LiveId" clId="{5002955D-61A7-413A-B652-FBAB2FB7CA43}" dt="2025-04-12T12:44:54.382" v="87" actId="14100"/>
          <ac:picMkLst>
            <pc:docMk/>
            <pc:sldMk cId="4027693935" sldId="267"/>
            <ac:picMk id="4" creationId="{3A7F38E4-17FE-266C-1239-8BBF243B6562}"/>
          </ac:picMkLst>
        </pc:picChg>
      </pc:sldChg>
      <pc:sldChg chg="modSp mod">
        <pc:chgData name="DIXIT JADAV" userId="0e2dbf852f9ec1e2" providerId="LiveId" clId="{5002955D-61A7-413A-B652-FBAB2FB7CA43}" dt="2025-04-12T12:54:10.954" v="93" actId="20577"/>
        <pc:sldMkLst>
          <pc:docMk/>
          <pc:sldMk cId="3746177677" sldId="270"/>
        </pc:sldMkLst>
        <pc:spChg chg="mod">
          <ac:chgData name="DIXIT JADAV" userId="0e2dbf852f9ec1e2" providerId="LiveId" clId="{5002955D-61A7-413A-B652-FBAB2FB7CA43}" dt="2025-04-12T12:54:10.954" v="93" actId="20577"/>
          <ac:spMkLst>
            <pc:docMk/>
            <pc:sldMk cId="3746177677" sldId="270"/>
            <ac:spMk id="3" creationId="{CD9A8FFC-F1AC-F20A-DC1C-E1CB1318B2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dixit-jadav-30ba0830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Science &amp; Machine Learning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🎓</a:t>
            </a: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Train/Test Split &amp; SMOTE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Train-test split: 80/20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Applied SMOTE to handle class imbalance on training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9350DC-C557-50B1-E512-8138D60E89EB}"/>
              </a:ext>
            </a:extLst>
          </p:cNvPr>
          <p:cNvSpPr txBox="1"/>
          <p:nvPr/>
        </p:nvSpPr>
        <p:spPr>
          <a:xfrm>
            <a:off x="93133" y="389468"/>
            <a:ext cx="8796867" cy="352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              📈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Model Building (Baseline)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Logistic Regression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Random Forest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XGBoost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LightGBM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Best Baseline Performer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LightGBM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(AUC = 0.81)</a:t>
            </a:r>
          </a:p>
        </p:txBody>
      </p:sp>
    </p:spTree>
    <p:extLst>
      <p:ext uri="{BB962C8B-B14F-4D97-AF65-F5344CB8AC3E}">
        <p14:creationId xmlns:p14="http://schemas.microsoft.com/office/powerpoint/2010/main" val="165069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7D53E2-6B7C-DAD9-60AE-F28B53ED55CE}"/>
              </a:ext>
            </a:extLst>
          </p:cNvPr>
          <p:cNvSpPr txBox="1"/>
          <p:nvPr/>
        </p:nvSpPr>
        <p:spPr>
          <a:xfrm>
            <a:off x="186265" y="381665"/>
            <a:ext cx="8652933" cy="2698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⚖️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Hyperparameter Tuning (Top 3 Models)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Random Forest (AUC = 0.84)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XGBoost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(AUC = 0.84)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LightGBM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(AUC = 0.85)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Best Final Model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LightGBM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(Highest AUC and best balance in recall &amp; precision)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F38E4-17FE-266C-1239-8BBF243B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3079905"/>
            <a:ext cx="8856133" cy="37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9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0FE165-C748-490D-1775-A0D87D8A44A7}"/>
              </a:ext>
            </a:extLst>
          </p:cNvPr>
          <p:cNvSpPr txBox="1"/>
          <p:nvPr/>
        </p:nvSpPr>
        <p:spPr>
          <a:xfrm>
            <a:off x="139700" y="572646"/>
            <a:ext cx="8864600" cy="3525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                    📊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Final Insights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Older customers, high balance, and inactive status are key churn indicators.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Geography and Gender play a moderate role.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Proper SMOTE &amp; feature selection significantly improved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3470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20F8E4-DE53-CBF9-9EAB-EEF50FECBFEF}"/>
              </a:ext>
            </a:extLst>
          </p:cNvPr>
          <p:cNvSpPr txBox="1"/>
          <p:nvPr/>
        </p:nvSpPr>
        <p:spPr>
          <a:xfrm>
            <a:off x="0" y="784839"/>
            <a:ext cx="8983133" cy="2564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                  </a:t>
            </a:r>
            <a:r>
              <a:rPr lang="en-IN" sz="36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🌟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Business Recommendation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Focus retention campaigns on older, inactive customers with high balances.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Improve product engagement and active memberships.</a:t>
            </a:r>
          </a:p>
        </p:txBody>
      </p:sp>
    </p:spTree>
    <p:extLst>
      <p:ext uri="{BB962C8B-B14F-4D97-AF65-F5344CB8AC3E}">
        <p14:creationId xmlns:p14="http://schemas.microsoft.com/office/powerpoint/2010/main" val="254004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9A8FFC-F1AC-F20A-DC1C-E1CB1318B23C}"/>
              </a:ext>
            </a:extLst>
          </p:cNvPr>
          <p:cNvSpPr txBox="1"/>
          <p:nvPr/>
        </p:nvSpPr>
        <p:spPr>
          <a:xfrm>
            <a:off x="237066" y="795867"/>
            <a:ext cx="8627533" cy="4239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                                        </a:t>
            </a:r>
            <a:r>
              <a:rPr lang="en-IN" sz="36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💼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Outcome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Model Chosen: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Tuned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LightGBM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Accuracy: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83%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Precision: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71%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Recall: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76%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F1 Score: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73%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AUC Score: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0.850</a:t>
            </a:r>
          </a:p>
        </p:txBody>
      </p:sp>
    </p:spTree>
    <p:extLst>
      <p:ext uri="{BB962C8B-B14F-4D97-AF65-F5344CB8AC3E}">
        <p14:creationId xmlns:p14="http://schemas.microsoft.com/office/powerpoint/2010/main" val="374617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E2ECC0-B0B0-93F0-99D2-269940BB1D10}"/>
              </a:ext>
            </a:extLst>
          </p:cNvPr>
          <p:cNvSpPr txBox="1"/>
          <p:nvPr/>
        </p:nvSpPr>
        <p:spPr>
          <a:xfrm>
            <a:off x="-330200" y="1100667"/>
            <a:ext cx="8602134" cy="3736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                           </a:t>
            </a:r>
            <a:r>
              <a:rPr lang="en-IN" sz="5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📍</a:t>
            </a:r>
            <a:r>
              <a:rPr lang="en-IN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Thank You!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       Project by: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Dixit Jadav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      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LinkedIn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  <a:hlinkClick r:id="rId2"/>
              </a:rPr>
              <a:t>www.linkedin.com/in/dixit-jadav-30ba08301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492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79B549-406B-8BE1-B052-F078E757900E}"/>
              </a:ext>
            </a:extLst>
          </p:cNvPr>
          <p:cNvSpPr txBox="1"/>
          <p:nvPr/>
        </p:nvSpPr>
        <p:spPr>
          <a:xfrm>
            <a:off x="84666" y="330200"/>
            <a:ext cx="9160933" cy="408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                                     </a:t>
            </a:r>
            <a:r>
              <a:rPr lang="en-IN" sz="32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🌐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Project Overview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Objective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Predict customer churn in a bank using machine learning models to help the business retain customers and reduce loss.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Tools Used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Python, Pandas, Seaborn, Scikit-learn,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RandomForest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XGBoost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LightGBM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Matplotlib,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GridSearchCV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SMOTE.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Data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10,000+ records with 14 attributes including demographics, bank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behavior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and churn status.</a:t>
            </a:r>
          </a:p>
        </p:txBody>
      </p:sp>
    </p:spTree>
    <p:extLst>
      <p:ext uri="{BB962C8B-B14F-4D97-AF65-F5344CB8AC3E}">
        <p14:creationId xmlns:p14="http://schemas.microsoft.com/office/powerpoint/2010/main" val="219181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📌 </a:t>
            </a:r>
            <a:r>
              <a:rPr sz="3600" b="1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sz="2400" dirty="0"/>
              <a:t>Identify customers likely to churn based on historical bank data</a:t>
            </a:r>
            <a:r>
              <a:rPr lang="en-US" sz="2400" dirty="0"/>
              <a:t>.</a:t>
            </a:r>
          </a:p>
          <a:p>
            <a:endParaRPr sz="2400" dirty="0"/>
          </a:p>
          <a:p>
            <a:r>
              <a:rPr sz="2400" dirty="0"/>
              <a:t>Enable business to proactively improve customer retention</a:t>
            </a:r>
            <a:r>
              <a:rPr lang="en-US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133" y="0"/>
            <a:ext cx="8229600" cy="626533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📊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Data Overview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6733"/>
            <a:ext cx="8229600" cy="5833533"/>
          </a:xfrm>
        </p:spPr>
        <p:txBody>
          <a:bodyPr>
            <a:normAutofit fontScale="55000" lnSpcReduction="2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Target Column:</a:t>
            </a:r>
            <a:r>
              <a:rPr lang="en-IN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IN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Exited (1 = Churned, 0 = Not Churned)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Key Features:</a:t>
            </a:r>
            <a:endParaRPr lang="en-IN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Age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Credit Score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Balance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Tenure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Geography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Gender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Products, etc.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Data Challenges:</a:t>
            </a:r>
            <a:endParaRPr lang="en-IN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Imbalanced classes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Outliers in numerical features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Some irrelevant columns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6858000" cy="32543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📊</a:t>
            </a:r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Univariate</a:t>
            </a:r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Analysis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3886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Majority of customers are from France.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Most customers hold 1 product.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More men than women are in the dataset.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Most customers are not active members.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2AFB1-B755-0691-908E-15682FDC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5" y="3586368"/>
            <a:ext cx="8892127" cy="31954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🔄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Outlier Treatment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4600"/>
          </a:xfrm>
        </p:spPr>
        <p:txBody>
          <a:bodyPr/>
          <a:lstStyle/>
          <a:p>
            <a:endParaRPr dirty="0"/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Applied IQR capping to: Age, Balance, Estimated Salary.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Credit Score did not show significant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4BF5B-B679-A5FC-4166-3BFCE558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3768328"/>
            <a:ext cx="8983133" cy="2978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📊</a:t>
            </a: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Bivariate Analysis (Target vs Features)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55322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Age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 Older customers more likely to churn.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Balance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 High balance is correlated with churn.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Gender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 Females show slightly higher churn rate.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Active Members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 Inactive customers have higher churn.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D5503-489F-181C-52F6-70DF2775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7" y="3814102"/>
            <a:ext cx="8923866" cy="29592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🤾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Multicollinearity Check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734"/>
            <a:ext cx="8229600" cy="1744134"/>
          </a:xfrm>
        </p:spPr>
        <p:txBody>
          <a:bodyPr>
            <a:normAutofit/>
          </a:bodyPr>
          <a:lstStyle/>
          <a:p>
            <a:endParaRPr dirty="0"/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Used VIF and heatmap.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No multicollinearity found. All VIF &lt;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A7BD3-2312-4044-68E9-A4300251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58145"/>
            <a:ext cx="8619067" cy="35252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🔧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Feature Engineering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067"/>
            <a:ext cx="8229600" cy="217593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Dropped irrelevant columns (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CustomerId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Surname).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Label encoded categorical features.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Standardized numerical features post-SMOTE.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Selected top 10 features using Random Forest importance.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5AFDE-12B9-CF0D-2819-DC61E968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56038"/>
            <a:ext cx="8923866" cy="35426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492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 Emoji</vt:lpstr>
      <vt:lpstr>Symbol</vt:lpstr>
      <vt:lpstr>Office Theme</vt:lpstr>
      <vt:lpstr>Bank Churn Prediction</vt:lpstr>
      <vt:lpstr>PowerPoint Presentation</vt:lpstr>
      <vt:lpstr>📌 Project Objective</vt:lpstr>
      <vt:lpstr>📊 Data Overview</vt:lpstr>
      <vt:lpstr> 📊 Univariate Analysis</vt:lpstr>
      <vt:lpstr>🔄 Outlier Treatment</vt:lpstr>
      <vt:lpstr> 📊 Bivariate Analysis (Target vs Features)</vt:lpstr>
      <vt:lpstr>🤾 Multicollinearity Check</vt:lpstr>
      <vt:lpstr>🔧 Feature Engineering</vt:lpstr>
      <vt:lpstr> 🎓 Train/Test Split &amp; SMOTE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DIXIT JADAV</dc:creator>
  <cp:keywords/>
  <dc:description>generated using python-pptx</dc:description>
  <cp:lastModifiedBy>DIXIT JADAV</cp:lastModifiedBy>
  <cp:revision>2</cp:revision>
  <dcterms:created xsi:type="dcterms:W3CDTF">2013-01-27T09:14:16Z</dcterms:created>
  <dcterms:modified xsi:type="dcterms:W3CDTF">2025-04-12T12:54:19Z</dcterms:modified>
  <cp:category/>
</cp:coreProperties>
</file>