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3" r:id="rId5"/>
    <p:sldId id="262" r:id="rId6"/>
    <p:sldId id="261" r:id="rId7"/>
    <p:sldId id="260"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1"/>
    <p:restoredTop sz="96115"/>
  </p:normalViewPr>
  <p:slideViewPr>
    <p:cSldViewPr snapToGrid="0">
      <p:cViewPr varScale="1">
        <p:scale>
          <a:sx n="96" d="100"/>
          <a:sy n="96" d="100"/>
        </p:scale>
        <p:origin x="20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3991/ijoe.v16i13.18609" TargetMode="External"/><Relationship Id="rId2" Type="http://schemas.openxmlformats.org/officeDocument/2006/relationships/hyperlink" Target="https://doi.org/10.1186/s40537-021-00553" TargetMode="External"/><Relationship Id="rId1" Type="http://schemas.openxmlformats.org/officeDocument/2006/relationships/slideLayout" Target="../slideLayouts/slideLayout2.xml"/><Relationship Id="rId4" Type="http://schemas.openxmlformats.org/officeDocument/2006/relationships/hyperlink" Target="https://doi.org/10.1016/j.jbusres.2016.08.0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ijmedinf.2018.03.013" TargetMode="External"/><Relationship Id="rId7" Type="http://schemas.openxmlformats.org/officeDocument/2006/relationships/hyperlink" Target="https://doi.org/10.1186/s12913-022-08167-z" TargetMode="External"/><Relationship Id="rId2" Type="http://schemas.openxmlformats.org/officeDocument/2006/relationships/hyperlink" Target="https://doi.org/10.5334/ijic.5543" TargetMode="External"/><Relationship Id="rId1" Type="http://schemas.openxmlformats.org/officeDocument/2006/relationships/slideLayout" Target="../slideLayouts/slideLayout2.xml"/><Relationship Id="rId6" Type="http://schemas.openxmlformats.org/officeDocument/2006/relationships/hyperlink" Target="https://www.jmir.org/2021/4/e27275" TargetMode="External"/><Relationship Id="rId5" Type="http://schemas.openxmlformats.org/officeDocument/2006/relationships/hyperlink" Target="https://doi.org/10.1016/j.ijin.2020.11.003" TargetMode="External"/><Relationship Id="rId4" Type="http://schemas.openxmlformats.org/officeDocument/2006/relationships/hyperlink" Target="https://doi.org/10.15265/IY2014-00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Big data in the personalized healthcare management era (YEL2023) - IHF">
            <a:extLst>
              <a:ext uri="{FF2B5EF4-FFF2-40B4-BE49-F238E27FC236}">
                <a16:creationId xmlns:a16="http://schemas.microsoft.com/office/drawing/2014/main" id="{84FBE484-4B4A-F6F9-27FF-16A6073EB19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077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626CDC-9561-E6D5-5283-525808E9D1BE}"/>
              </a:ext>
            </a:extLst>
          </p:cNvPr>
          <p:cNvSpPr>
            <a:spLocks noGrp="1"/>
          </p:cNvSpPr>
          <p:nvPr>
            <p:ph type="ctrTitle"/>
          </p:nvPr>
        </p:nvSpPr>
        <p:spPr>
          <a:xfrm>
            <a:off x="1100015" y="834622"/>
            <a:ext cx="7315200" cy="3255264"/>
          </a:xfrm>
        </p:spPr>
        <p:txBody>
          <a:bodyPr>
            <a:normAutofit/>
          </a:bodyPr>
          <a:lstStyle/>
          <a:p>
            <a:r>
              <a:rPr lang="en-US" sz="6000" b="1" dirty="0">
                <a:solidFill>
                  <a:schemeClr val="tx1"/>
                </a:solidFill>
              </a:rPr>
              <a:t>Usage of Big Data Analytics in Healthcare </a:t>
            </a:r>
          </a:p>
        </p:txBody>
      </p:sp>
      <p:sp>
        <p:nvSpPr>
          <p:cNvPr id="3" name="Subtitle 2">
            <a:extLst>
              <a:ext uri="{FF2B5EF4-FFF2-40B4-BE49-F238E27FC236}">
                <a16:creationId xmlns:a16="http://schemas.microsoft.com/office/drawing/2014/main" id="{DE31CCCD-A5A7-4C3A-778D-D4AAC973784B}"/>
              </a:ext>
            </a:extLst>
          </p:cNvPr>
          <p:cNvSpPr>
            <a:spLocks noGrp="1"/>
          </p:cNvSpPr>
          <p:nvPr>
            <p:ph type="subTitle" idx="1"/>
          </p:nvPr>
        </p:nvSpPr>
        <p:spPr>
          <a:xfrm>
            <a:off x="1100015" y="4528618"/>
            <a:ext cx="7315200" cy="1401995"/>
          </a:xfrm>
        </p:spPr>
        <p:txBody>
          <a:bodyPr>
            <a:normAutofit fontScale="92500" lnSpcReduction="10000"/>
          </a:bodyPr>
          <a:lstStyle/>
          <a:p>
            <a:r>
              <a:rPr lang="en-US" sz="2800" b="1" dirty="0">
                <a:solidFill>
                  <a:schemeClr val="tx1"/>
                </a:solidFill>
              </a:rPr>
              <a:t>Presented By: </a:t>
            </a:r>
          </a:p>
          <a:p>
            <a:r>
              <a:rPr lang="en-US" sz="2800" b="1" dirty="0">
                <a:solidFill>
                  <a:schemeClr val="tx1"/>
                </a:solidFill>
              </a:rPr>
              <a:t>Dixith Kumar Bandari</a:t>
            </a:r>
          </a:p>
          <a:p>
            <a:r>
              <a:rPr lang="en-US" sz="2800" dirty="0">
                <a:solidFill>
                  <a:schemeClr val="tx1"/>
                </a:solidFill>
              </a:rPr>
              <a:t>	</a:t>
            </a:r>
            <a:r>
              <a:rPr lang="en-US" sz="1200" dirty="0">
                <a:solidFill>
                  <a:schemeClr val="tx1"/>
                </a:solidFill>
              </a:rPr>
              <a:t>	</a:t>
            </a:r>
          </a:p>
        </p:txBody>
      </p:sp>
    </p:spTree>
    <p:extLst>
      <p:ext uri="{BB962C8B-B14F-4D97-AF65-F5344CB8AC3E}">
        <p14:creationId xmlns:p14="http://schemas.microsoft.com/office/powerpoint/2010/main" val="35516471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AEF9C9E1-2659-BDFF-73C1-85A61CF21B70}"/>
              </a:ext>
            </a:extLst>
          </p:cNvPr>
          <p:cNvSpPr>
            <a:spLocks noGrp="1"/>
          </p:cNvSpPr>
          <p:nvPr>
            <p:ph idx="1"/>
          </p:nvPr>
        </p:nvSpPr>
        <p:spPr>
          <a:xfrm>
            <a:off x="1286936" y="761998"/>
            <a:ext cx="10268960" cy="5333999"/>
          </a:xfrm>
        </p:spPr>
        <p:txBody>
          <a:bodyPr anchor="t">
            <a:normAutofit/>
          </a:bodyPr>
          <a:lstStyle/>
          <a:p>
            <a:pPr marL="0" marR="0" indent="0">
              <a:spcBef>
                <a:spcPts val="600"/>
              </a:spcBef>
              <a:spcAft>
                <a:spcPts val="600"/>
              </a:spcAft>
              <a:buNone/>
            </a:pP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Batko</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K., &amp; </a:t>
            </a: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Ślęzak</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 (2022). The use of Big Data Analytics in healthcare.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Journal of big data</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9</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(1), 3m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https://doi.org/10.1186/s40537-021-00553</a:t>
            </a:r>
            <a:endPar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Akundi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 H., R, S., &amp; PM, M. (2020). Big Data Analytics in Healthcare using Machine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Learning Algorithms: A Comparative Study.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Online and  Biomedical 	Engineering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iJOE</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16</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(13), pp. 19–32.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https://doi.org/10.3991/ijoe.v16i13.18609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Yichuan</a:t>
            </a:r>
            <a:r>
              <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Wang., Nick </a:t>
            </a:r>
            <a:r>
              <a:rPr lang="en-US" sz="1800" kern="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Hajli</a:t>
            </a:r>
            <a:r>
              <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Exploring the path to big data analytics success in healthcare,</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Journal of Business </a:t>
            </a:r>
            <a:r>
              <a:rPr lang="en-US" sz="1800" kern="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Research,Volume</a:t>
            </a:r>
            <a:r>
              <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70,2017,Pages 287-299,ISSN 0148-2963,</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https://doi.org/10.1016/j.jbusres.2016.08.002</a:t>
            </a:r>
            <a:r>
              <a:rPr lang="en-US" sz="18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7425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C6D02-1B4C-E836-DFB4-A134A416A0FC}"/>
              </a:ext>
            </a:extLst>
          </p:cNvPr>
          <p:cNvSpPr>
            <a:spLocks noGrp="1"/>
          </p:cNvSpPr>
          <p:nvPr>
            <p:ph type="title"/>
          </p:nvPr>
        </p:nvSpPr>
        <p:spPr>
          <a:xfrm>
            <a:off x="1286935" y="35328"/>
            <a:ext cx="3242383" cy="608866"/>
          </a:xfrm>
        </p:spPr>
        <p:txBody>
          <a:bodyPr anchor="b">
            <a:normAutofit/>
          </a:bodyPr>
          <a:lstStyle/>
          <a:p>
            <a:r>
              <a:rPr lang="en-US" b="1" u="sng" dirty="0">
                <a:solidFill>
                  <a:schemeClr val="accent1"/>
                </a:solidFill>
              </a:rPr>
              <a:t>Introduction</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4CBD4E8-D6FF-5397-60C3-2189555702B1}"/>
              </a:ext>
            </a:extLst>
          </p:cNvPr>
          <p:cNvSpPr>
            <a:spLocks noGrp="1"/>
          </p:cNvSpPr>
          <p:nvPr>
            <p:ph idx="1"/>
          </p:nvPr>
        </p:nvSpPr>
        <p:spPr>
          <a:xfrm>
            <a:off x="1286936" y="761997"/>
            <a:ext cx="10397052" cy="5333999"/>
          </a:xfrm>
        </p:spPr>
        <p:txBody>
          <a:bodyPr anchor="t">
            <a:normAutofit/>
          </a:bodyPr>
          <a:lstStyle/>
          <a:p>
            <a:r>
              <a:rPr lang="en-US" dirty="0">
                <a:latin typeface="Times New Roman" panose="02020603050405020304" pitchFamily="18" charset="0"/>
                <a:cs typeface="Times New Roman" panose="02020603050405020304" pitchFamily="18" charset="0"/>
              </a:rPr>
              <a:t>Big data's extensive use in the healthcare industry ranges from analyzing historical data to predicting effective treatment techniques and discovering new technologies for preventing health issues.</a:t>
            </a:r>
          </a:p>
          <a:p>
            <a:r>
              <a:rPr lang="en-US" dirty="0">
                <a:latin typeface="Times New Roman" panose="02020603050405020304" pitchFamily="18" charset="0"/>
                <a:cs typeface="Times New Roman" panose="02020603050405020304" pitchFamily="18" charset="0"/>
              </a:rPr>
              <a:t>The healthcare industry has undergone a significant transformation in recent years, driven by the adoption of advanced technology.</a:t>
            </a:r>
          </a:p>
          <a:p>
            <a:r>
              <a:rPr lang="en-US" dirty="0">
                <a:latin typeface="Times New Roman" panose="02020603050405020304" pitchFamily="18" charset="0"/>
                <a:cs typeface="Times New Roman" panose="02020603050405020304" pitchFamily="18" charset="0"/>
              </a:rPr>
              <a:t>Big Data analytics has played a crucial role in improving patient outcomes, optimizing clinical procedures, and reshaping the healthcare environment.</a:t>
            </a:r>
          </a:p>
          <a:p>
            <a:r>
              <a:rPr lang="en-US" dirty="0">
                <a:latin typeface="Times New Roman" panose="02020603050405020304" pitchFamily="18" charset="0"/>
                <a:cs typeface="Times New Roman" panose="02020603050405020304" pitchFamily="18" charset="0"/>
              </a:rPr>
              <a:t>The study aims to investigate the diverse applications of big data in healthcare, focusing on its potential to facilitate intelligent decision-making, provide novel insights, and enhance predictive modeling.</a:t>
            </a:r>
          </a:p>
          <a:p>
            <a:r>
              <a:rPr lang="en-US" dirty="0">
                <a:latin typeface="Times New Roman" panose="02020603050405020304" pitchFamily="18" charset="0"/>
                <a:cs typeface="Times New Roman" panose="02020603050405020304" pitchFamily="18" charset="0"/>
              </a:rPr>
              <a:t>The introduction of Big Data analytics into healthcare represents a departure from traditional procedures, with a focus on identifying meaningful patterns and exploring its impact on diagnosing illnesses, personalizing care plans, and improving patient care administration.</a:t>
            </a:r>
          </a:p>
          <a:p>
            <a:r>
              <a:rPr lang="en-US" dirty="0">
                <a:latin typeface="Times New Roman" panose="02020603050405020304" pitchFamily="18" charset="0"/>
                <a:cs typeface="Times New Roman" panose="02020603050405020304" pitchFamily="18" charset="0"/>
              </a:rPr>
              <a:t>This data-driven change signifies a shift in the healthcare landscape, and the study delves into various aspects of this transformation, highlighting its significance in personalized care and the administration of patient care.</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41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EFE24-6C76-ABA2-EAE8-42430C3B8553}"/>
              </a:ext>
            </a:extLst>
          </p:cNvPr>
          <p:cNvSpPr>
            <a:spLocks noGrp="1"/>
          </p:cNvSpPr>
          <p:nvPr>
            <p:ph type="title"/>
          </p:nvPr>
        </p:nvSpPr>
        <p:spPr>
          <a:xfrm>
            <a:off x="1286935" y="-13258"/>
            <a:ext cx="3748891" cy="741388"/>
          </a:xfrm>
        </p:spPr>
        <p:txBody>
          <a:bodyPr anchor="b">
            <a:noAutofit/>
          </a:bodyPr>
          <a:lstStyle/>
          <a:p>
            <a:r>
              <a:rPr lang="en-US" b="1" u="sng" dirty="0">
                <a:solidFill>
                  <a:schemeClr val="accent1"/>
                </a:solidFill>
              </a:rPr>
              <a:t>Literature Review</a:t>
            </a:r>
          </a:p>
        </p:txBody>
      </p:sp>
      <p:sp>
        <p:nvSpPr>
          <p:cNvPr id="17" name="Rectangle 16">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99B9964-804B-8340-62F3-24946203E8EF}"/>
              </a:ext>
            </a:extLst>
          </p:cNvPr>
          <p:cNvSpPr>
            <a:spLocks noGrp="1"/>
          </p:cNvSpPr>
          <p:nvPr>
            <p:ph idx="1"/>
          </p:nvPr>
        </p:nvSpPr>
        <p:spPr>
          <a:xfrm>
            <a:off x="1286935" y="728131"/>
            <a:ext cx="10397051" cy="5367866"/>
          </a:xfrm>
        </p:spPr>
        <p:txBody>
          <a:bodyPr anchor="t">
            <a:normAutofit fontScale="92500" lnSpcReduction="10000"/>
          </a:bodyPr>
          <a:lstStyle/>
          <a:p>
            <a:r>
              <a:rPr lang="en-US" dirty="0">
                <a:latin typeface="Times New Roman" panose="02020603050405020304" pitchFamily="18" charset="0"/>
                <a:cs typeface="Times New Roman" panose="02020603050405020304" pitchFamily="18" charset="0"/>
              </a:rPr>
              <a:t>"The use of Big Data Analytics in healthcare" (</a:t>
            </a:r>
            <a:r>
              <a:rPr lang="en-US" dirty="0" err="1">
                <a:latin typeface="Times New Roman" panose="02020603050405020304" pitchFamily="18" charset="0"/>
                <a:cs typeface="Times New Roman" panose="02020603050405020304" pitchFamily="18" charset="0"/>
              </a:rPr>
              <a:t>Batko</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Ślęzak</a:t>
            </a:r>
            <a:r>
              <a:rPr lang="en-US" dirty="0">
                <a:latin typeface="Times New Roman" panose="02020603050405020304" pitchFamily="18" charset="0"/>
                <a:cs typeface="Times New Roman" panose="02020603050405020304" pitchFamily="18" charset="0"/>
              </a:rPr>
              <a:t>, 2022) underscores the significance of extracting patterns from large health datasets for informed decision-making in healthcare settings.</a:t>
            </a:r>
          </a:p>
          <a:p>
            <a:r>
              <a:rPr lang="en-US" dirty="0">
                <a:latin typeface="Times New Roman" panose="02020603050405020304" pitchFamily="18" charset="0"/>
                <a:cs typeface="Times New Roman" panose="02020603050405020304" pitchFamily="18" charset="0"/>
              </a:rPr>
              <a:t>Schulte and </a:t>
            </a:r>
            <a:r>
              <a:rPr lang="en-US" dirty="0" err="1">
                <a:latin typeface="Times New Roman" panose="02020603050405020304" pitchFamily="18" charset="0"/>
                <a:cs typeface="Times New Roman" panose="02020603050405020304" pitchFamily="18" charset="0"/>
              </a:rPr>
              <a:t>Bohnet-Joschko's</a:t>
            </a:r>
            <a:r>
              <a:rPr lang="en-US" dirty="0">
                <a:latin typeface="Times New Roman" panose="02020603050405020304" pitchFamily="18" charset="0"/>
                <a:cs typeface="Times New Roman" panose="02020603050405020304" pitchFamily="18" charset="0"/>
              </a:rPr>
              <a:t> scoping review (2022) advocates for a patient-centric healthcare system through personalized treatment approaches, emphasizing Big Data's potential to support people-centered and integrated health services.</a:t>
            </a:r>
          </a:p>
          <a:p>
            <a:r>
              <a:rPr lang="en-US" dirty="0">
                <a:latin typeface="Times New Roman" panose="02020603050405020304" pitchFamily="18" charset="0"/>
                <a:cs typeface="Times New Roman" panose="02020603050405020304" pitchFamily="18" charset="0"/>
              </a:rPr>
              <a:t>Mehta and Pandit's systematic review (2018) provides a comprehensive overview of the intersection of Big Data analytics and healthcare, showcasing synergies capable of revolutionizing traditional healthcare approaches.</a:t>
            </a:r>
          </a:p>
          <a:p>
            <a:r>
              <a:rPr lang="en-US" dirty="0" err="1">
                <a:latin typeface="Times New Roman" panose="02020603050405020304" pitchFamily="18" charset="0"/>
                <a:cs typeface="Times New Roman" panose="02020603050405020304" pitchFamily="18" charset="0"/>
              </a:rPr>
              <a:t>Cozzoli</a:t>
            </a:r>
            <a:r>
              <a:rPr lang="en-US" dirty="0">
                <a:latin typeface="Times New Roman" panose="02020603050405020304" pitchFamily="18" charset="0"/>
                <a:cs typeface="Times New Roman" panose="02020603050405020304" pitchFamily="18" charset="0"/>
              </a:rPr>
              <a:t> et al.'s study on organizational implications (2022) offers a theoretical framework for understanding how big data analytics can be applied to healthcare organization management.</a:t>
            </a:r>
          </a:p>
          <a:p>
            <a:r>
              <a:rPr lang="en-US" dirty="0">
                <a:latin typeface="Times New Roman" panose="02020603050405020304" pitchFamily="18" charset="0"/>
                <a:cs typeface="Times New Roman" panose="02020603050405020304" pitchFamily="18" charset="0"/>
              </a:rPr>
              <a:t>Borges do Nascimento et al. (2021) explore the broader impact of Big Data analytics on public health and individual well-being through an overview of systematic reviews, suggesting avenues for future research.</a:t>
            </a:r>
          </a:p>
          <a:p>
            <a:r>
              <a:rPr lang="en-US" dirty="0">
                <a:latin typeface="Times New Roman" panose="02020603050405020304" pitchFamily="18" charset="0"/>
                <a:cs typeface="Times New Roman" panose="02020603050405020304" pitchFamily="18" charset="0"/>
              </a:rPr>
              <a:t>Ramesh and </a:t>
            </a:r>
            <a:r>
              <a:rPr lang="en-US" dirty="0" err="1">
                <a:latin typeface="Times New Roman" panose="02020603050405020304" pitchFamily="18" charset="0"/>
                <a:cs typeface="Times New Roman" panose="02020603050405020304" pitchFamily="18" charset="0"/>
              </a:rPr>
              <a:t>Santhi's</a:t>
            </a:r>
            <a:r>
              <a:rPr lang="en-US" dirty="0">
                <a:latin typeface="Times New Roman" panose="02020603050405020304" pitchFamily="18" charset="0"/>
                <a:cs typeface="Times New Roman" panose="02020603050405020304" pitchFamily="18" charset="0"/>
              </a:rPr>
              <a:t> exploration (2020) illuminates Big Data analytics' potential to facilitate intelligent networks and revolutionize health informatics, contributing to the ongoing evolution of healthcare practices.</a:t>
            </a:r>
          </a:p>
          <a:p>
            <a:r>
              <a:rPr lang="en-US" dirty="0" err="1">
                <a:latin typeface="Times New Roman" panose="02020603050405020304" pitchFamily="18" charset="0"/>
                <a:cs typeface="Times New Roman" panose="02020603050405020304" pitchFamily="18" charset="0"/>
              </a:rPr>
              <a:t>Akundi</a:t>
            </a:r>
            <a:r>
              <a:rPr lang="en-US" dirty="0">
                <a:latin typeface="Times New Roman" panose="02020603050405020304" pitchFamily="18" charset="0"/>
                <a:cs typeface="Times New Roman" panose="02020603050405020304" pitchFamily="18" charset="0"/>
              </a:rPr>
              <a:t> et al.'s comparative study (2020) zooms in on machine learning algorithms within Big Data in healthcare, providing insights into the effectiveness of different approaches.</a:t>
            </a:r>
          </a:p>
        </p:txBody>
      </p:sp>
      <p:sp>
        <p:nvSpPr>
          <p:cNvPr id="18" name="Rectangle 17">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87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91319-6EC7-9DCA-3773-CDCE8E8333A0}"/>
              </a:ext>
            </a:extLst>
          </p:cNvPr>
          <p:cNvSpPr>
            <a:spLocks noGrp="1"/>
          </p:cNvSpPr>
          <p:nvPr>
            <p:ph type="title"/>
          </p:nvPr>
        </p:nvSpPr>
        <p:spPr>
          <a:xfrm>
            <a:off x="1286935" y="-6"/>
            <a:ext cx="10397052" cy="695735"/>
          </a:xfrm>
        </p:spPr>
        <p:txBody>
          <a:bodyPr anchor="b">
            <a:normAutofit/>
          </a:bodyPr>
          <a:lstStyle/>
          <a:p>
            <a:r>
              <a:rPr lang="en-US" b="1" u="sng" dirty="0">
                <a:solidFill>
                  <a:schemeClr val="accent1"/>
                </a:solidFill>
              </a:rPr>
              <a:t>Technical Details </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603BCF3E-EFD6-85F8-E724-5CB9A0BE059A}"/>
              </a:ext>
            </a:extLst>
          </p:cNvPr>
          <p:cNvSpPr>
            <a:spLocks noGrp="1"/>
          </p:cNvSpPr>
          <p:nvPr>
            <p:ph idx="1"/>
          </p:nvPr>
        </p:nvSpPr>
        <p:spPr>
          <a:xfrm>
            <a:off x="1286936" y="798431"/>
            <a:ext cx="10397052" cy="5678567"/>
          </a:xfrm>
        </p:spPr>
        <p:txBody>
          <a:bodyPr anchor="t">
            <a:noAutofit/>
          </a:bodyPr>
          <a:lstStyle/>
          <a:p>
            <a:pPr algn="l">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Cloud Computing: </a:t>
            </a:r>
            <a:r>
              <a:rPr lang="en-US" sz="1900" u="none" strike="noStrike" dirty="0">
                <a:effectLst/>
                <a:latin typeface="Times New Roman" panose="02020603050405020304" pitchFamily="18" charset="0"/>
                <a:cs typeface="Times New Roman" panose="02020603050405020304" pitchFamily="18" charset="0"/>
              </a:rPr>
              <a:t>The scalability and accessibility of Big Data solutions in healthcare are enhanced by cloud computing platforms like Microsoft Azure and Amazon Web Services.</a:t>
            </a:r>
          </a:p>
          <a:p>
            <a:pPr algn="l">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Data Warehousing: </a:t>
            </a:r>
            <a:r>
              <a:rPr lang="en-US" sz="1900" u="none" strike="noStrike" dirty="0">
                <a:effectLst/>
                <a:latin typeface="Times New Roman" panose="02020603050405020304" pitchFamily="18" charset="0"/>
                <a:cs typeface="Times New Roman" panose="02020603050405020304" pitchFamily="18" charset="0"/>
              </a:rPr>
              <a:t>Efficient storage and management of large healthcare datasets, both structured and unstructured, support quick query processing and real-time analytics.</a:t>
            </a:r>
          </a:p>
          <a:p>
            <a:pPr algn="l">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Machine Learning and Predictive Analytics:</a:t>
            </a:r>
            <a:r>
              <a:rPr lang="en-US" sz="1900" u="none" strike="noStrike" dirty="0">
                <a:effectLst/>
                <a:latin typeface="Times New Roman" panose="02020603050405020304" pitchFamily="18" charset="0"/>
                <a:cs typeface="Times New Roman" panose="02020603050405020304" pitchFamily="18" charset="0"/>
              </a:rPr>
              <a:t> Machine learning algorithms analyze past patient data, enabling trend identification and forecasting for proactive patient management and tailored treatment planning.</a:t>
            </a:r>
          </a:p>
          <a:p>
            <a:pPr>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Data Acquisition and Integration: </a:t>
            </a:r>
            <a:r>
              <a:rPr lang="en-US" sz="1900" u="none" strike="noStrike" dirty="0">
                <a:effectLst/>
                <a:latin typeface="Times New Roman" panose="02020603050405020304" pitchFamily="18" charset="0"/>
                <a:cs typeface="Times New Roman" panose="02020603050405020304" pitchFamily="18" charset="0"/>
              </a:rPr>
              <a:t>Gathering diverse healthcare datasets, including medical imaging, genetic data, and electronic health records, creates a comprehensive patient health picture.</a:t>
            </a:r>
          </a:p>
          <a:p>
            <a:pPr algn="l">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Natural Language Processing (NLP): </a:t>
            </a:r>
            <a:r>
              <a:rPr lang="en-US" sz="1900" u="none" strike="noStrike" dirty="0">
                <a:effectLst/>
                <a:latin typeface="Times New Roman" panose="02020603050405020304" pitchFamily="18" charset="0"/>
                <a:cs typeface="Times New Roman" panose="02020603050405020304" pitchFamily="18" charset="0"/>
              </a:rPr>
              <a:t>NLP technologies extract valuable information from unstructured sources, enhancing comprehension of patient narratives for diagnosis and therapy insights.</a:t>
            </a:r>
          </a:p>
          <a:p>
            <a:pPr algn="l">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Data Governance and Security Solutions: </a:t>
            </a:r>
            <a:r>
              <a:rPr lang="en-US" sz="1900" u="none" strike="noStrike" dirty="0">
                <a:effectLst/>
                <a:latin typeface="Times New Roman" panose="02020603050405020304" pitchFamily="18" charset="0"/>
                <a:cs typeface="Times New Roman" panose="02020603050405020304" pitchFamily="18" charset="0"/>
              </a:rPr>
              <a:t>Ensuring the security and integrity of medical data through encryption technologies, data quality guidelines, and exploring blockchain for auditable data transfers.</a:t>
            </a:r>
          </a:p>
          <a:p>
            <a:pPr>
              <a:buFont typeface="+mj-lt"/>
              <a:buAutoNum type="arabicPeriod"/>
            </a:pPr>
            <a:r>
              <a:rPr lang="en-US" sz="1900" b="1" u="none" strike="noStrike" dirty="0">
                <a:effectLst/>
                <a:latin typeface="Times New Roman" panose="02020603050405020304" pitchFamily="18" charset="0"/>
                <a:cs typeface="Times New Roman" panose="02020603050405020304" pitchFamily="18" charset="0"/>
              </a:rPr>
              <a:t>Wearable Devices and IoT: </a:t>
            </a:r>
            <a:r>
              <a:rPr lang="en-US" sz="1900" u="none" strike="noStrike" dirty="0">
                <a:effectLst/>
                <a:latin typeface="Times New Roman" panose="02020603050405020304" pitchFamily="18" charset="0"/>
                <a:cs typeface="Times New Roman" panose="02020603050405020304" pitchFamily="18" charset="0"/>
              </a:rPr>
              <a:t>Integration of wearable devices and the Internet of Things provides real-time patient data, with examples like fitness trackers and smartwatches continuously collecting health data for analysis.</a:t>
            </a:r>
          </a:p>
          <a:p>
            <a:pPr algn="l">
              <a:buFont typeface="+mj-lt"/>
              <a:buAutoNum type="arabicPeriod"/>
            </a:pPr>
            <a:endParaRPr lang="en-US" sz="1900" u="none" strike="noStrike" dirty="0">
              <a:effectLst/>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00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4D17B-6EAB-CC72-0FFC-195D0B950A6D}"/>
              </a:ext>
            </a:extLst>
          </p:cNvPr>
          <p:cNvSpPr>
            <a:spLocks noGrp="1"/>
          </p:cNvSpPr>
          <p:nvPr>
            <p:ph type="title"/>
          </p:nvPr>
        </p:nvSpPr>
        <p:spPr>
          <a:xfrm>
            <a:off x="1286935" y="0"/>
            <a:ext cx="3242383" cy="622848"/>
          </a:xfrm>
        </p:spPr>
        <p:txBody>
          <a:bodyPr anchor="b">
            <a:normAutofit/>
          </a:bodyPr>
          <a:lstStyle/>
          <a:p>
            <a:r>
              <a:rPr lang="en-US" b="1" u="sng" dirty="0">
                <a:solidFill>
                  <a:schemeClr val="accent1"/>
                </a:solidFill>
              </a:rPr>
              <a:t>The Promise</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B482FDB-607A-742E-1763-4FA559BF9AAD}"/>
              </a:ext>
            </a:extLst>
          </p:cNvPr>
          <p:cNvSpPr>
            <a:spLocks noGrp="1"/>
          </p:cNvSpPr>
          <p:nvPr>
            <p:ph idx="1"/>
          </p:nvPr>
        </p:nvSpPr>
        <p:spPr>
          <a:xfrm>
            <a:off x="1286935" y="629472"/>
            <a:ext cx="10397051" cy="5784577"/>
          </a:xfrm>
        </p:spPr>
        <p:txBody>
          <a:bodyPr anchor="t">
            <a:noAutofit/>
          </a:bodyPr>
          <a:lstStyle/>
          <a:p>
            <a:r>
              <a:rPr lang="en-US" dirty="0">
                <a:latin typeface="Times New Roman" panose="02020603050405020304" pitchFamily="18" charset="0"/>
                <a:cs typeface="Times New Roman" panose="02020603050405020304" pitchFamily="18" charset="0"/>
              </a:rPr>
              <a:t>Big Data enables improved predictive analytics for proactive health intervention and early problem identification.</a:t>
            </a:r>
          </a:p>
          <a:p>
            <a:r>
              <a:rPr lang="en-US" dirty="0">
                <a:latin typeface="Times New Roman" panose="02020603050405020304" pitchFamily="18" charset="0"/>
                <a:cs typeface="Times New Roman" panose="02020603050405020304" pitchFamily="18" charset="0"/>
              </a:rPr>
              <a:t>Enhanced illness diagnosis and timely treatment decisions result from evaluating diverse data sources, including genetic information and electronic health records (EHRs).</a:t>
            </a:r>
          </a:p>
          <a:p>
            <a:r>
              <a:rPr lang="en-US" dirty="0">
                <a:latin typeface="Times New Roman" panose="02020603050405020304" pitchFamily="18" charset="0"/>
                <a:cs typeface="Times New Roman" panose="02020603050405020304" pitchFamily="18" charset="0"/>
              </a:rPr>
              <a:t>Tailored treatment plans, considering unique patient data, improve treatment effectiveness and minimize adverse outcomes.</a:t>
            </a:r>
          </a:p>
          <a:p>
            <a:r>
              <a:rPr lang="en-US" dirty="0">
                <a:latin typeface="Times New Roman" panose="02020603050405020304" pitchFamily="18" charset="0"/>
                <a:cs typeface="Times New Roman" panose="02020603050405020304" pitchFamily="18" charset="0"/>
              </a:rPr>
              <a:t>Big Data ensures efficient resource allocation in healthcare, saving costs, reducing wait times, and enhancing overall service delivery.</a:t>
            </a:r>
          </a:p>
          <a:p>
            <a:r>
              <a:rPr lang="en-US" dirty="0">
                <a:latin typeface="Times New Roman" panose="02020603050405020304" pitchFamily="18" charset="0"/>
                <a:cs typeface="Times New Roman" panose="02020603050405020304" pitchFamily="18" charset="0"/>
              </a:rPr>
              <a:t>Real-time monitoring and action facilitated by Big Data benefit prompt addressing of patients' health issues, especially for long-term illnesses.</a:t>
            </a:r>
          </a:p>
          <a:p>
            <a:r>
              <a:rPr lang="en-US" dirty="0">
                <a:latin typeface="Times New Roman" panose="02020603050405020304" pitchFamily="18" charset="0"/>
                <a:cs typeface="Times New Roman" panose="02020603050405020304" pitchFamily="18" charset="0"/>
              </a:rPr>
              <a:t>Accelerated medical research and development occur through Big Data's evaluation of large datasets, leading to faster discoveries in novel medications and therapies.</a:t>
            </a:r>
          </a:p>
          <a:p>
            <a:r>
              <a:rPr lang="en-US" dirty="0">
                <a:latin typeface="Times New Roman" panose="02020603050405020304" pitchFamily="18" charset="0"/>
                <a:cs typeface="Times New Roman" panose="02020603050405020304" pitchFamily="18" charset="0"/>
              </a:rPr>
              <a:t>Population health management benefits from Big Data, aiding in identifying health patterns, allocating resources for prevention, and implementing targeted treatments at the population level.</a:t>
            </a:r>
          </a:p>
          <a:p>
            <a:r>
              <a:rPr lang="en-US" dirty="0">
                <a:latin typeface="Times New Roman" panose="02020603050405020304" pitchFamily="18" charset="0"/>
                <a:cs typeface="Times New Roman" panose="02020603050405020304" pitchFamily="18" charset="0"/>
              </a:rPr>
              <a:t>Integration of Big Data in healthcare offers benefits like improved population health management, optimized resource use, tailored treatment, enhanced predictive analytics, and accelerated research and development, crucial for a responsive and efficient healthcare system.</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9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236FC-CDA2-FD0D-4375-311A70041F0B}"/>
              </a:ext>
            </a:extLst>
          </p:cNvPr>
          <p:cNvSpPr>
            <a:spLocks noGrp="1"/>
          </p:cNvSpPr>
          <p:nvPr>
            <p:ph type="title"/>
          </p:nvPr>
        </p:nvSpPr>
        <p:spPr>
          <a:xfrm>
            <a:off x="1286935" y="0"/>
            <a:ext cx="7486004" cy="689109"/>
          </a:xfrm>
        </p:spPr>
        <p:txBody>
          <a:bodyPr anchor="b">
            <a:normAutofit/>
          </a:bodyPr>
          <a:lstStyle/>
          <a:p>
            <a:r>
              <a:rPr lang="en-US" b="1" u="sng" dirty="0">
                <a:solidFill>
                  <a:schemeClr val="accent1"/>
                </a:solidFill>
              </a:rPr>
              <a:t>The Obstacles and Challenges</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E387AA2-09AC-5376-A53D-940A178B9C51}"/>
              </a:ext>
            </a:extLst>
          </p:cNvPr>
          <p:cNvSpPr>
            <a:spLocks noGrp="1"/>
          </p:cNvSpPr>
          <p:nvPr>
            <p:ph idx="1"/>
          </p:nvPr>
        </p:nvSpPr>
        <p:spPr>
          <a:xfrm>
            <a:off x="1286936" y="761997"/>
            <a:ext cx="10397052" cy="5506282"/>
          </a:xfrm>
        </p:spPr>
        <p:txBody>
          <a:bodyPr anchor="t">
            <a:normAutofit lnSpcReduction="10000"/>
          </a:bodyPr>
          <a:lstStyle/>
          <a:p>
            <a:r>
              <a:rPr lang="en-US" dirty="0">
                <a:latin typeface="Times New Roman" panose="02020603050405020304" pitchFamily="18" charset="0"/>
                <a:cs typeface="Times New Roman" panose="02020603050405020304" pitchFamily="18" charset="0"/>
              </a:rPr>
              <a:t>Security concerns in healthcare data, driven by its sensitivity, require robust measures to prevent cyber threats and unauthorized access. This challenge is further complicated by the ongoing need to balance patient privacy, mandated by laws like HIPAA.</a:t>
            </a:r>
          </a:p>
          <a:p>
            <a:r>
              <a:rPr lang="en-US" dirty="0">
                <a:latin typeface="Times New Roman" panose="02020603050405020304" pitchFamily="18" charset="0"/>
                <a:cs typeface="Times New Roman" panose="02020603050405020304" pitchFamily="18" charset="0"/>
              </a:rPr>
              <a:t>Ensuring reliable insights from big data analytics in healthcare demands addressing biased analyses stemming from inadequate, inconsistent, or inaccurate data. Strong data governance, standardized formats, and validation procedures are essential components for reliability.</a:t>
            </a:r>
          </a:p>
          <a:p>
            <a:r>
              <a:rPr lang="en-US" dirty="0">
                <a:latin typeface="Times New Roman" panose="02020603050405020304" pitchFamily="18" charset="0"/>
                <a:cs typeface="Times New Roman" panose="02020603050405020304" pitchFamily="18" charset="0"/>
              </a:rPr>
              <a:t>Disparate systems in healthcare pose obstacles to seamless information flow, emphasizing the necessity for protocols ensuring data interchange and interoperability. Overcoming these challenges is crucial for obtaining comprehensive perspectives on patient health.</a:t>
            </a:r>
          </a:p>
          <a:p>
            <a:r>
              <a:rPr lang="en-US" dirty="0">
                <a:latin typeface="Times New Roman" panose="02020603050405020304" pitchFamily="18" charset="0"/>
                <a:cs typeface="Times New Roman" panose="02020603050405020304" pitchFamily="18" charset="0"/>
              </a:rPr>
              <a:t>Ethical considerations in big data analytics involve securing informed consent, ensuring transparency in data usage, and mitigating algorithmic bias, particularly when dealing with vulnerable groups. Continuous refinement of ethics rules and regulations is imperative.</a:t>
            </a:r>
          </a:p>
          <a:p>
            <a:r>
              <a:rPr lang="en-US" dirty="0">
                <a:latin typeface="Times New Roman" panose="02020603050405020304" pitchFamily="18" charset="0"/>
                <a:cs typeface="Times New Roman" panose="02020603050405020304" pitchFamily="18" charset="0"/>
              </a:rPr>
              <a:t>Resource, technology, and staff challenges impact the efficient application of big data analytics, especially for smaller healthcare companies. Overcoming these obstacles requires providing sufficient training for healthcare personnel to interpret and use big data insights effectively.</a:t>
            </a:r>
          </a:p>
          <a:p>
            <a:r>
              <a:rPr lang="en-US" dirty="0">
                <a:latin typeface="Times New Roman" panose="02020603050405020304" pitchFamily="18" charset="0"/>
                <a:cs typeface="Times New Roman" panose="02020603050405020304" pitchFamily="18" charset="0"/>
              </a:rPr>
              <a:t>Collaboration among data scientists, legislators, healthcare practitioners, and technology specialists is crucial for addressing the multifaceted challenges in big data analytics. Ongoing efforts are necessary for the healthcare sector to fully realize the transformative potential of big data in patient care and administration.</a:t>
            </a:r>
          </a:p>
          <a:p>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94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A6411-64E8-5D3C-6539-8E813108F443}"/>
              </a:ext>
            </a:extLst>
          </p:cNvPr>
          <p:cNvSpPr>
            <a:spLocks noGrp="1"/>
          </p:cNvSpPr>
          <p:nvPr>
            <p:ph type="title"/>
          </p:nvPr>
        </p:nvSpPr>
        <p:spPr>
          <a:xfrm>
            <a:off x="1286935" y="-46020"/>
            <a:ext cx="3665731" cy="689480"/>
          </a:xfrm>
        </p:spPr>
        <p:txBody>
          <a:bodyPr anchor="b">
            <a:normAutofit/>
          </a:bodyPr>
          <a:lstStyle/>
          <a:p>
            <a:r>
              <a:rPr lang="en-US" b="1" u="sng" dirty="0">
                <a:solidFill>
                  <a:schemeClr val="accent1"/>
                </a:solidFill>
              </a:rPr>
              <a:t>Suggestions</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B446CA9-9F21-0752-8C1F-66647028D9C9}"/>
              </a:ext>
            </a:extLst>
          </p:cNvPr>
          <p:cNvSpPr>
            <a:spLocks noGrp="1"/>
          </p:cNvSpPr>
          <p:nvPr>
            <p:ph idx="1"/>
          </p:nvPr>
        </p:nvSpPr>
        <p:spPr>
          <a:xfrm>
            <a:off x="1286936" y="761997"/>
            <a:ext cx="10397052" cy="5333999"/>
          </a:xfrm>
        </p:spPr>
        <p:txBody>
          <a:bodyPr anchor="t">
            <a:normAutofit/>
          </a:bodyPr>
          <a:lstStyle/>
          <a:p>
            <a:r>
              <a:rPr lang="en-US" dirty="0">
                <a:latin typeface="Times New Roman" panose="02020603050405020304" pitchFamily="18" charset="0"/>
                <a:cs typeface="Times New Roman" panose="02020603050405020304" pitchFamily="18" charset="0"/>
              </a:rPr>
              <a:t>Develop robust data governance policies for accuracy and security. Invest in advanced cybersecurity measures to safeguard sensitive healthcare data.</a:t>
            </a:r>
          </a:p>
          <a:p>
            <a:r>
              <a:rPr lang="en-US" dirty="0">
                <a:latin typeface="Times New Roman" panose="02020603050405020304" pitchFamily="18" charset="0"/>
                <a:cs typeface="Times New Roman" panose="02020603050405020304" pitchFamily="18" charset="0"/>
              </a:rPr>
              <a:t>Promote standardized protocols for enhanced interoperability among healthcare systems. Facilitate collaboration for creating a unified data ecosystem and shared insights.</a:t>
            </a:r>
          </a:p>
          <a:p>
            <a:r>
              <a:rPr lang="en-US" dirty="0">
                <a:latin typeface="Times New Roman" panose="02020603050405020304" pitchFamily="18" charset="0"/>
                <a:cs typeface="Times New Roman" panose="02020603050405020304" pitchFamily="18" charset="0"/>
              </a:rPr>
              <a:t>Educate patients about Big Data benefits and encourage active engagement in data decisions.</a:t>
            </a:r>
          </a:p>
          <a:p>
            <a:r>
              <a:rPr lang="en-US" dirty="0">
                <a:latin typeface="Times New Roman" panose="02020603050405020304" pitchFamily="18" charset="0"/>
                <a:cs typeface="Times New Roman" panose="02020603050405020304" pitchFamily="18" charset="0"/>
              </a:rPr>
              <a:t>Offer ongoing training for healthcare professionals to interpret and utilize Big Data insights. Encourage healthcare organizations to adopt data-driven decision-making processes.</a:t>
            </a:r>
          </a:p>
          <a:p>
            <a:r>
              <a:rPr lang="en-US" dirty="0">
                <a:latin typeface="Times New Roman" panose="02020603050405020304" pitchFamily="18" charset="0"/>
                <a:cs typeface="Times New Roman" panose="02020603050405020304" pitchFamily="18" charset="0"/>
              </a:rPr>
              <a:t>Integrate real-time monitoring systems for prompt action on patient health issues.</a:t>
            </a:r>
          </a:p>
          <a:p>
            <a:r>
              <a:rPr lang="en-US" dirty="0">
                <a:latin typeface="Times New Roman" panose="02020603050405020304" pitchFamily="18" charset="0"/>
                <a:cs typeface="Times New Roman" panose="02020603050405020304" pitchFamily="18" charset="0"/>
              </a:rPr>
              <a:t>Encourage collaborative research efforts to accelerate medical discoveries through Big Data analytics.</a:t>
            </a:r>
          </a:p>
          <a:p>
            <a:r>
              <a:rPr lang="en-US" dirty="0">
                <a:latin typeface="Times New Roman" panose="02020603050405020304" pitchFamily="18" charset="0"/>
                <a:cs typeface="Times New Roman" panose="02020603050405020304" pitchFamily="18" charset="0"/>
              </a:rPr>
              <a:t>Continuously refine and adhere to ethical guidelines for transparent data usage. Conduct public awareness campaigns to educate the general population about Big Data benefits.</a:t>
            </a:r>
          </a:p>
          <a:p>
            <a:r>
              <a:rPr lang="en-US" dirty="0">
                <a:latin typeface="Times New Roman" panose="02020603050405020304" pitchFamily="18" charset="0"/>
                <a:cs typeface="Times New Roman" panose="02020603050405020304" pitchFamily="18" charset="0"/>
              </a:rPr>
              <a:t>Allocate resources for technology infrastructure, overcoming challenges related to limitations. Use data-driven insights for efficient resource allocation, saving costs, and enhancing service delivery.</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73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99FF-D791-A4BC-5EA3-E480252BAD15}"/>
              </a:ext>
            </a:extLst>
          </p:cNvPr>
          <p:cNvSpPr>
            <a:spLocks noGrp="1"/>
          </p:cNvSpPr>
          <p:nvPr>
            <p:ph type="title"/>
          </p:nvPr>
        </p:nvSpPr>
        <p:spPr>
          <a:xfrm>
            <a:off x="1286935" y="119284"/>
            <a:ext cx="3242383" cy="622848"/>
          </a:xfrm>
        </p:spPr>
        <p:txBody>
          <a:bodyPr anchor="b">
            <a:normAutofit/>
          </a:bodyPr>
          <a:lstStyle/>
          <a:p>
            <a:r>
              <a:rPr lang="en-US" b="1" u="sng" dirty="0">
                <a:solidFill>
                  <a:schemeClr val="accent1"/>
                </a:solidFill>
              </a:rPr>
              <a:t>Conclusion</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77AD757-22F1-6E15-A65D-0217C279D8BE}"/>
              </a:ext>
            </a:extLst>
          </p:cNvPr>
          <p:cNvSpPr>
            <a:spLocks noGrp="1"/>
          </p:cNvSpPr>
          <p:nvPr>
            <p:ph idx="1"/>
          </p:nvPr>
        </p:nvSpPr>
        <p:spPr>
          <a:xfrm>
            <a:off x="1286935" y="901155"/>
            <a:ext cx="10397051" cy="5035820"/>
          </a:xfrm>
        </p:spPr>
        <p:txBody>
          <a:bodyPr anchor="t">
            <a:normAutofit/>
          </a:bodyPr>
          <a:lstStyle/>
          <a:p>
            <a:r>
              <a:rPr lang="en-US" dirty="0">
                <a:latin typeface="Times New Roman" panose="02020603050405020304" pitchFamily="18" charset="0"/>
                <a:cs typeface="Times New Roman" panose="02020603050405020304" pitchFamily="18" charset="0"/>
              </a:rPr>
              <a:t>Comprehensive insights facilitated by cloud computing, data warehousing, and diverse data sources.</a:t>
            </a:r>
          </a:p>
          <a:p>
            <a:r>
              <a:rPr lang="en-US" dirty="0">
                <a:latin typeface="Times New Roman" panose="02020603050405020304" pitchFamily="18" charset="0"/>
                <a:cs typeface="Times New Roman" panose="02020603050405020304" pitchFamily="18" charset="0"/>
              </a:rPr>
              <a:t>Natural Language Processing enhances patient narratives for improved understanding.</a:t>
            </a:r>
          </a:p>
          <a:p>
            <a:r>
              <a:rPr lang="en-US" dirty="0">
                <a:latin typeface="Times New Roman" panose="02020603050405020304" pitchFamily="18" charset="0"/>
                <a:cs typeface="Times New Roman" panose="02020603050405020304" pitchFamily="18" charset="0"/>
              </a:rPr>
              <a:t>Machine learning and predictive analytics offer personalized treatment regimens.</a:t>
            </a:r>
          </a:p>
          <a:p>
            <a:r>
              <a:rPr lang="en-US" dirty="0">
                <a:latin typeface="Times New Roman" panose="02020603050405020304" pitchFamily="18" charset="0"/>
                <a:cs typeface="Times New Roman" panose="02020603050405020304" pitchFamily="18" charset="0"/>
              </a:rPr>
              <a:t>Real-time patient data from wearable technology and IoT improves analytics.</a:t>
            </a:r>
          </a:p>
          <a:p>
            <a:r>
              <a:rPr lang="en-US" dirty="0">
                <a:latin typeface="Times New Roman" panose="02020603050405020304" pitchFamily="18" charset="0"/>
                <a:cs typeface="Times New Roman" panose="02020603050405020304" pitchFamily="18" charset="0"/>
              </a:rPr>
              <a:t>Persistent challenges include data security and ethical dilemmas.</a:t>
            </a:r>
          </a:p>
          <a:p>
            <a:r>
              <a:rPr lang="en-US" dirty="0">
                <a:latin typeface="Times New Roman" panose="02020603050405020304" pitchFamily="18" charset="0"/>
                <a:cs typeface="Times New Roman" panose="02020603050405020304" pitchFamily="18" charset="0"/>
              </a:rPr>
              <a:t>Strong data governance is essential to address security concerns.</a:t>
            </a:r>
          </a:p>
          <a:p>
            <a:r>
              <a:rPr lang="en-US" dirty="0">
                <a:latin typeface="Times New Roman" panose="02020603050405020304" pitchFamily="18" charset="0"/>
                <a:cs typeface="Times New Roman" panose="02020603050405020304" pitchFamily="18" charset="0"/>
              </a:rPr>
              <a:t>Ongoing research into ethical frameworks is necessary for responsible data use.</a:t>
            </a:r>
          </a:p>
          <a:p>
            <a:r>
              <a:rPr lang="en-US" dirty="0">
                <a:latin typeface="Times New Roman" panose="02020603050405020304" pitchFamily="18" charset="0"/>
                <a:cs typeface="Times New Roman" panose="02020603050405020304" pitchFamily="18" charset="0"/>
              </a:rPr>
              <a:t>Collaboration among politicians, data scientists, and healthcare practitioners is crucial for future success.</a:t>
            </a:r>
          </a:p>
          <a:p>
            <a:r>
              <a:rPr lang="en-US" dirty="0">
                <a:latin typeface="Times New Roman" panose="02020603050405020304" pitchFamily="18" charset="0"/>
                <a:cs typeface="Times New Roman" panose="02020603050405020304" pitchFamily="18" charset="0"/>
              </a:rPr>
              <a:t>Continuous innovation in technology is essential to keep pace with evolving healthcare needs.</a:t>
            </a:r>
          </a:p>
          <a:p>
            <a:r>
              <a:rPr lang="en-US" dirty="0">
                <a:latin typeface="Times New Roman" panose="02020603050405020304" pitchFamily="18" charset="0"/>
                <a:cs typeface="Times New Roman" panose="02020603050405020304" pitchFamily="18" charset="0"/>
              </a:rPr>
              <a:t>Public awareness and education are vital for fostering a data-driven healthcare culture.</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5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04D7C-93FC-77F3-F206-65E58352EDA9}"/>
              </a:ext>
            </a:extLst>
          </p:cNvPr>
          <p:cNvSpPr>
            <a:spLocks noGrp="1"/>
          </p:cNvSpPr>
          <p:nvPr>
            <p:ph type="title"/>
          </p:nvPr>
        </p:nvSpPr>
        <p:spPr>
          <a:xfrm>
            <a:off x="1286935" y="-45655"/>
            <a:ext cx="3242383" cy="702361"/>
          </a:xfrm>
        </p:spPr>
        <p:txBody>
          <a:bodyPr anchor="b">
            <a:normAutofit/>
          </a:bodyPr>
          <a:lstStyle/>
          <a:p>
            <a:r>
              <a:rPr lang="en-US" b="1" u="sng" dirty="0">
                <a:solidFill>
                  <a:schemeClr val="accent1"/>
                </a:solidFill>
              </a:rPr>
              <a:t>References</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FF6C3475-CE3E-404F-B1D3-6AAE987F21A4}"/>
              </a:ext>
            </a:extLst>
          </p:cNvPr>
          <p:cNvSpPr>
            <a:spLocks noGrp="1"/>
          </p:cNvSpPr>
          <p:nvPr>
            <p:ph idx="1"/>
          </p:nvPr>
        </p:nvSpPr>
        <p:spPr>
          <a:xfrm>
            <a:off x="1286936" y="761998"/>
            <a:ext cx="10268960" cy="5333999"/>
          </a:xfrm>
        </p:spPr>
        <p:txBody>
          <a:bodyPr anchor="t">
            <a:normAutofit lnSpcReduction="10000"/>
          </a:bodyPr>
          <a:lstStyle/>
          <a:p>
            <a:pPr marL="0" marR="0" indent="0">
              <a:spcBef>
                <a:spcPts val="600"/>
              </a:spcBef>
              <a:spcAft>
                <a:spcPts val="600"/>
              </a:spcAft>
              <a:buNone/>
            </a:pP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Schulte, T., &amp; </a:t>
            </a: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Bohnet-Joschko</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S. (2022). How can Big Data Analytics Support. People </a:t>
            </a: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Centred</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and 	Integrated Health Services: A Scoping Review.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integrated care</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22</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 23.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https://doi.org/10.5334/ijic.5543</a:t>
            </a:r>
            <a:endParaRPr lang="en-US" sz="1800" u="sng"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600"/>
              </a:spcBef>
              <a:spcAft>
                <a:spcPts val="600"/>
              </a:spcAft>
              <a:buNone/>
            </a:pP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Mehta, N., &amp; Pandit, A. (2018). Concurrence of big data analytics and healthcare: A systematic 	review.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medical informatics</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114</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57–65. </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https://doi.org/10.1016/j.ijmedinf.2018.03.013</a:t>
            </a:r>
            <a:endPar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600"/>
              </a:spcBef>
              <a:spcAft>
                <a:spcPts val="600"/>
              </a:spcAft>
              <a:buNone/>
            </a:pP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Hansen, M. M., </a:t>
            </a: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Miron-Shatz</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T., Lau, A. Y., &amp; Paton, C. (2014). Big Data in Science and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Healthcare: A Review of Recent Literature and Perspectives. Contribution of the IMIA Social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spcBef>
                <a:spcPts val="0"/>
              </a:spcBef>
              <a:spcAft>
                <a:spcPts val="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Media Working Group.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Yearbook of medical informatics</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9</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(1), 21–26.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https://doi.org/10.15265/IY2014-0004</a:t>
            </a:r>
            <a:r>
              <a:rPr lang="en-US" sz="18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spcBef>
                <a:spcPts val="600"/>
              </a:spcBef>
              <a:spcAft>
                <a:spcPts val="6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 Ramesh, V.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Santhi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Exploring big data analytics in health care, International Journal of Intelligent 	Networks, 	Volume 1, 2020, Pages 135-140, ISSN 2666-6030,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https://doi.org/10.1016/j.ijin.2020.11.003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spcBef>
                <a:spcPts val="600"/>
              </a:spcBef>
              <a:spcAft>
                <a:spcPts val="6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Borges do Nascimento 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Marcolino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Abdulazeem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Weerasekara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 Azzopardi-Muscat N, Gonçalves M, 	Novillo-Ortiz D. 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mpact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of Big Data Analytics on People’s Health: Overview of Systematic 	Reviews and Recommendations for Future Studies, J Med Internet Res 2021;23(4):e27275, URL: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https://www.jmir.org/2021/4/e27275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Cozzoli</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N., Salvatore, F. P., </a:t>
            </a: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Faccilongo</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N., &amp; </a:t>
            </a:r>
            <a:r>
              <a:rPr lang="en-US" sz="1800" kern="1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Milone</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M. (2022). How can big data analytics be used for 	healthcare organization management? Literary framework and future research from a  systematic 	review.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BMC health services research</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22</a:t>
            </a:r>
            <a:r>
              <a:rPr lang="en-US" sz="1800" kern="1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(1), 809.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https://doi.org/10.1186/s12913-022-08167-z</a:t>
            </a:r>
            <a:endParaRPr lang="en-US" sz="1800" u="sng"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u="sng" kern="1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71750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3258</TotalTime>
  <Words>1846</Words>
  <Application>Microsoft Macintosh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 2</vt:lpstr>
      <vt:lpstr>Frame</vt:lpstr>
      <vt:lpstr>Usage of Big Data Analytics in Healthcare </vt:lpstr>
      <vt:lpstr>Introduction</vt:lpstr>
      <vt:lpstr>Literature Review</vt:lpstr>
      <vt:lpstr>Technical Details </vt:lpstr>
      <vt:lpstr>The Promise</vt:lpstr>
      <vt:lpstr>The Obstacles and Challenges</vt:lpstr>
      <vt:lpstr>Suggestions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of Big Data Analytics in Healthcare </dc:title>
  <dc:creator>Dixith Bandari</dc:creator>
  <cp:lastModifiedBy>Dixith Bandari</cp:lastModifiedBy>
  <cp:revision>9</cp:revision>
  <dcterms:created xsi:type="dcterms:W3CDTF">2023-11-20T16:17:34Z</dcterms:created>
  <dcterms:modified xsi:type="dcterms:W3CDTF">2023-11-22T22:35:46Z</dcterms:modified>
</cp:coreProperties>
</file>