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94" r:id="rId2"/>
    <p:sldId id="295" r:id="rId3"/>
    <p:sldId id="257" r:id="rId4"/>
    <p:sldId id="258" r:id="rId5"/>
    <p:sldId id="271" r:id="rId6"/>
    <p:sldId id="272" r:id="rId7"/>
    <p:sldId id="273" r:id="rId8"/>
    <p:sldId id="274" r:id="rId9"/>
    <p:sldId id="278" r:id="rId10"/>
    <p:sldId id="279" r:id="rId11"/>
    <p:sldId id="280" r:id="rId12"/>
    <p:sldId id="275" r:id="rId13"/>
    <p:sldId id="281" r:id="rId14"/>
    <p:sldId id="277" r:id="rId15"/>
    <p:sldId id="282" r:id="rId16"/>
    <p:sldId id="260" r:id="rId17"/>
    <p:sldId id="283" r:id="rId18"/>
    <p:sldId id="284" r:id="rId19"/>
    <p:sldId id="285" r:id="rId20"/>
    <p:sldId id="286" r:id="rId21"/>
    <p:sldId id="287" r:id="rId22"/>
    <p:sldId id="261" r:id="rId23"/>
    <p:sldId id="262" r:id="rId24"/>
    <p:sldId id="288" r:id="rId25"/>
    <p:sldId id="289" r:id="rId26"/>
    <p:sldId id="290" r:id="rId27"/>
    <p:sldId id="291" r:id="rId28"/>
    <p:sldId id="292"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35" autoAdjust="0"/>
  </p:normalViewPr>
  <p:slideViewPr>
    <p:cSldViewPr snapToGrid="0">
      <p:cViewPr varScale="1">
        <p:scale>
          <a:sx n="63" d="100"/>
          <a:sy n="63" d="100"/>
        </p:scale>
        <p:origin x="2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43108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58682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03747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39841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0D4DA1-F815-4F28-8D78-0961F3A8B43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21559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0D4DA1-F815-4F28-8D78-0961F3A8B43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9793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0D4DA1-F815-4F28-8D78-0961F3A8B433}"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07205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0D4DA1-F815-4F28-8D78-0961F3A8B433}" type="datetimeFigureOut">
              <a:rPr lang="en-IN" smtClean="0"/>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74878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D4DA1-F815-4F28-8D78-0961F3A8B433}" type="datetimeFigureOut">
              <a:rPr lang="en-IN" smtClean="0"/>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405799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D4DA1-F815-4F28-8D78-0961F3A8B43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12796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D4DA1-F815-4F28-8D78-0961F3A8B43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418513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D4DA1-F815-4F28-8D78-0961F3A8B433}" type="datetimeFigureOut">
              <a:rPr lang="en-IN" smtClean="0"/>
              <a:t>04-08-2021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DA74-5977-4C74-9AFB-44B6C2CF941B}" type="slidenum">
              <a:rPr lang="en-IN" smtClean="0"/>
              <a:t>‹#›</a:t>
            </a:fld>
            <a:endParaRPr lang="en-IN"/>
          </a:p>
        </p:txBody>
      </p:sp>
    </p:spTree>
    <p:extLst>
      <p:ext uri="{BB962C8B-B14F-4D97-AF65-F5344CB8AC3E}">
        <p14:creationId xmlns:p14="http://schemas.microsoft.com/office/powerpoint/2010/main" val="7611241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Times New Roman" panose="02020603050405020304" pitchFamily="18" charset="0"/>
                <a:cs typeface="Times New Roman" panose="02020603050405020304" pitchFamily="18" charset="0"/>
              </a:rPr>
              <a:t>CUSTOMER RETENSTION CASE STUDY PROJECT</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590800" y="1690688"/>
            <a:ext cx="7589520" cy="4694872"/>
          </a:xfrm>
          <a:prstGeom prst="rect">
            <a:avLst/>
          </a:prstGeom>
        </p:spPr>
      </p:pic>
    </p:spTree>
    <p:extLst>
      <p:ext uri="{BB962C8B-B14F-4D97-AF65-F5344CB8AC3E}">
        <p14:creationId xmlns:p14="http://schemas.microsoft.com/office/powerpoint/2010/main" val="1952716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55000" lnSpcReduction="20000"/>
          </a:bodyPr>
          <a:lstStyle/>
          <a:p>
            <a:pPr fontAlgn="base" latinLnBrk="1"/>
            <a:r>
              <a:rPr lang="en-GB" dirty="0"/>
              <a:t> '31 Enjoyment is derived from shopping online',</a:t>
            </a:r>
          </a:p>
          <a:p>
            <a:pPr fontAlgn="base" latinLnBrk="1"/>
            <a:r>
              <a:rPr lang="en-GB" dirty="0"/>
              <a:t>       '32 Shopping online is convenient and flexible',</a:t>
            </a:r>
          </a:p>
          <a:p>
            <a:pPr fontAlgn="base" latinLnBrk="1"/>
            <a:r>
              <a:rPr lang="en-GB" dirty="0"/>
              <a:t>       '33 Return and replacement policy of the e-</a:t>
            </a:r>
            <a:r>
              <a:rPr lang="en-GB" dirty="0" err="1"/>
              <a:t>tailer</a:t>
            </a:r>
            <a:r>
              <a:rPr lang="en-GB" dirty="0"/>
              <a:t> is important for purchase decision',</a:t>
            </a:r>
          </a:p>
          <a:p>
            <a:pPr fontAlgn="base" latinLnBrk="1"/>
            <a:r>
              <a:rPr lang="en-GB" dirty="0"/>
              <a:t>       '34 Gaining access to loyalty programs is a benefit of shopping online',</a:t>
            </a:r>
          </a:p>
          <a:p>
            <a:pPr fontAlgn="base" latinLnBrk="1"/>
            <a:r>
              <a:rPr lang="en-GB" dirty="0"/>
              <a:t>       '35 Displaying quality Information on the website improves satisfaction of customers',</a:t>
            </a:r>
          </a:p>
          <a:p>
            <a:pPr fontAlgn="base" latinLnBrk="1"/>
            <a:r>
              <a:rPr lang="en-GB" dirty="0"/>
              <a:t>       '36 User derive satisfaction while shopping on a good quality website or application',</a:t>
            </a:r>
          </a:p>
          <a:p>
            <a:pPr fontAlgn="base" latinLnBrk="1"/>
            <a:r>
              <a:rPr lang="en-GB" dirty="0"/>
              <a:t>       '37 Net Benefit derived from shopping online can lead to users satisfaction',</a:t>
            </a:r>
          </a:p>
          <a:p>
            <a:pPr fontAlgn="base" latinLnBrk="1"/>
            <a:r>
              <a:rPr lang="en-GB" dirty="0"/>
              <a:t>       '38 User satisfaction cannot exist without trust',</a:t>
            </a:r>
          </a:p>
          <a:p>
            <a:pPr fontAlgn="base" latinLnBrk="1"/>
            <a:r>
              <a:rPr lang="en-GB" dirty="0"/>
              <a:t>       '39 Offering a wide variety of listed product in several category',</a:t>
            </a:r>
          </a:p>
          <a:p>
            <a:pPr fontAlgn="base" latinLnBrk="1"/>
            <a:r>
              <a:rPr lang="en-GB" dirty="0"/>
              <a:t>       '40 Provision of complete and relevant product information',</a:t>
            </a:r>
          </a:p>
          <a:p>
            <a:pPr fontAlgn="base" latinLnBrk="1"/>
            <a:r>
              <a:rPr lang="en-GB" dirty="0"/>
              <a:t>       '41 Monetary savings',</a:t>
            </a:r>
          </a:p>
          <a:p>
            <a:pPr fontAlgn="base" latinLnBrk="1"/>
            <a:r>
              <a:rPr lang="en-GB" dirty="0"/>
              <a:t>       '42 The Convenience of patronizing the online retailer',</a:t>
            </a:r>
          </a:p>
          <a:p>
            <a:pPr fontAlgn="base" latinLnBrk="1"/>
            <a:r>
              <a:rPr lang="en-GB" dirty="0"/>
              <a:t>       '43 Shopping on the website gives you the sense of adventure',</a:t>
            </a:r>
          </a:p>
          <a:p>
            <a:pPr fontAlgn="base" latinLnBrk="1"/>
            <a:r>
              <a:rPr lang="en-GB" dirty="0"/>
              <a:t>       '44 Shopping on your preferred e-</a:t>
            </a:r>
            <a:r>
              <a:rPr lang="en-GB" dirty="0" err="1"/>
              <a:t>tailer</a:t>
            </a:r>
            <a:r>
              <a:rPr lang="en-GB" dirty="0"/>
              <a:t> enhances your social status',</a:t>
            </a:r>
          </a:p>
          <a:p>
            <a:pPr fontAlgn="base" latinLnBrk="1"/>
            <a:r>
              <a:rPr lang="en-GB" dirty="0"/>
              <a:t>       '45 You feel gratification shopping on your </a:t>
            </a:r>
            <a:r>
              <a:rPr lang="en-GB" dirty="0" err="1"/>
              <a:t>favorite</a:t>
            </a:r>
            <a:r>
              <a:rPr lang="en-GB" dirty="0"/>
              <a:t> e-</a:t>
            </a:r>
            <a:r>
              <a:rPr lang="en-GB" dirty="0" err="1"/>
              <a:t>tailer</a:t>
            </a:r>
            <a:r>
              <a:rPr lang="en-GB" dirty="0"/>
              <a:t>',</a:t>
            </a:r>
          </a:p>
          <a:p>
            <a:pPr fontAlgn="base" latinLnBrk="1"/>
            <a:r>
              <a:rPr lang="en-GB" dirty="0"/>
              <a:t>       '46 Shopping on the website helps you </a:t>
            </a:r>
            <a:r>
              <a:rPr lang="en-GB" dirty="0" err="1"/>
              <a:t>fulfill</a:t>
            </a:r>
            <a:r>
              <a:rPr lang="en-GB" dirty="0"/>
              <a:t> certain roles',</a:t>
            </a:r>
          </a:p>
          <a:p>
            <a:pPr fontAlgn="base" latinLnBrk="1"/>
            <a:r>
              <a:rPr lang="en-GB" dirty="0"/>
              <a:t>       '47 Getting value for money spent',</a:t>
            </a:r>
            <a:endParaRPr lang="en-GB" dirty="0"/>
          </a:p>
        </p:txBody>
      </p:sp>
    </p:spTree>
    <p:extLst>
      <p:ext uri="{BB962C8B-B14F-4D97-AF65-F5344CB8AC3E}">
        <p14:creationId xmlns:p14="http://schemas.microsoft.com/office/powerpoint/2010/main" val="204788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40000" lnSpcReduction="20000"/>
          </a:bodyPr>
          <a:lstStyle/>
          <a:p>
            <a:pPr fontAlgn="base" latinLnBrk="1"/>
            <a:r>
              <a:rPr lang="en-GB" dirty="0"/>
              <a:t> 'From the following, tick any (or all) of the online retailers you have shopped from;                                                                           ',</a:t>
            </a:r>
          </a:p>
          <a:p>
            <a:pPr fontAlgn="base" latinLnBrk="1"/>
            <a:r>
              <a:rPr lang="en-GB" dirty="0"/>
              <a:t>       'Easy to use website or application',</a:t>
            </a:r>
          </a:p>
          <a:p>
            <a:pPr fontAlgn="base" latinLnBrk="1"/>
            <a:r>
              <a:rPr lang="en-GB" dirty="0"/>
              <a:t>       'Visual appealing web-page layout', 'Wild variety of product on offer',</a:t>
            </a:r>
          </a:p>
          <a:p>
            <a:pPr fontAlgn="base" latinLnBrk="1"/>
            <a:r>
              <a:rPr lang="en-GB" dirty="0"/>
              <a:t>       'Complete, relevant description information of products',</a:t>
            </a:r>
          </a:p>
          <a:p>
            <a:pPr fontAlgn="base" latinLnBrk="1"/>
            <a:r>
              <a:rPr lang="en-GB" dirty="0"/>
              <a:t>       'Fast loading website speed of website and application',</a:t>
            </a:r>
          </a:p>
          <a:p>
            <a:pPr fontAlgn="base" latinLnBrk="1"/>
            <a:r>
              <a:rPr lang="en-GB" dirty="0"/>
              <a:t>       'Reliability of the website or application',</a:t>
            </a:r>
          </a:p>
          <a:p>
            <a:pPr fontAlgn="base" latinLnBrk="1"/>
            <a:r>
              <a:rPr lang="en-GB" dirty="0"/>
              <a:t>       'Quickness to complete purchase',</a:t>
            </a:r>
          </a:p>
          <a:p>
            <a:pPr fontAlgn="base" latinLnBrk="1"/>
            <a:r>
              <a:rPr lang="en-GB" dirty="0"/>
              <a:t>       'Availability of several payment options', 'Speedy order delivery ',</a:t>
            </a:r>
          </a:p>
          <a:p>
            <a:pPr fontAlgn="base" latinLnBrk="1"/>
            <a:r>
              <a:rPr lang="en-GB" dirty="0"/>
              <a:t>       'Privacy of customers information',</a:t>
            </a:r>
          </a:p>
          <a:p>
            <a:pPr fontAlgn="base" latinLnBrk="1"/>
            <a:r>
              <a:rPr lang="en-GB" dirty="0"/>
              <a:t>       'Security of customer financial information',</a:t>
            </a:r>
          </a:p>
          <a:p>
            <a:pPr fontAlgn="base" latinLnBrk="1"/>
            <a:r>
              <a:rPr lang="en-GB" dirty="0"/>
              <a:t>       'Perceived Trustworthiness',</a:t>
            </a:r>
          </a:p>
          <a:p>
            <a:pPr fontAlgn="base" latinLnBrk="1"/>
            <a:r>
              <a:rPr lang="en-GB" dirty="0"/>
              <a:t>       'Presence of online assistance through multi-channel',</a:t>
            </a:r>
          </a:p>
          <a:p>
            <a:pPr fontAlgn="base" latinLnBrk="1"/>
            <a:r>
              <a:rPr lang="en-GB" dirty="0"/>
              <a:t>       'Longer time to get logged in (promotion, sales period)',</a:t>
            </a:r>
          </a:p>
          <a:p>
            <a:pPr fontAlgn="base" latinLnBrk="1"/>
            <a:r>
              <a:rPr lang="en-GB" dirty="0"/>
              <a:t>       'Longer time in displaying graphics and photos (promotion, sales period)',</a:t>
            </a:r>
          </a:p>
          <a:p>
            <a:pPr fontAlgn="base" latinLnBrk="1"/>
            <a:r>
              <a:rPr lang="en-GB" dirty="0"/>
              <a:t>       'Late declaration of price (promotion, sales period)',</a:t>
            </a:r>
          </a:p>
          <a:p>
            <a:pPr fontAlgn="base" latinLnBrk="1"/>
            <a:r>
              <a:rPr lang="en-GB" dirty="0"/>
              <a:t>       'Longer page loading time (promotion, sales period)',</a:t>
            </a:r>
          </a:p>
          <a:p>
            <a:pPr fontAlgn="base" latinLnBrk="1"/>
            <a:r>
              <a:rPr lang="en-GB" dirty="0"/>
              <a:t>       'Limited mode of payment on most products (promotion, sales period)',</a:t>
            </a:r>
          </a:p>
          <a:p>
            <a:pPr fontAlgn="base" latinLnBrk="1"/>
            <a:r>
              <a:rPr lang="en-GB" dirty="0"/>
              <a:t>       'Longer delivery period', 'Change in website/Application design',</a:t>
            </a:r>
          </a:p>
          <a:p>
            <a:pPr fontAlgn="base" latinLnBrk="1"/>
            <a:r>
              <a:rPr lang="en-GB" dirty="0"/>
              <a:t>       'Frequent disruption when moving from one page to another',</a:t>
            </a:r>
          </a:p>
          <a:p>
            <a:pPr fontAlgn="base" latinLnBrk="1"/>
            <a:r>
              <a:rPr lang="en-GB" dirty="0"/>
              <a:t>       'Website is as efficient as before',</a:t>
            </a:r>
          </a:p>
          <a:p>
            <a:pPr fontAlgn="base" latinLnBrk="1"/>
            <a:r>
              <a:rPr lang="en-GB" dirty="0"/>
              <a:t>       'Which of the Indian online retailer would you recommend to a friend?'</a:t>
            </a:r>
          </a:p>
          <a:p>
            <a:endParaRPr lang="en-GB" dirty="0"/>
          </a:p>
        </p:txBody>
      </p:sp>
    </p:spTree>
    <p:extLst>
      <p:ext uri="{BB962C8B-B14F-4D97-AF65-F5344CB8AC3E}">
        <p14:creationId xmlns:p14="http://schemas.microsoft.com/office/powerpoint/2010/main" val="756326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IN" b="1" dirty="0"/>
              <a:t>Null </a:t>
            </a:r>
            <a:r>
              <a:rPr lang="en-IN" b="1" dirty="0" smtClean="0"/>
              <a:t>Values</a:t>
            </a:r>
            <a:endParaRPr lang="en-GB" dirty="0"/>
          </a:p>
        </p:txBody>
      </p:sp>
      <p:pic>
        <p:nvPicPr>
          <p:cNvPr id="4" name="Content Placeholder 3"/>
          <p:cNvPicPr>
            <a:picLocks noGrp="1"/>
          </p:cNvPicPr>
          <p:nvPr>
            <p:ph idx="1"/>
          </p:nvPr>
        </p:nvPicPr>
        <p:blipFill rotWithShape="1">
          <a:blip r:embed="rId2"/>
          <a:srcRect l="10802" t="39606" r="37015" b="19014"/>
          <a:stretch/>
        </p:blipFill>
        <p:spPr bwMode="auto">
          <a:xfrm>
            <a:off x="1024796" y="1143000"/>
            <a:ext cx="9109804" cy="472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6898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31520"/>
          </a:xfrm>
        </p:spPr>
        <p:txBody>
          <a:bodyPr>
            <a:normAutofit fontScale="90000"/>
          </a:bodyPr>
          <a:lstStyle/>
          <a:p>
            <a:r>
              <a:rPr lang="en-IN" b="1" dirty="0"/>
              <a:t>Total Number of Gender</a:t>
            </a:r>
            <a:r>
              <a:rPr lang="en-IN" b="1" dirty="0" smtClean="0"/>
              <a:t>:</a:t>
            </a:r>
            <a:endParaRPr lang="en-GB" dirty="0"/>
          </a:p>
        </p:txBody>
      </p:sp>
      <p:pic>
        <p:nvPicPr>
          <p:cNvPr id="8" name="Content Placeholder 7"/>
          <p:cNvPicPr>
            <a:picLocks noGrp="1" noChangeAspect="1"/>
          </p:cNvPicPr>
          <p:nvPr>
            <p:ph idx="1"/>
          </p:nvPr>
        </p:nvPicPr>
        <p:blipFill rotWithShape="1">
          <a:blip r:embed="rId2"/>
          <a:srcRect l="19234" t="36523" r="21260" b="29660"/>
          <a:stretch/>
        </p:blipFill>
        <p:spPr>
          <a:xfrm>
            <a:off x="6370319" y="1188721"/>
            <a:ext cx="5342311" cy="4680268"/>
          </a:xfrm>
          <a:prstGeom prst="rect">
            <a:avLst/>
          </a:prstGeom>
        </p:spPr>
      </p:pic>
      <p:sp>
        <p:nvSpPr>
          <p:cNvPr id="4" name="Text Placeholder 3"/>
          <p:cNvSpPr>
            <a:spLocks noGrp="1"/>
          </p:cNvSpPr>
          <p:nvPr>
            <p:ph type="body" sz="half" idx="2"/>
          </p:nvPr>
        </p:nvSpPr>
        <p:spPr>
          <a:xfrm>
            <a:off x="839788" y="1432560"/>
            <a:ext cx="3932237" cy="4436428"/>
          </a:xfrm>
        </p:spPr>
        <p:txBody>
          <a:bodyPr/>
          <a:lstStyle/>
          <a:p>
            <a:r>
              <a:rPr lang="en-GB" sz="3000" dirty="0" smtClean="0"/>
              <a:t>Female-180</a:t>
            </a:r>
            <a:endParaRPr lang="en-GB" sz="3000" dirty="0"/>
          </a:p>
          <a:p>
            <a:r>
              <a:rPr lang="en-GB" sz="3000" dirty="0" smtClean="0"/>
              <a:t>Male-89</a:t>
            </a:r>
          </a:p>
          <a:p>
            <a:endParaRPr lang="en-GB" sz="3000" dirty="0"/>
          </a:p>
          <a:p>
            <a:endParaRPr lang="en-GB"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0800" b="7641"/>
          <a:stretch/>
        </p:blipFill>
        <p:spPr>
          <a:xfrm>
            <a:off x="839789" y="2880360"/>
            <a:ext cx="3509516" cy="3117009"/>
          </a:xfrm>
          <a:prstGeom prst="rect">
            <a:avLst/>
          </a:prstGeom>
        </p:spPr>
      </p:pic>
    </p:spTree>
    <p:extLst>
      <p:ext uri="{BB962C8B-B14F-4D97-AF65-F5344CB8AC3E}">
        <p14:creationId xmlns:p14="http://schemas.microsoft.com/office/powerpoint/2010/main" val="3975579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Data </a:t>
            </a:r>
            <a:r>
              <a:rPr lang="en-IN" b="1" dirty="0" smtClean="0"/>
              <a:t>Describe:</a:t>
            </a:r>
            <a:endParaRPr lang="en-GB" dirty="0"/>
          </a:p>
        </p:txBody>
      </p:sp>
      <p:pic>
        <p:nvPicPr>
          <p:cNvPr id="4" name="Content Placeholder 3"/>
          <p:cNvPicPr>
            <a:picLocks noGrp="1"/>
          </p:cNvPicPr>
          <p:nvPr>
            <p:ph idx="1"/>
          </p:nvPr>
        </p:nvPicPr>
        <p:blipFill rotWithShape="1">
          <a:blip r:embed="rId2"/>
          <a:srcRect l="10802" t="24828" r="9428" b="17537"/>
          <a:stretch/>
        </p:blipFill>
        <p:spPr bwMode="auto">
          <a:xfrm>
            <a:off x="906503" y="1551923"/>
            <a:ext cx="10378994" cy="42161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2111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r>
              <a:rPr lang="en-IN" b="1" dirty="0"/>
              <a:t>EDA Concluding Remarks:</a:t>
            </a:r>
            <a:endParaRPr lang="en-GB" dirty="0"/>
          </a:p>
        </p:txBody>
      </p:sp>
      <p:sp>
        <p:nvSpPr>
          <p:cNvPr id="3" name="Content Placeholder 2"/>
          <p:cNvSpPr>
            <a:spLocks noGrp="1"/>
          </p:cNvSpPr>
          <p:nvPr>
            <p:ph idx="1"/>
          </p:nvPr>
        </p:nvSpPr>
        <p:spPr>
          <a:xfrm>
            <a:off x="838200" y="944881"/>
            <a:ext cx="10515600" cy="4663440"/>
          </a:xfrm>
        </p:spPr>
        <p:txBody>
          <a:bodyPr/>
          <a:lstStyle/>
          <a:p>
            <a:pPr lvl="0"/>
            <a:endParaRPr lang="en-IN" dirty="0" smtClean="0"/>
          </a:p>
          <a:p>
            <a:pPr lvl="0"/>
            <a:endParaRPr lang="en-IN" dirty="0"/>
          </a:p>
          <a:p>
            <a:pPr lvl="0"/>
            <a:r>
              <a:rPr lang="en-IN" dirty="0" smtClean="0"/>
              <a:t>Find </a:t>
            </a:r>
            <a:r>
              <a:rPr lang="en-IN" dirty="0"/>
              <a:t>patterns of data through visualization and reveal the hidden trends from data.</a:t>
            </a:r>
            <a:endParaRPr lang="en-GB" dirty="0"/>
          </a:p>
          <a:p>
            <a:pPr lvl="0"/>
            <a:r>
              <a:rPr lang="en-IN" dirty="0"/>
              <a:t>Using both </a:t>
            </a:r>
            <a:r>
              <a:rPr lang="en-IN" dirty="0" err="1"/>
              <a:t>matplotlib</a:t>
            </a:r>
            <a:r>
              <a:rPr lang="en-IN" dirty="0"/>
              <a:t> and </a:t>
            </a:r>
            <a:r>
              <a:rPr lang="en-IN" dirty="0" err="1"/>
              <a:t>seaborn</a:t>
            </a:r>
            <a:r>
              <a:rPr lang="en-IN" dirty="0"/>
              <a:t> library to visualize the data</a:t>
            </a:r>
            <a:endParaRPr lang="en-GB" dirty="0"/>
          </a:p>
          <a:p>
            <a:r>
              <a:rPr lang="en-IN" dirty="0"/>
              <a:t>Finding relationships between features using bar graphs, histograms, box plots, </a:t>
            </a:r>
            <a:r>
              <a:rPr lang="en-IN" dirty="0" err="1"/>
              <a:t>heatmap</a:t>
            </a:r>
            <a:endParaRPr lang="en-GB" dirty="0"/>
          </a:p>
          <a:p>
            <a:endParaRPr lang="en-GB" dirty="0"/>
          </a:p>
        </p:txBody>
      </p:sp>
    </p:spTree>
    <p:extLst>
      <p:ext uri="{BB962C8B-B14F-4D97-AF65-F5344CB8AC3E}">
        <p14:creationId xmlns:p14="http://schemas.microsoft.com/office/powerpoint/2010/main" val="1624389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113E8E-7E5E-4862-ABD1-22F74287A213}"/>
              </a:ext>
            </a:extLst>
          </p:cNvPr>
          <p:cNvSpPr>
            <a:spLocks noChangeArrowheads="1"/>
          </p:cNvSpPr>
          <p:nvPr/>
        </p:nvSpPr>
        <p:spPr bwMode="auto">
          <a:xfrm>
            <a:off x="1961322" y="427128"/>
            <a:ext cx="7832036" cy="6494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IN" dirty="0" err="1"/>
              <a:t>plt.figure</a:t>
            </a:r>
            <a:r>
              <a:rPr lang="en-IN" dirty="0"/>
              <a:t>(</a:t>
            </a:r>
            <a:r>
              <a:rPr lang="en-IN" dirty="0" err="1"/>
              <a:t>figsize</a:t>
            </a:r>
            <a:r>
              <a:rPr lang="en-IN" dirty="0"/>
              <a:t>=(25,8))</a:t>
            </a:r>
            <a:endParaRPr lang="en-GB" dirty="0"/>
          </a:p>
          <a:p>
            <a:r>
              <a:rPr lang="en-IN" dirty="0" err="1"/>
              <a:t>sns.countplot</a:t>
            </a:r>
            <a:r>
              <a:rPr lang="en-IN" dirty="0"/>
              <a:t>(ds['1Gender of respondent'])</a:t>
            </a:r>
            <a:endParaRPr lang="en-GB"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r>
              <a:rPr kumimoji="0" lang="en-US" altLang="en-US" sz="10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smtClean="0">
              <a:ln>
                <a:noFill/>
              </a:ln>
              <a:solidFill>
                <a:srgbClr val="000000"/>
              </a:solidFill>
              <a:effectLst/>
              <a:latin typeface="Helvetica Neue"/>
            </a:endParaRPr>
          </a:p>
          <a:p>
            <a:endParaRPr lang="en-US" altLang="en-US" sz="1000" dirty="0">
              <a:solidFill>
                <a:srgbClr val="000000"/>
              </a:solidFill>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endParaRPr lang="en-US" altLang="en-US" sz="1000" dirty="0">
              <a:solidFill>
                <a:srgbClr val="000000"/>
              </a:solidFill>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endParaRPr lang="en-US" altLang="en-US" sz="1000" dirty="0">
              <a:solidFill>
                <a:srgbClr val="000000"/>
              </a:solidFill>
              <a:latin typeface="Helvetica Neue"/>
            </a:endParaRPr>
          </a:p>
          <a:p>
            <a:endParaRPr kumimoji="0" lang="en-US" altLang="en-US" sz="1000" b="0" i="0" u="none" strike="noStrike" cap="none" normalizeH="0" baseline="0" dirty="0" smtClean="0">
              <a:ln>
                <a:noFill/>
              </a:ln>
              <a:solidFill>
                <a:srgbClr val="000000"/>
              </a:solidFill>
              <a:effectLst/>
              <a:latin typeface="Helvetica Neue"/>
            </a:endParaRPr>
          </a:p>
          <a:p>
            <a:r>
              <a:rPr kumimoji="0" lang="en-US" altLang="en-US" sz="1000" b="0" i="0" u="none" strike="noStrike" cap="none" normalizeH="0" baseline="0" dirty="0" smtClean="0">
                <a:ln>
                  <a:noFill/>
                </a:ln>
                <a:solidFill>
                  <a:srgbClr val="000000"/>
                </a:solidFill>
                <a:effectLst/>
                <a:latin typeface="Helvetica Neue"/>
              </a:rPr>
              <a:t> </a:t>
            </a:r>
            <a:r>
              <a:rPr lang="en-IN" dirty="0"/>
              <a:t>Female no- 180</a:t>
            </a:r>
            <a:endParaRPr lang="en-GB" dirty="0"/>
          </a:p>
          <a:p>
            <a:r>
              <a:rPr lang="en-IN" dirty="0"/>
              <a:t>Male- </a:t>
            </a:r>
            <a:r>
              <a:rPr lang="en-IN" dirty="0" smtClean="0"/>
              <a:t>89</a:t>
            </a:r>
            <a:r>
              <a:rPr kumimoji="0" lang="en-US" altLang="en-US" sz="157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88DDF005-7C1E-4AF0-A8BD-A5279667D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089" y="1364670"/>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4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Amazon </a:t>
            </a:r>
            <a:r>
              <a:rPr lang="en-IN" b="1" dirty="0"/>
              <a:t>and Flipkart are easy to use website and application</a:t>
            </a:r>
            <a:endParaRPr lang="en-GB" dirty="0"/>
          </a:p>
        </p:txBody>
      </p:sp>
      <p:pic>
        <p:nvPicPr>
          <p:cNvPr id="7" name="Content Placeholder 6"/>
          <p:cNvPicPr>
            <a:picLocks noGrp="1"/>
          </p:cNvPicPr>
          <p:nvPr>
            <p:ph sz="half" idx="1"/>
          </p:nvPr>
        </p:nvPicPr>
        <p:blipFill rotWithShape="1">
          <a:blip r:embed="rId2"/>
          <a:srcRect l="18281" t="44631" r="47817" b="41182"/>
          <a:stretch/>
        </p:blipFill>
        <p:spPr bwMode="auto">
          <a:xfrm>
            <a:off x="1223480" y="2042160"/>
            <a:ext cx="4537240" cy="2804160"/>
          </a:xfrm>
          <a:prstGeom prst="rect">
            <a:avLst/>
          </a:prstGeom>
          <a:ln>
            <a:noFill/>
          </a:ln>
          <a:extLst>
            <a:ext uri="{53640926-AAD7-44D8-BBD7-CCE9431645EC}">
              <a14:shadowObscured xmlns:a14="http://schemas.microsoft.com/office/drawing/2010/main"/>
            </a:ext>
          </a:extLst>
        </p:spPr>
      </p:pic>
      <p:pic>
        <p:nvPicPr>
          <p:cNvPr id="10" name="Content Placeholder 9"/>
          <p:cNvPicPr>
            <a:picLocks noGrp="1"/>
          </p:cNvPicPr>
          <p:nvPr>
            <p:ph sz="half" idx="2"/>
          </p:nvPr>
        </p:nvPicPr>
        <p:blipFill rotWithShape="1">
          <a:blip r:embed="rId3"/>
          <a:srcRect l="18779" t="14779" r="16907" b="15468"/>
          <a:stretch/>
        </p:blipFill>
        <p:spPr bwMode="auto">
          <a:xfrm>
            <a:off x="6172200" y="2042161"/>
            <a:ext cx="5181600" cy="35389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8314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Amazon has very high variety of products on offer</a:t>
            </a:r>
            <a:endParaRPr lang="en-GB" b="1" dirty="0"/>
          </a:p>
        </p:txBody>
      </p:sp>
      <p:sp>
        <p:nvSpPr>
          <p:cNvPr id="4" name="Content Placeholder 3"/>
          <p:cNvSpPr>
            <a:spLocks noGrp="1"/>
          </p:cNvSpPr>
          <p:nvPr>
            <p:ph sz="half" idx="1"/>
          </p:nvPr>
        </p:nvSpPr>
        <p:spPr/>
        <p:txBody>
          <a:bodyPr>
            <a:normAutofit lnSpcReduction="10000"/>
          </a:bodyPr>
          <a:lstStyle/>
          <a:p>
            <a:r>
              <a:rPr lang="en-GB" dirty="0"/>
              <a:t>#Wild variety of product on offer.</a:t>
            </a:r>
          </a:p>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(x='Wild variety of product on offer', data=ds)</a:t>
            </a:r>
          </a:p>
          <a:p>
            <a:endParaRPr lang="en-GB" dirty="0"/>
          </a:p>
          <a:p>
            <a:r>
              <a:rPr lang="en-GB" dirty="0" err="1"/>
              <a:t>plt.title</a:t>
            </a:r>
            <a:r>
              <a:rPr lang="en-GB" dirty="0"/>
              <a:t>('Wild variety of product on offer',</a:t>
            </a:r>
            <a:r>
              <a:rPr lang="en-GB" dirty="0" err="1"/>
              <a:t>fontsize</a:t>
            </a:r>
            <a:r>
              <a:rPr lang="en-GB" dirty="0"/>
              <a:t>=18)</a:t>
            </a:r>
          </a:p>
          <a:p>
            <a:r>
              <a:rPr lang="en-GB" dirty="0" err="1"/>
              <a:t>plt.show</a:t>
            </a:r>
            <a:r>
              <a:rPr lang="en-GB" dirty="0"/>
              <a:t>()</a:t>
            </a:r>
          </a:p>
        </p:txBody>
      </p:sp>
      <p:pic>
        <p:nvPicPr>
          <p:cNvPr id="8" name="Content Placeholder 7"/>
          <p:cNvPicPr>
            <a:picLocks noGrp="1"/>
          </p:cNvPicPr>
          <p:nvPr>
            <p:ph sz="half" idx="2"/>
          </p:nvPr>
        </p:nvPicPr>
        <p:blipFill rotWithShape="1">
          <a:blip r:embed="rId2"/>
          <a:srcRect l="17782" t="20394" r="14082" b="10147"/>
          <a:stretch/>
        </p:blipFill>
        <p:spPr bwMode="auto">
          <a:xfrm>
            <a:off x="6172200" y="1560786"/>
            <a:ext cx="5181600" cy="4240923"/>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5945959" y="3244334"/>
            <a:ext cx="300082" cy="369332"/>
          </a:xfrm>
          <a:prstGeom prst="rect">
            <a:avLst/>
          </a:prstGeom>
        </p:spPr>
        <p:txBody>
          <a:bodyPr wrap="none">
            <a:spAutoFit/>
          </a:bodyPr>
          <a:lstStyle/>
          <a:p>
            <a:r>
              <a:rPr lang="en-GB" dirty="0"/>
              <a:t>#</a:t>
            </a:r>
          </a:p>
        </p:txBody>
      </p:sp>
    </p:spTree>
    <p:extLst>
      <p:ext uri="{BB962C8B-B14F-4D97-AF65-F5344CB8AC3E}">
        <p14:creationId xmlns:p14="http://schemas.microsoft.com/office/powerpoint/2010/main" val="3058853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Amazon &amp; Flipkart are Fast </a:t>
            </a:r>
            <a:r>
              <a:rPr lang="en-GB" b="1" dirty="0"/>
              <a:t>loading website speed of website and application</a:t>
            </a:r>
            <a:endParaRPr lang="en-GB" dirty="0"/>
          </a:p>
        </p:txBody>
      </p:sp>
      <p:sp>
        <p:nvSpPr>
          <p:cNvPr id="4" name="Content Placeholder 3"/>
          <p:cNvSpPr>
            <a:spLocks noGrp="1"/>
          </p:cNvSpPr>
          <p:nvPr>
            <p:ph sz="half" idx="1"/>
          </p:nvPr>
        </p:nvSpPr>
        <p:spPr/>
        <p:txBody>
          <a:bodyPr>
            <a:normAutofit lnSpcReduction="10000"/>
          </a:bodyPr>
          <a:lstStyle/>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(x='Fast loading website speed of website and application', data=ds)</a:t>
            </a:r>
          </a:p>
          <a:p>
            <a:endParaRPr lang="en-GB" dirty="0"/>
          </a:p>
          <a:p>
            <a:r>
              <a:rPr lang="en-GB" dirty="0" err="1"/>
              <a:t>plt.title</a:t>
            </a:r>
            <a:r>
              <a:rPr lang="en-GB" dirty="0"/>
              <a:t>('Fast loading website speed of website and application',</a:t>
            </a:r>
            <a:r>
              <a:rPr lang="en-GB" dirty="0" err="1"/>
              <a:t>fontsize</a:t>
            </a:r>
            <a:r>
              <a:rPr lang="en-GB" dirty="0"/>
              <a:t>=18)</a:t>
            </a:r>
          </a:p>
          <a:p>
            <a:r>
              <a:rPr lang="en-GB" dirty="0" err="1"/>
              <a:t>plt.show</a:t>
            </a:r>
            <a:r>
              <a:rPr lang="en-GB" dirty="0"/>
              <a:t>()</a:t>
            </a:r>
          </a:p>
        </p:txBody>
      </p:sp>
      <p:pic>
        <p:nvPicPr>
          <p:cNvPr id="9" name="Content Placeholder 8"/>
          <p:cNvPicPr>
            <a:picLocks noGrp="1"/>
          </p:cNvPicPr>
          <p:nvPr>
            <p:ph sz="half" idx="2"/>
          </p:nvPr>
        </p:nvPicPr>
        <p:blipFill rotWithShape="1">
          <a:blip r:embed="rId2"/>
          <a:srcRect l="22768" t="19211" r="18070" b="6896"/>
          <a:stretch/>
        </p:blipFill>
        <p:spPr bwMode="auto">
          <a:xfrm>
            <a:off x="6172200" y="1539241"/>
            <a:ext cx="5181600" cy="46377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3832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smtClean="0"/>
              <a:t/>
            </a:r>
            <a:br>
              <a:rPr lang="en-GB" b="1" dirty="0" smtClean="0"/>
            </a:br>
            <a:r>
              <a:rPr lang="en-GB" b="1" dirty="0" smtClean="0"/>
              <a:t>Name- Neha Dixit</a:t>
            </a:r>
            <a:br>
              <a:rPr lang="en-GB" b="1" dirty="0" smtClean="0"/>
            </a:br>
            <a:r>
              <a:rPr lang="en-GB" b="1" dirty="0" smtClean="0"/>
              <a:t>Internship Batch- 16</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302" y="615314"/>
            <a:ext cx="5518609" cy="3636646"/>
          </a:xfrm>
          <a:prstGeom prst="rect">
            <a:avLst/>
          </a:prstGeom>
        </p:spPr>
      </p:pic>
    </p:spTree>
    <p:extLst>
      <p:ext uri="{BB962C8B-B14F-4D97-AF65-F5344CB8AC3E}">
        <p14:creationId xmlns:p14="http://schemas.microsoft.com/office/powerpoint/2010/main" val="16849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Amazon and Flipkart is Most </a:t>
            </a:r>
            <a:r>
              <a:rPr lang="en-IN" b="1" dirty="0" err="1"/>
              <a:t>Reliabilty</a:t>
            </a:r>
            <a:r>
              <a:rPr lang="en-IN" b="1" dirty="0"/>
              <a:t> of the Application</a:t>
            </a:r>
            <a:endParaRPr lang="en-GB" b="1" dirty="0"/>
          </a:p>
        </p:txBody>
      </p:sp>
      <p:sp>
        <p:nvSpPr>
          <p:cNvPr id="3" name="Content Placeholder 2"/>
          <p:cNvSpPr>
            <a:spLocks noGrp="1"/>
          </p:cNvSpPr>
          <p:nvPr>
            <p:ph sz="half" idx="1"/>
          </p:nvPr>
        </p:nvSpPr>
        <p:spPr/>
        <p:txBody>
          <a:bodyPr>
            <a:normAutofit lnSpcReduction="10000"/>
          </a:bodyPr>
          <a:lstStyle/>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(x='Reliability of the website or application', data=ds)</a:t>
            </a:r>
          </a:p>
          <a:p>
            <a:endParaRPr lang="en-GB" dirty="0"/>
          </a:p>
          <a:p>
            <a:r>
              <a:rPr lang="en-GB" dirty="0" err="1"/>
              <a:t>plt.title</a:t>
            </a:r>
            <a:r>
              <a:rPr lang="en-GB" dirty="0"/>
              <a:t>('Reliability of the website or application',</a:t>
            </a:r>
            <a:r>
              <a:rPr lang="en-GB" dirty="0" err="1"/>
              <a:t>fontsize</a:t>
            </a:r>
            <a:r>
              <a:rPr lang="en-GB" dirty="0"/>
              <a:t>=18)</a:t>
            </a:r>
          </a:p>
          <a:p>
            <a:r>
              <a:rPr lang="en-GB" dirty="0" err="1"/>
              <a:t>plt.show</a:t>
            </a:r>
            <a:r>
              <a:rPr lang="en-GB" dirty="0"/>
              <a:t>()</a:t>
            </a:r>
          </a:p>
        </p:txBody>
      </p:sp>
      <p:pic>
        <p:nvPicPr>
          <p:cNvPr id="9" name="Content Placeholder 8"/>
          <p:cNvPicPr>
            <a:picLocks noGrp="1"/>
          </p:cNvPicPr>
          <p:nvPr>
            <p:ph sz="half" idx="2"/>
          </p:nvPr>
        </p:nvPicPr>
        <p:blipFill rotWithShape="1">
          <a:blip r:embed="rId2"/>
          <a:srcRect l="23931" t="17734" r="17406" b="12808"/>
          <a:stretch/>
        </p:blipFill>
        <p:spPr bwMode="auto">
          <a:xfrm>
            <a:off x="6172200" y="1690688"/>
            <a:ext cx="5181600" cy="40352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4429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Customer Financial Information is more secure in Amazon.</a:t>
            </a:r>
            <a:endParaRPr lang="en-GB" dirty="0"/>
          </a:p>
        </p:txBody>
      </p:sp>
      <p:sp>
        <p:nvSpPr>
          <p:cNvPr id="4" name="Content Placeholder 3"/>
          <p:cNvSpPr>
            <a:spLocks noGrp="1"/>
          </p:cNvSpPr>
          <p:nvPr>
            <p:ph sz="half" idx="1"/>
          </p:nvPr>
        </p:nvSpPr>
        <p:spPr/>
        <p:txBody>
          <a:bodyPr>
            <a:normAutofit fontScale="92500" lnSpcReduction="10000"/>
          </a:bodyPr>
          <a:lstStyle/>
          <a:p>
            <a:r>
              <a:rPr lang="en-GB" dirty="0"/>
              <a:t>#Customer financial information.</a:t>
            </a:r>
          </a:p>
          <a:p>
            <a:r>
              <a:rPr lang="en-GB" dirty="0" err="1"/>
              <a:t>plt.figure</a:t>
            </a:r>
            <a:r>
              <a:rPr lang="en-GB" dirty="0"/>
              <a:t>(</a:t>
            </a:r>
            <a:r>
              <a:rPr lang="en-GB" dirty="0" err="1"/>
              <a:t>figsize</a:t>
            </a:r>
            <a:r>
              <a:rPr lang="en-GB" dirty="0"/>
              <a:t>=(20,6))</a:t>
            </a:r>
          </a:p>
          <a:p>
            <a:r>
              <a:rPr lang="en-GB" dirty="0" err="1"/>
              <a:t>plt.xticks</a:t>
            </a:r>
            <a:r>
              <a:rPr lang="en-GB" dirty="0"/>
              <a:t>(rotation=90)</a:t>
            </a:r>
          </a:p>
          <a:p>
            <a:r>
              <a:rPr lang="en-GB" dirty="0" err="1"/>
              <a:t>sns.countplot</a:t>
            </a:r>
            <a:r>
              <a:rPr lang="en-GB" dirty="0"/>
              <a:t>(x='Security of customer financial information', data=ds)</a:t>
            </a:r>
          </a:p>
          <a:p>
            <a:endParaRPr lang="en-GB" dirty="0"/>
          </a:p>
          <a:p>
            <a:r>
              <a:rPr lang="en-GB" dirty="0" err="1"/>
              <a:t>plt.title</a:t>
            </a:r>
            <a:r>
              <a:rPr lang="en-GB" dirty="0"/>
              <a:t>('Security of customer financial information',</a:t>
            </a:r>
            <a:r>
              <a:rPr lang="en-GB" dirty="0" err="1"/>
              <a:t>fontsize</a:t>
            </a:r>
            <a:r>
              <a:rPr lang="en-GB" dirty="0"/>
              <a:t>=18)</a:t>
            </a:r>
          </a:p>
          <a:p>
            <a:r>
              <a:rPr lang="en-GB" dirty="0" err="1"/>
              <a:t>plt.show</a:t>
            </a:r>
            <a:r>
              <a:rPr lang="en-GB" dirty="0"/>
              <a:t>()</a:t>
            </a:r>
          </a:p>
        </p:txBody>
      </p:sp>
      <p:pic>
        <p:nvPicPr>
          <p:cNvPr id="9" name="Content Placeholder 8"/>
          <p:cNvPicPr>
            <a:picLocks noGrp="1"/>
          </p:cNvPicPr>
          <p:nvPr>
            <p:ph sz="half" idx="2"/>
          </p:nvPr>
        </p:nvPicPr>
        <p:blipFill rotWithShape="1">
          <a:blip r:embed="rId2"/>
          <a:srcRect l="19610" t="14779" r="18735" b="5123"/>
          <a:stretch/>
        </p:blipFill>
        <p:spPr bwMode="auto">
          <a:xfrm>
            <a:off x="6172200" y="1508760"/>
            <a:ext cx="5181600" cy="43848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950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3A66A-30A5-4E27-9374-B18BF909EBFE}"/>
              </a:ext>
            </a:extLst>
          </p:cNvPr>
          <p:cNvSpPr txBox="1"/>
          <p:nvPr/>
        </p:nvSpPr>
        <p:spPr>
          <a:xfrm>
            <a:off x="2392681" y="1264920"/>
            <a:ext cx="8260079" cy="2349361"/>
          </a:xfrm>
          <a:prstGeom prst="rect">
            <a:avLst/>
          </a:prstGeom>
          <a:noFill/>
        </p:spPr>
        <p:txBody>
          <a:bodyPr wrap="square">
            <a:spAutoFit/>
          </a:bodyPr>
          <a:lstStyle/>
          <a:p>
            <a:pPr>
              <a:lnSpc>
                <a:spcPts val="2400"/>
              </a:lnSpc>
              <a:spcBef>
                <a:spcPts val="2400"/>
              </a:spcBef>
              <a:spcAft>
                <a:spcPts val="800"/>
              </a:spcAft>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Are employees leaving because they are poorly paid. Employees are paid an hourly rate of $30 to $100, and attrition seems to happen at every level regardless of employee hourly rate. This can be confirmed later at feature importance.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Education Field seems to be one of the key factors to attrition, as a larger proportion of education field employees has departed.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015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517821-E4D6-4E4D-99B3-FAB1EA50C448}"/>
              </a:ext>
            </a:extLst>
          </p:cNvPr>
          <p:cNvSpPr>
            <a:spLocks noChangeArrowheads="1"/>
          </p:cNvSpPr>
          <p:nvPr/>
        </p:nvSpPr>
        <p:spPr bwMode="auto">
          <a:xfrm>
            <a:off x="-1480429" y="7124219"/>
            <a:ext cx="17813062"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3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DCA5C5C-4FCB-4E79-B8EF-5E727C91D3CA}"/>
              </a:ext>
            </a:extLst>
          </p:cNvPr>
          <p:cNvSpPr>
            <a:spLocks noChangeArrowheads="1"/>
          </p:cNvSpPr>
          <p:nvPr/>
        </p:nvSpPr>
        <p:spPr bwMode="auto">
          <a:xfrm>
            <a:off x="513344" y="5592686"/>
            <a:ext cx="9149812"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matrix does not indicate any high degree of correlation with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dependent variable. However, it does provide us with a holistic view off all the factors</a:t>
            </a:r>
            <a:r>
              <a:rPr kumimoji="0" lang="en-US" altLang="en-US" sz="12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D6E2696-A6BE-40CC-9B61-BE2F184AA500}"/>
              </a:ext>
            </a:extLst>
          </p:cNvPr>
          <p:cNvSpPr txBox="1"/>
          <p:nvPr/>
        </p:nvSpPr>
        <p:spPr>
          <a:xfrm>
            <a:off x="1576716" y="735841"/>
            <a:ext cx="8582526" cy="400110"/>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sns.heatmap</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ds.isnull</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19505" t="19289" r="53595" b="14979"/>
          <a:stretch/>
        </p:blipFill>
        <p:spPr>
          <a:xfrm>
            <a:off x="2128345" y="1182415"/>
            <a:ext cx="6117021" cy="3988676"/>
          </a:xfrm>
          <a:prstGeom prst="rect">
            <a:avLst/>
          </a:prstGeom>
        </p:spPr>
      </p:pic>
    </p:spTree>
    <p:extLst>
      <p:ext uri="{BB962C8B-B14F-4D97-AF65-F5344CB8AC3E}">
        <p14:creationId xmlns:p14="http://schemas.microsoft.com/office/powerpoint/2010/main" val="2973695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Checking Correlation </a:t>
            </a:r>
            <a:endParaRPr lang="en-GB" b="1" dirty="0"/>
          </a:p>
        </p:txBody>
      </p:sp>
      <p:sp>
        <p:nvSpPr>
          <p:cNvPr id="3" name="Content Placeholder 2"/>
          <p:cNvSpPr>
            <a:spLocks noGrp="1"/>
          </p:cNvSpPr>
          <p:nvPr>
            <p:ph sz="half" idx="1"/>
          </p:nvPr>
        </p:nvSpPr>
        <p:spPr/>
        <p:txBody>
          <a:bodyPr/>
          <a:lstStyle/>
          <a:p>
            <a:endParaRPr lang="en-GB" dirty="0" smtClean="0"/>
          </a:p>
          <a:p>
            <a:r>
              <a:rPr lang="en-GB" dirty="0" err="1" smtClean="0"/>
              <a:t>corr_hmap</a:t>
            </a:r>
            <a:r>
              <a:rPr lang="en-GB" dirty="0" smtClean="0"/>
              <a:t>=</a:t>
            </a:r>
            <a:r>
              <a:rPr lang="en-GB" dirty="0" err="1" smtClean="0"/>
              <a:t>ds.corr</a:t>
            </a:r>
            <a:r>
              <a:rPr lang="en-GB" dirty="0"/>
              <a:t>()</a:t>
            </a:r>
          </a:p>
          <a:p>
            <a:r>
              <a:rPr lang="en-GB" dirty="0" err="1"/>
              <a:t>plt.figure</a:t>
            </a:r>
            <a:r>
              <a:rPr lang="en-GB" dirty="0"/>
              <a:t>(</a:t>
            </a:r>
            <a:r>
              <a:rPr lang="en-GB" dirty="0" err="1"/>
              <a:t>figsize</a:t>
            </a:r>
            <a:r>
              <a:rPr lang="en-GB" dirty="0"/>
              <a:t>=(16,16))</a:t>
            </a:r>
          </a:p>
          <a:p>
            <a:r>
              <a:rPr lang="en-GB" dirty="0" err="1"/>
              <a:t>sns.heatmap</a:t>
            </a:r>
            <a:r>
              <a:rPr lang="en-GB" dirty="0"/>
              <a:t>(</a:t>
            </a:r>
            <a:r>
              <a:rPr lang="en-GB" dirty="0" err="1"/>
              <a:t>corr_hmap,annot</a:t>
            </a:r>
            <a:r>
              <a:rPr lang="en-GB" dirty="0"/>
              <a:t>=True)</a:t>
            </a:r>
          </a:p>
          <a:p>
            <a:r>
              <a:rPr lang="en-GB" dirty="0" err="1"/>
              <a:t>plt.show</a:t>
            </a:r>
            <a:r>
              <a:rPr lang="en-GB" dirty="0"/>
              <a:t>()</a:t>
            </a:r>
          </a:p>
        </p:txBody>
      </p:sp>
      <p:pic>
        <p:nvPicPr>
          <p:cNvPr id="7" name="Content Placeholder 6"/>
          <p:cNvPicPr>
            <a:picLocks noGrp="1"/>
          </p:cNvPicPr>
          <p:nvPr>
            <p:ph sz="half" idx="2"/>
          </p:nvPr>
        </p:nvPicPr>
        <p:blipFill rotWithShape="1">
          <a:blip r:embed="rId2"/>
          <a:srcRect l="25000" t="22508" r="17060" b="12623"/>
          <a:stretch/>
        </p:blipFill>
        <p:spPr bwMode="auto">
          <a:xfrm>
            <a:off x="6400800" y="1127760"/>
            <a:ext cx="5608320" cy="48920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0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2 How old are you? </a:t>
            </a:r>
            <a:r>
              <a:rPr lang="en-GB" b="1" dirty="0" smtClean="0"/>
              <a:t>‘ VS '1Gender </a:t>
            </a:r>
            <a:r>
              <a:rPr lang="en-GB" b="1" dirty="0"/>
              <a:t>of respondent</a:t>
            </a:r>
          </a:p>
        </p:txBody>
      </p:sp>
      <p:sp>
        <p:nvSpPr>
          <p:cNvPr id="6" name="Content Placeholder 5"/>
          <p:cNvSpPr>
            <a:spLocks noGrp="1"/>
          </p:cNvSpPr>
          <p:nvPr>
            <p:ph sz="half" idx="1"/>
          </p:nvPr>
        </p:nvSpPr>
        <p:spPr/>
        <p:txBody>
          <a:bodyPr>
            <a:normAutofit fontScale="70000" lnSpcReduction="20000"/>
          </a:bodyPr>
          <a:lstStyle/>
          <a:p>
            <a:r>
              <a:rPr lang="en-GB" dirty="0" err="1"/>
              <a:t>def</a:t>
            </a:r>
            <a:r>
              <a:rPr lang="en-GB" dirty="0"/>
              <a:t> </a:t>
            </a:r>
            <a:r>
              <a:rPr lang="en-GB" dirty="0" err="1"/>
              <a:t>dis_bar</a:t>
            </a:r>
            <a:r>
              <a:rPr lang="en-GB" dirty="0"/>
              <a:t>(</a:t>
            </a:r>
            <a:r>
              <a:rPr lang="en-GB" dirty="0" err="1"/>
              <a:t>x,y</a:t>
            </a:r>
            <a:r>
              <a:rPr lang="en-GB" dirty="0"/>
              <a:t>):</a:t>
            </a:r>
          </a:p>
          <a:p>
            <a:r>
              <a:rPr lang="en-GB" dirty="0"/>
              <a:t>    </a:t>
            </a:r>
          </a:p>
          <a:p>
            <a:r>
              <a:rPr lang="en-GB" dirty="0"/>
              <a:t>    </a:t>
            </a:r>
            <a:r>
              <a:rPr lang="en-GB" dirty="0" err="1"/>
              <a:t>ds.groupby</a:t>
            </a:r>
            <a:r>
              <a:rPr lang="en-GB" dirty="0"/>
              <a:t>([</a:t>
            </a:r>
            <a:r>
              <a:rPr lang="en-GB" dirty="0" err="1"/>
              <a:t>x,y</a:t>
            </a:r>
            <a:r>
              <a:rPr lang="en-GB" dirty="0"/>
              <a:t>]).size().unstack(level=-1).plot(kind='bar', </a:t>
            </a:r>
            <a:r>
              <a:rPr lang="en-GB" dirty="0" err="1"/>
              <a:t>figsize</a:t>
            </a:r>
            <a:r>
              <a:rPr lang="en-GB" dirty="0"/>
              <a:t>=(35,10))</a:t>
            </a:r>
          </a:p>
          <a:p>
            <a:r>
              <a:rPr lang="en-GB" dirty="0"/>
              <a:t>    </a:t>
            </a:r>
            <a:r>
              <a:rPr lang="en-GB" dirty="0" err="1"/>
              <a:t>plt.xlabel</a:t>
            </a:r>
            <a:r>
              <a:rPr lang="en-GB" dirty="0"/>
              <a:t>(</a:t>
            </a:r>
            <a:r>
              <a:rPr lang="en-GB" dirty="0" err="1"/>
              <a:t>x,fontsize</a:t>
            </a:r>
            <a:r>
              <a:rPr lang="en-GB" dirty="0"/>
              <a:t>= 25)</a:t>
            </a:r>
          </a:p>
          <a:p>
            <a:r>
              <a:rPr lang="en-GB" dirty="0"/>
              <a:t>    </a:t>
            </a:r>
            <a:r>
              <a:rPr lang="en-GB" dirty="0" err="1"/>
              <a:t>plt.ylabel</a:t>
            </a:r>
            <a:r>
              <a:rPr lang="en-GB" dirty="0"/>
              <a:t>('count',</a:t>
            </a:r>
            <a:r>
              <a:rPr lang="en-GB" dirty="0" err="1"/>
              <a:t>fontsize</a:t>
            </a:r>
            <a:r>
              <a:rPr lang="en-GB" dirty="0"/>
              <a:t>= 25)</a:t>
            </a:r>
          </a:p>
          <a:p>
            <a:r>
              <a:rPr lang="en-GB" dirty="0"/>
              <a:t>    </a:t>
            </a:r>
            <a:r>
              <a:rPr lang="en-GB" dirty="0" err="1"/>
              <a:t>plt.legend</a:t>
            </a:r>
            <a:r>
              <a:rPr lang="en-GB" dirty="0"/>
              <a:t>(</a:t>
            </a:r>
            <a:r>
              <a:rPr lang="en-GB" dirty="0" err="1"/>
              <a:t>loc</a:t>
            </a:r>
            <a:r>
              <a:rPr lang="en-GB" dirty="0"/>
              <a:t>=0,fontsize= 25)</a:t>
            </a:r>
          </a:p>
          <a:p>
            <a:r>
              <a:rPr lang="en-GB" dirty="0"/>
              <a:t>    </a:t>
            </a:r>
            <a:r>
              <a:rPr lang="en-GB" dirty="0" err="1"/>
              <a:t>plt.xticks</a:t>
            </a:r>
            <a:r>
              <a:rPr lang="en-GB" dirty="0"/>
              <a:t>(</a:t>
            </a:r>
            <a:r>
              <a:rPr lang="en-GB" dirty="0" err="1"/>
              <a:t>fontsize</a:t>
            </a:r>
            <a:r>
              <a:rPr lang="en-GB" dirty="0"/>
              <a:t>=30)</a:t>
            </a:r>
          </a:p>
          <a:p>
            <a:r>
              <a:rPr lang="en-GB" dirty="0"/>
              <a:t>    </a:t>
            </a:r>
            <a:r>
              <a:rPr lang="en-GB" dirty="0" err="1"/>
              <a:t>plt.yticks</a:t>
            </a:r>
            <a:r>
              <a:rPr lang="en-GB" dirty="0"/>
              <a:t>(</a:t>
            </a:r>
            <a:r>
              <a:rPr lang="en-GB" dirty="0" err="1"/>
              <a:t>fontsize</a:t>
            </a:r>
            <a:r>
              <a:rPr lang="en-GB" dirty="0"/>
              <a:t>=30)</a:t>
            </a:r>
          </a:p>
          <a:p>
            <a:r>
              <a:rPr lang="en-GB" dirty="0"/>
              <a:t>    </a:t>
            </a:r>
            <a:r>
              <a:rPr lang="en-GB" dirty="0" err="1"/>
              <a:t>plt.title</a:t>
            </a:r>
            <a:r>
              <a:rPr lang="en-GB" dirty="0"/>
              <a:t>("{X} Vs {Y}".format(X=</a:t>
            </a:r>
            <a:r>
              <a:rPr lang="en-GB" dirty="0" err="1"/>
              <a:t>x,Y</a:t>
            </a:r>
            <a:r>
              <a:rPr lang="en-GB" dirty="0"/>
              <a:t>=y),</a:t>
            </a:r>
            <a:r>
              <a:rPr lang="en-GB" dirty="0" err="1"/>
              <a:t>fontsize</a:t>
            </a:r>
            <a:r>
              <a:rPr lang="en-GB" dirty="0"/>
              <a:t> = 50)</a:t>
            </a:r>
          </a:p>
          <a:p>
            <a:r>
              <a:rPr lang="en-GB" dirty="0"/>
              <a:t>    </a:t>
            </a:r>
            <a:r>
              <a:rPr lang="en-GB" dirty="0" err="1"/>
              <a:t>plt.show</a:t>
            </a:r>
            <a:r>
              <a:rPr lang="en-GB" dirty="0" smtClean="0"/>
              <a:t>()</a:t>
            </a:r>
          </a:p>
          <a:p>
            <a:r>
              <a:rPr lang="en-GB" dirty="0" err="1"/>
              <a:t>dis_bar</a:t>
            </a:r>
            <a:r>
              <a:rPr lang="en-GB" dirty="0"/>
              <a:t>('2 How old are you? ','1Gender of respondent')</a:t>
            </a:r>
          </a:p>
          <a:p>
            <a:endParaRPr lang="en-GB" dirty="0" smtClean="0"/>
          </a:p>
          <a:p>
            <a:endParaRPr lang="en-GB" dirty="0"/>
          </a:p>
          <a:p>
            <a:endParaRPr lang="en-GB" dirty="0"/>
          </a:p>
        </p:txBody>
      </p:sp>
      <p:pic>
        <p:nvPicPr>
          <p:cNvPr id="11" name="Content Placeholder 10"/>
          <p:cNvPicPr>
            <a:picLocks noGrp="1"/>
          </p:cNvPicPr>
          <p:nvPr>
            <p:ph sz="half" idx="2"/>
          </p:nvPr>
        </p:nvPicPr>
        <p:blipFill rotWithShape="1">
          <a:blip r:embed="rId2"/>
          <a:srcRect l="22934" t="23645" r="21726" b="42365"/>
          <a:stretch/>
        </p:blipFill>
        <p:spPr bwMode="auto">
          <a:xfrm>
            <a:off x="6172200" y="1386840"/>
            <a:ext cx="5181600" cy="46634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97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('8 Which device do you use to access the online shopping</a:t>
            </a:r>
            <a:r>
              <a:rPr lang="en-GB" b="1" dirty="0" smtClean="0"/>
              <a:t>?‘ VS '1Gender </a:t>
            </a:r>
            <a:r>
              <a:rPr lang="en-GB" b="1" dirty="0"/>
              <a:t>of respondent')</a:t>
            </a:r>
          </a:p>
        </p:txBody>
      </p:sp>
      <p:sp>
        <p:nvSpPr>
          <p:cNvPr id="6" name="Content Placeholder 5"/>
          <p:cNvSpPr>
            <a:spLocks noGrp="1"/>
          </p:cNvSpPr>
          <p:nvPr>
            <p:ph sz="half" idx="1"/>
          </p:nvPr>
        </p:nvSpPr>
        <p:spPr/>
        <p:txBody>
          <a:bodyPr>
            <a:normAutofit/>
          </a:bodyPr>
          <a:lstStyle/>
          <a:p>
            <a:endParaRPr lang="en-GB" dirty="0" smtClean="0"/>
          </a:p>
          <a:p>
            <a:endParaRPr lang="en-GB" dirty="0"/>
          </a:p>
          <a:p>
            <a:r>
              <a:rPr lang="en-GB" dirty="0" err="1" smtClean="0"/>
              <a:t>dis_bar</a:t>
            </a:r>
            <a:r>
              <a:rPr lang="en-GB" dirty="0"/>
              <a:t>('8 Which device do you use to access the online shopping?','1Gender of respondent</a:t>
            </a:r>
            <a:r>
              <a:rPr lang="en-GB" dirty="0" smtClean="0"/>
              <a:t>')</a:t>
            </a:r>
          </a:p>
          <a:p>
            <a:r>
              <a:rPr lang="en-GB" dirty="0" err="1"/>
              <a:t>dis_bar</a:t>
            </a:r>
            <a:r>
              <a:rPr lang="en-GB" dirty="0"/>
              <a:t>('31 Enjoyment is derived from shopping online','1Gender of respondent')</a:t>
            </a:r>
            <a:endParaRPr lang="en-GB" dirty="0" smtClean="0"/>
          </a:p>
          <a:p>
            <a:endParaRPr lang="en-GB" dirty="0"/>
          </a:p>
          <a:p>
            <a:endParaRPr lang="en-GB" dirty="0"/>
          </a:p>
        </p:txBody>
      </p:sp>
      <p:pic>
        <p:nvPicPr>
          <p:cNvPr id="10" name="Content Placeholder 9"/>
          <p:cNvPicPr>
            <a:picLocks noGrp="1"/>
          </p:cNvPicPr>
          <p:nvPr>
            <p:ph sz="half" idx="2"/>
          </p:nvPr>
        </p:nvPicPr>
        <p:blipFill rotWithShape="1">
          <a:blip r:embed="rId2"/>
          <a:srcRect l="23599" t="16847" r="23056" b="20788"/>
          <a:stretch/>
        </p:blipFill>
        <p:spPr bwMode="auto">
          <a:xfrm>
            <a:off x="6172200" y="2026920"/>
            <a:ext cx="5181600" cy="4343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020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GB" dirty="0" err="1"/>
              <a:t>ds.hist</a:t>
            </a:r>
            <a:r>
              <a:rPr lang="en-GB" dirty="0"/>
              <a:t>(</a:t>
            </a:r>
            <a:r>
              <a:rPr lang="en-GB" dirty="0" err="1"/>
              <a:t>figsize</a:t>
            </a:r>
            <a:r>
              <a:rPr lang="en-GB" dirty="0"/>
              <a:t>=(30,25))</a:t>
            </a:r>
          </a:p>
        </p:txBody>
      </p:sp>
      <p:sp>
        <p:nvSpPr>
          <p:cNvPr id="3" name="Content Placeholder 2"/>
          <p:cNvSpPr>
            <a:spLocks noGrp="1"/>
          </p:cNvSpPr>
          <p:nvPr>
            <p:ph idx="1"/>
          </p:nvPr>
        </p:nvSpPr>
        <p:spPr>
          <a:xfrm>
            <a:off x="838200" y="1158240"/>
            <a:ext cx="10515600" cy="5018723"/>
          </a:xfrm>
        </p:spPr>
        <p:txBody>
          <a:bodyPr>
            <a:normAutofit fontScale="70000" lnSpcReduction="20000"/>
          </a:bodyPr>
          <a:lstStyle/>
          <a:p>
            <a:r>
              <a:rPr lang="en-GB" dirty="0"/>
              <a:t>Observation:</a:t>
            </a:r>
          </a:p>
          <a:p>
            <a:pPr lvl="0"/>
            <a:r>
              <a:rPr lang="en-GB" dirty="0"/>
              <a:t>Female is more than male in Dataset.</a:t>
            </a:r>
          </a:p>
          <a:p>
            <a:pPr lvl="0"/>
            <a:r>
              <a:rPr lang="en-GB" dirty="0"/>
              <a:t>Age between 21 to 50 is more buy online product or </a:t>
            </a:r>
            <a:r>
              <a:rPr lang="en-GB" dirty="0" err="1"/>
              <a:t>sserching</a:t>
            </a:r>
            <a:r>
              <a:rPr lang="en-GB" dirty="0"/>
              <a:t> buying online product.</a:t>
            </a:r>
          </a:p>
          <a:p>
            <a:pPr lvl="0"/>
            <a:r>
              <a:rPr lang="en-GB" dirty="0"/>
              <a:t>Delhi on </a:t>
            </a:r>
            <a:r>
              <a:rPr lang="en-GB" dirty="0" err="1"/>
              <a:t>metropolition</a:t>
            </a:r>
            <a:r>
              <a:rPr lang="en-GB" dirty="0"/>
              <a:t> city for online shop is maximum but in Gurgaon online shop is less than Ghaziabad.</a:t>
            </a:r>
          </a:p>
          <a:p>
            <a:pPr lvl="0"/>
            <a:r>
              <a:rPr lang="en-GB" dirty="0"/>
              <a:t>More than 4 year for Shopping online is maximum in the dataset.</a:t>
            </a:r>
          </a:p>
          <a:p>
            <a:pPr lvl="0"/>
            <a:r>
              <a:rPr lang="en-GB" dirty="0"/>
              <a:t>Online </a:t>
            </a:r>
            <a:r>
              <a:rPr lang="en-GB" dirty="0" err="1"/>
              <a:t>puchase</a:t>
            </a:r>
            <a:r>
              <a:rPr lang="en-GB" dirty="0"/>
              <a:t> is less than 10 product is maximum means in the offer day and </a:t>
            </a:r>
            <a:r>
              <a:rPr lang="en-GB" dirty="0" err="1"/>
              <a:t>reqirement</a:t>
            </a:r>
            <a:r>
              <a:rPr lang="en-GB" dirty="0"/>
              <a:t> of the product than buy the product.</a:t>
            </a:r>
          </a:p>
          <a:p>
            <a:pPr lvl="0"/>
            <a:r>
              <a:rPr lang="en-GB" dirty="0"/>
              <a:t>30 to 40 item purchase online in the dataset is also more means generally maximum person go for online product.</a:t>
            </a:r>
          </a:p>
          <a:p>
            <a:pPr lvl="0"/>
            <a:r>
              <a:rPr lang="en-GB" dirty="0"/>
              <a:t>Using </a:t>
            </a:r>
            <a:r>
              <a:rPr lang="en-GB" dirty="0" err="1"/>
              <a:t>moblile</a:t>
            </a:r>
            <a:r>
              <a:rPr lang="en-GB" dirty="0"/>
              <a:t> phone internet for shopping online </a:t>
            </a:r>
            <a:r>
              <a:rPr lang="en-GB" dirty="0" err="1"/>
              <a:t>prodcut</a:t>
            </a:r>
            <a:r>
              <a:rPr lang="en-GB" dirty="0"/>
              <a:t> is more and Dial Up is very less.</a:t>
            </a:r>
          </a:p>
          <a:p>
            <a:pPr lvl="0"/>
            <a:r>
              <a:rPr lang="en-GB" dirty="0"/>
              <a:t>Smart Phone and </a:t>
            </a:r>
            <a:r>
              <a:rPr lang="en-GB" dirty="0" err="1"/>
              <a:t>Laptip</a:t>
            </a:r>
            <a:r>
              <a:rPr lang="en-GB" dirty="0"/>
              <a:t> is </a:t>
            </a:r>
            <a:r>
              <a:rPr lang="en-GB" dirty="0" err="1"/>
              <a:t>maxium</a:t>
            </a:r>
            <a:r>
              <a:rPr lang="en-GB" dirty="0"/>
              <a:t> time using for online shopping.</a:t>
            </a:r>
          </a:p>
          <a:p>
            <a:pPr lvl="0"/>
            <a:r>
              <a:rPr lang="en-GB" dirty="0"/>
              <a:t>Windows operating system based mobile and laptop is used for online shop.</a:t>
            </a:r>
          </a:p>
          <a:p>
            <a:r>
              <a:rPr lang="en-GB" dirty="0"/>
              <a:t>Google Chrome </a:t>
            </a:r>
            <a:r>
              <a:rPr lang="en-GB" dirty="0" err="1"/>
              <a:t>broser</a:t>
            </a:r>
            <a:r>
              <a:rPr lang="en-GB" dirty="0"/>
              <a:t> is maximum time to access the website as compare to other </a:t>
            </a:r>
            <a:r>
              <a:rPr lang="en-GB" dirty="0" err="1"/>
              <a:t>broser</a:t>
            </a:r>
            <a:endParaRPr lang="en-GB" dirty="0"/>
          </a:p>
        </p:txBody>
      </p:sp>
    </p:spTree>
    <p:extLst>
      <p:ext uri="{BB962C8B-B14F-4D97-AF65-F5344CB8AC3E}">
        <p14:creationId xmlns:p14="http://schemas.microsoft.com/office/powerpoint/2010/main" val="2216480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GB" dirty="0" err="1"/>
              <a:t>ds.hist</a:t>
            </a:r>
            <a:r>
              <a:rPr lang="en-GB" dirty="0"/>
              <a:t>(</a:t>
            </a:r>
            <a:r>
              <a:rPr lang="en-GB" dirty="0" err="1"/>
              <a:t>figsize</a:t>
            </a:r>
            <a:r>
              <a:rPr lang="en-GB" dirty="0"/>
              <a:t>=(30,25))</a:t>
            </a:r>
          </a:p>
        </p:txBody>
      </p:sp>
      <p:pic>
        <p:nvPicPr>
          <p:cNvPr id="4" name="Content Placeholder 3"/>
          <p:cNvPicPr>
            <a:picLocks noGrp="1"/>
          </p:cNvPicPr>
          <p:nvPr>
            <p:ph idx="1"/>
          </p:nvPr>
        </p:nvPicPr>
        <p:blipFill rotWithShape="1">
          <a:blip r:embed="rId2"/>
          <a:srcRect l="26257" t="29261" r="18237" b="18424"/>
          <a:stretch/>
        </p:blipFill>
        <p:spPr bwMode="auto">
          <a:xfrm>
            <a:off x="686695" y="1158240"/>
            <a:ext cx="9630785" cy="47701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0663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B68EE-BBB7-46C8-B6D9-FA4DE8411E90}"/>
              </a:ext>
            </a:extLst>
          </p:cNvPr>
          <p:cNvSpPr>
            <a:spLocks noChangeArrowheads="1"/>
          </p:cNvSpPr>
          <p:nvPr/>
        </p:nvSpPr>
        <p:spPr bwMode="auto">
          <a:xfrm>
            <a:off x="0" y="1439627"/>
            <a:ext cx="12354857" cy="2785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Concluding Remarks: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case study is gaining traction in organizations that embrace digital transformation. The scope has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expanded from analytics of employee work performance to providing insights so that decisive improvements can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made to organizational processes. While some level of attrition is inevitable, it should be kept at the minimal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level. This</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model will allow the company to calculate the probability of an employee to leave the company and to act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altLang="en-US" sz="20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key-factors to avoid departures. The satisfaction of employees and the amount of workload they have to bear seem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To be important causes of withdrawals. A particular attention on the work-life balance would be crucial to improve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turnover rate.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128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D75822-F46C-4652-AB7D-7F986404C6D4}"/>
              </a:ext>
            </a:extLst>
          </p:cNvPr>
          <p:cNvSpPr txBox="1"/>
          <p:nvPr/>
        </p:nvSpPr>
        <p:spPr>
          <a:xfrm>
            <a:off x="596348" y="830159"/>
            <a:ext cx="8415130" cy="5128327"/>
          </a:xfrm>
          <a:prstGeom prst="rect">
            <a:avLst/>
          </a:prstGeom>
          <a:noFill/>
        </p:spPr>
        <p:txBody>
          <a:bodyPr wrap="square">
            <a:spAutoFit/>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061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3555"/>
          </a:xfrm>
        </p:spPr>
        <p:txBody>
          <a:bodyPr>
            <a:normAutofit fontScale="90000"/>
          </a:bodyPr>
          <a:lstStyle/>
          <a:p>
            <a:r>
              <a:rPr lang="en-GB" b="1" dirty="0" smtClean="0"/>
              <a:t>Problem Definition:</a:t>
            </a:r>
            <a:endParaRPr lang="en-GB" b="1" dirty="0"/>
          </a:p>
        </p:txBody>
      </p:sp>
      <p:sp>
        <p:nvSpPr>
          <p:cNvPr id="4" name="Content Placeholder 3"/>
          <p:cNvSpPr>
            <a:spLocks noGrp="1"/>
          </p:cNvSpPr>
          <p:nvPr>
            <p:ph idx="1"/>
          </p:nvPr>
        </p:nvSpPr>
        <p:spPr>
          <a:xfrm>
            <a:off x="838200" y="1021080"/>
            <a:ext cx="10515600" cy="5155883"/>
          </a:xfrm>
        </p:spPr>
        <p:txBody>
          <a:bodyPr>
            <a:normAutofit fontScale="92500" lnSpcReduction="20000"/>
          </a:bodyPr>
          <a:lstStyle/>
          <a:p>
            <a:r>
              <a:rPr lang="en-IN" dirty="0"/>
              <a:t>Customer segmentation is a process where we divide the consumer base of the company into subgroups. We need to generate the subgroups by using some specific characteristics so that the company sells more products with less marketing expenditure. Before moving forward, we need to understand the basics, for example, what do I mean by customer base? What do I mean by segment? How do we generate the consumer subgroup? What are the characteristics that we consider while we are segmenting the consumers? Let's answers these questions one by one.</a:t>
            </a:r>
            <a:endParaRPr lang="en-GB" dirty="0"/>
          </a:p>
          <a:p>
            <a:r>
              <a:rPr lang="en-IN" dirty="0"/>
              <a:t>Basically, the consumer base of any company consists of two types of consumers:</a:t>
            </a:r>
            <a:endParaRPr lang="en-GB" dirty="0"/>
          </a:p>
          <a:p>
            <a:pPr lvl="0"/>
            <a:r>
              <a:rPr lang="en-IN" dirty="0"/>
              <a:t>Existing consumers</a:t>
            </a:r>
            <a:endParaRPr lang="en-GB" dirty="0"/>
          </a:p>
          <a:p>
            <a:pPr lvl="0"/>
            <a:r>
              <a:rPr lang="en-IN" dirty="0"/>
              <a:t>Potential consumers</a:t>
            </a:r>
            <a:endParaRPr lang="en-GB" dirty="0"/>
          </a:p>
          <a:p>
            <a:r>
              <a:rPr lang="en-IN" dirty="0"/>
              <a:t>Generally, we need to categorize our consumer base into subgroups. These subgroups are called segments. We need to create the groups in such a way that each subgroup of customers has some shared characteristics. </a:t>
            </a:r>
            <a:r>
              <a:rPr lang="en-IN" dirty="0" smtClean="0"/>
              <a:t>Example </a:t>
            </a:r>
            <a:endParaRPr lang="en-GB" dirty="0"/>
          </a:p>
          <a:p>
            <a:endParaRPr lang="en-GB" dirty="0"/>
          </a:p>
        </p:txBody>
      </p:sp>
    </p:spTree>
    <p:extLst>
      <p:ext uri="{BB962C8B-B14F-4D97-AF65-F5344CB8AC3E}">
        <p14:creationId xmlns:p14="http://schemas.microsoft.com/office/powerpoint/2010/main" val="1617937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normAutofit fontScale="90000"/>
          </a:bodyPr>
          <a:lstStyle/>
          <a:p>
            <a:r>
              <a:rPr lang="en-GB" b="1" dirty="0"/>
              <a:t>Problem Definition: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Example:</a:t>
            </a:r>
          </a:p>
          <a:p>
            <a:r>
              <a:rPr lang="en-IN" dirty="0"/>
              <a:t>Suppose a company is selling baby products. Then, it needs to come up with a consumer segment (consumer subgroup) that includes the consumers who want to buy the baby products. We can build the first segment (subgroup) with the help of a simple criterion. We will include consumers who have one baby in their family and bought a baby product in the last month. Now, the company launches a baby product that is too costly or premium. In that case, we can further divide the first subgroup into monthly income and socio-economic status. Based on these new criteria, we can generate the second subgroup of consumers. The company will target the consumers of the second subgroup for the costly and premium products, and for general products, the company will target consumers who are part of the first subgroup.</a:t>
            </a:r>
            <a:endParaRPr lang="en-GB" dirty="0"/>
          </a:p>
          <a:p>
            <a:r>
              <a:rPr lang="en-IN" dirty="0"/>
              <a:t>When we have different segments, we can design a customized marketing strategy as well as customized products that suit the customer of the particular segment. This segment-wise marketing will help the company sell more products with lower marketing expenses. Thus, the company will make more profit. This is the main reason why companies use customer segmentation analysis nowadays. Customer segmentation is used among other domain such as the retail domain, finance domain, and in customer relationship management (CRM)-based products.</a:t>
            </a:r>
            <a:endParaRPr lang="en-GB" dirty="0"/>
          </a:p>
          <a:p>
            <a:endParaRPr lang="en-GB" dirty="0"/>
          </a:p>
        </p:txBody>
      </p:sp>
    </p:spTree>
    <p:extLst>
      <p:ext uri="{BB962C8B-B14F-4D97-AF65-F5344CB8AC3E}">
        <p14:creationId xmlns:p14="http://schemas.microsoft.com/office/powerpoint/2010/main" val="238495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a:t>
            </a:r>
            <a:endParaRPr lang="en-GB" dirty="0"/>
          </a:p>
        </p:txBody>
      </p:sp>
      <p:sp>
        <p:nvSpPr>
          <p:cNvPr id="3" name="Content Placeholder 2"/>
          <p:cNvSpPr>
            <a:spLocks noGrp="1"/>
          </p:cNvSpPr>
          <p:nvPr>
            <p:ph idx="1"/>
          </p:nvPr>
        </p:nvSpPr>
        <p:spPr/>
        <p:txBody>
          <a:bodyPr/>
          <a:lstStyle/>
          <a:p>
            <a:r>
              <a:rPr lang="en-IN" dirty="0"/>
              <a:t>The key to success in an organisation is the ability to attract and retain top talents. It is vital for the Customer Retention case study project to identify the factors that keep employees and those who the first stage of this analysis is to describe the dataset, understand the meaning of each variable, detect possible patterns and perform the necessary adjustments to ensure that the data will be proceeded correctly during the Machine Learning process. each prompt them to leave. Organisations could do more to prevent the loss of good people.</a:t>
            </a:r>
            <a:endParaRPr lang="en-GB" dirty="0"/>
          </a:p>
          <a:p>
            <a:endParaRPr lang="en-GB" dirty="0"/>
          </a:p>
        </p:txBody>
      </p:sp>
    </p:spTree>
    <p:extLst>
      <p:ext uri="{BB962C8B-B14F-4D97-AF65-F5344CB8AC3E}">
        <p14:creationId xmlns:p14="http://schemas.microsoft.com/office/powerpoint/2010/main" val="4215095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555"/>
          </a:xfrm>
        </p:spPr>
        <p:txBody>
          <a:bodyPr>
            <a:normAutofit/>
          </a:bodyPr>
          <a:lstStyle/>
          <a:p>
            <a:r>
              <a:rPr lang="en-IN" b="1" dirty="0"/>
              <a:t>Total </a:t>
            </a:r>
            <a:r>
              <a:rPr lang="en-IN" b="1" dirty="0" smtClean="0"/>
              <a:t>Columns</a:t>
            </a:r>
            <a:endParaRPr lang="en-GB" dirty="0"/>
          </a:p>
        </p:txBody>
      </p:sp>
      <p:pic>
        <p:nvPicPr>
          <p:cNvPr id="4" name="Content Placeholder 3"/>
          <p:cNvPicPr>
            <a:picLocks noGrp="1"/>
          </p:cNvPicPr>
          <p:nvPr>
            <p:ph idx="1"/>
          </p:nvPr>
        </p:nvPicPr>
        <p:blipFill rotWithShape="1">
          <a:blip r:embed="rId2"/>
          <a:srcRect l="11799" t="18325" r="13417" b="9556"/>
          <a:stretch/>
        </p:blipFill>
        <p:spPr bwMode="auto">
          <a:xfrm>
            <a:off x="1325880" y="1249680"/>
            <a:ext cx="8782862" cy="49272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102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62500" lnSpcReduction="20000"/>
          </a:bodyPr>
          <a:lstStyle/>
          <a:p>
            <a:pPr fontAlgn="base" latinLnBrk="1"/>
            <a:r>
              <a:rPr lang="en-GB" dirty="0"/>
              <a:t>'1Gender of respondent', '2 How old are you? ',</a:t>
            </a:r>
          </a:p>
          <a:p>
            <a:pPr fontAlgn="base" latinLnBrk="1"/>
            <a:r>
              <a:rPr lang="en-GB" dirty="0"/>
              <a:t>       '3 Which city do you shop online from?',</a:t>
            </a:r>
          </a:p>
          <a:p>
            <a:pPr fontAlgn="base" latinLnBrk="1"/>
            <a:r>
              <a:rPr lang="en-GB" dirty="0"/>
              <a:t>       '4 What is the Pin Code of where you shop online from?',</a:t>
            </a:r>
          </a:p>
          <a:p>
            <a:pPr fontAlgn="base" latinLnBrk="1"/>
            <a:r>
              <a:rPr lang="en-GB" dirty="0"/>
              <a:t>       '5 Since How Long You are Shopping Online ?',</a:t>
            </a:r>
          </a:p>
          <a:p>
            <a:pPr fontAlgn="base" latinLnBrk="1"/>
            <a:r>
              <a:rPr lang="en-GB" dirty="0"/>
              <a:t>       '6 How many times you have made an online purchase in the past 1 year?',</a:t>
            </a:r>
          </a:p>
          <a:p>
            <a:pPr fontAlgn="base" latinLnBrk="1"/>
            <a:r>
              <a:rPr lang="en-GB" dirty="0"/>
              <a:t>       '7 How do you access the internet while shopping on-line?',</a:t>
            </a:r>
          </a:p>
          <a:p>
            <a:pPr fontAlgn="base" latinLnBrk="1"/>
            <a:r>
              <a:rPr lang="en-GB" dirty="0"/>
              <a:t>       '8 Which device do you use to access the online shopping?',</a:t>
            </a:r>
          </a:p>
          <a:p>
            <a:pPr fontAlgn="base" latinLnBrk="1"/>
            <a:r>
              <a:rPr lang="en-GB" dirty="0"/>
              <a:t>       '9 What is the screen size of your mobile device?\t\t\t\t\t\t                                        ',</a:t>
            </a:r>
          </a:p>
          <a:p>
            <a:pPr fontAlgn="base" latinLnBrk="1"/>
            <a:r>
              <a:rPr lang="en-GB" dirty="0"/>
              <a:t>       '10 What is the operating system (OS) of your device?\t\t\t\t                                          ',</a:t>
            </a:r>
          </a:p>
          <a:p>
            <a:pPr fontAlgn="base" latinLnBrk="1"/>
            <a:r>
              <a:rPr lang="en-GB" dirty="0"/>
              <a:t>       '11 What browser do you run on your device to access the website?\t\t\t                                                          ',</a:t>
            </a:r>
          </a:p>
          <a:p>
            <a:pPr fontAlgn="base" latinLnBrk="1"/>
            <a:r>
              <a:rPr lang="en-GB" dirty="0"/>
              <a:t>       '12 Which channel did you follow to arrive at your </a:t>
            </a:r>
            <a:r>
              <a:rPr lang="en-GB" dirty="0" err="1"/>
              <a:t>favorite</a:t>
            </a:r>
            <a:r>
              <a:rPr lang="en-GB" dirty="0"/>
              <a:t> online store for the first time?                                                                   ',</a:t>
            </a:r>
          </a:p>
          <a:p>
            <a:pPr fontAlgn="base" latinLnBrk="1"/>
            <a:r>
              <a:rPr lang="en-GB" dirty="0"/>
              <a:t>       '13 After first visit, how do you reach the online retail store?\t\t\t\t                                                   ',</a:t>
            </a:r>
          </a:p>
          <a:p>
            <a:pPr fontAlgn="base" latinLnBrk="1"/>
            <a:r>
              <a:rPr lang="en-GB" dirty="0"/>
              <a:t>       '14 How much time do you explore the e- retail store before making a purchase decision?                                                                   ',</a:t>
            </a:r>
          </a:p>
          <a:p>
            <a:r>
              <a:rPr lang="en-GB" dirty="0"/>
              <a:t>       '15 What is your preferred payment Option?\t\t\t\t\t </a:t>
            </a:r>
            <a:endParaRPr lang="en-GB" dirty="0"/>
          </a:p>
        </p:txBody>
      </p:sp>
    </p:spTree>
    <p:extLst>
      <p:ext uri="{BB962C8B-B14F-4D97-AF65-F5344CB8AC3E}">
        <p14:creationId xmlns:p14="http://schemas.microsoft.com/office/powerpoint/2010/main" val="843163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GB" b="1" dirty="0" smtClean="0"/>
              <a:t>Total Columns</a:t>
            </a:r>
            <a:endParaRPr lang="en-GB" b="1" dirty="0"/>
          </a:p>
        </p:txBody>
      </p:sp>
      <p:sp>
        <p:nvSpPr>
          <p:cNvPr id="3" name="Content Placeholder 2"/>
          <p:cNvSpPr>
            <a:spLocks noGrp="1"/>
          </p:cNvSpPr>
          <p:nvPr>
            <p:ph idx="1"/>
          </p:nvPr>
        </p:nvSpPr>
        <p:spPr>
          <a:xfrm>
            <a:off x="838200" y="960120"/>
            <a:ext cx="10515600" cy="5216843"/>
          </a:xfrm>
        </p:spPr>
        <p:txBody>
          <a:bodyPr>
            <a:normAutofit fontScale="62500" lnSpcReduction="20000"/>
          </a:bodyPr>
          <a:lstStyle/>
          <a:p>
            <a:pPr fontAlgn="base" latinLnBrk="1"/>
            <a:r>
              <a:rPr lang="en-GB" dirty="0"/>
              <a:t> '16 How 4 do you abandon (selecting an items and leaving without making payment) your shopping cart?\t\t\t\t\t\t\t                                                   ',</a:t>
            </a:r>
          </a:p>
          <a:p>
            <a:pPr fontAlgn="base" latinLnBrk="1"/>
            <a:r>
              <a:rPr lang="en-GB" dirty="0"/>
              <a:t>       '17 Why did you abandon the Bag, Shopping Cart?\t\t\t\t\t                                                                                                                                                       ',</a:t>
            </a:r>
          </a:p>
          <a:p>
            <a:pPr fontAlgn="base" latinLnBrk="1"/>
            <a:r>
              <a:rPr lang="en-GB" dirty="0"/>
              <a:t>       '18 The content on the website must be easy to read and understand',</a:t>
            </a:r>
          </a:p>
          <a:p>
            <a:pPr fontAlgn="base" latinLnBrk="1"/>
            <a:r>
              <a:rPr lang="en-GB" dirty="0"/>
              <a:t>       '19 Information on similar product to the one highlighted  is important for product comparison',</a:t>
            </a:r>
          </a:p>
          <a:p>
            <a:pPr fontAlgn="base" latinLnBrk="1"/>
            <a:r>
              <a:rPr lang="en-GB" dirty="0"/>
              <a:t>       '20 Complete information on listed seller and product being offered is important for purchase decision.',</a:t>
            </a:r>
          </a:p>
          <a:p>
            <a:pPr fontAlgn="base" latinLnBrk="1"/>
            <a:r>
              <a:rPr lang="en-GB" dirty="0"/>
              <a:t>       '21 All relevant information on listed products must be stated clearly',</a:t>
            </a:r>
          </a:p>
          <a:p>
            <a:pPr fontAlgn="base" latinLnBrk="1"/>
            <a:r>
              <a:rPr lang="en-GB" dirty="0"/>
              <a:t>       '22 Ease of navigation in website', '23 Loading and processing speed',</a:t>
            </a:r>
          </a:p>
          <a:p>
            <a:pPr fontAlgn="base" latinLnBrk="1"/>
            <a:r>
              <a:rPr lang="en-GB" dirty="0"/>
              <a:t>       '24 User friendly Interface of the website',</a:t>
            </a:r>
          </a:p>
          <a:p>
            <a:pPr fontAlgn="base" latinLnBrk="1"/>
            <a:r>
              <a:rPr lang="en-GB" dirty="0"/>
              <a:t>       '25 Convenient Payment methods',</a:t>
            </a:r>
          </a:p>
          <a:p>
            <a:pPr fontAlgn="base" latinLnBrk="1"/>
            <a:r>
              <a:rPr lang="en-GB" dirty="0"/>
              <a:t>       '26 Trust that the online retail store will </a:t>
            </a:r>
            <a:r>
              <a:rPr lang="en-GB" dirty="0" err="1"/>
              <a:t>fulfill</a:t>
            </a:r>
            <a:r>
              <a:rPr lang="en-GB" dirty="0"/>
              <a:t> its part of the transaction at the stipulated time',</a:t>
            </a:r>
          </a:p>
          <a:p>
            <a:pPr fontAlgn="base" latinLnBrk="1"/>
            <a:r>
              <a:rPr lang="en-GB" dirty="0"/>
              <a:t>       '27 Empathy (readiness to assist with queries) towards the customers',</a:t>
            </a:r>
          </a:p>
          <a:p>
            <a:pPr fontAlgn="base" latinLnBrk="1"/>
            <a:r>
              <a:rPr lang="en-GB" dirty="0"/>
              <a:t>       '28 Being able to guarantee the privacy of the customer',</a:t>
            </a:r>
          </a:p>
          <a:p>
            <a:pPr fontAlgn="base" latinLnBrk="1"/>
            <a:r>
              <a:rPr lang="en-GB" dirty="0"/>
              <a:t>       '29 Responsiveness, availability of several communication channels (email, online rep, twitter, phone etc.)',</a:t>
            </a:r>
          </a:p>
          <a:p>
            <a:pPr fontAlgn="base" latinLnBrk="1"/>
            <a:r>
              <a:rPr lang="en-GB" dirty="0"/>
              <a:t>       '30 Online shopping gives monetary benefit and discounts',</a:t>
            </a:r>
            <a:endParaRPr lang="en-GB" dirty="0"/>
          </a:p>
        </p:txBody>
      </p:sp>
    </p:spTree>
    <p:extLst>
      <p:ext uri="{BB962C8B-B14F-4D97-AF65-F5344CB8AC3E}">
        <p14:creationId xmlns:p14="http://schemas.microsoft.com/office/powerpoint/2010/main" val="340765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2305</Words>
  <Application>Microsoft Office PowerPoint</Application>
  <PresentationFormat>Widescreen</PresentationFormat>
  <Paragraphs>208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Helvetica Neue</vt:lpstr>
      <vt:lpstr>Times New Roman</vt:lpstr>
      <vt:lpstr>Office Theme</vt:lpstr>
      <vt:lpstr>CUSTOMER RETENSTION CASE STUDY PROJECT</vt:lpstr>
      <vt:lpstr>               Name- Neha Dixit Internship Batch- 16</vt:lpstr>
      <vt:lpstr>PowerPoint Presentation</vt:lpstr>
      <vt:lpstr>Problem Definition:</vt:lpstr>
      <vt:lpstr>Problem Definition:</vt:lpstr>
      <vt:lpstr>Data Analysis</vt:lpstr>
      <vt:lpstr>Total Columns</vt:lpstr>
      <vt:lpstr>Total Columns</vt:lpstr>
      <vt:lpstr>Total Columns</vt:lpstr>
      <vt:lpstr>Total Columns</vt:lpstr>
      <vt:lpstr>Total Columns</vt:lpstr>
      <vt:lpstr>Null Values</vt:lpstr>
      <vt:lpstr>Total Number of Gender:</vt:lpstr>
      <vt:lpstr>Data Describe:</vt:lpstr>
      <vt:lpstr>EDA Concluding Remarks:</vt:lpstr>
      <vt:lpstr>PowerPoint Presentation</vt:lpstr>
      <vt:lpstr>Amazon and Flipkart are easy to use website and application</vt:lpstr>
      <vt:lpstr>Amazon has very high variety of products on offer</vt:lpstr>
      <vt:lpstr>Amazon &amp; Flipkart are Fast loading website speed of website and application</vt:lpstr>
      <vt:lpstr>Amazon and Flipkart is Most Reliabilty of the Application</vt:lpstr>
      <vt:lpstr>Customer Financial Information is more secure in Amazon.</vt:lpstr>
      <vt:lpstr>PowerPoint Presentation</vt:lpstr>
      <vt:lpstr>PowerPoint Presentation</vt:lpstr>
      <vt:lpstr>Checking Correlation </vt:lpstr>
      <vt:lpstr>2 How old are you? ‘ VS '1Gender of respondent</vt:lpstr>
      <vt:lpstr>('8 Which device do you use to access the online shopping?‘ VS '1Gender of respondent')</vt:lpstr>
      <vt:lpstr>ds.hist(figsize=(30,25))</vt:lpstr>
      <vt:lpstr>ds.hist(figsize=(30,25))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RETENSTION CASE STUDY PROJECT</dc:title>
  <dc:creator>Sucharitha Gowda</dc:creator>
  <cp:lastModifiedBy>Neha</cp:lastModifiedBy>
  <cp:revision>15</cp:revision>
  <dcterms:created xsi:type="dcterms:W3CDTF">2021-07-22T15:10:28Z</dcterms:created>
  <dcterms:modified xsi:type="dcterms:W3CDTF">2021-08-04T11:54:39Z</dcterms:modified>
</cp:coreProperties>
</file>