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67" d="100"/>
          <a:sy n="67" d="100"/>
        </p:scale>
        <p:origin x="5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73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8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0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88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31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69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732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367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80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9731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785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71547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45720FB0-1087-4FCF-BD70-077C806ED521}"/>
              </a:ext>
            </a:extLst>
          </p:cNvPr>
          <p:cNvPicPr>
            <a:picLocks noChangeAspect="1"/>
          </p:cNvPicPr>
          <p:nvPr/>
        </p:nvPicPr>
        <p:blipFill rotWithShape="1">
          <a:blip r:embed="rId2"/>
          <a:srcRect t="9917" b="10578"/>
          <a:stretch/>
        </p:blipFill>
        <p:spPr>
          <a:xfrm>
            <a:off x="-1" y="10"/>
            <a:ext cx="12191999" cy="6857990"/>
          </a:xfrm>
          <a:prstGeom prst="rect">
            <a:avLst/>
          </a:prstGeom>
        </p:spPr>
      </p:pic>
      <p:sp>
        <p:nvSpPr>
          <p:cNvPr id="1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04325-10AE-4BE1-AD13-905C45A71AAB}"/>
              </a:ext>
            </a:extLst>
          </p:cNvPr>
          <p:cNvSpPr>
            <a:spLocks noGrp="1"/>
          </p:cNvSpPr>
          <p:nvPr>
            <p:ph type="ctrTitle"/>
          </p:nvPr>
        </p:nvSpPr>
        <p:spPr>
          <a:xfrm>
            <a:off x="735791" y="3331444"/>
            <a:ext cx="6470692" cy="1229306"/>
          </a:xfrm>
        </p:spPr>
        <p:txBody>
          <a:bodyPr>
            <a:normAutofit fontScale="90000"/>
          </a:bodyPr>
          <a:lstStyle/>
          <a:p>
            <a:r>
              <a:rPr lang="pl-PL" sz="5400" dirty="0">
                <a:solidFill>
                  <a:schemeClr val="tx1"/>
                </a:solidFill>
              </a:rPr>
              <a:t>Quality Assurance Plan </a:t>
            </a:r>
          </a:p>
        </p:txBody>
      </p:sp>
      <p:sp>
        <p:nvSpPr>
          <p:cNvPr id="3" name="Subtitle 2">
            <a:extLst>
              <a:ext uri="{FF2B5EF4-FFF2-40B4-BE49-F238E27FC236}">
                <a16:creationId xmlns:a16="http://schemas.microsoft.com/office/drawing/2014/main" id="{6C72B3CD-3D76-4936-B8CD-1D98BF9394AF}"/>
              </a:ext>
            </a:extLst>
          </p:cNvPr>
          <p:cNvSpPr>
            <a:spLocks noGrp="1"/>
          </p:cNvSpPr>
          <p:nvPr>
            <p:ph type="subTitle" idx="1"/>
          </p:nvPr>
        </p:nvSpPr>
        <p:spPr>
          <a:xfrm>
            <a:off x="735791" y="4735799"/>
            <a:ext cx="6470693" cy="605256"/>
          </a:xfrm>
        </p:spPr>
        <p:txBody>
          <a:bodyPr>
            <a:normAutofit fontScale="47500" lnSpcReduction="20000"/>
          </a:bodyPr>
          <a:lstStyle/>
          <a:p>
            <a:r>
              <a:rPr lang="en-GB" dirty="0"/>
              <a:t>Izabela Kuziora	</a:t>
            </a:r>
            <a:r>
              <a:rPr lang="en-GB" dirty="0" err="1"/>
              <a:t>izk</a:t>
            </a:r>
            <a:endParaRPr lang="pl-PL" dirty="0"/>
          </a:p>
          <a:p>
            <a:r>
              <a:rPr lang="en-GB" dirty="0" err="1"/>
              <a:t>Taavi</a:t>
            </a:r>
            <a:r>
              <a:rPr lang="en-GB" dirty="0"/>
              <a:t> </a:t>
            </a:r>
            <a:r>
              <a:rPr lang="en-GB" dirty="0" err="1"/>
              <a:t>Karvanen</a:t>
            </a:r>
            <a:r>
              <a:rPr lang="en-GB" dirty="0"/>
              <a:t>	tak16	</a:t>
            </a:r>
            <a:endParaRPr lang="pl-PL" dirty="0"/>
          </a:p>
          <a:p>
            <a:endParaRPr lang="pl-PL" dirty="0"/>
          </a:p>
          <a:p>
            <a:endParaRPr lang="pl-PL" dirty="0"/>
          </a:p>
        </p:txBody>
      </p:sp>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2292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6DBE-9408-4807-BA5E-5CAEC4FAA3D3}"/>
              </a:ext>
            </a:extLst>
          </p:cNvPr>
          <p:cNvSpPr>
            <a:spLocks noGrp="1"/>
          </p:cNvSpPr>
          <p:nvPr>
            <p:ph type="title"/>
          </p:nvPr>
        </p:nvSpPr>
        <p:spPr/>
        <p:txBody>
          <a:bodyPr/>
          <a:lstStyle/>
          <a:p>
            <a:r>
              <a:rPr lang="pl-PL" dirty="0"/>
              <a:t>MINUTES OF MEETINGS</a:t>
            </a:r>
          </a:p>
        </p:txBody>
      </p:sp>
      <p:sp>
        <p:nvSpPr>
          <p:cNvPr id="3" name="Content Placeholder 2">
            <a:extLst>
              <a:ext uri="{FF2B5EF4-FFF2-40B4-BE49-F238E27FC236}">
                <a16:creationId xmlns:a16="http://schemas.microsoft.com/office/drawing/2014/main" id="{D6189D7A-A2A9-4F35-A251-E165B26A58FA}"/>
              </a:ext>
            </a:extLst>
          </p:cNvPr>
          <p:cNvSpPr>
            <a:spLocks noGrp="1"/>
          </p:cNvSpPr>
          <p:nvPr>
            <p:ph idx="1"/>
          </p:nvPr>
        </p:nvSpPr>
        <p:spPr>
          <a:xfrm>
            <a:off x="1097280" y="2108201"/>
            <a:ext cx="10058400" cy="387349"/>
          </a:xfrm>
        </p:spPr>
        <p:txBody>
          <a:bodyPr/>
          <a:lstStyle/>
          <a:p>
            <a:pPr>
              <a:buFont typeface="Wingdings" panose="05000000000000000000" pitchFamily="2" charset="2"/>
              <a:buChar char="Ø"/>
            </a:pPr>
            <a:r>
              <a:rPr lang="en-US" dirty="0"/>
              <a:t> the version number of the minutes, increased if they have to be recirculated because of errors.</a:t>
            </a:r>
            <a:endParaRPr lang="pl-PL" dirty="0"/>
          </a:p>
        </p:txBody>
      </p:sp>
      <p:sp>
        <p:nvSpPr>
          <p:cNvPr id="4" name="Rectangle 3">
            <a:extLst>
              <a:ext uri="{FF2B5EF4-FFF2-40B4-BE49-F238E27FC236}">
                <a16:creationId xmlns:a16="http://schemas.microsoft.com/office/drawing/2014/main" id="{052D4EC6-EE7B-4981-8093-26D3330201AE}"/>
              </a:ext>
            </a:extLst>
          </p:cNvPr>
          <p:cNvSpPr/>
          <p:nvPr/>
        </p:nvSpPr>
        <p:spPr>
          <a:xfrm>
            <a:off x="1097280" y="2543226"/>
            <a:ext cx="9056370" cy="369332"/>
          </a:xfrm>
          <a:prstGeom prst="rect">
            <a:avLst/>
          </a:prstGeom>
        </p:spPr>
        <p:txBody>
          <a:bodyPr wrap="square">
            <a:spAutoFit/>
          </a:bodyPr>
          <a:lstStyle/>
          <a:p>
            <a:r>
              <a:rPr lang="en-US" b="1" dirty="0"/>
              <a:t>Following the above information should be the following headings and descriptions:</a:t>
            </a:r>
            <a:endParaRPr lang="pl-PL" b="1" dirty="0"/>
          </a:p>
        </p:txBody>
      </p:sp>
      <p:sp>
        <p:nvSpPr>
          <p:cNvPr id="5" name="Rectangle 4">
            <a:extLst>
              <a:ext uri="{FF2B5EF4-FFF2-40B4-BE49-F238E27FC236}">
                <a16:creationId xmlns:a16="http://schemas.microsoft.com/office/drawing/2014/main" id="{2725767E-F2E2-4BF6-9766-43156E667F32}"/>
              </a:ext>
            </a:extLst>
          </p:cNvPr>
          <p:cNvSpPr/>
          <p:nvPr/>
        </p:nvSpPr>
        <p:spPr>
          <a:xfrm>
            <a:off x="1002030" y="2960234"/>
            <a:ext cx="8801100"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 Matters arising - this section will describe matters arising from previous meetings</a:t>
            </a:r>
            <a:endParaRPr lang="pl-PL" dirty="0"/>
          </a:p>
        </p:txBody>
      </p:sp>
      <p:sp>
        <p:nvSpPr>
          <p:cNvPr id="6" name="Rectangle 5">
            <a:extLst>
              <a:ext uri="{FF2B5EF4-FFF2-40B4-BE49-F238E27FC236}">
                <a16:creationId xmlns:a16="http://schemas.microsoft.com/office/drawing/2014/main" id="{FEB5D932-CC3E-45D9-AD9D-8E42F73B9097}"/>
              </a:ext>
            </a:extLst>
          </p:cNvPr>
          <p:cNvSpPr/>
          <p:nvPr/>
        </p:nvSpPr>
        <p:spPr>
          <a:xfrm>
            <a:off x="1002030" y="3489102"/>
            <a:ext cx="10275570"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New business - this section will describe each significant new piece of business, numbering each item; </a:t>
            </a:r>
            <a:endParaRPr lang="pl-PL" dirty="0"/>
          </a:p>
        </p:txBody>
      </p:sp>
      <p:sp>
        <p:nvSpPr>
          <p:cNvPr id="7" name="Rectangle 6">
            <a:extLst>
              <a:ext uri="{FF2B5EF4-FFF2-40B4-BE49-F238E27FC236}">
                <a16:creationId xmlns:a16="http://schemas.microsoft.com/office/drawing/2014/main" id="{1193F91E-77AD-4BCF-9824-ED68A425414B}"/>
              </a:ext>
            </a:extLst>
          </p:cNvPr>
          <p:cNvSpPr/>
          <p:nvPr/>
        </p:nvSpPr>
        <p:spPr>
          <a:xfrm>
            <a:off x="975360" y="4229275"/>
            <a:ext cx="10180320"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AOB - this section will describe items discussed as any other business (AOB), and each significant point will be numbered. </a:t>
            </a:r>
            <a:endParaRPr lang="pl-PL" dirty="0"/>
          </a:p>
        </p:txBody>
      </p:sp>
      <p:sp>
        <p:nvSpPr>
          <p:cNvPr id="8" name="Rectangle 7">
            <a:extLst>
              <a:ext uri="{FF2B5EF4-FFF2-40B4-BE49-F238E27FC236}">
                <a16:creationId xmlns:a16="http://schemas.microsoft.com/office/drawing/2014/main" id="{E1B676CB-6D05-4B1D-839C-64BEE2CAB42B}"/>
              </a:ext>
            </a:extLst>
          </p:cNvPr>
          <p:cNvSpPr/>
          <p:nvPr/>
        </p:nvSpPr>
        <p:spPr>
          <a:xfrm>
            <a:off x="1005840" y="4969448"/>
            <a:ext cx="10180320" cy="646331"/>
          </a:xfrm>
          <a:prstGeom prst="rect">
            <a:avLst/>
          </a:prstGeom>
        </p:spPr>
        <p:txBody>
          <a:bodyPr wrap="square">
            <a:spAutoFit/>
          </a:bodyPr>
          <a:lstStyle/>
          <a:p>
            <a:r>
              <a:rPr lang="en-US" dirty="0"/>
              <a:t>For all sections of the minutes, actions decided upon must be indicated, and on a new line must be the word </a:t>
            </a:r>
            <a:r>
              <a:rPr lang="en-US" b="1" dirty="0"/>
              <a:t>ACTION:</a:t>
            </a:r>
            <a:r>
              <a:rPr lang="en-US" dirty="0"/>
              <a:t> and the email address of people designated to carry out the action. </a:t>
            </a:r>
            <a:endParaRPr lang="pl-PL" dirty="0"/>
          </a:p>
        </p:txBody>
      </p:sp>
    </p:spTree>
    <p:extLst>
      <p:ext uri="{BB962C8B-B14F-4D97-AF65-F5344CB8AC3E}">
        <p14:creationId xmlns:p14="http://schemas.microsoft.com/office/powerpoint/2010/main" val="395894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7FA0-5C2D-4277-95C8-D58902221F19}"/>
              </a:ext>
            </a:extLst>
          </p:cNvPr>
          <p:cNvSpPr>
            <a:spLocks noGrp="1"/>
          </p:cNvSpPr>
          <p:nvPr>
            <p:ph type="title"/>
          </p:nvPr>
        </p:nvSpPr>
        <p:spPr/>
        <p:txBody>
          <a:bodyPr/>
          <a:lstStyle/>
          <a:p>
            <a:r>
              <a:rPr lang="en-US" dirty="0"/>
              <a:t>B</a:t>
            </a:r>
            <a:r>
              <a:rPr lang="pl-PL" dirty="0"/>
              <a:t>ASIC </a:t>
            </a:r>
            <a:r>
              <a:rPr lang="en-US" dirty="0"/>
              <a:t>I</a:t>
            </a:r>
            <a:r>
              <a:rPr lang="pl-PL" dirty="0"/>
              <a:t>NFORMATION</a:t>
            </a:r>
            <a:r>
              <a:rPr lang="en-US" dirty="0"/>
              <a:t> C</a:t>
            </a:r>
            <a:r>
              <a:rPr lang="pl-PL" dirty="0"/>
              <a:t>ONTENT</a:t>
            </a:r>
            <a:r>
              <a:rPr lang="en-US" dirty="0"/>
              <a:t> </a:t>
            </a:r>
            <a:r>
              <a:rPr lang="pl-PL" dirty="0"/>
              <a:t>AND LAYOUT</a:t>
            </a:r>
          </a:p>
        </p:txBody>
      </p:sp>
      <p:sp>
        <p:nvSpPr>
          <p:cNvPr id="3" name="Content Placeholder 2">
            <a:extLst>
              <a:ext uri="{FF2B5EF4-FFF2-40B4-BE49-F238E27FC236}">
                <a16:creationId xmlns:a16="http://schemas.microsoft.com/office/drawing/2014/main" id="{A6BB444B-C2E3-474E-8B52-F7470392C76C}"/>
              </a:ext>
            </a:extLst>
          </p:cNvPr>
          <p:cNvSpPr>
            <a:spLocks noGrp="1"/>
          </p:cNvSpPr>
          <p:nvPr>
            <p:ph idx="1"/>
          </p:nvPr>
        </p:nvSpPr>
        <p:spPr>
          <a:xfrm>
            <a:off x="1097280" y="2108202"/>
            <a:ext cx="10058400" cy="730248"/>
          </a:xfrm>
        </p:spPr>
        <p:txBody>
          <a:bodyPr>
            <a:normAutofit/>
          </a:bodyPr>
          <a:lstStyle/>
          <a:p>
            <a:r>
              <a:rPr lang="en-US" b="1" dirty="0"/>
              <a:t>All formal project documents </a:t>
            </a:r>
            <a:r>
              <a:rPr lang="en-US" dirty="0"/>
              <a:t>(with the exception of the User Interface Presentation) must contain the following information on the front cover:</a:t>
            </a:r>
            <a:endParaRPr lang="pl-PL" dirty="0"/>
          </a:p>
        </p:txBody>
      </p:sp>
      <p:sp>
        <p:nvSpPr>
          <p:cNvPr id="4" name="Rectangle 3">
            <a:extLst>
              <a:ext uri="{FF2B5EF4-FFF2-40B4-BE49-F238E27FC236}">
                <a16:creationId xmlns:a16="http://schemas.microsoft.com/office/drawing/2014/main" id="{02ECEB06-5988-4337-AA3A-3BA02EF63041}"/>
              </a:ext>
            </a:extLst>
          </p:cNvPr>
          <p:cNvSpPr/>
          <p:nvPr/>
        </p:nvSpPr>
        <p:spPr>
          <a:xfrm>
            <a:off x="1040130" y="2838450"/>
            <a:ext cx="10780394"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a title, which should clearly indicate both the project and nature of the particular document (e.g., Group Project 0</a:t>
            </a:r>
            <a:r>
              <a:rPr lang="pl-PL" dirty="0"/>
              <a:t>9</a:t>
            </a:r>
            <a:r>
              <a:rPr lang="en-US" dirty="0"/>
              <a:t> - Design Specification); </a:t>
            </a:r>
            <a:endParaRPr lang="pl-PL" dirty="0"/>
          </a:p>
        </p:txBody>
      </p:sp>
      <p:sp>
        <p:nvSpPr>
          <p:cNvPr id="5" name="Rectangle 4">
            <a:extLst>
              <a:ext uri="{FF2B5EF4-FFF2-40B4-BE49-F238E27FC236}">
                <a16:creationId xmlns:a16="http://schemas.microsoft.com/office/drawing/2014/main" id="{47457680-1495-4DFC-BA45-77C7DB457FDE}"/>
              </a:ext>
            </a:extLst>
          </p:cNvPr>
          <p:cNvSpPr/>
          <p:nvPr/>
        </p:nvSpPr>
        <p:spPr>
          <a:xfrm>
            <a:off x="1021080" y="3500654"/>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the author(s) of the document; </a:t>
            </a:r>
            <a:endParaRPr lang="pl-PL" dirty="0"/>
          </a:p>
        </p:txBody>
      </p:sp>
      <p:sp>
        <p:nvSpPr>
          <p:cNvPr id="6" name="Rectangle 5">
            <a:extLst>
              <a:ext uri="{FF2B5EF4-FFF2-40B4-BE49-F238E27FC236}">
                <a16:creationId xmlns:a16="http://schemas.microsoft.com/office/drawing/2014/main" id="{C8BD730E-5EAF-4288-99FC-723F55F2C3FF}"/>
              </a:ext>
            </a:extLst>
          </p:cNvPr>
          <p:cNvSpPr/>
          <p:nvPr/>
        </p:nvSpPr>
        <p:spPr>
          <a:xfrm>
            <a:off x="1021080" y="3939540"/>
            <a:ext cx="10294620"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configuration reference for the document</a:t>
            </a:r>
            <a:endParaRPr lang="pl-PL" dirty="0"/>
          </a:p>
        </p:txBody>
      </p:sp>
      <p:sp>
        <p:nvSpPr>
          <p:cNvPr id="7" name="Rectangle 6">
            <a:extLst>
              <a:ext uri="{FF2B5EF4-FFF2-40B4-BE49-F238E27FC236}">
                <a16:creationId xmlns:a16="http://schemas.microsoft.com/office/drawing/2014/main" id="{846544B7-A12D-4BF6-B20B-A4D6F4A2B31D}"/>
              </a:ext>
            </a:extLst>
          </p:cNvPr>
          <p:cNvSpPr/>
          <p:nvPr/>
        </p:nvSpPr>
        <p:spPr>
          <a:xfrm>
            <a:off x="1021080" y="4308872"/>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the date the latest version of the document was produced; </a:t>
            </a:r>
            <a:endParaRPr lang="pl-PL" dirty="0"/>
          </a:p>
        </p:txBody>
      </p:sp>
      <p:sp>
        <p:nvSpPr>
          <p:cNvPr id="8" name="Rectangle 7">
            <a:extLst>
              <a:ext uri="{FF2B5EF4-FFF2-40B4-BE49-F238E27FC236}">
                <a16:creationId xmlns:a16="http://schemas.microsoft.com/office/drawing/2014/main" id="{FBE26402-969B-48C8-AFB7-D16B3E9DD303}"/>
              </a:ext>
            </a:extLst>
          </p:cNvPr>
          <p:cNvSpPr/>
          <p:nvPr/>
        </p:nvSpPr>
        <p:spPr>
          <a:xfrm>
            <a:off x="1021080" y="4678204"/>
            <a:ext cx="10294619"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version number of the document. This should be incremented if a new release of the document is made. </a:t>
            </a:r>
            <a:endParaRPr lang="pl-PL" dirty="0"/>
          </a:p>
        </p:txBody>
      </p:sp>
      <p:sp>
        <p:nvSpPr>
          <p:cNvPr id="9" name="Rectangle 8">
            <a:extLst>
              <a:ext uri="{FF2B5EF4-FFF2-40B4-BE49-F238E27FC236}">
                <a16:creationId xmlns:a16="http://schemas.microsoft.com/office/drawing/2014/main" id="{FDCE1FDB-B40D-40AB-A4A9-FC146582282F}"/>
              </a:ext>
            </a:extLst>
          </p:cNvPr>
          <p:cNvSpPr/>
          <p:nvPr/>
        </p:nvSpPr>
        <p:spPr>
          <a:xfrm>
            <a:off x="1021080" y="5324535"/>
            <a:ext cx="10073640"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 the document status (see QA document SE.QA.08</a:t>
            </a:r>
            <a:r>
              <a:rPr lang="pl-PL" dirty="0"/>
              <a:t> </a:t>
            </a:r>
            <a:r>
              <a:rPr lang="en-US" dirty="0"/>
              <a:t>for details of permitted document statuses); </a:t>
            </a:r>
            <a:endParaRPr lang="pl-PL" dirty="0"/>
          </a:p>
        </p:txBody>
      </p:sp>
      <p:sp>
        <p:nvSpPr>
          <p:cNvPr id="10" name="Rectangle 9">
            <a:extLst>
              <a:ext uri="{FF2B5EF4-FFF2-40B4-BE49-F238E27FC236}">
                <a16:creationId xmlns:a16="http://schemas.microsoft.com/office/drawing/2014/main" id="{C6125581-0ACE-4D3D-BB9F-D89642C0DDBD}"/>
              </a:ext>
            </a:extLst>
          </p:cNvPr>
          <p:cNvSpPr/>
          <p:nvPr/>
        </p:nvSpPr>
        <p:spPr>
          <a:xfrm>
            <a:off x="1021079" y="5719764"/>
            <a:ext cx="9942195"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name and address of the Department, together with a copyright notice.</a:t>
            </a:r>
            <a:endParaRPr lang="pl-PL" dirty="0"/>
          </a:p>
        </p:txBody>
      </p:sp>
    </p:spTree>
    <p:extLst>
      <p:ext uri="{BB962C8B-B14F-4D97-AF65-F5344CB8AC3E}">
        <p14:creationId xmlns:p14="http://schemas.microsoft.com/office/powerpoint/2010/main" val="3640358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additive="base">
                                        <p:cTn id="3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806D-46E8-49D7-86EB-C68A181990E1}"/>
              </a:ext>
            </a:extLst>
          </p:cNvPr>
          <p:cNvSpPr>
            <a:spLocks noGrp="1"/>
          </p:cNvSpPr>
          <p:nvPr>
            <p:ph type="title"/>
          </p:nvPr>
        </p:nvSpPr>
        <p:spPr/>
        <p:txBody>
          <a:bodyPr/>
          <a:lstStyle/>
          <a:p>
            <a:r>
              <a:rPr lang="en-US" dirty="0"/>
              <a:t>B</a:t>
            </a:r>
            <a:r>
              <a:rPr lang="pl-PL" dirty="0"/>
              <a:t>ASIC </a:t>
            </a:r>
            <a:r>
              <a:rPr lang="en-US" dirty="0"/>
              <a:t>I</a:t>
            </a:r>
            <a:r>
              <a:rPr lang="pl-PL" dirty="0"/>
              <a:t>NFORMATION</a:t>
            </a:r>
            <a:r>
              <a:rPr lang="en-US" dirty="0"/>
              <a:t> C</a:t>
            </a:r>
            <a:r>
              <a:rPr lang="pl-PL" dirty="0"/>
              <a:t>ONTENT</a:t>
            </a:r>
            <a:r>
              <a:rPr lang="en-US" dirty="0"/>
              <a:t> </a:t>
            </a:r>
            <a:r>
              <a:rPr lang="pl-PL" dirty="0"/>
              <a:t>AND LAYOUT</a:t>
            </a:r>
          </a:p>
        </p:txBody>
      </p:sp>
      <p:sp>
        <p:nvSpPr>
          <p:cNvPr id="3" name="Content Placeholder 2">
            <a:extLst>
              <a:ext uri="{FF2B5EF4-FFF2-40B4-BE49-F238E27FC236}">
                <a16:creationId xmlns:a16="http://schemas.microsoft.com/office/drawing/2014/main" id="{2E3F48BA-F2B8-403D-9418-FD9E5A632570}"/>
              </a:ext>
            </a:extLst>
          </p:cNvPr>
          <p:cNvSpPr>
            <a:spLocks noGrp="1"/>
          </p:cNvSpPr>
          <p:nvPr>
            <p:ph idx="1"/>
          </p:nvPr>
        </p:nvSpPr>
        <p:spPr>
          <a:xfrm>
            <a:off x="1097280" y="2108202"/>
            <a:ext cx="10058400" cy="415924"/>
          </a:xfrm>
        </p:spPr>
        <p:txBody>
          <a:bodyPr/>
          <a:lstStyle/>
          <a:p>
            <a:r>
              <a:rPr lang="en-US" dirty="0"/>
              <a:t>Each page within the document must contain the following information:</a:t>
            </a:r>
            <a:endParaRPr lang="pl-PL" dirty="0"/>
          </a:p>
        </p:txBody>
      </p:sp>
      <p:sp>
        <p:nvSpPr>
          <p:cNvPr id="4" name="Rectangle 3">
            <a:extLst>
              <a:ext uri="{FF2B5EF4-FFF2-40B4-BE49-F238E27FC236}">
                <a16:creationId xmlns:a16="http://schemas.microsoft.com/office/drawing/2014/main" id="{3E475473-23D3-495D-8776-A226614A70DA}"/>
              </a:ext>
            </a:extLst>
          </p:cNvPr>
          <p:cNvSpPr/>
          <p:nvPr/>
        </p:nvSpPr>
        <p:spPr>
          <a:xfrm>
            <a:off x="1097280" y="2525636"/>
            <a:ext cx="9448799"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a page header containing: </a:t>
            </a:r>
            <a:endParaRPr lang="pl-PL" dirty="0"/>
          </a:p>
        </p:txBody>
      </p:sp>
      <p:sp>
        <p:nvSpPr>
          <p:cNvPr id="5" name="Rectangle 4">
            <a:extLst>
              <a:ext uri="{FF2B5EF4-FFF2-40B4-BE49-F238E27FC236}">
                <a16:creationId xmlns:a16="http://schemas.microsoft.com/office/drawing/2014/main" id="{5E6908E3-DDCB-4908-870C-220B1552C511}"/>
              </a:ext>
            </a:extLst>
          </p:cNvPr>
          <p:cNvSpPr/>
          <p:nvPr/>
        </p:nvSpPr>
        <p:spPr>
          <a:xfrm>
            <a:off x="1752600" y="2967335"/>
            <a:ext cx="6781800" cy="369332"/>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dirty="0"/>
              <a:t>the title of the document (abbreviated if the full title is too long); </a:t>
            </a:r>
            <a:endParaRPr lang="pl-PL" dirty="0"/>
          </a:p>
        </p:txBody>
      </p:sp>
      <p:sp>
        <p:nvSpPr>
          <p:cNvPr id="6" name="Rectangle 5">
            <a:extLst>
              <a:ext uri="{FF2B5EF4-FFF2-40B4-BE49-F238E27FC236}">
                <a16:creationId xmlns:a16="http://schemas.microsoft.com/office/drawing/2014/main" id="{29F2219A-6290-45D5-906A-3F27769F06F5}"/>
              </a:ext>
            </a:extLst>
          </p:cNvPr>
          <p:cNvSpPr/>
          <p:nvPr/>
        </p:nvSpPr>
        <p:spPr>
          <a:xfrm>
            <a:off x="1752600" y="3336667"/>
            <a:ext cx="6096000" cy="369332"/>
          </a:xfrm>
          <a:prstGeom prst="rect">
            <a:avLst/>
          </a:prstGeom>
        </p:spPr>
        <p:txBody>
          <a:bodyPr>
            <a:spAutoFit/>
          </a:bodyPr>
          <a:lstStyle/>
          <a:p>
            <a:pPr marL="285750" indent="-285750">
              <a:buClr>
                <a:schemeClr val="accent1"/>
              </a:buClr>
              <a:buFont typeface="Arial" panose="020B0604020202020204" pitchFamily="34" charset="0"/>
              <a:buChar char="•"/>
            </a:pPr>
            <a:r>
              <a:rPr lang="en-US" dirty="0"/>
              <a:t> the version number of the document</a:t>
            </a:r>
            <a:endParaRPr lang="pl-PL" dirty="0"/>
          </a:p>
        </p:txBody>
      </p:sp>
      <p:sp>
        <p:nvSpPr>
          <p:cNvPr id="7" name="Rectangle 6">
            <a:extLst>
              <a:ext uri="{FF2B5EF4-FFF2-40B4-BE49-F238E27FC236}">
                <a16:creationId xmlns:a16="http://schemas.microsoft.com/office/drawing/2014/main" id="{5AEA243A-3D0F-471B-862C-D589E0D9D804}"/>
              </a:ext>
            </a:extLst>
          </p:cNvPr>
          <p:cNvSpPr/>
          <p:nvPr/>
        </p:nvSpPr>
        <p:spPr>
          <a:xfrm>
            <a:off x="1752600" y="3706000"/>
            <a:ext cx="8001000" cy="369332"/>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dirty="0"/>
              <a:t>the status of the document, in brackets (e.g. Draft or Released);</a:t>
            </a:r>
            <a:endParaRPr lang="pl-PL" dirty="0"/>
          </a:p>
        </p:txBody>
      </p:sp>
      <p:sp>
        <p:nvSpPr>
          <p:cNvPr id="8" name="Rectangle 7">
            <a:extLst>
              <a:ext uri="{FF2B5EF4-FFF2-40B4-BE49-F238E27FC236}">
                <a16:creationId xmlns:a16="http://schemas.microsoft.com/office/drawing/2014/main" id="{0FDA8532-3451-49FC-956F-888FE8DEA393}"/>
              </a:ext>
            </a:extLst>
          </p:cNvPr>
          <p:cNvSpPr/>
          <p:nvPr/>
        </p:nvSpPr>
        <p:spPr>
          <a:xfrm>
            <a:off x="1097280" y="4259999"/>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a page footer containing</a:t>
            </a:r>
            <a:r>
              <a:rPr lang="pl-PL" dirty="0"/>
              <a:t>:</a:t>
            </a:r>
          </a:p>
        </p:txBody>
      </p:sp>
      <p:sp>
        <p:nvSpPr>
          <p:cNvPr id="10" name="Rectangle 9">
            <a:extLst>
              <a:ext uri="{FF2B5EF4-FFF2-40B4-BE49-F238E27FC236}">
                <a16:creationId xmlns:a16="http://schemas.microsoft.com/office/drawing/2014/main" id="{399FBB27-53A9-4628-85EA-C17388A04C37}"/>
              </a:ext>
            </a:extLst>
          </p:cNvPr>
          <p:cNvSpPr/>
          <p:nvPr/>
        </p:nvSpPr>
        <p:spPr>
          <a:xfrm>
            <a:off x="1752600" y="4629332"/>
            <a:ext cx="6096000" cy="369332"/>
          </a:xfrm>
          <a:prstGeom prst="rect">
            <a:avLst/>
          </a:prstGeom>
        </p:spPr>
        <p:txBody>
          <a:bodyPr>
            <a:spAutoFit/>
          </a:bodyPr>
          <a:lstStyle/>
          <a:p>
            <a:pPr marL="285750" indent="-285750">
              <a:buClr>
                <a:schemeClr val="accent1"/>
              </a:buClr>
              <a:buFont typeface="Arial" panose="020B0604020202020204" pitchFamily="34" charset="0"/>
              <a:buChar char="•"/>
            </a:pPr>
            <a:r>
              <a:rPr lang="en-US" dirty="0"/>
              <a:t>the phrase </a:t>
            </a:r>
            <a:r>
              <a:rPr lang="en-US" i="1" dirty="0"/>
              <a:t>Aberystwyth University / Computer Science; </a:t>
            </a:r>
            <a:endParaRPr lang="pl-PL" i="1" dirty="0"/>
          </a:p>
        </p:txBody>
      </p:sp>
      <p:sp>
        <p:nvSpPr>
          <p:cNvPr id="11" name="Rectangle 10">
            <a:extLst>
              <a:ext uri="{FF2B5EF4-FFF2-40B4-BE49-F238E27FC236}">
                <a16:creationId xmlns:a16="http://schemas.microsoft.com/office/drawing/2014/main" id="{0409D098-2366-4D4B-9895-5EDE95F747F5}"/>
              </a:ext>
            </a:extLst>
          </p:cNvPr>
          <p:cNvSpPr/>
          <p:nvPr/>
        </p:nvSpPr>
        <p:spPr>
          <a:xfrm>
            <a:off x="1828800" y="5090998"/>
            <a:ext cx="6096000" cy="923330"/>
          </a:xfrm>
          <a:prstGeom prst="rect">
            <a:avLst/>
          </a:prstGeom>
        </p:spPr>
        <p:txBody>
          <a:bodyPr>
            <a:spAutoFit/>
          </a:bodyPr>
          <a:lstStyle/>
          <a:p>
            <a:pPr marL="285750" indent="-285750">
              <a:buClr>
                <a:schemeClr val="accent1"/>
              </a:buClr>
              <a:buFont typeface="Arial" panose="020B0604020202020204" pitchFamily="34" charset="0"/>
              <a:buChar char="•"/>
            </a:pPr>
            <a:r>
              <a:rPr lang="en-US" dirty="0"/>
              <a:t>a page number in the form: Page x of y where x is the page number and y is the total number of pages; page 1 will be the front cover.</a:t>
            </a:r>
            <a:endParaRPr lang="pl-PL" dirty="0"/>
          </a:p>
        </p:txBody>
      </p:sp>
    </p:spTree>
    <p:extLst>
      <p:ext uri="{BB962C8B-B14F-4D97-AF65-F5344CB8AC3E}">
        <p14:creationId xmlns:p14="http://schemas.microsoft.com/office/powerpoint/2010/main" val="35645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CDD0-A56E-46CC-83C6-012B2C908815}"/>
              </a:ext>
            </a:extLst>
          </p:cNvPr>
          <p:cNvSpPr>
            <a:spLocks noGrp="1"/>
          </p:cNvSpPr>
          <p:nvPr>
            <p:ph type="title"/>
          </p:nvPr>
        </p:nvSpPr>
        <p:spPr/>
        <p:txBody>
          <a:bodyPr/>
          <a:lstStyle/>
          <a:p>
            <a:r>
              <a:rPr lang="pl-PL" dirty="0"/>
              <a:t>SECTIONS WHICH MUST BE INCLUDED</a:t>
            </a:r>
          </a:p>
        </p:txBody>
      </p:sp>
      <p:sp>
        <p:nvSpPr>
          <p:cNvPr id="3" name="Content Placeholder 2">
            <a:extLst>
              <a:ext uri="{FF2B5EF4-FFF2-40B4-BE49-F238E27FC236}">
                <a16:creationId xmlns:a16="http://schemas.microsoft.com/office/drawing/2014/main" id="{7BF90B33-21A5-425E-875B-2B8ACE6FF845}"/>
              </a:ext>
            </a:extLst>
          </p:cNvPr>
          <p:cNvSpPr>
            <a:spLocks noGrp="1"/>
          </p:cNvSpPr>
          <p:nvPr>
            <p:ph idx="1"/>
          </p:nvPr>
        </p:nvSpPr>
        <p:spPr>
          <a:xfrm>
            <a:off x="1097280" y="2108202"/>
            <a:ext cx="10058400" cy="396874"/>
          </a:xfrm>
        </p:spPr>
        <p:txBody>
          <a:bodyPr/>
          <a:lstStyle/>
          <a:p>
            <a:r>
              <a:rPr lang="en-US" dirty="0"/>
              <a:t>Every formal document must contain the following lists and sections:</a:t>
            </a:r>
            <a:endParaRPr lang="pl-PL" dirty="0"/>
          </a:p>
        </p:txBody>
      </p:sp>
      <p:sp>
        <p:nvSpPr>
          <p:cNvPr id="4" name="Rectangle 3">
            <a:extLst>
              <a:ext uri="{FF2B5EF4-FFF2-40B4-BE49-F238E27FC236}">
                <a16:creationId xmlns:a16="http://schemas.microsoft.com/office/drawing/2014/main" id="{74995B83-6571-4DD6-88D8-94DB83A445E6}"/>
              </a:ext>
            </a:extLst>
          </p:cNvPr>
          <p:cNvSpPr/>
          <p:nvPr/>
        </p:nvSpPr>
        <p:spPr>
          <a:xfrm>
            <a:off x="3048000" y="-3403639"/>
            <a:ext cx="6096000" cy="923330"/>
          </a:xfrm>
          <a:prstGeom prst="rect">
            <a:avLst/>
          </a:prstGeom>
        </p:spPr>
        <p:txBody>
          <a:bodyPr>
            <a:spAutoFit/>
          </a:bodyPr>
          <a:lstStyle/>
          <a:p>
            <a:r>
              <a:rPr lang="en-US" dirty="0"/>
              <a:t>• CONTENTS - this list should come after the title page and must list the titles of all sections and subsections together with their page numbers; </a:t>
            </a:r>
            <a:endParaRPr lang="pl-PL" dirty="0"/>
          </a:p>
        </p:txBody>
      </p:sp>
      <p:sp>
        <p:nvSpPr>
          <p:cNvPr id="6" name="Rectangle 5">
            <a:extLst>
              <a:ext uri="{FF2B5EF4-FFF2-40B4-BE49-F238E27FC236}">
                <a16:creationId xmlns:a16="http://schemas.microsoft.com/office/drawing/2014/main" id="{9DB5F8E1-B30C-47E6-8D95-25445D579C53}"/>
              </a:ext>
            </a:extLst>
          </p:cNvPr>
          <p:cNvSpPr/>
          <p:nvPr/>
        </p:nvSpPr>
        <p:spPr>
          <a:xfrm>
            <a:off x="1097280" y="2506586"/>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CONTENTS</a:t>
            </a:r>
            <a:endParaRPr lang="pl-PL" dirty="0"/>
          </a:p>
        </p:txBody>
      </p:sp>
      <p:sp>
        <p:nvSpPr>
          <p:cNvPr id="7" name="Rectangle 6">
            <a:extLst>
              <a:ext uri="{FF2B5EF4-FFF2-40B4-BE49-F238E27FC236}">
                <a16:creationId xmlns:a16="http://schemas.microsoft.com/office/drawing/2014/main" id="{60BF955F-704A-4B2B-977D-90B844E71569}"/>
              </a:ext>
            </a:extLst>
          </p:cNvPr>
          <p:cNvSpPr/>
          <p:nvPr/>
        </p:nvSpPr>
        <p:spPr>
          <a:xfrm>
            <a:off x="1097280" y="2875918"/>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INTRODUCTION</a:t>
            </a:r>
            <a:endParaRPr lang="pl-PL" dirty="0"/>
          </a:p>
        </p:txBody>
      </p:sp>
      <p:sp>
        <p:nvSpPr>
          <p:cNvPr id="8" name="Rectangle 7">
            <a:extLst>
              <a:ext uri="{FF2B5EF4-FFF2-40B4-BE49-F238E27FC236}">
                <a16:creationId xmlns:a16="http://schemas.microsoft.com/office/drawing/2014/main" id="{B309CBC2-438E-403C-852C-EECB433BBDC2}"/>
              </a:ext>
            </a:extLst>
          </p:cNvPr>
          <p:cNvSpPr/>
          <p:nvPr/>
        </p:nvSpPr>
        <p:spPr>
          <a:xfrm>
            <a:off x="1943100" y="3231119"/>
            <a:ext cx="6096000" cy="369332"/>
          </a:xfrm>
          <a:prstGeom prst="rect">
            <a:avLst/>
          </a:prstGeom>
        </p:spPr>
        <p:txBody>
          <a:bodyPr>
            <a:spAutoFit/>
          </a:bodyPr>
          <a:lstStyle/>
          <a:p>
            <a:pPr marL="285750" indent="-285750">
              <a:buClr>
                <a:schemeClr val="accent1"/>
              </a:buClr>
              <a:buFont typeface="Arial" panose="020B0604020202020204" pitchFamily="34" charset="0"/>
              <a:buChar char="•"/>
            </a:pPr>
            <a:r>
              <a:rPr lang="en-US" dirty="0"/>
              <a:t>Purpose of this Document</a:t>
            </a:r>
            <a:endParaRPr lang="pl-PL" dirty="0"/>
          </a:p>
        </p:txBody>
      </p:sp>
      <p:sp>
        <p:nvSpPr>
          <p:cNvPr id="9" name="Rectangle 8">
            <a:extLst>
              <a:ext uri="{FF2B5EF4-FFF2-40B4-BE49-F238E27FC236}">
                <a16:creationId xmlns:a16="http://schemas.microsoft.com/office/drawing/2014/main" id="{20B3B596-0BE7-4E16-B774-76BC39A96925}"/>
              </a:ext>
            </a:extLst>
          </p:cNvPr>
          <p:cNvSpPr/>
          <p:nvPr/>
        </p:nvSpPr>
        <p:spPr>
          <a:xfrm>
            <a:off x="1943100" y="3601961"/>
            <a:ext cx="6096000" cy="369332"/>
          </a:xfrm>
          <a:prstGeom prst="rect">
            <a:avLst/>
          </a:prstGeom>
        </p:spPr>
        <p:txBody>
          <a:bodyPr>
            <a:spAutoFit/>
          </a:bodyPr>
          <a:lstStyle/>
          <a:p>
            <a:pPr marL="285750" indent="-285750">
              <a:buClr>
                <a:schemeClr val="accent1"/>
              </a:buClr>
              <a:buFont typeface="Arial" panose="020B0604020202020204" pitchFamily="34" charset="0"/>
              <a:buChar char="•"/>
            </a:pPr>
            <a:r>
              <a:rPr lang="en-US" dirty="0"/>
              <a:t>Scope</a:t>
            </a:r>
            <a:endParaRPr lang="pl-PL" dirty="0"/>
          </a:p>
        </p:txBody>
      </p:sp>
      <p:sp>
        <p:nvSpPr>
          <p:cNvPr id="10" name="Rectangle 9">
            <a:extLst>
              <a:ext uri="{FF2B5EF4-FFF2-40B4-BE49-F238E27FC236}">
                <a16:creationId xmlns:a16="http://schemas.microsoft.com/office/drawing/2014/main" id="{98743F3C-B6C3-44CB-A9F5-42BFF7A2E246}"/>
              </a:ext>
            </a:extLst>
          </p:cNvPr>
          <p:cNvSpPr/>
          <p:nvPr/>
        </p:nvSpPr>
        <p:spPr>
          <a:xfrm>
            <a:off x="1943100" y="3955652"/>
            <a:ext cx="6096000" cy="369332"/>
          </a:xfrm>
          <a:prstGeom prst="rect">
            <a:avLst/>
          </a:prstGeom>
        </p:spPr>
        <p:txBody>
          <a:bodyPr>
            <a:spAutoFit/>
          </a:bodyPr>
          <a:lstStyle/>
          <a:p>
            <a:pPr marL="285750" indent="-285750">
              <a:buClr>
                <a:schemeClr val="accent1"/>
              </a:buClr>
              <a:buFont typeface="Arial" panose="020B0604020202020204" pitchFamily="34" charset="0"/>
              <a:buChar char="•"/>
            </a:pPr>
            <a:r>
              <a:rPr lang="en-US" dirty="0"/>
              <a:t>Objectives</a:t>
            </a:r>
            <a:endParaRPr lang="pl-PL" dirty="0"/>
          </a:p>
        </p:txBody>
      </p:sp>
      <p:sp>
        <p:nvSpPr>
          <p:cNvPr id="11" name="Rectangle 10">
            <a:extLst>
              <a:ext uri="{FF2B5EF4-FFF2-40B4-BE49-F238E27FC236}">
                <a16:creationId xmlns:a16="http://schemas.microsoft.com/office/drawing/2014/main" id="{DBF0F673-15F0-44D6-BF06-9C03262B9C6E}"/>
              </a:ext>
            </a:extLst>
          </p:cNvPr>
          <p:cNvSpPr/>
          <p:nvPr/>
        </p:nvSpPr>
        <p:spPr>
          <a:xfrm>
            <a:off x="1097280" y="4309343"/>
            <a:ext cx="3361818"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pl-PL" dirty="0"/>
              <a:t>SPECIFIC SECTIONS GO HERE</a:t>
            </a:r>
          </a:p>
        </p:txBody>
      </p:sp>
      <p:sp>
        <p:nvSpPr>
          <p:cNvPr id="12" name="Rectangle 11">
            <a:extLst>
              <a:ext uri="{FF2B5EF4-FFF2-40B4-BE49-F238E27FC236}">
                <a16:creationId xmlns:a16="http://schemas.microsoft.com/office/drawing/2014/main" id="{0F262650-5775-48A7-A16E-F616D574A82F}"/>
              </a:ext>
            </a:extLst>
          </p:cNvPr>
          <p:cNvSpPr/>
          <p:nvPr/>
        </p:nvSpPr>
        <p:spPr>
          <a:xfrm>
            <a:off x="1097280" y="4680819"/>
            <a:ext cx="1795684"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pl-PL" dirty="0"/>
              <a:t>REFERENCES</a:t>
            </a:r>
          </a:p>
        </p:txBody>
      </p:sp>
      <p:sp>
        <p:nvSpPr>
          <p:cNvPr id="13" name="Rectangle 12">
            <a:extLst>
              <a:ext uri="{FF2B5EF4-FFF2-40B4-BE49-F238E27FC236}">
                <a16:creationId xmlns:a16="http://schemas.microsoft.com/office/drawing/2014/main" id="{969728AE-977B-450E-BBF1-88A32D1B6FFA}"/>
              </a:ext>
            </a:extLst>
          </p:cNvPr>
          <p:cNvSpPr/>
          <p:nvPr/>
        </p:nvSpPr>
        <p:spPr>
          <a:xfrm>
            <a:off x="1097281" y="5050149"/>
            <a:ext cx="10879371"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pl-PL" dirty="0"/>
              <a:t>DOCUMENT CHANGE HISTORY: v</a:t>
            </a:r>
            <a:r>
              <a:rPr lang="en-US" dirty="0" err="1"/>
              <a:t>ersion</a:t>
            </a:r>
            <a:r>
              <a:rPr lang="pl-PL" dirty="0"/>
              <a:t>,</a:t>
            </a:r>
            <a:r>
              <a:rPr lang="en-US" dirty="0"/>
              <a:t> CCF No.</a:t>
            </a:r>
            <a:r>
              <a:rPr lang="pl-PL" dirty="0"/>
              <a:t>, d</a:t>
            </a:r>
            <a:r>
              <a:rPr lang="en-US" dirty="0"/>
              <a:t>ate</a:t>
            </a:r>
            <a:r>
              <a:rPr lang="pl-PL" dirty="0"/>
              <a:t>, s</a:t>
            </a:r>
            <a:r>
              <a:rPr lang="en-US" dirty="0" err="1"/>
              <a:t>ections</a:t>
            </a:r>
            <a:r>
              <a:rPr lang="en-US" dirty="0"/>
              <a:t> </a:t>
            </a:r>
            <a:r>
              <a:rPr lang="pl-PL" dirty="0"/>
              <a:t>c</a:t>
            </a:r>
            <a:r>
              <a:rPr lang="en-US" dirty="0"/>
              <a:t>hanged </a:t>
            </a:r>
            <a:r>
              <a:rPr lang="pl-PL" dirty="0"/>
              <a:t>f</a:t>
            </a:r>
            <a:r>
              <a:rPr lang="en-US" dirty="0"/>
              <a:t>rom </a:t>
            </a:r>
            <a:r>
              <a:rPr lang="pl-PL" dirty="0"/>
              <a:t>p</a:t>
            </a:r>
            <a:r>
              <a:rPr lang="en-US" dirty="0" err="1"/>
              <a:t>revious</a:t>
            </a:r>
            <a:r>
              <a:rPr lang="en-US" dirty="0"/>
              <a:t> </a:t>
            </a:r>
            <a:r>
              <a:rPr lang="pl-PL" dirty="0"/>
              <a:t>v</a:t>
            </a:r>
            <a:r>
              <a:rPr lang="en-US" dirty="0" err="1"/>
              <a:t>ersions</a:t>
            </a:r>
            <a:r>
              <a:rPr lang="pl-PL" dirty="0"/>
              <a:t>,</a:t>
            </a:r>
            <a:r>
              <a:rPr lang="en-US" dirty="0"/>
              <a:t> </a:t>
            </a:r>
            <a:r>
              <a:rPr lang="pl-PL" dirty="0"/>
              <a:t>c</a:t>
            </a:r>
            <a:r>
              <a:rPr lang="en-US" dirty="0"/>
              <a:t>hanged </a:t>
            </a:r>
            <a:r>
              <a:rPr lang="pl-PL" dirty="0"/>
              <a:t>b</a:t>
            </a:r>
            <a:r>
              <a:rPr lang="en-US" dirty="0"/>
              <a:t>y </a:t>
            </a:r>
            <a:endParaRPr lang="pl-PL" dirty="0"/>
          </a:p>
        </p:txBody>
      </p:sp>
    </p:spTree>
    <p:extLst>
      <p:ext uri="{BB962C8B-B14F-4D97-AF65-F5344CB8AC3E}">
        <p14:creationId xmlns:p14="http://schemas.microsoft.com/office/powerpoint/2010/main" val="3070944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 calcmode="lin" valueType="num">
                                      <p:cBhvr additive="base">
                                        <p:cTn id="5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D5E6-586B-4AB8-A485-1226C29A2324}"/>
              </a:ext>
            </a:extLst>
          </p:cNvPr>
          <p:cNvSpPr>
            <a:spLocks noGrp="1"/>
          </p:cNvSpPr>
          <p:nvPr>
            <p:ph type="title"/>
          </p:nvPr>
        </p:nvSpPr>
        <p:spPr/>
        <p:txBody>
          <a:bodyPr/>
          <a:lstStyle/>
          <a:p>
            <a:r>
              <a:rPr lang="en-US" dirty="0"/>
              <a:t>PRODUCTION AND INCLUSION OF DIAGRAMS</a:t>
            </a:r>
            <a:endParaRPr lang="pl-PL" dirty="0"/>
          </a:p>
        </p:txBody>
      </p:sp>
      <p:sp>
        <p:nvSpPr>
          <p:cNvPr id="3" name="Content Placeholder 2">
            <a:extLst>
              <a:ext uri="{FF2B5EF4-FFF2-40B4-BE49-F238E27FC236}">
                <a16:creationId xmlns:a16="http://schemas.microsoft.com/office/drawing/2014/main" id="{092894C6-186F-4263-B6A4-EA0D98EA1827}"/>
              </a:ext>
            </a:extLst>
          </p:cNvPr>
          <p:cNvSpPr>
            <a:spLocks noGrp="1"/>
          </p:cNvSpPr>
          <p:nvPr>
            <p:ph idx="1"/>
          </p:nvPr>
        </p:nvSpPr>
        <p:spPr/>
        <p:txBody>
          <a:bodyPr/>
          <a:lstStyle/>
          <a:p>
            <a:r>
              <a:rPr lang="en-US" dirty="0"/>
              <a:t>All diagrams, graphs, pictures, etc. must be drawn or generated by </a:t>
            </a:r>
            <a:r>
              <a:rPr lang="en-US" b="1" dirty="0"/>
              <a:t>computer</a:t>
            </a:r>
            <a:r>
              <a:rPr lang="en-US" dirty="0"/>
              <a:t> and stored in electronic form. Where diagrams, graphs, etc. are input to a document, they must be stored and accessed in the configuration directory along with their parent document according to the procedures specified in QA document SE.QA.08.</a:t>
            </a:r>
            <a:endParaRPr lang="pl-PL" dirty="0"/>
          </a:p>
        </p:txBody>
      </p:sp>
    </p:spTree>
    <p:extLst>
      <p:ext uri="{BB962C8B-B14F-4D97-AF65-F5344CB8AC3E}">
        <p14:creationId xmlns:p14="http://schemas.microsoft.com/office/powerpoint/2010/main" val="1510122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45720FB0-1087-4FCF-BD70-077C806ED521}"/>
              </a:ext>
            </a:extLst>
          </p:cNvPr>
          <p:cNvPicPr>
            <a:picLocks noChangeAspect="1"/>
          </p:cNvPicPr>
          <p:nvPr/>
        </p:nvPicPr>
        <p:blipFill rotWithShape="1">
          <a:blip r:embed="rId2"/>
          <a:srcRect t="9917" b="10578"/>
          <a:stretch/>
        </p:blipFill>
        <p:spPr>
          <a:xfrm>
            <a:off x="-1" y="10"/>
            <a:ext cx="12191999" cy="6857990"/>
          </a:xfrm>
          <a:prstGeom prst="rect">
            <a:avLst/>
          </a:prstGeom>
        </p:spPr>
      </p:pic>
      <p:sp>
        <p:nvSpPr>
          <p:cNvPr id="1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04325-10AE-4BE1-AD13-905C45A71AAB}"/>
              </a:ext>
            </a:extLst>
          </p:cNvPr>
          <p:cNvSpPr>
            <a:spLocks noGrp="1"/>
          </p:cNvSpPr>
          <p:nvPr>
            <p:ph type="ctrTitle"/>
          </p:nvPr>
        </p:nvSpPr>
        <p:spPr>
          <a:xfrm>
            <a:off x="735791" y="3331444"/>
            <a:ext cx="6470692" cy="1229306"/>
          </a:xfrm>
        </p:spPr>
        <p:txBody>
          <a:bodyPr>
            <a:normAutofit fontScale="90000"/>
          </a:bodyPr>
          <a:lstStyle/>
          <a:p>
            <a:r>
              <a:rPr lang="pl-PL" sz="5400" dirty="0"/>
              <a:t>Project Management Standards</a:t>
            </a:r>
            <a:endParaRPr lang="pl-PL" sz="5400" dirty="0">
              <a:solidFill>
                <a:schemeClr val="tx1"/>
              </a:solidFill>
            </a:endParaRPr>
          </a:p>
        </p:txBody>
      </p:sp>
      <p:sp>
        <p:nvSpPr>
          <p:cNvPr id="3" name="Subtitle 2">
            <a:extLst>
              <a:ext uri="{FF2B5EF4-FFF2-40B4-BE49-F238E27FC236}">
                <a16:creationId xmlns:a16="http://schemas.microsoft.com/office/drawing/2014/main" id="{6C72B3CD-3D76-4936-B8CD-1D98BF9394AF}"/>
              </a:ext>
            </a:extLst>
          </p:cNvPr>
          <p:cNvSpPr>
            <a:spLocks noGrp="1"/>
          </p:cNvSpPr>
          <p:nvPr>
            <p:ph type="subTitle" idx="1"/>
          </p:nvPr>
        </p:nvSpPr>
        <p:spPr>
          <a:xfrm>
            <a:off x="735791" y="4735799"/>
            <a:ext cx="6470693" cy="605256"/>
          </a:xfrm>
        </p:spPr>
        <p:txBody>
          <a:bodyPr>
            <a:normAutofit fontScale="47500" lnSpcReduction="20000"/>
          </a:bodyPr>
          <a:lstStyle/>
          <a:p>
            <a:r>
              <a:rPr lang="en-GB" dirty="0"/>
              <a:t>Izabela Kuziora	</a:t>
            </a:r>
            <a:r>
              <a:rPr lang="en-GB" dirty="0" err="1"/>
              <a:t>izk</a:t>
            </a:r>
            <a:endParaRPr lang="pl-PL" dirty="0"/>
          </a:p>
          <a:p>
            <a:r>
              <a:rPr lang="en-GB" dirty="0" err="1"/>
              <a:t>Taavi</a:t>
            </a:r>
            <a:r>
              <a:rPr lang="en-GB" dirty="0"/>
              <a:t> </a:t>
            </a:r>
            <a:r>
              <a:rPr lang="en-GB" dirty="0" err="1"/>
              <a:t>Karvanen</a:t>
            </a:r>
            <a:r>
              <a:rPr lang="en-GB" dirty="0"/>
              <a:t>	tak16	</a:t>
            </a:r>
            <a:endParaRPr lang="pl-PL" dirty="0"/>
          </a:p>
          <a:p>
            <a:endParaRPr lang="pl-PL" dirty="0"/>
          </a:p>
          <a:p>
            <a:endParaRPr lang="pl-PL" dirty="0"/>
          </a:p>
        </p:txBody>
      </p:sp>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728067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1E37-3E13-4881-9404-DDF31E5510A2}"/>
              </a:ext>
            </a:extLst>
          </p:cNvPr>
          <p:cNvSpPr>
            <a:spLocks noGrp="1"/>
          </p:cNvSpPr>
          <p:nvPr>
            <p:ph type="title"/>
          </p:nvPr>
        </p:nvSpPr>
        <p:spPr/>
        <p:txBody>
          <a:bodyPr/>
          <a:lstStyle/>
          <a:p>
            <a:r>
              <a:rPr lang="pl-PL" dirty="0"/>
              <a:t>ORGANISATION</a:t>
            </a:r>
          </a:p>
        </p:txBody>
      </p:sp>
      <p:sp>
        <p:nvSpPr>
          <p:cNvPr id="3" name="Content Placeholder 2">
            <a:extLst>
              <a:ext uri="{FF2B5EF4-FFF2-40B4-BE49-F238E27FC236}">
                <a16:creationId xmlns:a16="http://schemas.microsoft.com/office/drawing/2014/main" id="{126B3EFD-9DB3-4C1A-9097-C056109E3DA9}"/>
              </a:ext>
            </a:extLst>
          </p:cNvPr>
          <p:cNvSpPr>
            <a:spLocks noGrp="1"/>
          </p:cNvSpPr>
          <p:nvPr>
            <p:ph idx="1"/>
          </p:nvPr>
        </p:nvSpPr>
        <p:spPr>
          <a:xfrm>
            <a:off x="1097280" y="2108201"/>
            <a:ext cx="10058400" cy="749299"/>
          </a:xfrm>
        </p:spPr>
        <p:txBody>
          <a:bodyPr/>
          <a:lstStyle/>
          <a:p>
            <a:pPr>
              <a:buFont typeface="Wingdings" panose="05000000000000000000" pitchFamily="2" charset="2"/>
              <a:buChar char="Ø"/>
            </a:pPr>
            <a:r>
              <a:rPr lang="pl-PL" dirty="0"/>
              <a:t> </a:t>
            </a:r>
            <a:r>
              <a:rPr lang="en-US" dirty="0"/>
              <a:t>Each project will have a member of staff as a Project Manager, and a student from the group as </a:t>
            </a:r>
            <a:r>
              <a:rPr lang="pl-PL" dirty="0"/>
              <a:t>           </a:t>
            </a:r>
            <a:r>
              <a:rPr lang="en-US" dirty="0"/>
              <a:t>Project Leader.</a:t>
            </a:r>
            <a:r>
              <a:rPr lang="pl-PL" dirty="0"/>
              <a:t>  </a:t>
            </a:r>
          </a:p>
        </p:txBody>
      </p:sp>
      <p:sp>
        <p:nvSpPr>
          <p:cNvPr id="4" name="Rectangle 3">
            <a:extLst>
              <a:ext uri="{FF2B5EF4-FFF2-40B4-BE49-F238E27FC236}">
                <a16:creationId xmlns:a16="http://schemas.microsoft.com/office/drawing/2014/main" id="{A33F06A2-0D7C-4E38-B9DA-AF2DB0D72FFE}"/>
              </a:ext>
            </a:extLst>
          </p:cNvPr>
          <p:cNvSpPr/>
          <p:nvPr/>
        </p:nvSpPr>
        <p:spPr>
          <a:xfrm>
            <a:off x="1026795" y="2857500"/>
            <a:ext cx="10058399"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quality assurance activities of the project will be overseen by the Quality Assurance Manager (QA Manager) who is responsible for adherence to the QA Plan, for writing QA procedures where appropriate, and for conducting reviews and audits of the project tasks and deliverables.</a:t>
            </a:r>
            <a:endParaRPr lang="pl-PL" dirty="0"/>
          </a:p>
        </p:txBody>
      </p:sp>
      <p:sp>
        <p:nvSpPr>
          <p:cNvPr id="5" name="Rectangle 4">
            <a:extLst>
              <a:ext uri="{FF2B5EF4-FFF2-40B4-BE49-F238E27FC236}">
                <a16:creationId xmlns:a16="http://schemas.microsoft.com/office/drawing/2014/main" id="{44C8642A-61B9-4B45-838D-62C5D14C2153}"/>
              </a:ext>
            </a:extLst>
          </p:cNvPr>
          <p:cNvSpPr/>
          <p:nvPr/>
        </p:nvSpPr>
        <p:spPr>
          <a:xfrm>
            <a:off x="1026795" y="3791465"/>
            <a:ext cx="10058398"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Project Leader and the QA Manager roles are the two major supervisory jobs taken by Project Group members. QA Manager is a fairly full-time activity, but the Project Leader should also have time to take on some technical or documentation task.</a:t>
            </a:r>
            <a:endParaRPr lang="pl-PL" dirty="0"/>
          </a:p>
        </p:txBody>
      </p:sp>
      <p:sp>
        <p:nvSpPr>
          <p:cNvPr id="6" name="Rectangle 5">
            <a:extLst>
              <a:ext uri="{FF2B5EF4-FFF2-40B4-BE49-F238E27FC236}">
                <a16:creationId xmlns:a16="http://schemas.microsoft.com/office/drawing/2014/main" id="{68C3CB54-A162-4C08-927F-AF5019D95457}"/>
              </a:ext>
            </a:extLst>
          </p:cNvPr>
          <p:cNvSpPr/>
          <p:nvPr/>
        </p:nvSpPr>
        <p:spPr>
          <a:xfrm>
            <a:off x="1097279" y="4886980"/>
            <a:ext cx="10058397"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Various other major activities are carried out by the Project Group, and it is common for one group member to carry out several of these activities.</a:t>
            </a:r>
            <a:endParaRPr lang="pl-PL" dirty="0"/>
          </a:p>
        </p:txBody>
      </p:sp>
    </p:spTree>
    <p:extLst>
      <p:ext uri="{BB962C8B-B14F-4D97-AF65-F5344CB8AC3E}">
        <p14:creationId xmlns:p14="http://schemas.microsoft.com/office/powerpoint/2010/main" val="4025281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EE30-CB72-4A58-8A9A-D06C35503EB8}"/>
              </a:ext>
            </a:extLst>
          </p:cNvPr>
          <p:cNvSpPr>
            <a:spLocks noGrp="1"/>
          </p:cNvSpPr>
          <p:nvPr>
            <p:ph type="title"/>
          </p:nvPr>
        </p:nvSpPr>
        <p:spPr/>
        <p:txBody>
          <a:bodyPr/>
          <a:lstStyle/>
          <a:p>
            <a:r>
              <a:rPr lang="pl-PL" dirty="0"/>
              <a:t>MAJOR ACTIVITIES</a:t>
            </a:r>
          </a:p>
        </p:txBody>
      </p:sp>
      <p:sp>
        <p:nvSpPr>
          <p:cNvPr id="3" name="Content Placeholder 2">
            <a:extLst>
              <a:ext uri="{FF2B5EF4-FFF2-40B4-BE49-F238E27FC236}">
                <a16:creationId xmlns:a16="http://schemas.microsoft.com/office/drawing/2014/main" id="{F160A224-FEF8-4C42-89D3-61131CC9EA02}"/>
              </a:ext>
            </a:extLst>
          </p:cNvPr>
          <p:cNvSpPr>
            <a:spLocks noGrp="1"/>
          </p:cNvSpPr>
          <p:nvPr>
            <p:ph idx="1"/>
          </p:nvPr>
        </p:nvSpPr>
        <p:spPr>
          <a:xfrm>
            <a:off x="1097280" y="2108201"/>
            <a:ext cx="10058400" cy="425449"/>
          </a:xfrm>
        </p:spPr>
        <p:txBody>
          <a:bodyPr/>
          <a:lstStyle/>
          <a:p>
            <a:pPr>
              <a:buFont typeface="Wingdings" panose="05000000000000000000" pitchFamily="2" charset="2"/>
              <a:buChar char="Ø"/>
            </a:pPr>
            <a:r>
              <a:rPr lang="pl-PL" dirty="0"/>
              <a:t> </a:t>
            </a:r>
            <a:r>
              <a:rPr lang="en-US" dirty="0"/>
              <a:t>Project management – monitoring and directing progress on the project</a:t>
            </a:r>
            <a:endParaRPr lang="pl-PL" dirty="0"/>
          </a:p>
        </p:txBody>
      </p:sp>
      <p:sp>
        <p:nvSpPr>
          <p:cNvPr id="4" name="Rectangle 3">
            <a:extLst>
              <a:ext uri="{FF2B5EF4-FFF2-40B4-BE49-F238E27FC236}">
                <a16:creationId xmlns:a16="http://schemas.microsoft.com/office/drawing/2014/main" id="{6B80A060-BD6E-4D11-973D-53D2B6199C0C}"/>
              </a:ext>
            </a:extLst>
          </p:cNvPr>
          <p:cNvSpPr/>
          <p:nvPr/>
        </p:nvSpPr>
        <p:spPr>
          <a:xfrm>
            <a:off x="963930" y="2533650"/>
            <a:ext cx="9534525"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Quality assurance - all activities and functions concerned with the attainment of quality</a:t>
            </a:r>
            <a:endParaRPr lang="pl-PL" dirty="0"/>
          </a:p>
        </p:txBody>
      </p:sp>
      <p:sp>
        <p:nvSpPr>
          <p:cNvPr id="5" name="Rectangle 4">
            <a:extLst>
              <a:ext uri="{FF2B5EF4-FFF2-40B4-BE49-F238E27FC236}">
                <a16:creationId xmlns:a16="http://schemas.microsoft.com/office/drawing/2014/main" id="{F0219465-9797-4F0D-AE49-B681C65BCC49}"/>
              </a:ext>
            </a:extLst>
          </p:cNvPr>
          <p:cNvSpPr/>
          <p:nvPr/>
        </p:nvSpPr>
        <p:spPr>
          <a:xfrm>
            <a:off x="963930" y="2902982"/>
            <a:ext cx="10058400"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Spike work - Exploratory coding to select and establish the suitability of specific techniques, libraries, or other technologies for specific aspects of the product and to develop expertise in their use</a:t>
            </a:r>
            <a:endParaRPr lang="pl-PL" dirty="0"/>
          </a:p>
        </p:txBody>
      </p:sp>
      <p:sp>
        <p:nvSpPr>
          <p:cNvPr id="6" name="Rectangle 5">
            <a:extLst>
              <a:ext uri="{FF2B5EF4-FFF2-40B4-BE49-F238E27FC236}">
                <a16:creationId xmlns:a16="http://schemas.microsoft.com/office/drawing/2014/main" id="{A717673B-7115-4943-9FB0-CCDD7669E985}"/>
              </a:ext>
            </a:extLst>
          </p:cNvPr>
          <p:cNvSpPr/>
          <p:nvPr/>
        </p:nvSpPr>
        <p:spPr>
          <a:xfrm>
            <a:off x="963930" y="3826312"/>
            <a:ext cx="10191750"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Designing the system - working from the provided requirements specification to produce a design specification document detailing how the facilities will be implemented. </a:t>
            </a:r>
            <a:endParaRPr lang="pl-PL" dirty="0"/>
          </a:p>
        </p:txBody>
      </p:sp>
      <p:sp>
        <p:nvSpPr>
          <p:cNvPr id="7" name="Rectangle 6">
            <a:extLst>
              <a:ext uri="{FF2B5EF4-FFF2-40B4-BE49-F238E27FC236}">
                <a16:creationId xmlns:a16="http://schemas.microsoft.com/office/drawing/2014/main" id="{3F5ED754-2ADF-4628-A75A-0B6B1E593657}"/>
              </a:ext>
            </a:extLst>
          </p:cNvPr>
          <p:cNvSpPr/>
          <p:nvPr/>
        </p:nvSpPr>
        <p:spPr>
          <a:xfrm>
            <a:off x="963930" y="4426476"/>
            <a:ext cx="9989820" cy="64633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Writing the code - working from the design specification to produce source code that matches that design.</a:t>
            </a:r>
            <a:endParaRPr lang="pl-PL" dirty="0"/>
          </a:p>
        </p:txBody>
      </p:sp>
    </p:spTree>
    <p:extLst>
      <p:ext uri="{BB962C8B-B14F-4D97-AF65-F5344CB8AC3E}">
        <p14:creationId xmlns:p14="http://schemas.microsoft.com/office/powerpoint/2010/main" val="2339413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FAD2-084F-48DB-9C33-A5CC8219C431}"/>
              </a:ext>
            </a:extLst>
          </p:cNvPr>
          <p:cNvSpPr>
            <a:spLocks noGrp="1"/>
          </p:cNvSpPr>
          <p:nvPr>
            <p:ph type="title"/>
          </p:nvPr>
        </p:nvSpPr>
        <p:spPr/>
        <p:txBody>
          <a:bodyPr/>
          <a:lstStyle/>
          <a:p>
            <a:r>
              <a:rPr lang="pl-PL" dirty="0"/>
              <a:t>MAJOR ACTIVITIES</a:t>
            </a:r>
          </a:p>
        </p:txBody>
      </p:sp>
      <p:sp>
        <p:nvSpPr>
          <p:cNvPr id="3" name="Content Placeholder 2">
            <a:extLst>
              <a:ext uri="{FF2B5EF4-FFF2-40B4-BE49-F238E27FC236}">
                <a16:creationId xmlns:a16="http://schemas.microsoft.com/office/drawing/2014/main" id="{AEE58770-169F-469B-8A54-ECF959F00355}"/>
              </a:ext>
            </a:extLst>
          </p:cNvPr>
          <p:cNvSpPr>
            <a:spLocks noGrp="1"/>
          </p:cNvSpPr>
          <p:nvPr>
            <p:ph idx="1"/>
          </p:nvPr>
        </p:nvSpPr>
        <p:spPr>
          <a:xfrm>
            <a:off x="1097280" y="2108201"/>
            <a:ext cx="10058400" cy="796924"/>
          </a:xfrm>
        </p:spPr>
        <p:txBody>
          <a:bodyPr>
            <a:normAutofit/>
          </a:bodyPr>
          <a:lstStyle/>
          <a:p>
            <a:pPr>
              <a:buFont typeface="Wingdings" panose="05000000000000000000" pitchFamily="2" charset="2"/>
              <a:buChar char="Ø"/>
            </a:pPr>
            <a:r>
              <a:rPr lang="pl-PL" dirty="0"/>
              <a:t> </a:t>
            </a:r>
            <a:r>
              <a:rPr lang="en-US" dirty="0"/>
              <a:t>Testing the system – the specification and execution of tests designed to demonstrate that the</a:t>
            </a:r>
            <a:r>
              <a:rPr lang="pl-PL" dirty="0"/>
              <a:t>                                                                      </a:t>
            </a:r>
            <a:r>
              <a:rPr lang="en-US" dirty="0"/>
              <a:t> system satisfies the requirements of the customer</a:t>
            </a:r>
            <a:endParaRPr lang="pl-PL" dirty="0"/>
          </a:p>
          <a:p>
            <a:pPr marL="0" indent="0">
              <a:buNone/>
            </a:pPr>
            <a:endParaRPr lang="pl-PL" dirty="0"/>
          </a:p>
        </p:txBody>
      </p:sp>
      <p:sp>
        <p:nvSpPr>
          <p:cNvPr id="4" name="Rectangle 3">
            <a:extLst>
              <a:ext uri="{FF2B5EF4-FFF2-40B4-BE49-F238E27FC236}">
                <a16:creationId xmlns:a16="http://schemas.microsoft.com/office/drawing/2014/main" id="{9D11F2E0-BAE3-4AD7-9F89-0C2FD44DD5F7}"/>
              </a:ext>
            </a:extLst>
          </p:cNvPr>
          <p:cNvSpPr/>
          <p:nvPr/>
        </p:nvSpPr>
        <p:spPr>
          <a:xfrm>
            <a:off x="1036320" y="2905125"/>
            <a:ext cx="10058400"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Producing maintenance information - the development of documents (e.g. a maintenance manual) and tools (e.g. Shell scripts, </a:t>
            </a:r>
            <a:r>
              <a:rPr lang="en-US" dirty="0" err="1"/>
              <a:t>Makefiles</a:t>
            </a:r>
            <a:r>
              <a:rPr lang="en-US" dirty="0"/>
              <a:t>) which will provide instructions or automated facilities regarding how modifications can be made to the software, and how to rebuild it.</a:t>
            </a:r>
            <a:endParaRPr lang="pl-PL" dirty="0"/>
          </a:p>
        </p:txBody>
      </p:sp>
      <p:sp>
        <p:nvSpPr>
          <p:cNvPr id="5" name="Rectangle 4">
            <a:extLst>
              <a:ext uri="{FF2B5EF4-FFF2-40B4-BE49-F238E27FC236}">
                <a16:creationId xmlns:a16="http://schemas.microsoft.com/office/drawing/2014/main" id="{77BD3052-93FF-4783-9BC7-2DC7F00E15D0}"/>
              </a:ext>
            </a:extLst>
          </p:cNvPr>
          <p:cNvSpPr/>
          <p:nvPr/>
        </p:nvSpPr>
        <p:spPr>
          <a:xfrm>
            <a:off x="1036320" y="3943261"/>
            <a:ext cx="10058400"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Producing the end-of-project report - the development of a report </a:t>
            </a:r>
            <a:r>
              <a:rPr lang="en-US" dirty="0" err="1"/>
              <a:t>summarising</a:t>
            </a:r>
            <a:r>
              <a:rPr lang="en-US" dirty="0"/>
              <a:t> the activities and final state of the project, identifying the activities carried out by each group member and describing their experiences of the project.</a:t>
            </a:r>
            <a:endParaRPr lang="pl-PL" dirty="0"/>
          </a:p>
        </p:txBody>
      </p:sp>
    </p:spTree>
    <p:extLst>
      <p:ext uri="{BB962C8B-B14F-4D97-AF65-F5344CB8AC3E}">
        <p14:creationId xmlns:p14="http://schemas.microsoft.com/office/powerpoint/2010/main" val="212882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22B3-8CA7-4261-A523-9C5F326B5E2D}"/>
              </a:ext>
            </a:extLst>
          </p:cNvPr>
          <p:cNvSpPr>
            <a:spLocks noGrp="1"/>
          </p:cNvSpPr>
          <p:nvPr>
            <p:ph type="title"/>
          </p:nvPr>
        </p:nvSpPr>
        <p:spPr/>
        <p:txBody>
          <a:bodyPr/>
          <a:lstStyle/>
          <a:p>
            <a:r>
              <a:rPr lang="pl-PL" dirty="0"/>
              <a:t>Project planning</a:t>
            </a:r>
          </a:p>
        </p:txBody>
      </p:sp>
      <p:sp>
        <p:nvSpPr>
          <p:cNvPr id="3" name="Content Placeholder 2">
            <a:extLst>
              <a:ext uri="{FF2B5EF4-FFF2-40B4-BE49-F238E27FC236}">
                <a16:creationId xmlns:a16="http://schemas.microsoft.com/office/drawing/2014/main" id="{6735A1E1-4581-4BD9-8838-D0AEAF705032}"/>
              </a:ext>
            </a:extLst>
          </p:cNvPr>
          <p:cNvSpPr>
            <a:spLocks noGrp="1"/>
          </p:cNvSpPr>
          <p:nvPr>
            <p:ph idx="1"/>
          </p:nvPr>
        </p:nvSpPr>
        <p:spPr>
          <a:xfrm>
            <a:off x="1097280" y="2108202"/>
            <a:ext cx="10058400" cy="415924"/>
          </a:xfrm>
        </p:spPr>
        <p:txBody>
          <a:bodyPr/>
          <a:lstStyle/>
          <a:p>
            <a:pPr>
              <a:buFont typeface="Wingdings" panose="05000000000000000000" pitchFamily="2" charset="2"/>
              <a:buChar char="Ø"/>
            </a:pPr>
            <a:r>
              <a:rPr lang="pl-PL" dirty="0"/>
              <a:t> Project plan</a:t>
            </a:r>
          </a:p>
        </p:txBody>
      </p:sp>
      <p:sp>
        <p:nvSpPr>
          <p:cNvPr id="4" name="Rectangle 3">
            <a:extLst>
              <a:ext uri="{FF2B5EF4-FFF2-40B4-BE49-F238E27FC236}">
                <a16:creationId xmlns:a16="http://schemas.microsoft.com/office/drawing/2014/main" id="{F02FFB7B-462C-406B-93C2-91BEEFFA7726}"/>
              </a:ext>
            </a:extLst>
          </p:cNvPr>
          <p:cNvSpPr/>
          <p:nvPr/>
        </p:nvSpPr>
        <p:spPr>
          <a:xfrm>
            <a:off x="1097279" y="2551837"/>
            <a:ext cx="10058399" cy="1200329"/>
          </a:xfrm>
          <a:prstGeom prst="rect">
            <a:avLst/>
          </a:prstGeom>
        </p:spPr>
        <p:txBody>
          <a:bodyPr wrap="square">
            <a:spAutoFit/>
          </a:bodyPr>
          <a:lstStyle/>
          <a:p>
            <a:r>
              <a:rPr lang="en-US" dirty="0"/>
              <a:t>The Project Leader will produce a bar chart for the duration of the project. This will be done after week 3 of the project, when the project leader will be appointed, and after a good deal of early investigation has been done. It will indicate the main tasks that need to be done in order to produce a working system by the end of integration week.</a:t>
            </a:r>
            <a:endParaRPr lang="pl-PL" dirty="0"/>
          </a:p>
        </p:txBody>
      </p:sp>
      <p:sp>
        <p:nvSpPr>
          <p:cNvPr id="5" name="Rectangle 4">
            <a:extLst>
              <a:ext uri="{FF2B5EF4-FFF2-40B4-BE49-F238E27FC236}">
                <a16:creationId xmlns:a16="http://schemas.microsoft.com/office/drawing/2014/main" id="{AA78C228-1B79-4BB2-A183-07835E196A94}"/>
              </a:ext>
            </a:extLst>
          </p:cNvPr>
          <p:cNvSpPr/>
          <p:nvPr/>
        </p:nvSpPr>
        <p:spPr>
          <a:xfrm>
            <a:off x="1097279" y="3779877"/>
            <a:ext cx="1670394"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pl-PL" dirty="0"/>
              <a:t>Deliverables</a:t>
            </a:r>
          </a:p>
        </p:txBody>
      </p:sp>
      <p:sp>
        <p:nvSpPr>
          <p:cNvPr id="6" name="Rectangle 5">
            <a:extLst>
              <a:ext uri="{FF2B5EF4-FFF2-40B4-BE49-F238E27FC236}">
                <a16:creationId xmlns:a16="http://schemas.microsoft.com/office/drawing/2014/main" id="{CAB1C1CB-27BD-4542-AF77-8A83C8F1450E}"/>
              </a:ext>
            </a:extLst>
          </p:cNvPr>
          <p:cNvSpPr/>
          <p:nvPr/>
        </p:nvSpPr>
        <p:spPr>
          <a:xfrm>
            <a:off x="1097279" y="4149209"/>
            <a:ext cx="10058399" cy="1477328"/>
          </a:xfrm>
          <a:prstGeom prst="rect">
            <a:avLst/>
          </a:prstGeom>
        </p:spPr>
        <p:txBody>
          <a:bodyPr wrap="square">
            <a:spAutoFit/>
          </a:bodyPr>
          <a:lstStyle/>
          <a:p>
            <a:r>
              <a:rPr lang="en-US" dirty="0"/>
              <a:t>The list of project tasks for all group projects must include production of the documents listed in the DOCUMENTATION section of the QA Plan as deliverables. The software and associated tools (e.g. shell scripts, </a:t>
            </a:r>
            <a:r>
              <a:rPr lang="en-US" dirty="0" err="1"/>
              <a:t>makefiles</a:t>
            </a:r>
            <a:r>
              <a:rPr lang="en-US" dirty="0"/>
              <a:t>) should also be included as deliverables. Listings of all software items must be delivered as well as the software itself, and the team should make clear how the software can be rebuilt.</a:t>
            </a:r>
            <a:endParaRPr lang="pl-PL" dirty="0"/>
          </a:p>
        </p:txBody>
      </p:sp>
    </p:spTree>
    <p:extLst>
      <p:ext uri="{BB962C8B-B14F-4D97-AF65-F5344CB8AC3E}">
        <p14:creationId xmlns:p14="http://schemas.microsoft.com/office/powerpoint/2010/main" val="4065446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48C3-1744-4866-B157-3904D08AC533}"/>
              </a:ext>
            </a:extLst>
          </p:cNvPr>
          <p:cNvSpPr>
            <a:spLocks noGrp="1"/>
          </p:cNvSpPr>
          <p:nvPr>
            <p:ph type="title"/>
          </p:nvPr>
        </p:nvSpPr>
        <p:spPr/>
        <p:txBody>
          <a:bodyPr/>
          <a:lstStyle/>
          <a:p>
            <a:r>
              <a:rPr lang="pl-PL" dirty="0"/>
              <a:t>Why it’s important?</a:t>
            </a:r>
          </a:p>
        </p:txBody>
      </p:sp>
      <p:sp>
        <p:nvSpPr>
          <p:cNvPr id="3" name="Content Placeholder 2">
            <a:extLst>
              <a:ext uri="{FF2B5EF4-FFF2-40B4-BE49-F238E27FC236}">
                <a16:creationId xmlns:a16="http://schemas.microsoft.com/office/drawing/2014/main" id="{4255873E-6D9D-4A7D-9924-82A4D98A708E}"/>
              </a:ext>
            </a:extLst>
          </p:cNvPr>
          <p:cNvSpPr>
            <a:spLocks noGrp="1"/>
          </p:cNvSpPr>
          <p:nvPr>
            <p:ph idx="1"/>
          </p:nvPr>
        </p:nvSpPr>
        <p:spPr>
          <a:xfrm>
            <a:off x="1097280" y="2108202"/>
            <a:ext cx="10058400" cy="1520824"/>
          </a:xfrm>
        </p:spPr>
        <p:txBody>
          <a:bodyPr>
            <a:normAutofit/>
          </a:bodyPr>
          <a:lstStyle/>
          <a:p>
            <a:r>
              <a:rPr lang="en-US" b="1" dirty="0"/>
              <a:t>Quality</a:t>
            </a:r>
            <a:r>
              <a:rPr lang="en-US" dirty="0"/>
              <a:t> must be considered a priority at the outset of a project and must be taken into account at all stages of the lifecycle. It is important to remember that quality cannot be added to a project at the end; the mentality that says</a:t>
            </a:r>
            <a:r>
              <a:rPr lang="en-US" sz="2400" dirty="0"/>
              <a:t> </a:t>
            </a:r>
            <a:endParaRPr lang="pl-PL" sz="2400" dirty="0"/>
          </a:p>
        </p:txBody>
      </p:sp>
      <p:sp>
        <p:nvSpPr>
          <p:cNvPr id="5" name="TextBox 4">
            <a:extLst>
              <a:ext uri="{FF2B5EF4-FFF2-40B4-BE49-F238E27FC236}">
                <a16:creationId xmlns:a16="http://schemas.microsoft.com/office/drawing/2014/main" id="{F9749D94-956F-4F84-B8A2-DE483F056B16}"/>
              </a:ext>
            </a:extLst>
          </p:cNvPr>
          <p:cNvSpPr txBox="1"/>
          <p:nvPr/>
        </p:nvSpPr>
        <p:spPr>
          <a:xfrm>
            <a:off x="1097280" y="3428999"/>
            <a:ext cx="10058400" cy="400110"/>
          </a:xfrm>
          <a:prstGeom prst="rect">
            <a:avLst/>
          </a:prstGeom>
          <a:noFill/>
        </p:spPr>
        <p:txBody>
          <a:bodyPr wrap="square" rtlCol="0">
            <a:spAutoFit/>
          </a:bodyPr>
          <a:lstStyle/>
          <a:p>
            <a:pPr algn="ctr"/>
            <a:r>
              <a:rPr lang="en-US" sz="2000" dirty="0"/>
              <a:t> “</a:t>
            </a:r>
            <a:r>
              <a:rPr lang="en-US" sz="2000" i="1" dirty="0"/>
              <a:t>we'll have a quality product because we will test it comprehensively at the end</a:t>
            </a:r>
            <a:r>
              <a:rPr lang="en-US" sz="2000" dirty="0"/>
              <a:t>” </a:t>
            </a:r>
            <a:endParaRPr lang="pl-PL" sz="2000" dirty="0"/>
          </a:p>
        </p:txBody>
      </p:sp>
      <p:sp>
        <p:nvSpPr>
          <p:cNvPr id="6" name="TextBox 5">
            <a:extLst>
              <a:ext uri="{FF2B5EF4-FFF2-40B4-BE49-F238E27FC236}">
                <a16:creationId xmlns:a16="http://schemas.microsoft.com/office/drawing/2014/main" id="{91E11D9A-795A-41E9-B09B-44AACF605CEF}"/>
              </a:ext>
            </a:extLst>
          </p:cNvPr>
          <p:cNvSpPr txBox="1"/>
          <p:nvPr/>
        </p:nvSpPr>
        <p:spPr>
          <a:xfrm>
            <a:off x="1097280" y="4156070"/>
            <a:ext cx="10058400" cy="369332"/>
          </a:xfrm>
          <a:prstGeom prst="rect">
            <a:avLst/>
          </a:prstGeom>
          <a:noFill/>
        </p:spPr>
        <p:txBody>
          <a:bodyPr wrap="square" rtlCol="0">
            <a:spAutoFit/>
          </a:bodyPr>
          <a:lstStyle/>
          <a:p>
            <a:r>
              <a:rPr lang="en-US" dirty="0"/>
              <a:t>leads to systems being built that are </a:t>
            </a:r>
            <a:r>
              <a:rPr lang="en-US" b="1" dirty="0"/>
              <a:t>unlikely</a:t>
            </a:r>
            <a:r>
              <a:rPr lang="en-US" dirty="0"/>
              <a:t> to be </a:t>
            </a:r>
            <a:endParaRPr lang="pl-PL" dirty="0"/>
          </a:p>
        </p:txBody>
      </p:sp>
      <p:sp>
        <p:nvSpPr>
          <p:cNvPr id="7" name="TextBox 6">
            <a:extLst>
              <a:ext uri="{FF2B5EF4-FFF2-40B4-BE49-F238E27FC236}">
                <a16:creationId xmlns:a16="http://schemas.microsoft.com/office/drawing/2014/main" id="{44E1C060-47CE-4D38-932D-DD1B6D9045FF}"/>
              </a:ext>
            </a:extLst>
          </p:cNvPr>
          <p:cNvSpPr txBox="1"/>
          <p:nvPr/>
        </p:nvSpPr>
        <p:spPr>
          <a:xfrm>
            <a:off x="1097280" y="4667697"/>
            <a:ext cx="1047082" cy="369332"/>
          </a:xfrm>
          <a:prstGeom prst="rect">
            <a:avLst/>
          </a:prstGeom>
          <a:noFill/>
        </p:spPr>
        <p:txBody>
          <a:bodyPr wrap="none" rtlCol="0">
            <a:spAutoFit/>
          </a:bodyPr>
          <a:lstStyle/>
          <a:p>
            <a:pPr>
              <a:buFont typeface="Wingdings" panose="05000000000000000000" pitchFamily="2" charset="2"/>
              <a:buChar char="Ø"/>
            </a:pPr>
            <a:r>
              <a:rPr lang="en-US" b="1" dirty="0">
                <a:solidFill>
                  <a:schemeClr val="accent1"/>
                </a:solidFill>
              </a:rPr>
              <a:t>correct</a:t>
            </a:r>
            <a:endParaRPr lang="pl-PL" b="1" dirty="0">
              <a:solidFill>
                <a:schemeClr val="accent1"/>
              </a:solidFill>
            </a:endParaRPr>
          </a:p>
        </p:txBody>
      </p:sp>
      <p:sp>
        <p:nvSpPr>
          <p:cNvPr id="8" name="TextBox 7">
            <a:extLst>
              <a:ext uri="{FF2B5EF4-FFF2-40B4-BE49-F238E27FC236}">
                <a16:creationId xmlns:a16="http://schemas.microsoft.com/office/drawing/2014/main" id="{4CE86EC3-AF55-4F58-BB22-277CF859A695}"/>
              </a:ext>
            </a:extLst>
          </p:cNvPr>
          <p:cNvSpPr txBox="1"/>
          <p:nvPr/>
        </p:nvSpPr>
        <p:spPr>
          <a:xfrm>
            <a:off x="1097280" y="5149906"/>
            <a:ext cx="4876800" cy="646331"/>
          </a:xfrm>
          <a:prstGeom prst="rect">
            <a:avLst/>
          </a:prstGeom>
          <a:noFill/>
        </p:spPr>
        <p:txBody>
          <a:bodyPr wrap="square" rtlCol="0">
            <a:spAutoFit/>
          </a:bodyPr>
          <a:lstStyle/>
          <a:p>
            <a:pPr>
              <a:buFont typeface="Wingdings" panose="05000000000000000000" pitchFamily="2" charset="2"/>
              <a:buChar char="Ø"/>
            </a:pPr>
            <a:r>
              <a:rPr lang="en-US" b="1" dirty="0">
                <a:solidFill>
                  <a:schemeClr val="accent1"/>
                </a:solidFill>
              </a:rPr>
              <a:t>reliable</a:t>
            </a:r>
            <a:endParaRPr lang="pl-PL" b="1" dirty="0">
              <a:solidFill>
                <a:schemeClr val="accent1"/>
              </a:solidFill>
            </a:endParaRPr>
          </a:p>
          <a:p>
            <a:endParaRPr lang="pl-PL" dirty="0"/>
          </a:p>
        </p:txBody>
      </p:sp>
    </p:spTree>
    <p:extLst>
      <p:ext uri="{BB962C8B-B14F-4D97-AF65-F5344CB8AC3E}">
        <p14:creationId xmlns:p14="http://schemas.microsoft.com/office/powerpoint/2010/main" val="3916929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908A-567D-4CFC-8CB5-B18F71097EC3}"/>
              </a:ext>
            </a:extLst>
          </p:cNvPr>
          <p:cNvSpPr>
            <a:spLocks noGrp="1"/>
          </p:cNvSpPr>
          <p:nvPr>
            <p:ph type="title"/>
          </p:nvPr>
        </p:nvSpPr>
        <p:spPr/>
        <p:txBody>
          <a:bodyPr/>
          <a:lstStyle/>
          <a:p>
            <a:r>
              <a:rPr lang="pl-PL" dirty="0"/>
              <a:t>Project Monitoring</a:t>
            </a:r>
          </a:p>
        </p:txBody>
      </p:sp>
      <p:sp>
        <p:nvSpPr>
          <p:cNvPr id="3" name="Content Placeholder 2">
            <a:extLst>
              <a:ext uri="{FF2B5EF4-FFF2-40B4-BE49-F238E27FC236}">
                <a16:creationId xmlns:a16="http://schemas.microsoft.com/office/drawing/2014/main" id="{2F7C0A96-595E-4F65-B298-3E477E6A95DE}"/>
              </a:ext>
            </a:extLst>
          </p:cNvPr>
          <p:cNvSpPr>
            <a:spLocks noGrp="1"/>
          </p:cNvSpPr>
          <p:nvPr>
            <p:ph idx="1"/>
          </p:nvPr>
        </p:nvSpPr>
        <p:spPr>
          <a:xfrm>
            <a:off x="1097280" y="2108202"/>
            <a:ext cx="10058400" cy="415924"/>
          </a:xfrm>
        </p:spPr>
        <p:txBody>
          <a:bodyPr/>
          <a:lstStyle/>
          <a:p>
            <a:pPr>
              <a:buFont typeface="Wingdings" panose="05000000000000000000" pitchFamily="2" charset="2"/>
              <a:buChar char="Ø"/>
            </a:pPr>
            <a:r>
              <a:rPr lang="pl-PL" dirty="0"/>
              <a:t>Weekly Tutorial Meetings</a:t>
            </a:r>
          </a:p>
        </p:txBody>
      </p:sp>
      <p:sp>
        <p:nvSpPr>
          <p:cNvPr id="4" name="Rectangle 3">
            <a:extLst>
              <a:ext uri="{FF2B5EF4-FFF2-40B4-BE49-F238E27FC236}">
                <a16:creationId xmlns:a16="http://schemas.microsoft.com/office/drawing/2014/main" id="{A380447E-B081-41FA-88AE-1D247D08A6AF}"/>
              </a:ext>
            </a:extLst>
          </p:cNvPr>
          <p:cNvSpPr/>
          <p:nvPr/>
        </p:nvSpPr>
        <p:spPr>
          <a:xfrm>
            <a:off x="1097280" y="4879042"/>
            <a:ext cx="2925353"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pl-PL" dirty="0"/>
              <a:t>Progress Reporting (blog)</a:t>
            </a:r>
          </a:p>
        </p:txBody>
      </p:sp>
      <p:sp>
        <p:nvSpPr>
          <p:cNvPr id="5" name="Rectangle 4">
            <a:extLst>
              <a:ext uri="{FF2B5EF4-FFF2-40B4-BE49-F238E27FC236}">
                <a16:creationId xmlns:a16="http://schemas.microsoft.com/office/drawing/2014/main" id="{D2FFD8EA-8EC4-4C3F-8F54-A819423A7CF0}"/>
              </a:ext>
            </a:extLst>
          </p:cNvPr>
          <p:cNvSpPr/>
          <p:nvPr/>
        </p:nvSpPr>
        <p:spPr>
          <a:xfrm>
            <a:off x="1097280" y="5294966"/>
            <a:ext cx="1260986"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pl-PL" dirty="0"/>
              <a:t>Reviews</a:t>
            </a:r>
          </a:p>
        </p:txBody>
      </p:sp>
      <p:sp>
        <p:nvSpPr>
          <p:cNvPr id="6" name="Rectangle 5">
            <a:extLst>
              <a:ext uri="{FF2B5EF4-FFF2-40B4-BE49-F238E27FC236}">
                <a16:creationId xmlns:a16="http://schemas.microsoft.com/office/drawing/2014/main" id="{D25739E6-1FBA-437D-A847-91F040D2C551}"/>
              </a:ext>
            </a:extLst>
          </p:cNvPr>
          <p:cNvSpPr/>
          <p:nvPr/>
        </p:nvSpPr>
        <p:spPr>
          <a:xfrm>
            <a:off x="1021528" y="2524126"/>
            <a:ext cx="6096000" cy="2308324"/>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The Project Manager will meet regularly with the group in order to: </a:t>
            </a:r>
            <a:endParaRPr lang="pl-PL" dirty="0"/>
          </a:p>
          <a:p>
            <a:pPr marL="742950" lvl="1" indent="-285750">
              <a:buClr>
                <a:schemeClr val="accent1"/>
              </a:buClr>
              <a:buFont typeface="Arial" panose="020B0604020202020204" pitchFamily="34" charset="0"/>
              <a:buChar char="•"/>
            </a:pPr>
            <a:r>
              <a:rPr lang="en-US" dirty="0"/>
              <a:t> monitor progress, and confirm work for the following week; </a:t>
            </a:r>
            <a:endParaRPr lang="pl-PL" dirty="0"/>
          </a:p>
          <a:p>
            <a:pPr marL="742950" lvl="1" indent="-285750">
              <a:buClr>
                <a:schemeClr val="accent1"/>
              </a:buClr>
              <a:buFont typeface="Arial" panose="020B0604020202020204" pitchFamily="34" charset="0"/>
              <a:buChar char="•"/>
            </a:pPr>
            <a:r>
              <a:rPr lang="en-US" dirty="0"/>
              <a:t>detect potential schedule slippage; </a:t>
            </a:r>
            <a:endParaRPr lang="pl-PL" dirty="0"/>
          </a:p>
          <a:p>
            <a:pPr marL="742950" lvl="1" indent="-285750">
              <a:buClr>
                <a:schemeClr val="accent1"/>
              </a:buClr>
              <a:buFont typeface="Arial" panose="020B0604020202020204" pitchFamily="34" charset="0"/>
              <a:buChar char="•"/>
            </a:pPr>
            <a:r>
              <a:rPr lang="en-US" dirty="0"/>
              <a:t>adjust plans associated with later development phases in the light of current circumstances; </a:t>
            </a:r>
            <a:endParaRPr lang="pl-PL" dirty="0"/>
          </a:p>
          <a:p>
            <a:pPr marL="742950" lvl="1" indent="-285750">
              <a:buClr>
                <a:schemeClr val="accent1"/>
              </a:buClr>
              <a:buFont typeface="Arial" panose="020B0604020202020204" pitchFamily="34" charset="0"/>
              <a:buChar char="•"/>
            </a:pPr>
            <a:r>
              <a:rPr lang="en-US" dirty="0"/>
              <a:t>discuss project management techniques.</a:t>
            </a:r>
            <a:endParaRPr lang="pl-PL" dirty="0"/>
          </a:p>
        </p:txBody>
      </p:sp>
    </p:spTree>
    <p:extLst>
      <p:ext uri="{BB962C8B-B14F-4D97-AF65-F5344CB8AC3E}">
        <p14:creationId xmlns:p14="http://schemas.microsoft.com/office/powerpoint/2010/main" val="3013836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1A08-C7D8-4EF3-8586-2099A70A80FE}"/>
              </a:ext>
            </a:extLst>
          </p:cNvPr>
          <p:cNvSpPr>
            <a:spLocks noGrp="1"/>
          </p:cNvSpPr>
          <p:nvPr>
            <p:ph type="title"/>
          </p:nvPr>
        </p:nvSpPr>
        <p:spPr/>
        <p:txBody>
          <a:bodyPr/>
          <a:lstStyle/>
          <a:p>
            <a:r>
              <a:rPr lang="pl-PL" dirty="0"/>
              <a:t>Organisation of Project</a:t>
            </a:r>
          </a:p>
        </p:txBody>
      </p:sp>
      <p:sp>
        <p:nvSpPr>
          <p:cNvPr id="3" name="Content Placeholder 2">
            <a:extLst>
              <a:ext uri="{FF2B5EF4-FFF2-40B4-BE49-F238E27FC236}">
                <a16:creationId xmlns:a16="http://schemas.microsoft.com/office/drawing/2014/main" id="{A929CF7C-6696-496C-B2A1-24AB1295EDE8}"/>
              </a:ext>
            </a:extLst>
          </p:cNvPr>
          <p:cNvSpPr>
            <a:spLocks noGrp="1"/>
          </p:cNvSpPr>
          <p:nvPr>
            <p:ph idx="1"/>
          </p:nvPr>
        </p:nvSpPr>
        <p:spPr>
          <a:xfrm>
            <a:off x="1097280" y="2108202"/>
            <a:ext cx="10058400" cy="454024"/>
          </a:xfrm>
        </p:spPr>
        <p:txBody>
          <a:bodyPr/>
          <a:lstStyle/>
          <a:p>
            <a:pPr>
              <a:buFont typeface="Wingdings" panose="05000000000000000000" pitchFamily="2" charset="2"/>
              <a:buChar char="Ø"/>
            </a:pPr>
            <a:r>
              <a:rPr lang="pl-PL" b="1" dirty="0"/>
              <a:t>Project Manager</a:t>
            </a:r>
          </a:p>
        </p:txBody>
      </p:sp>
      <p:sp>
        <p:nvSpPr>
          <p:cNvPr id="5" name="Content Placeholder 2">
            <a:extLst>
              <a:ext uri="{FF2B5EF4-FFF2-40B4-BE49-F238E27FC236}">
                <a16:creationId xmlns:a16="http://schemas.microsoft.com/office/drawing/2014/main" id="{D42E08D8-76CF-4803-9F75-4419325F9F4C}"/>
              </a:ext>
            </a:extLst>
          </p:cNvPr>
          <p:cNvSpPr txBox="1">
            <a:spLocks/>
          </p:cNvSpPr>
          <p:nvPr/>
        </p:nvSpPr>
        <p:spPr>
          <a:xfrm>
            <a:off x="1097280" y="2479044"/>
            <a:ext cx="10058400" cy="45402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l-PL" b="1" dirty="0"/>
              <a:t>Project Leader</a:t>
            </a:r>
          </a:p>
        </p:txBody>
      </p:sp>
      <p:sp>
        <p:nvSpPr>
          <p:cNvPr id="6" name="Content Placeholder 2">
            <a:extLst>
              <a:ext uri="{FF2B5EF4-FFF2-40B4-BE49-F238E27FC236}">
                <a16:creationId xmlns:a16="http://schemas.microsoft.com/office/drawing/2014/main" id="{26FEC1B6-5A78-4AA5-92D1-DE144323625E}"/>
              </a:ext>
            </a:extLst>
          </p:cNvPr>
          <p:cNvSpPr txBox="1">
            <a:spLocks/>
          </p:cNvSpPr>
          <p:nvPr/>
        </p:nvSpPr>
        <p:spPr>
          <a:xfrm>
            <a:off x="1097280" y="2849886"/>
            <a:ext cx="10058400" cy="45402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l-PL" i="1" dirty="0"/>
              <a:t>-&gt;</a:t>
            </a:r>
            <a:r>
              <a:rPr lang="en-US" i="1" dirty="0"/>
              <a:t>All students in a group wishing to be Project Leader must propose themselves for this role</a:t>
            </a:r>
            <a:endParaRPr lang="pl-PL" b="1" i="1" dirty="0"/>
          </a:p>
        </p:txBody>
      </p:sp>
      <p:sp>
        <p:nvSpPr>
          <p:cNvPr id="7" name="Rectangle 6">
            <a:extLst>
              <a:ext uri="{FF2B5EF4-FFF2-40B4-BE49-F238E27FC236}">
                <a16:creationId xmlns:a16="http://schemas.microsoft.com/office/drawing/2014/main" id="{08C10922-6A71-4214-8BFD-8509051AC744}"/>
              </a:ext>
            </a:extLst>
          </p:cNvPr>
          <p:cNvSpPr/>
          <p:nvPr/>
        </p:nvSpPr>
        <p:spPr>
          <a:xfrm>
            <a:off x="1002030" y="3190527"/>
            <a:ext cx="10058400" cy="677108"/>
          </a:xfrm>
          <a:prstGeom prst="rect">
            <a:avLst/>
          </a:prstGeom>
        </p:spPr>
        <p:txBody>
          <a:bodyPr wrap="square">
            <a:spAutoFit/>
          </a:bodyPr>
          <a:lstStyle/>
          <a:p>
            <a:r>
              <a:rPr lang="pl-PL" sz="1900" i="1" dirty="0"/>
              <a:t>-&gt;</a:t>
            </a:r>
            <a:r>
              <a:rPr lang="en-US" sz="1900" i="1" dirty="0"/>
              <a:t>In the event of the project group being unable to choose a Project Leader, the Project Manager will designate one of the students in the group to be the Project Leader</a:t>
            </a:r>
            <a:endParaRPr lang="pl-PL" sz="1900" i="1" dirty="0"/>
          </a:p>
        </p:txBody>
      </p:sp>
      <p:sp>
        <p:nvSpPr>
          <p:cNvPr id="10" name="Content Placeholder 2">
            <a:extLst>
              <a:ext uri="{FF2B5EF4-FFF2-40B4-BE49-F238E27FC236}">
                <a16:creationId xmlns:a16="http://schemas.microsoft.com/office/drawing/2014/main" id="{11DA61DA-ECD2-4D94-A3AF-4B7314453333}"/>
              </a:ext>
            </a:extLst>
          </p:cNvPr>
          <p:cNvSpPr txBox="1">
            <a:spLocks/>
          </p:cNvSpPr>
          <p:nvPr/>
        </p:nvSpPr>
        <p:spPr>
          <a:xfrm>
            <a:off x="1066800" y="4208276"/>
            <a:ext cx="10058400" cy="45402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l-PL" b="1" dirty="0"/>
              <a:t>Quality Assurance Manager</a:t>
            </a:r>
          </a:p>
        </p:txBody>
      </p:sp>
      <p:sp>
        <p:nvSpPr>
          <p:cNvPr id="11" name="Content Placeholder 2">
            <a:extLst>
              <a:ext uri="{FF2B5EF4-FFF2-40B4-BE49-F238E27FC236}">
                <a16:creationId xmlns:a16="http://schemas.microsoft.com/office/drawing/2014/main" id="{DE608642-0ECC-400A-AFF6-3FB68B8579FA}"/>
              </a:ext>
            </a:extLst>
          </p:cNvPr>
          <p:cNvSpPr txBox="1">
            <a:spLocks/>
          </p:cNvSpPr>
          <p:nvPr/>
        </p:nvSpPr>
        <p:spPr>
          <a:xfrm>
            <a:off x="1097280" y="3867635"/>
            <a:ext cx="10058400" cy="45402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l-PL" b="1" dirty="0"/>
              <a:t>Deputy Project Leader</a:t>
            </a:r>
          </a:p>
        </p:txBody>
      </p:sp>
      <p:sp>
        <p:nvSpPr>
          <p:cNvPr id="13" name="Rectangle 12">
            <a:extLst>
              <a:ext uri="{FF2B5EF4-FFF2-40B4-BE49-F238E27FC236}">
                <a16:creationId xmlns:a16="http://schemas.microsoft.com/office/drawing/2014/main" id="{B6145E01-DEC6-4F72-A9B9-D956FAAD1077}"/>
              </a:ext>
            </a:extLst>
          </p:cNvPr>
          <p:cNvSpPr/>
          <p:nvPr/>
        </p:nvSpPr>
        <p:spPr>
          <a:xfrm>
            <a:off x="981075" y="4572411"/>
            <a:ext cx="3838575" cy="369332"/>
          </a:xfrm>
          <a:prstGeom prst="rect">
            <a:avLst/>
          </a:prstGeom>
        </p:spPr>
        <p:txBody>
          <a:bodyPr wrap="square">
            <a:spAutoFit/>
          </a:bodyPr>
          <a:lstStyle/>
          <a:p>
            <a:pPr>
              <a:buClr>
                <a:schemeClr val="accent1"/>
              </a:buClr>
              <a:buFont typeface="Wingdings" panose="05000000000000000000" pitchFamily="2" charset="2"/>
              <a:buChar char="Ø"/>
            </a:pPr>
            <a:r>
              <a:rPr lang="pl-PL" b="1" dirty="0"/>
              <a:t>Deputy Quality Assurance Manager</a:t>
            </a:r>
          </a:p>
        </p:txBody>
      </p:sp>
    </p:spTree>
    <p:extLst>
      <p:ext uri="{BB962C8B-B14F-4D97-AF65-F5344CB8AC3E}">
        <p14:creationId xmlns:p14="http://schemas.microsoft.com/office/powerpoint/2010/main" val="3387747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30B1-BD20-4FC8-A8DD-4E479B3ACA54}"/>
              </a:ext>
            </a:extLst>
          </p:cNvPr>
          <p:cNvSpPr>
            <a:spLocks noGrp="1"/>
          </p:cNvSpPr>
          <p:nvPr>
            <p:ph type="title"/>
          </p:nvPr>
        </p:nvSpPr>
        <p:spPr/>
        <p:txBody>
          <a:bodyPr/>
          <a:lstStyle/>
          <a:p>
            <a:r>
              <a:rPr lang="pl-PL" dirty="0"/>
              <a:t>DOCUMENTATION </a:t>
            </a:r>
          </a:p>
        </p:txBody>
      </p:sp>
      <p:sp>
        <p:nvSpPr>
          <p:cNvPr id="3" name="Content Placeholder 2">
            <a:extLst>
              <a:ext uri="{FF2B5EF4-FFF2-40B4-BE49-F238E27FC236}">
                <a16:creationId xmlns:a16="http://schemas.microsoft.com/office/drawing/2014/main" id="{A8F9C7E6-74A4-42A9-A49E-DDD94C8C8637}"/>
              </a:ext>
            </a:extLst>
          </p:cNvPr>
          <p:cNvSpPr>
            <a:spLocks noGrp="1"/>
          </p:cNvSpPr>
          <p:nvPr>
            <p:ph idx="1"/>
          </p:nvPr>
        </p:nvSpPr>
        <p:spPr>
          <a:xfrm>
            <a:off x="1097280" y="2108202"/>
            <a:ext cx="10058400" cy="396874"/>
          </a:xfrm>
        </p:spPr>
        <p:txBody>
          <a:bodyPr/>
          <a:lstStyle/>
          <a:p>
            <a:pPr>
              <a:buFont typeface="Wingdings" panose="05000000000000000000" pitchFamily="2" charset="2"/>
              <a:buChar char="Ø"/>
            </a:pPr>
            <a:r>
              <a:rPr lang="en-US" b="1" dirty="0"/>
              <a:t>Final Report. </a:t>
            </a:r>
            <a:r>
              <a:rPr lang="en-US" dirty="0"/>
              <a:t>This document should clearly </a:t>
            </a:r>
            <a:r>
              <a:rPr lang="en-US" dirty="0" err="1"/>
              <a:t>summari</a:t>
            </a:r>
            <a:r>
              <a:rPr lang="pl-PL" dirty="0"/>
              <a:t>s</a:t>
            </a:r>
            <a:r>
              <a:rPr lang="en-US" dirty="0"/>
              <a:t>e the achievements of the project</a:t>
            </a:r>
            <a:endParaRPr lang="pl-PL" dirty="0"/>
          </a:p>
        </p:txBody>
      </p:sp>
      <p:sp>
        <p:nvSpPr>
          <p:cNvPr id="5" name="Content Placeholder 2">
            <a:extLst>
              <a:ext uri="{FF2B5EF4-FFF2-40B4-BE49-F238E27FC236}">
                <a16:creationId xmlns:a16="http://schemas.microsoft.com/office/drawing/2014/main" id="{73782402-C1B3-459A-BBBC-43F7573A960F}"/>
              </a:ext>
            </a:extLst>
          </p:cNvPr>
          <p:cNvSpPr txBox="1">
            <a:spLocks/>
          </p:cNvSpPr>
          <p:nvPr/>
        </p:nvSpPr>
        <p:spPr>
          <a:xfrm>
            <a:off x="1097280" y="2511536"/>
            <a:ext cx="10058400" cy="72876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Design Specification. </a:t>
            </a:r>
            <a:r>
              <a:rPr lang="en-US" dirty="0"/>
              <a:t>This document must describe the way in which the software will be broken into modules for implementation and must outline the overall functionality of each module.</a:t>
            </a:r>
            <a:endParaRPr lang="pl-PL" dirty="0"/>
          </a:p>
        </p:txBody>
      </p:sp>
      <p:sp>
        <p:nvSpPr>
          <p:cNvPr id="6" name="Content Placeholder 2">
            <a:extLst>
              <a:ext uri="{FF2B5EF4-FFF2-40B4-BE49-F238E27FC236}">
                <a16:creationId xmlns:a16="http://schemas.microsoft.com/office/drawing/2014/main" id="{F25C07CC-5D9A-4C7A-8D27-D993A8AA0DEA}"/>
              </a:ext>
            </a:extLst>
          </p:cNvPr>
          <p:cNvSpPr txBox="1">
            <a:spLocks/>
          </p:cNvSpPr>
          <p:nvPr/>
        </p:nvSpPr>
        <p:spPr>
          <a:xfrm>
            <a:off x="1066800" y="3210460"/>
            <a:ext cx="10058400" cy="94445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Test Specification. </a:t>
            </a:r>
            <a:r>
              <a:rPr lang="en-US" dirty="0"/>
              <a:t>This document will specify each of the tests to be executed according to the test plan. </a:t>
            </a:r>
            <a:endParaRPr lang="pl-PL" dirty="0"/>
          </a:p>
        </p:txBody>
      </p:sp>
      <p:sp>
        <p:nvSpPr>
          <p:cNvPr id="7" name="Content Placeholder 2">
            <a:extLst>
              <a:ext uri="{FF2B5EF4-FFF2-40B4-BE49-F238E27FC236}">
                <a16:creationId xmlns:a16="http://schemas.microsoft.com/office/drawing/2014/main" id="{835CA021-F436-46A8-8DD3-1B6333A7E778}"/>
              </a:ext>
            </a:extLst>
          </p:cNvPr>
          <p:cNvSpPr txBox="1">
            <a:spLocks/>
          </p:cNvSpPr>
          <p:nvPr/>
        </p:nvSpPr>
        <p:spPr>
          <a:xfrm>
            <a:off x="1066800" y="3939224"/>
            <a:ext cx="10058400" cy="72876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Test Report</a:t>
            </a:r>
            <a:r>
              <a:rPr lang="en-US" dirty="0"/>
              <a:t>. This must detail the results of testing, reporting the extent to which the system meets the Requirements Specification</a:t>
            </a:r>
            <a:endParaRPr lang="pl-PL" dirty="0"/>
          </a:p>
        </p:txBody>
      </p:sp>
      <p:sp>
        <p:nvSpPr>
          <p:cNvPr id="8" name="Content Placeholder 2">
            <a:extLst>
              <a:ext uri="{FF2B5EF4-FFF2-40B4-BE49-F238E27FC236}">
                <a16:creationId xmlns:a16="http://schemas.microsoft.com/office/drawing/2014/main" id="{BA216BFE-18CF-42B9-B6DF-7267FF6AF28C}"/>
              </a:ext>
            </a:extLst>
          </p:cNvPr>
          <p:cNvSpPr txBox="1">
            <a:spLocks/>
          </p:cNvSpPr>
          <p:nvPr/>
        </p:nvSpPr>
        <p:spPr>
          <a:xfrm>
            <a:off x="1066800" y="4652175"/>
            <a:ext cx="10058400" cy="40333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User interface specification</a:t>
            </a:r>
            <a:endParaRPr lang="pl-PL" b="1" dirty="0"/>
          </a:p>
        </p:txBody>
      </p:sp>
    </p:spTree>
    <p:extLst>
      <p:ext uri="{BB962C8B-B14F-4D97-AF65-F5344CB8AC3E}">
        <p14:creationId xmlns:p14="http://schemas.microsoft.com/office/powerpoint/2010/main" val="1229747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355A-0A16-4B57-B5B2-0C55869C294D}"/>
              </a:ext>
            </a:extLst>
          </p:cNvPr>
          <p:cNvSpPr>
            <a:spLocks noGrp="1"/>
          </p:cNvSpPr>
          <p:nvPr>
            <p:ph type="title"/>
          </p:nvPr>
        </p:nvSpPr>
        <p:spPr/>
        <p:txBody>
          <a:bodyPr/>
          <a:lstStyle/>
          <a:p>
            <a:r>
              <a:rPr lang="pl-PL" dirty="0"/>
              <a:t>MEETINGS AND REVIEWS</a:t>
            </a:r>
          </a:p>
        </p:txBody>
      </p:sp>
      <p:sp>
        <p:nvSpPr>
          <p:cNvPr id="3" name="Content Placeholder 2">
            <a:extLst>
              <a:ext uri="{FF2B5EF4-FFF2-40B4-BE49-F238E27FC236}">
                <a16:creationId xmlns:a16="http://schemas.microsoft.com/office/drawing/2014/main" id="{41131E9B-0282-425C-9E23-01363CE917D3}"/>
              </a:ext>
            </a:extLst>
          </p:cNvPr>
          <p:cNvSpPr>
            <a:spLocks noGrp="1"/>
          </p:cNvSpPr>
          <p:nvPr>
            <p:ph idx="1"/>
          </p:nvPr>
        </p:nvSpPr>
        <p:spPr>
          <a:xfrm>
            <a:off x="1097280" y="2108202"/>
            <a:ext cx="10058400" cy="1254123"/>
          </a:xfrm>
        </p:spPr>
        <p:txBody>
          <a:bodyPr/>
          <a:lstStyle/>
          <a:p>
            <a:pPr>
              <a:buFont typeface="Wingdings" panose="05000000000000000000" pitchFamily="2" charset="2"/>
              <a:buChar char="v"/>
            </a:pPr>
            <a:r>
              <a:rPr lang="en-US" dirty="0"/>
              <a:t>weekly meeting between the </a:t>
            </a:r>
            <a:r>
              <a:rPr lang="en-US" b="1" dirty="0"/>
              <a:t>Project Manager </a:t>
            </a:r>
            <a:r>
              <a:rPr lang="en-US" dirty="0"/>
              <a:t>and the entire project </a:t>
            </a:r>
            <a:r>
              <a:rPr lang="en-US" b="1" dirty="0"/>
              <a:t>team</a:t>
            </a:r>
            <a:r>
              <a:rPr lang="en-US" dirty="0"/>
              <a:t> to discuss technical issues and progress</a:t>
            </a:r>
            <a:endParaRPr lang="pl-PL" dirty="0"/>
          </a:p>
          <a:p>
            <a:pPr marL="0" indent="0">
              <a:buNone/>
            </a:pPr>
            <a:r>
              <a:rPr lang="en-US" i="1" dirty="0"/>
              <a:t>These meetings will be </a:t>
            </a:r>
            <a:r>
              <a:rPr lang="en-US" b="1" i="1" dirty="0" err="1"/>
              <a:t>minuted</a:t>
            </a:r>
            <a:r>
              <a:rPr lang="en-US" i="1" dirty="0"/>
              <a:t> according to the standard for minutes</a:t>
            </a:r>
            <a:r>
              <a:rPr lang="pl-PL" i="1" dirty="0"/>
              <a:t> (we will discuss it later on)</a:t>
            </a:r>
          </a:p>
        </p:txBody>
      </p:sp>
      <p:sp>
        <p:nvSpPr>
          <p:cNvPr id="4" name="Content Placeholder 2">
            <a:extLst>
              <a:ext uri="{FF2B5EF4-FFF2-40B4-BE49-F238E27FC236}">
                <a16:creationId xmlns:a16="http://schemas.microsoft.com/office/drawing/2014/main" id="{0AAF7646-99D6-47C7-8A19-0C28DE288A81}"/>
              </a:ext>
            </a:extLst>
          </p:cNvPr>
          <p:cNvSpPr txBox="1">
            <a:spLocks/>
          </p:cNvSpPr>
          <p:nvPr/>
        </p:nvSpPr>
        <p:spPr>
          <a:xfrm>
            <a:off x="1066800" y="3429000"/>
            <a:ext cx="10058400" cy="7810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informal meetings may take place between the Project Leader and the Project Manager, or between the Project Group without the attendance of the Project Manager</a:t>
            </a:r>
            <a:endParaRPr lang="pl-PL" i="1" dirty="0"/>
          </a:p>
        </p:txBody>
      </p:sp>
      <p:sp>
        <p:nvSpPr>
          <p:cNvPr id="5" name="Content Placeholder 2">
            <a:extLst>
              <a:ext uri="{FF2B5EF4-FFF2-40B4-BE49-F238E27FC236}">
                <a16:creationId xmlns:a16="http://schemas.microsoft.com/office/drawing/2014/main" id="{289DE54C-BBE9-40D5-A543-85D51BA58F23}"/>
              </a:ext>
            </a:extLst>
          </p:cNvPr>
          <p:cNvSpPr txBox="1">
            <a:spLocks/>
          </p:cNvSpPr>
          <p:nvPr/>
        </p:nvSpPr>
        <p:spPr>
          <a:xfrm>
            <a:off x="1066800" y="4210049"/>
            <a:ext cx="10058400" cy="198120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formal ‘review meeting’ </a:t>
            </a:r>
            <a:endParaRPr lang="pl-PL" dirty="0"/>
          </a:p>
          <a:p>
            <a:pPr marL="0" indent="0">
              <a:buNone/>
            </a:pPr>
            <a:r>
              <a:rPr lang="pl-PL" i="1" dirty="0"/>
              <a:t>T</a:t>
            </a:r>
            <a:r>
              <a:rPr lang="en-US" i="1" dirty="0"/>
              <a:t>o review current progress and to evaluate the quality of the task being reviewed</a:t>
            </a:r>
            <a:r>
              <a:rPr lang="pl-PL" i="1" dirty="0"/>
              <a:t>.</a:t>
            </a:r>
          </a:p>
          <a:p>
            <a:pPr marL="0" indent="0">
              <a:buNone/>
            </a:pPr>
            <a:r>
              <a:rPr lang="en-US" i="1" dirty="0"/>
              <a:t>Major reviews will be held to consider the final versions of the user interface specification, the design specification, and the test specification. </a:t>
            </a:r>
            <a:endParaRPr lang="pl-PL" i="1" dirty="0"/>
          </a:p>
        </p:txBody>
      </p:sp>
    </p:spTree>
    <p:extLst>
      <p:ext uri="{BB962C8B-B14F-4D97-AF65-F5344CB8AC3E}">
        <p14:creationId xmlns:p14="http://schemas.microsoft.com/office/powerpoint/2010/main" val="3273579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0CB9-D952-4B0A-B1E1-E88A54D337EC}"/>
              </a:ext>
            </a:extLst>
          </p:cNvPr>
          <p:cNvSpPr>
            <a:spLocks noGrp="1"/>
          </p:cNvSpPr>
          <p:nvPr>
            <p:ph type="title"/>
          </p:nvPr>
        </p:nvSpPr>
        <p:spPr/>
        <p:txBody>
          <a:bodyPr/>
          <a:lstStyle/>
          <a:p>
            <a:r>
              <a:rPr lang="pl-PL" dirty="0"/>
              <a:t>SOFTWARE CONFIGURATION MANAGEMENT </a:t>
            </a:r>
          </a:p>
        </p:txBody>
      </p:sp>
      <p:sp>
        <p:nvSpPr>
          <p:cNvPr id="3" name="Content Placeholder 2">
            <a:extLst>
              <a:ext uri="{FF2B5EF4-FFF2-40B4-BE49-F238E27FC236}">
                <a16:creationId xmlns:a16="http://schemas.microsoft.com/office/drawing/2014/main" id="{4CB67275-0DF4-4D2D-81FB-A525C7FA2E56}"/>
              </a:ext>
            </a:extLst>
          </p:cNvPr>
          <p:cNvSpPr>
            <a:spLocks noGrp="1"/>
          </p:cNvSpPr>
          <p:nvPr>
            <p:ph idx="1"/>
          </p:nvPr>
        </p:nvSpPr>
        <p:spPr/>
        <p:txBody>
          <a:bodyPr/>
          <a:lstStyle/>
          <a:p>
            <a:r>
              <a:rPr lang="en-US" dirty="0"/>
              <a:t>All software modules, associated software documentation, internal working documents, and documents ultimately for release to the customer, should be administered under control of a </a:t>
            </a:r>
            <a:r>
              <a:rPr lang="en-US" b="1" dirty="0"/>
              <a:t>software configuration management system</a:t>
            </a:r>
            <a:r>
              <a:rPr lang="en-US" dirty="0"/>
              <a:t>. </a:t>
            </a:r>
            <a:endParaRPr lang="pl-PL" dirty="0"/>
          </a:p>
          <a:p>
            <a:r>
              <a:rPr lang="en-US" dirty="0"/>
              <a:t>This will </a:t>
            </a:r>
            <a:r>
              <a:rPr lang="en-US" b="1" dirty="0"/>
              <a:t>handle version control automatically</a:t>
            </a:r>
            <a:r>
              <a:rPr lang="en-US" dirty="0"/>
              <a:t> and will keep a history of the development of each configuration item such that earlier versions can be recovered. </a:t>
            </a:r>
            <a:endParaRPr lang="pl-PL" dirty="0"/>
          </a:p>
        </p:txBody>
      </p:sp>
    </p:spTree>
    <p:extLst>
      <p:ext uri="{BB962C8B-B14F-4D97-AF65-F5344CB8AC3E}">
        <p14:creationId xmlns:p14="http://schemas.microsoft.com/office/powerpoint/2010/main" val="2585608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7AC8-6C59-41B5-8CC3-F247D0D04A23}"/>
              </a:ext>
            </a:extLst>
          </p:cNvPr>
          <p:cNvSpPr>
            <a:spLocks noGrp="1"/>
          </p:cNvSpPr>
          <p:nvPr>
            <p:ph type="title"/>
          </p:nvPr>
        </p:nvSpPr>
        <p:spPr/>
        <p:txBody>
          <a:bodyPr/>
          <a:lstStyle/>
          <a:p>
            <a:r>
              <a:rPr lang="pl-PL" dirty="0"/>
              <a:t>TOOLS, TECHNIQUES, AND METHODOLOGIES </a:t>
            </a:r>
          </a:p>
        </p:txBody>
      </p:sp>
      <p:sp>
        <p:nvSpPr>
          <p:cNvPr id="3" name="Content Placeholder 2">
            <a:extLst>
              <a:ext uri="{FF2B5EF4-FFF2-40B4-BE49-F238E27FC236}">
                <a16:creationId xmlns:a16="http://schemas.microsoft.com/office/drawing/2014/main" id="{7E299533-9676-492F-BE90-402C1691EBEE}"/>
              </a:ext>
            </a:extLst>
          </p:cNvPr>
          <p:cNvSpPr>
            <a:spLocks noGrp="1"/>
          </p:cNvSpPr>
          <p:nvPr>
            <p:ph idx="1"/>
          </p:nvPr>
        </p:nvSpPr>
        <p:spPr>
          <a:xfrm>
            <a:off x="1097280" y="2108202"/>
            <a:ext cx="10058400" cy="777874"/>
          </a:xfrm>
        </p:spPr>
        <p:txBody>
          <a:bodyPr/>
          <a:lstStyle/>
          <a:p>
            <a:pPr>
              <a:buFont typeface="Wingdings" panose="05000000000000000000" pitchFamily="2" charset="2"/>
              <a:buChar char="v"/>
            </a:pPr>
            <a:r>
              <a:rPr lang="en-US" dirty="0"/>
              <a:t>All program code must be written in the specified programming language, unless you have written permission from the Client (the group project coordinator). </a:t>
            </a:r>
            <a:endParaRPr lang="pl-PL" dirty="0"/>
          </a:p>
        </p:txBody>
      </p:sp>
      <p:sp>
        <p:nvSpPr>
          <p:cNvPr id="4" name="Content Placeholder 2">
            <a:extLst>
              <a:ext uri="{FF2B5EF4-FFF2-40B4-BE49-F238E27FC236}">
                <a16:creationId xmlns:a16="http://schemas.microsoft.com/office/drawing/2014/main" id="{55F090DC-537D-4487-9E18-D63AE7DBDEC0}"/>
              </a:ext>
            </a:extLst>
          </p:cNvPr>
          <p:cNvSpPr txBox="1">
            <a:spLocks/>
          </p:cNvSpPr>
          <p:nvPr/>
        </p:nvSpPr>
        <p:spPr>
          <a:xfrm>
            <a:off x="1097280" y="2886077"/>
            <a:ext cx="10058400" cy="77787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Systems produced on the project must execute on platforms provided by the Department of Computer Science, AU, unless otherwise specified. </a:t>
            </a:r>
            <a:endParaRPr lang="pl-PL" dirty="0"/>
          </a:p>
        </p:txBody>
      </p:sp>
      <p:sp>
        <p:nvSpPr>
          <p:cNvPr id="5" name="Content Placeholder 2">
            <a:extLst>
              <a:ext uri="{FF2B5EF4-FFF2-40B4-BE49-F238E27FC236}">
                <a16:creationId xmlns:a16="http://schemas.microsoft.com/office/drawing/2014/main" id="{609614E2-A5FD-427A-B976-3ACFA3E315DA}"/>
              </a:ext>
            </a:extLst>
          </p:cNvPr>
          <p:cNvSpPr txBox="1">
            <a:spLocks/>
          </p:cNvSpPr>
          <p:nvPr/>
        </p:nvSpPr>
        <p:spPr>
          <a:xfrm>
            <a:off x="1097280" y="3663950"/>
            <a:ext cx="10058400" cy="220514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All code to be delivered must adhere to the standards specified in QA document SE.QA.09, Coding Standards. </a:t>
            </a:r>
            <a:endParaRPr lang="pl-PL" dirty="0"/>
          </a:p>
        </p:txBody>
      </p:sp>
    </p:spTree>
    <p:extLst>
      <p:ext uri="{BB962C8B-B14F-4D97-AF65-F5344CB8AC3E}">
        <p14:creationId xmlns:p14="http://schemas.microsoft.com/office/powerpoint/2010/main" val="3228276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45720FB0-1087-4FCF-BD70-077C806ED521}"/>
              </a:ext>
            </a:extLst>
          </p:cNvPr>
          <p:cNvPicPr>
            <a:picLocks noChangeAspect="1"/>
          </p:cNvPicPr>
          <p:nvPr/>
        </p:nvPicPr>
        <p:blipFill rotWithShape="1">
          <a:blip r:embed="rId2"/>
          <a:srcRect t="9917" b="10578"/>
          <a:stretch/>
        </p:blipFill>
        <p:spPr>
          <a:xfrm>
            <a:off x="-1" y="10"/>
            <a:ext cx="12191999" cy="6857990"/>
          </a:xfrm>
          <a:prstGeom prst="rect">
            <a:avLst/>
          </a:prstGeom>
        </p:spPr>
      </p:pic>
      <p:sp>
        <p:nvSpPr>
          <p:cNvPr id="1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04325-10AE-4BE1-AD13-905C45A71AAB}"/>
              </a:ext>
            </a:extLst>
          </p:cNvPr>
          <p:cNvSpPr>
            <a:spLocks noGrp="1"/>
          </p:cNvSpPr>
          <p:nvPr>
            <p:ph type="ctrTitle"/>
          </p:nvPr>
        </p:nvSpPr>
        <p:spPr>
          <a:xfrm>
            <a:off x="735791" y="3331444"/>
            <a:ext cx="6470692" cy="1229306"/>
          </a:xfrm>
        </p:spPr>
        <p:txBody>
          <a:bodyPr>
            <a:normAutofit fontScale="90000"/>
          </a:bodyPr>
          <a:lstStyle/>
          <a:p>
            <a:r>
              <a:rPr lang="pl-PL" sz="5400" dirty="0"/>
              <a:t>General Document Standards</a:t>
            </a:r>
            <a:endParaRPr lang="pl-PL" sz="5400" dirty="0">
              <a:solidFill>
                <a:schemeClr val="tx1"/>
              </a:solidFill>
            </a:endParaRPr>
          </a:p>
        </p:txBody>
      </p:sp>
      <p:sp>
        <p:nvSpPr>
          <p:cNvPr id="3" name="Subtitle 2">
            <a:extLst>
              <a:ext uri="{FF2B5EF4-FFF2-40B4-BE49-F238E27FC236}">
                <a16:creationId xmlns:a16="http://schemas.microsoft.com/office/drawing/2014/main" id="{6C72B3CD-3D76-4936-B8CD-1D98BF9394AF}"/>
              </a:ext>
            </a:extLst>
          </p:cNvPr>
          <p:cNvSpPr>
            <a:spLocks noGrp="1"/>
          </p:cNvSpPr>
          <p:nvPr>
            <p:ph type="subTitle" idx="1"/>
          </p:nvPr>
        </p:nvSpPr>
        <p:spPr>
          <a:xfrm>
            <a:off x="735791" y="4735799"/>
            <a:ext cx="6470693" cy="605256"/>
          </a:xfrm>
        </p:spPr>
        <p:txBody>
          <a:bodyPr>
            <a:normAutofit fontScale="47500" lnSpcReduction="20000"/>
          </a:bodyPr>
          <a:lstStyle/>
          <a:p>
            <a:r>
              <a:rPr lang="en-GB" dirty="0"/>
              <a:t>Izabela Kuziora	</a:t>
            </a:r>
            <a:r>
              <a:rPr lang="en-GB" dirty="0" err="1"/>
              <a:t>izk</a:t>
            </a:r>
            <a:endParaRPr lang="pl-PL" dirty="0"/>
          </a:p>
          <a:p>
            <a:r>
              <a:rPr lang="en-GB" dirty="0" err="1"/>
              <a:t>Taavi</a:t>
            </a:r>
            <a:r>
              <a:rPr lang="en-GB" dirty="0"/>
              <a:t> </a:t>
            </a:r>
            <a:r>
              <a:rPr lang="en-GB" dirty="0" err="1"/>
              <a:t>Karvanen</a:t>
            </a:r>
            <a:r>
              <a:rPr lang="en-GB" dirty="0"/>
              <a:t>	tak16	</a:t>
            </a:r>
            <a:endParaRPr lang="pl-PL" dirty="0"/>
          </a:p>
          <a:p>
            <a:endParaRPr lang="pl-PL" dirty="0"/>
          </a:p>
          <a:p>
            <a:endParaRPr lang="pl-PL" dirty="0"/>
          </a:p>
        </p:txBody>
      </p:sp>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347400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3C7C-D4FE-4563-B630-F80106226E8B}"/>
              </a:ext>
            </a:extLst>
          </p:cNvPr>
          <p:cNvSpPr>
            <a:spLocks noGrp="1"/>
          </p:cNvSpPr>
          <p:nvPr>
            <p:ph type="title"/>
          </p:nvPr>
        </p:nvSpPr>
        <p:spPr/>
        <p:txBody>
          <a:bodyPr/>
          <a:lstStyle/>
          <a:p>
            <a:r>
              <a:rPr lang="pl-PL" dirty="0"/>
              <a:t>MINUTES OF MEETINGS</a:t>
            </a:r>
          </a:p>
        </p:txBody>
      </p:sp>
      <p:sp>
        <p:nvSpPr>
          <p:cNvPr id="3" name="Content Placeholder 2">
            <a:extLst>
              <a:ext uri="{FF2B5EF4-FFF2-40B4-BE49-F238E27FC236}">
                <a16:creationId xmlns:a16="http://schemas.microsoft.com/office/drawing/2014/main" id="{F14FEC1D-6FBF-465A-8290-A132553C7D60}"/>
              </a:ext>
            </a:extLst>
          </p:cNvPr>
          <p:cNvSpPr>
            <a:spLocks noGrp="1"/>
          </p:cNvSpPr>
          <p:nvPr>
            <p:ph idx="1"/>
          </p:nvPr>
        </p:nvSpPr>
        <p:spPr>
          <a:xfrm>
            <a:off x="1097280" y="2108202"/>
            <a:ext cx="10058400" cy="739774"/>
          </a:xfrm>
        </p:spPr>
        <p:txBody>
          <a:bodyPr/>
          <a:lstStyle/>
          <a:p>
            <a:r>
              <a:rPr lang="en-US" dirty="0"/>
              <a:t>Minutes of meetings should be in plain text</a:t>
            </a:r>
            <a:r>
              <a:rPr lang="pl-PL" dirty="0"/>
              <a:t> </a:t>
            </a:r>
            <a:r>
              <a:rPr lang="en-US" dirty="0"/>
              <a:t>and should be emailed to all project members within 24 hours of the meeting. They must contain the following information at the start: </a:t>
            </a:r>
            <a:endParaRPr lang="pl-PL" dirty="0"/>
          </a:p>
        </p:txBody>
      </p:sp>
      <p:sp>
        <p:nvSpPr>
          <p:cNvPr id="4" name="Content Placeholder 2">
            <a:extLst>
              <a:ext uri="{FF2B5EF4-FFF2-40B4-BE49-F238E27FC236}">
                <a16:creationId xmlns:a16="http://schemas.microsoft.com/office/drawing/2014/main" id="{843128EE-5BA2-496A-AEED-41277B94F34F}"/>
              </a:ext>
            </a:extLst>
          </p:cNvPr>
          <p:cNvSpPr txBox="1">
            <a:spLocks/>
          </p:cNvSpPr>
          <p:nvPr/>
        </p:nvSpPr>
        <p:spPr>
          <a:xfrm>
            <a:off x="1097280" y="2847976"/>
            <a:ext cx="10058400" cy="36766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l-PL" dirty="0"/>
              <a:t> </a:t>
            </a:r>
            <a:r>
              <a:rPr lang="en-US" dirty="0"/>
              <a:t>a project title, which should include the name of the project (e.g., Group Project 0</a:t>
            </a:r>
            <a:r>
              <a:rPr lang="pl-PL" dirty="0"/>
              <a:t>9</a:t>
            </a:r>
            <a:r>
              <a:rPr lang="en-US" dirty="0"/>
              <a:t>); </a:t>
            </a:r>
            <a:endParaRPr lang="pl-PL" dirty="0"/>
          </a:p>
        </p:txBody>
      </p:sp>
      <p:sp>
        <p:nvSpPr>
          <p:cNvPr id="5" name="TextBox 4">
            <a:extLst>
              <a:ext uri="{FF2B5EF4-FFF2-40B4-BE49-F238E27FC236}">
                <a16:creationId xmlns:a16="http://schemas.microsoft.com/office/drawing/2014/main" id="{40EB23B3-2CFD-49ED-B7B3-FE2821E1B8F3}"/>
              </a:ext>
            </a:extLst>
          </p:cNvPr>
          <p:cNvSpPr txBox="1"/>
          <p:nvPr/>
        </p:nvSpPr>
        <p:spPr>
          <a:xfrm>
            <a:off x="1007745" y="3215642"/>
            <a:ext cx="5525552"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dirty="0"/>
              <a:t>the meeting purpose (e.g., Weekly Project Meeting); </a:t>
            </a:r>
            <a:endParaRPr lang="pl-PL" dirty="0"/>
          </a:p>
          <a:p>
            <a:endParaRPr lang="pl-PL" dirty="0"/>
          </a:p>
        </p:txBody>
      </p:sp>
      <p:sp>
        <p:nvSpPr>
          <p:cNvPr id="6" name="Rectangle 5">
            <a:extLst>
              <a:ext uri="{FF2B5EF4-FFF2-40B4-BE49-F238E27FC236}">
                <a16:creationId xmlns:a16="http://schemas.microsoft.com/office/drawing/2014/main" id="{A22143DE-EDAA-413E-912F-EA845E1B0B56}"/>
              </a:ext>
            </a:extLst>
          </p:cNvPr>
          <p:cNvSpPr/>
          <p:nvPr/>
        </p:nvSpPr>
        <p:spPr>
          <a:xfrm>
            <a:off x="1007745" y="3587749"/>
            <a:ext cx="8410575" cy="367667"/>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a list of the people present at the meeting plus any apologies; </a:t>
            </a:r>
            <a:endParaRPr lang="pl-PL" dirty="0"/>
          </a:p>
        </p:txBody>
      </p:sp>
      <p:sp>
        <p:nvSpPr>
          <p:cNvPr id="7" name="Rectangle 6">
            <a:extLst>
              <a:ext uri="{FF2B5EF4-FFF2-40B4-BE49-F238E27FC236}">
                <a16:creationId xmlns:a16="http://schemas.microsoft.com/office/drawing/2014/main" id="{DF7F9CDC-8A58-485A-BC90-4BEADC9275B1}"/>
              </a:ext>
            </a:extLst>
          </p:cNvPr>
          <p:cNvSpPr/>
          <p:nvPr/>
        </p:nvSpPr>
        <p:spPr>
          <a:xfrm>
            <a:off x="1007745" y="3955416"/>
            <a:ext cx="6096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a:t> the place and date of the meeting; </a:t>
            </a:r>
            <a:endParaRPr lang="pl-PL" dirty="0"/>
          </a:p>
        </p:txBody>
      </p:sp>
      <p:sp>
        <p:nvSpPr>
          <p:cNvPr id="8" name="Rectangle 7">
            <a:extLst>
              <a:ext uri="{FF2B5EF4-FFF2-40B4-BE49-F238E27FC236}">
                <a16:creationId xmlns:a16="http://schemas.microsoft.com/office/drawing/2014/main" id="{9CFAB32E-3319-4711-A024-A56AF94D297C}"/>
              </a:ext>
            </a:extLst>
          </p:cNvPr>
          <p:cNvSpPr/>
          <p:nvPr/>
        </p:nvSpPr>
        <p:spPr>
          <a:xfrm>
            <a:off x="1007745" y="4321816"/>
            <a:ext cx="9915525" cy="923330"/>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a circulation list, which should include all those present plus other persons as appropriate; for weekly project meetings, all project members plus the Project Manager should receive the minutes. </a:t>
            </a:r>
            <a:endParaRPr lang="pl-PL" dirty="0"/>
          </a:p>
        </p:txBody>
      </p:sp>
      <p:sp>
        <p:nvSpPr>
          <p:cNvPr id="9" name="Rectangle 8">
            <a:extLst>
              <a:ext uri="{FF2B5EF4-FFF2-40B4-BE49-F238E27FC236}">
                <a16:creationId xmlns:a16="http://schemas.microsoft.com/office/drawing/2014/main" id="{E734FF88-89D6-4F5E-9FE3-070B84C4E2B9}"/>
              </a:ext>
            </a:extLst>
          </p:cNvPr>
          <p:cNvSpPr/>
          <p:nvPr/>
        </p:nvSpPr>
        <p:spPr>
          <a:xfrm>
            <a:off x="1007745" y="5288380"/>
            <a:ext cx="6593305"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t>the author of the minutes; </a:t>
            </a:r>
            <a:endParaRPr lang="pl-PL" dirty="0"/>
          </a:p>
        </p:txBody>
      </p:sp>
      <p:sp>
        <p:nvSpPr>
          <p:cNvPr id="10" name="Rectangle 9">
            <a:extLst>
              <a:ext uri="{FF2B5EF4-FFF2-40B4-BE49-F238E27FC236}">
                <a16:creationId xmlns:a16="http://schemas.microsoft.com/office/drawing/2014/main" id="{8BB4A737-0E77-49C9-B8E3-D470006DC594}"/>
              </a:ext>
            </a:extLst>
          </p:cNvPr>
          <p:cNvSpPr/>
          <p:nvPr/>
        </p:nvSpPr>
        <p:spPr>
          <a:xfrm>
            <a:off x="1007745" y="5657712"/>
            <a:ext cx="4111318"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en-US" dirty="0"/>
              <a:t> the date the minutes were produced;</a:t>
            </a:r>
            <a:endParaRPr lang="pl-PL" dirty="0"/>
          </a:p>
        </p:txBody>
      </p:sp>
    </p:spTree>
    <p:extLst>
      <p:ext uri="{BB962C8B-B14F-4D97-AF65-F5344CB8AC3E}">
        <p14:creationId xmlns:p14="http://schemas.microsoft.com/office/powerpoint/2010/main" val="1994831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Lst>
  </p:timing>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341"/>
      </a:dk2>
      <a:lt2>
        <a:srgbClr val="E6E8E2"/>
      </a:lt2>
      <a:accent1>
        <a:srgbClr val="9876E6"/>
      </a:accent1>
      <a:accent2>
        <a:srgbClr val="5867E1"/>
      </a:accent2>
      <a:accent3>
        <a:srgbClr val="69AAE4"/>
      </a:accent3>
      <a:accent4>
        <a:srgbClr val="47B1B7"/>
      </a:accent4>
      <a:accent5>
        <a:srgbClr val="4AB58E"/>
      </a:accent5>
      <a:accent6>
        <a:srgbClr val="44B85E"/>
      </a:accent6>
      <a:hlink>
        <a:srgbClr val="788953"/>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Wingdings</vt:lpstr>
      <vt:lpstr>RetrospectVTI</vt:lpstr>
      <vt:lpstr>Quality Assurance Plan </vt:lpstr>
      <vt:lpstr>Why it’s important?</vt:lpstr>
      <vt:lpstr>Organisation of Project</vt:lpstr>
      <vt:lpstr>DOCUMENTATION </vt:lpstr>
      <vt:lpstr>MEETINGS AND REVIEWS</vt:lpstr>
      <vt:lpstr>SOFTWARE CONFIGURATION MANAGEMENT </vt:lpstr>
      <vt:lpstr>TOOLS, TECHNIQUES, AND METHODOLOGIES </vt:lpstr>
      <vt:lpstr>General Document Standards</vt:lpstr>
      <vt:lpstr>MINUTES OF MEETINGS</vt:lpstr>
      <vt:lpstr>MINUTES OF MEETINGS</vt:lpstr>
      <vt:lpstr>BASIC INFORMATION CONTENT AND LAYOUT</vt:lpstr>
      <vt:lpstr>BASIC INFORMATION CONTENT AND LAYOUT</vt:lpstr>
      <vt:lpstr>SECTIONS WHICH MUST BE INCLUDED</vt:lpstr>
      <vt:lpstr>PRODUCTION AND INCLUSION OF DIAGRAMS</vt:lpstr>
      <vt:lpstr>Project Management Standards</vt:lpstr>
      <vt:lpstr>ORGANISATION</vt:lpstr>
      <vt:lpstr>MAJOR ACTIVITIES</vt:lpstr>
      <vt:lpstr>MAJOR ACTIVITIES</vt:lpstr>
      <vt:lpstr>Project planning</vt:lpstr>
      <vt:lpstr>Project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Izabela Kuziora</dc:creator>
  <cp:lastModifiedBy>Izabela Kuziora</cp:lastModifiedBy>
  <cp:revision>23</cp:revision>
  <dcterms:created xsi:type="dcterms:W3CDTF">2020-02-03T23:00:34Z</dcterms:created>
  <dcterms:modified xsi:type="dcterms:W3CDTF">2020-02-04T20:58:27Z</dcterms:modified>
</cp:coreProperties>
</file>