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728" y="845449"/>
            <a:ext cx="3258642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148336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94" y="668171"/>
            <a:ext cx="3877310" cy="2202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/>
              <a:t>IoT-</a:t>
            </a:r>
            <a:r>
              <a:rPr dirty="0" spc="-25"/>
              <a:t>Based</a:t>
            </a:r>
            <a:r>
              <a:rPr dirty="0" spc="-45"/>
              <a:t> </a:t>
            </a:r>
            <a:r>
              <a:rPr dirty="0" spc="-35"/>
              <a:t>Classroom</a:t>
            </a:r>
            <a:r>
              <a:rPr dirty="0" spc="-45"/>
              <a:t> </a:t>
            </a:r>
            <a:r>
              <a:rPr dirty="0"/>
              <a:t>Light</a:t>
            </a:r>
            <a:r>
              <a:rPr dirty="0" spc="-45"/>
              <a:t> </a:t>
            </a:r>
            <a:r>
              <a:rPr dirty="0"/>
              <a:t>Control</a:t>
            </a:r>
            <a:r>
              <a:rPr dirty="0" spc="-45"/>
              <a:t> </a:t>
            </a:r>
            <a:r>
              <a:rPr dirty="0" spc="-20"/>
              <a:t>System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81138" y="1374380"/>
            <a:ext cx="2446655" cy="10896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357505" marR="35052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Arial MT"/>
                <a:cs typeface="Arial MT"/>
              </a:rPr>
              <a:t>Naimisha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Girish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-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21CSB0F08 </a:t>
            </a:r>
            <a:r>
              <a:rPr dirty="0" sz="1100" spc="-25">
                <a:latin typeface="Arial MT"/>
                <a:cs typeface="Arial MT"/>
              </a:rPr>
              <a:t>Diya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Kevat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-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21CSB0F10</a:t>
            </a:r>
            <a:endParaRPr sz="11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 spc="-50">
                <a:latin typeface="Arial MT"/>
                <a:cs typeface="Arial MT"/>
              </a:rPr>
              <a:t>Vaishnavi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Pradeep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Nambiar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-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21CSB0F12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1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April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3,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2025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Introduction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50800" marR="76835">
              <a:lnSpc>
                <a:spcPct val="102600"/>
              </a:lnSpc>
              <a:spcBef>
                <a:spcPts val="55"/>
              </a:spcBef>
            </a:pPr>
            <a:r>
              <a:rPr dirty="0" spc="-25" b="1">
                <a:latin typeface="Arial"/>
                <a:cs typeface="Arial"/>
              </a:rPr>
              <a:t>Problem</a:t>
            </a:r>
            <a:r>
              <a:rPr dirty="0" spc="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Statement:</a:t>
            </a:r>
            <a:r>
              <a:rPr dirty="0" spc="70" b="1">
                <a:latin typeface="Arial"/>
                <a:cs typeface="Arial"/>
              </a:rPr>
              <a:t> </a:t>
            </a:r>
            <a:r>
              <a:rPr dirty="0" spc="-70"/>
              <a:t>Classroom</a:t>
            </a:r>
            <a:r>
              <a:rPr dirty="0" spc="-5"/>
              <a:t> </a:t>
            </a:r>
            <a:r>
              <a:rPr dirty="0" spc="-10"/>
              <a:t>lights</a:t>
            </a:r>
            <a:r>
              <a:rPr dirty="0" spc="-15"/>
              <a:t> </a:t>
            </a:r>
            <a:r>
              <a:rPr dirty="0" spc="-60"/>
              <a:t>are</a:t>
            </a:r>
            <a:r>
              <a:rPr dirty="0" spc="-15"/>
              <a:t> </a:t>
            </a:r>
            <a:r>
              <a:rPr dirty="0"/>
              <a:t>often</a:t>
            </a:r>
            <a:r>
              <a:rPr dirty="0" spc="-15"/>
              <a:t> </a:t>
            </a:r>
            <a:r>
              <a:rPr dirty="0"/>
              <a:t>left</a:t>
            </a:r>
            <a:r>
              <a:rPr dirty="0" spc="-15"/>
              <a:t> </a:t>
            </a:r>
            <a:r>
              <a:rPr dirty="0"/>
              <a:t>on</a:t>
            </a:r>
            <a:r>
              <a:rPr dirty="0" spc="-20"/>
              <a:t> even </a:t>
            </a:r>
            <a:r>
              <a:rPr dirty="0" spc="-60"/>
              <a:t>when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 spc="-10"/>
              <a:t>room is</a:t>
            </a:r>
            <a:r>
              <a:rPr dirty="0" spc="-5"/>
              <a:t> </a:t>
            </a:r>
            <a:r>
              <a:rPr dirty="0" spc="-40"/>
              <a:t>empty,</a:t>
            </a:r>
            <a:r>
              <a:rPr dirty="0" spc="-10"/>
              <a:t> </a:t>
            </a:r>
            <a:r>
              <a:rPr dirty="0" spc="-45"/>
              <a:t>leading</a:t>
            </a:r>
            <a:r>
              <a:rPr dirty="0" spc="-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 spc="-80"/>
              <a:t>unnecessary</a:t>
            </a:r>
            <a:r>
              <a:rPr dirty="0" spc="5"/>
              <a:t> </a:t>
            </a:r>
            <a:r>
              <a:rPr dirty="0" spc="-70"/>
              <a:t>energy</a:t>
            </a:r>
            <a:r>
              <a:rPr dirty="0" spc="-5"/>
              <a:t> </a:t>
            </a:r>
            <a:r>
              <a:rPr dirty="0" spc="-40"/>
              <a:t>wastage.</a:t>
            </a:r>
          </a:p>
          <a:p>
            <a:pPr marL="50800">
              <a:lnSpc>
                <a:spcPct val="100000"/>
              </a:lnSpc>
              <a:spcBef>
                <a:spcPts val="1125"/>
              </a:spcBef>
            </a:pPr>
            <a:r>
              <a:rPr dirty="0" spc="-10" b="1">
                <a:latin typeface="Arial"/>
                <a:cs typeface="Arial"/>
              </a:rPr>
              <a:t>Objectives:</a:t>
            </a:r>
          </a:p>
          <a:p>
            <a:pPr marL="327660" marR="8826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27660" algn="l"/>
              </a:tabLst>
            </a:pPr>
            <a:r>
              <a:rPr dirty="0" sz="1100" spc="-55"/>
              <a:t>Develop</a:t>
            </a:r>
            <a:r>
              <a:rPr dirty="0" sz="1100" spc="10"/>
              <a:t> </a:t>
            </a:r>
            <a:r>
              <a:rPr dirty="0" sz="1100"/>
              <a:t>a</a:t>
            </a:r>
            <a:r>
              <a:rPr dirty="0" sz="1100" spc="15"/>
              <a:t> </a:t>
            </a:r>
            <a:r>
              <a:rPr dirty="0" sz="1100" spc="-35" b="1">
                <a:latin typeface="Arial"/>
                <a:cs typeface="Arial"/>
              </a:rPr>
              <a:t>motion-</a:t>
            </a:r>
            <a:r>
              <a:rPr dirty="0" sz="1100" spc="-20" b="1">
                <a:latin typeface="Arial"/>
                <a:cs typeface="Arial"/>
              </a:rPr>
              <a:t>activated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lighting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65" b="1">
                <a:latin typeface="Arial"/>
                <a:cs typeface="Arial"/>
              </a:rPr>
              <a:t>system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/>
              <a:t>to</a:t>
            </a:r>
            <a:r>
              <a:rPr dirty="0" sz="1100" spc="15"/>
              <a:t> </a:t>
            </a:r>
            <a:r>
              <a:rPr dirty="0" sz="1100" spc="-20"/>
              <a:t>automate </a:t>
            </a:r>
            <a:r>
              <a:rPr dirty="0" sz="1100" spc="-10"/>
              <a:t>lighting</a:t>
            </a:r>
            <a:r>
              <a:rPr dirty="0" sz="1100" spc="-5"/>
              <a:t> </a:t>
            </a:r>
            <a:r>
              <a:rPr dirty="0" sz="1100" spc="-10"/>
              <a:t>control.</a:t>
            </a:r>
            <a:endParaRPr sz="1100">
              <a:latin typeface="Arial"/>
              <a:cs typeface="Arial"/>
            </a:endParaRPr>
          </a:p>
          <a:p>
            <a:pPr marL="327660" marR="431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27660" algn="l"/>
              </a:tabLst>
            </a:pPr>
            <a:r>
              <a:rPr dirty="0" sz="1100" spc="-10" b="1">
                <a:latin typeface="Arial"/>
                <a:cs typeface="Arial"/>
              </a:rPr>
              <a:t>Optimize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energy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efficiency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/>
              <a:t>by</a:t>
            </a:r>
            <a:r>
              <a:rPr dirty="0" sz="1100" spc="-15"/>
              <a:t> </a:t>
            </a:r>
            <a:r>
              <a:rPr dirty="0" sz="1100" spc="-45"/>
              <a:t>reducing</a:t>
            </a:r>
            <a:r>
              <a:rPr dirty="0" sz="1100" spc="-15"/>
              <a:t> </a:t>
            </a:r>
            <a:r>
              <a:rPr dirty="0" sz="1100" spc="-80"/>
              <a:t>unnecessary</a:t>
            </a:r>
            <a:r>
              <a:rPr dirty="0" sz="1100" spc="5"/>
              <a:t> </a:t>
            </a:r>
            <a:r>
              <a:rPr dirty="0" sz="1100" spc="-35"/>
              <a:t>power </a:t>
            </a:r>
            <a:r>
              <a:rPr dirty="0" sz="1100" spc="-10"/>
              <a:t>consumption.</a:t>
            </a:r>
            <a:endParaRPr sz="1100">
              <a:latin typeface="Arial"/>
              <a:cs typeface="Arial"/>
            </a:endParaRPr>
          </a:p>
          <a:p>
            <a:pPr marL="327660" marR="252729" indent="-17716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27660" algn="l"/>
              </a:tabLst>
            </a:pPr>
            <a:r>
              <a:rPr dirty="0" sz="1100" spc="-35"/>
              <a:t>Implement</a:t>
            </a:r>
            <a:r>
              <a:rPr dirty="0" sz="1100" spc="-20"/>
              <a:t> </a:t>
            </a:r>
            <a:r>
              <a:rPr dirty="0" sz="1100" spc="-10" b="1">
                <a:latin typeface="Arial"/>
                <a:cs typeface="Arial"/>
              </a:rPr>
              <a:t>remote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monitoring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and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data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logging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35"/>
              <a:t>using </a:t>
            </a:r>
            <a:r>
              <a:rPr dirty="0" sz="1100" spc="-10"/>
              <a:t>ThingSpeak.</a:t>
            </a:r>
            <a:endParaRPr sz="1100">
              <a:latin typeface="Arial"/>
              <a:cs typeface="Arial"/>
            </a:endParaRPr>
          </a:p>
          <a:p>
            <a:pPr marL="327660" marR="294005" indent="-1771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►"/>
              <a:tabLst>
                <a:tab pos="327660" algn="l"/>
              </a:tabLst>
            </a:pPr>
            <a:r>
              <a:rPr dirty="0" sz="1100" spc="-70"/>
              <a:t>Ensure</a:t>
            </a:r>
            <a:r>
              <a:rPr dirty="0" sz="1100" spc="-5"/>
              <a:t> </a:t>
            </a:r>
            <a:r>
              <a:rPr dirty="0" sz="1100"/>
              <a:t>the </a:t>
            </a:r>
            <a:r>
              <a:rPr dirty="0" sz="1100" spc="-65"/>
              <a:t>system</a:t>
            </a:r>
            <a:r>
              <a:rPr dirty="0" sz="1100" spc="-5"/>
              <a:t> </a:t>
            </a:r>
            <a:r>
              <a:rPr dirty="0" sz="1100" spc="-10"/>
              <a:t>is</a:t>
            </a:r>
            <a:r>
              <a:rPr dirty="0" sz="1100"/>
              <a:t> </a:t>
            </a:r>
            <a:r>
              <a:rPr dirty="0" sz="1100" spc="-55" b="1">
                <a:latin typeface="Arial"/>
                <a:cs typeface="Arial"/>
              </a:rPr>
              <a:t>user-</a:t>
            </a:r>
            <a:r>
              <a:rPr dirty="0" sz="1100" spc="-40" b="1">
                <a:latin typeface="Arial"/>
                <a:cs typeface="Arial"/>
              </a:rPr>
              <a:t>friendly,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cost-</a:t>
            </a:r>
            <a:r>
              <a:rPr dirty="0" sz="1100" spc="-20" b="1">
                <a:latin typeface="Arial"/>
                <a:cs typeface="Arial"/>
              </a:rPr>
              <a:t>effective,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and </a:t>
            </a:r>
            <a:r>
              <a:rPr dirty="0" sz="1100" spc="-10" b="1">
                <a:latin typeface="Arial"/>
                <a:cs typeface="Arial"/>
              </a:rPr>
              <a:t>scalable.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3817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Proposed</a:t>
            </a:r>
            <a:r>
              <a:rPr dirty="0" spc="-45"/>
              <a:t> </a:t>
            </a:r>
            <a:r>
              <a:rPr dirty="0" spc="-20"/>
              <a:t>Solution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310234"/>
            <a:ext cx="3913504" cy="15684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492759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Arial MT"/>
                <a:cs typeface="Arial MT"/>
              </a:rPr>
              <a:t>An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90">
                <a:latin typeface="Arial MT"/>
                <a:cs typeface="Arial MT"/>
              </a:rPr>
              <a:t>ESP32-</a:t>
            </a:r>
            <a:r>
              <a:rPr dirty="0" sz="1100" spc="-70">
                <a:latin typeface="Arial MT"/>
                <a:cs typeface="Arial MT"/>
              </a:rPr>
              <a:t>based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Motion-</a:t>
            </a:r>
            <a:r>
              <a:rPr dirty="0" sz="1100" spc="-10">
                <a:latin typeface="Arial MT"/>
                <a:cs typeface="Arial MT"/>
              </a:rPr>
              <a:t>Activated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Smart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Lighting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System </a:t>
            </a:r>
            <a:r>
              <a:rPr dirty="0" sz="1100" spc="-30">
                <a:latin typeface="Arial MT"/>
                <a:cs typeface="Arial MT"/>
              </a:rPr>
              <a:t>integrated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with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ThingSpeak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 </a:t>
            </a:r>
            <a:r>
              <a:rPr dirty="0" sz="1100" spc="-40">
                <a:latin typeface="Arial MT"/>
                <a:cs typeface="Arial MT"/>
              </a:rPr>
              <a:t>real-</a:t>
            </a:r>
            <a:r>
              <a:rPr dirty="0" sz="1100" spc="-10">
                <a:latin typeface="Arial MT"/>
                <a:cs typeface="Arial MT"/>
              </a:rPr>
              <a:t>time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data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logging.</a:t>
            </a:r>
            <a:endParaRPr sz="1100">
              <a:latin typeface="Arial MT"/>
              <a:cs typeface="Arial MT"/>
            </a:endParaRPr>
          </a:p>
          <a:p>
            <a:pPr marL="12700" marR="163195">
              <a:lnSpc>
                <a:spcPct val="102699"/>
              </a:lnSpc>
            </a:pPr>
            <a:r>
              <a:rPr dirty="0" sz="1100" b="1">
                <a:latin typeface="Arial"/>
                <a:cs typeface="Arial"/>
              </a:rPr>
              <a:t>Key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Components: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10">
                <a:latin typeface="Arial MT"/>
                <a:cs typeface="Arial MT"/>
              </a:rPr>
              <a:t>PIR </a:t>
            </a:r>
            <a:r>
              <a:rPr dirty="0" sz="1100">
                <a:latin typeface="Arial MT"/>
                <a:cs typeface="Arial MT"/>
              </a:rPr>
              <a:t>Motion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80">
                <a:latin typeface="Arial MT"/>
                <a:cs typeface="Arial MT"/>
              </a:rPr>
              <a:t>Sensor,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ESP32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Microcontroller, </a:t>
            </a:r>
            <a:r>
              <a:rPr dirty="0" sz="1100" spc="-70">
                <a:latin typeface="Arial MT"/>
                <a:cs typeface="Arial MT"/>
              </a:rPr>
              <a:t>Relay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Module,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WiFi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Connection,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ThingSpeak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35" b="1">
                <a:latin typeface="Arial"/>
                <a:cs typeface="Arial"/>
              </a:rPr>
              <a:t>Solution</a:t>
            </a:r>
            <a:r>
              <a:rPr dirty="0" sz="1100" spc="-30" b="1">
                <a:latin typeface="Arial"/>
                <a:cs typeface="Arial"/>
              </a:rPr>
              <a:t> Explanation:</a:t>
            </a:r>
            <a:r>
              <a:rPr dirty="0" sz="1100" spc="65" b="1">
                <a:latin typeface="Arial"/>
                <a:cs typeface="Arial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PIR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90">
                <a:latin typeface="Arial MT"/>
                <a:cs typeface="Arial MT"/>
              </a:rPr>
              <a:t>sensor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detects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motion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signals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ESP32,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which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activates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relay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turn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on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light.</a:t>
            </a:r>
            <a:r>
              <a:rPr dirty="0" sz="1100" spc="10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If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no </a:t>
            </a:r>
            <a:r>
              <a:rPr dirty="0" sz="1100" spc="-10">
                <a:latin typeface="Arial MT"/>
                <a:cs typeface="Arial MT"/>
              </a:rPr>
              <a:t>motion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detected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</a:t>
            </a:r>
            <a:r>
              <a:rPr dirty="0" sz="1100" spc="-20">
                <a:latin typeface="Arial MT"/>
                <a:cs typeface="Arial MT"/>
              </a:rPr>
              <a:t> 10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85">
                <a:latin typeface="Arial MT"/>
                <a:cs typeface="Arial MT"/>
              </a:rPr>
              <a:t>seconds,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light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turns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off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automatically.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ESP32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95">
                <a:latin typeface="Arial MT"/>
                <a:cs typeface="Arial MT"/>
              </a:rPr>
              <a:t>sends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real-</a:t>
            </a:r>
            <a:r>
              <a:rPr dirty="0" sz="1100" spc="-10">
                <a:latin typeface="Arial MT"/>
                <a:cs typeface="Arial MT"/>
              </a:rPr>
              <a:t>time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data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ThingSpeak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every</a:t>
            </a:r>
            <a:r>
              <a:rPr dirty="0" sz="1100" spc="-10">
                <a:latin typeface="Arial MT"/>
                <a:cs typeface="Arial MT"/>
              </a:rPr>
              <a:t> 15 seconds </a:t>
            </a:r>
            <a:r>
              <a:rPr dirty="0" sz="1100">
                <a:latin typeface="Arial MT"/>
                <a:cs typeface="Arial MT"/>
              </a:rPr>
              <a:t>for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monitoring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motion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count,</a:t>
            </a:r>
            <a:r>
              <a:rPr dirty="0" sz="1100">
                <a:latin typeface="Arial MT"/>
                <a:cs typeface="Arial MT"/>
              </a:rPr>
              <a:t> light </a:t>
            </a:r>
            <a:r>
              <a:rPr dirty="0" sz="1100" spc="-20">
                <a:latin typeface="Arial MT"/>
                <a:cs typeface="Arial MT"/>
              </a:rPr>
              <a:t>status,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energy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usage.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3593" y="1928251"/>
            <a:ext cx="1360850" cy="113315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552536" y="3182828"/>
            <a:ext cx="15036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333B2"/>
                </a:solidFill>
                <a:latin typeface="Arial MT"/>
                <a:cs typeface="Arial MT"/>
              </a:rPr>
              <a:t>Figure:</a:t>
            </a:r>
            <a:r>
              <a:rPr dirty="0" sz="1000" spc="-2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System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Architecture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Results</a:t>
            </a:r>
            <a:r>
              <a:rPr dirty="0" spc="-60"/>
              <a:t> </a:t>
            </a:r>
            <a:r>
              <a:rPr dirty="0" spc="-35"/>
              <a:t>and</a:t>
            </a:r>
            <a:r>
              <a:rPr dirty="0" spc="-60"/>
              <a:t> </a:t>
            </a:r>
            <a:r>
              <a:rPr dirty="0" spc="-30"/>
              <a:t>Testing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34657" y="322540"/>
            <a:ext cx="3688079" cy="10668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01930" marR="177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01930" algn="l"/>
              </a:tabLst>
            </a:pPr>
            <a:r>
              <a:rPr dirty="0" sz="1100" b="1">
                <a:latin typeface="Arial"/>
                <a:cs typeface="Arial"/>
              </a:rPr>
              <a:t>Motion </a:t>
            </a:r>
            <a:r>
              <a:rPr dirty="0" sz="1100" spc="-10" b="1">
                <a:latin typeface="Arial"/>
                <a:cs typeface="Arial"/>
              </a:rPr>
              <a:t>Detection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Accuracy: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10">
                <a:latin typeface="Arial MT"/>
                <a:cs typeface="Arial MT"/>
              </a:rPr>
              <a:t>PIR </a:t>
            </a:r>
            <a:r>
              <a:rPr dirty="0" sz="1100" spc="-90">
                <a:latin typeface="Arial MT"/>
                <a:cs typeface="Arial MT"/>
              </a:rPr>
              <a:t>sensor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detected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motion </a:t>
            </a:r>
            <a:r>
              <a:rPr dirty="0" sz="1100">
                <a:latin typeface="Arial MT"/>
                <a:cs typeface="Arial MT"/>
              </a:rPr>
              <a:t>with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an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80">
                <a:latin typeface="Arial MT"/>
                <a:cs typeface="Arial MT"/>
              </a:rPr>
              <a:t>average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85">
                <a:latin typeface="Arial MT"/>
                <a:cs typeface="Arial MT"/>
              </a:rPr>
              <a:t>response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time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1-</a:t>
            </a:r>
            <a:r>
              <a:rPr dirty="0" sz="1100">
                <a:latin typeface="Arial MT"/>
                <a:cs typeface="Arial MT"/>
              </a:rPr>
              <a:t>2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seconds.</a:t>
            </a:r>
            <a:endParaRPr sz="1100">
              <a:latin typeface="Arial MT"/>
              <a:cs typeface="Arial MT"/>
            </a:endParaRPr>
          </a:p>
          <a:p>
            <a:pPr marL="201930" marR="22860" indent="-17716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01930" algn="l"/>
              </a:tabLst>
            </a:pPr>
            <a:r>
              <a:rPr dirty="0" sz="1100" b="1">
                <a:latin typeface="Arial"/>
                <a:cs typeface="Arial"/>
              </a:rPr>
              <a:t>Auto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Turn-</a:t>
            </a:r>
            <a:r>
              <a:rPr dirty="0" sz="1100" b="1">
                <a:latin typeface="Arial"/>
                <a:cs typeface="Arial"/>
              </a:rPr>
              <a:t>Off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Efficiency:</a:t>
            </a:r>
            <a:r>
              <a:rPr dirty="0" sz="1100" spc="105" b="1">
                <a:latin typeface="Arial"/>
                <a:cs typeface="Arial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system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successfully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turned </a:t>
            </a:r>
            <a:r>
              <a:rPr dirty="0" sz="1100">
                <a:latin typeface="Arial MT"/>
                <a:cs typeface="Arial MT"/>
              </a:rPr>
              <a:t>off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 light </a:t>
            </a:r>
            <a:r>
              <a:rPr dirty="0" sz="1100" spc="-30">
                <a:latin typeface="Arial MT"/>
                <a:cs typeface="Arial MT"/>
              </a:rPr>
              <a:t>exactly</a:t>
            </a:r>
            <a:r>
              <a:rPr dirty="0" sz="1100">
                <a:latin typeface="Arial MT"/>
                <a:cs typeface="Arial MT"/>
              </a:rPr>
              <a:t> after </a:t>
            </a:r>
            <a:r>
              <a:rPr dirty="0" sz="1100" spc="-10">
                <a:latin typeface="Arial MT"/>
                <a:cs typeface="Arial MT"/>
              </a:rPr>
              <a:t>10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95">
                <a:latin typeface="Arial MT"/>
                <a:cs typeface="Arial MT"/>
              </a:rPr>
              <a:t>seconds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 </a:t>
            </a:r>
            <a:r>
              <a:rPr dirty="0" sz="1100" spc="-10">
                <a:latin typeface="Arial MT"/>
                <a:cs typeface="Arial MT"/>
              </a:rPr>
              <a:t>inactivity.</a:t>
            </a:r>
            <a:endParaRPr sz="1100">
              <a:latin typeface="Arial MT"/>
              <a:cs typeface="Arial MT"/>
            </a:endParaRPr>
          </a:p>
          <a:p>
            <a:pPr marL="201930" marR="115570" indent="-177165">
              <a:lnSpc>
                <a:spcPct val="102600"/>
              </a:lnSpc>
              <a:spcBef>
                <a:spcPts val="60"/>
              </a:spcBef>
              <a:buClr>
                <a:srgbClr val="3333B2"/>
              </a:buClr>
              <a:buFont typeface="Lucida Sans Unicode"/>
              <a:buChar char="►"/>
              <a:tabLst>
                <a:tab pos="201930" algn="l"/>
              </a:tabLst>
            </a:pPr>
            <a:r>
              <a:rPr dirty="0" sz="1100" b="1">
                <a:latin typeface="Arial"/>
                <a:cs typeface="Arial"/>
              </a:rPr>
              <a:t>Data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60" b="1">
                <a:latin typeface="Arial"/>
                <a:cs typeface="Arial"/>
              </a:rPr>
              <a:t>Transmission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Reliability:</a:t>
            </a:r>
            <a:r>
              <a:rPr dirty="0" sz="1100" spc="110" b="1">
                <a:latin typeface="Arial"/>
                <a:cs typeface="Arial"/>
              </a:rPr>
              <a:t> </a:t>
            </a:r>
            <a:r>
              <a:rPr dirty="0" sz="1100">
                <a:latin typeface="Arial MT"/>
                <a:cs typeface="Arial MT"/>
              </a:rPr>
              <a:t>Data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5">
                <a:latin typeface="Arial MT"/>
                <a:cs typeface="Arial MT"/>
              </a:rPr>
              <a:t>was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transmitted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to </a:t>
            </a:r>
            <a:r>
              <a:rPr dirty="0" sz="1100" spc="-45">
                <a:latin typeface="Arial MT"/>
                <a:cs typeface="Arial MT"/>
              </a:rPr>
              <a:t>ThingSpeak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every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15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95">
                <a:latin typeface="Arial MT"/>
                <a:cs typeface="Arial MT"/>
              </a:rPr>
              <a:t>seconds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with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99%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5">
                <a:latin typeface="Arial MT"/>
                <a:cs typeface="Arial MT"/>
              </a:rPr>
              <a:t>success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rate.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673" y="1470238"/>
            <a:ext cx="2314479" cy="149878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718678" y="3090435"/>
            <a:ext cx="1170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333B2"/>
                </a:solidFill>
                <a:latin typeface="Arial MT"/>
                <a:cs typeface="Arial MT"/>
              </a:rPr>
              <a:t>Figure: </a:t>
            </a:r>
            <a:r>
              <a:rPr dirty="0" sz="1000" spc="-30">
                <a:latin typeface="Arial MT"/>
                <a:cs typeface="Arial MT"/>
              </a:rPr>
              <a:t>Result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55">
                <a:latin typeface="Arial MT"/>
                <a:cs typeface="Arial MT"/>
              </a:rPr>
              <a:t>Graphs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9194" y="336104"/>
            <a:ext cx="3968115" cy="30568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27660" marR="52069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327660" algn="l"/>
              </a:tabLst>
            </a:pPr>
            <a:r>
              <a:rPr dirty="0" sz="1100" spc="-10" b="1">
                <a:latin typeface="Arial"/>
                <a:cs typeface="Arial"/>
              </a:rPr>
              <a:t>Automated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Lighting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Control:</a:t>
            </a:r>
            <a:r>
              <a:rPr dirty="0" sz="1100" spc="80" b="1">
                <a:latin typeface="Arial"/>
                <a:cs typeface="Arial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system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efficiently</a:t>
            </a:r>
            <a:r>
              <a:rPr dirty="0" sz="1100" spc="-10">
                <a:latin typeface="Arial MT"/>
                <a:cs typeface="Arial MT"/>
              </a:rPr>
              <a:t> turned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light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ON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upon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motion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detection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OFF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after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10 </a:t>
            </a:r>
            <a:r>
              <a:rPr dirty="0" sz="1100" spc="-95">
                <a:latin typeface="Arial MT"/>
                <a:cs typeface="Arial MT"/>
              </a:rPr>
              <a:t>seconds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inactivity,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minimizing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manual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effort.</a:t>
            </a:r>
            <a:endParaRPr sz="1100">
              <a:latin typeface="Arial MT"/>
              <a:cs typeface="Arial MT"/>
            </a:endParaRPr>
          </a:p>
          <a:p>
            <a:pPr marL="327660" marR="30480" indent="-177165">
              <a:lnSpc>
                <a:spcPct val="102600"/>
              </a:lnSpc>
              <a:spcBef>
                <a:spcPts val="185"/>
              </a:spcBef>
              <a:buClr>
                <a:srgbClr val="3333B2"/>
              </a:buClr>
              <a:buFont typeface="Lucida Sans Unicode"/>
              <a:buChar char="►"/>
              <a:tabLst>
                <a:tab pos="327660" algn="l"/>
              </a:tabLst>
            </a:pPr>
            <a:r>
              <a:rPr dirty="0" sz="1100" spc="-20" b="1">
                <a:latin typeface="Arial"/>
                <a:cs typeface="Arial"/>
              </a:rPr>
              <a:t>Efficient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Power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Usage:</a:t>
            </a:r>
            <a:r>
              <a:rPr dirty="0" sz="1100" spc="75" b="1">
                <a:latin typeface="Arial"/>
                <a:cs typeface="Arial"/>
              </a:rPr>
              <a:t> </a:t>
            </a:r>
            <a:r>
              <a:rPr dirty="0" sz="1100">
                <a:latin typeface="Arial MT"/>
                <a:cs typeface="Arial MT"/>
              </a:rPr>
              <a:t>By</a:t>
            </a:r>
            <a:r>
              <a:rPr dirty="0" sz="1100" spc="-20">
                <a:latin typeface="Arial MT"/>
                <a:cs typeface="Arial MT"/>
              </a:rPr>
              <a:t> activating </a:t>
            </a:r>
            <a:r>
              <a:rPr dirty="0" sz="1100" spc="-10">
                <a:latin typeface="Arial MT"/>
                <a:cs typeface="Arial MT"/>
              </a:rPr>
              <a:t>lights</a:t>
            </a:r>
            <a:r>
              <a:rPr dirty="0" sz="1100" spc="-20">
                <a:latin typeface="Arial MT"/>
                <a:cs typeface="Arial MT"/>
              </a:rPr>
              <a:t> only when </a:t>
            </a:r>
            <a:r>
              <a:rPr dirty="0" sz="1100" spc="-80">
                <a:latin typeface="Arial MT"/>
                <a:cs typeface="Arial MT"/>
              </a:rPr>
              <a:t>needed,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system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reduced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energy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waste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improved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power </a:t>
            </a:r>
            <a:r>
              <a:rPr dirty="0" sz="1100" spc="-10">
                <a:latin typeface="Arial MT"/>
                <a:cs typeface="Arial MT"/>
              </a:rPr>
              <a:t>efficiency.</a:t>
            </a:r>
            <a:endParaRPr sz="1100">
              <a:latin typeface="Arial MT"/>
              <a:cs typeface="Arial MT"/>
            </a:endParaRPr>
          </a:p>
          <a:p>
            <a:pPr marL="327660" marR="30480" indent="-177165">
              <a:lnSpc>
                <a:spcPct val="102600"/>
              </a:lnSpc>
              <a:spcBef>
                <a:spcPts val="185"/>
              </a:spcBef>
              <a:buClr>
                <a:srgbClr val="3333B2"/>
              </a:buClr>
              <a:buFont typeface="Lucida Sans Unicode"/>
              <a:buChar char="►"/>
              <a:tabLst>
                <a:tab pos="327660" algn="l"/>
              </a:tabLst>
            </a:pPr>
            <a:r>
              <a:rPr dirty="0" sz="1100" spc="-35" b="1">
                <a:latin typeface="Arial"/>
                <a:cs typeface="Arial"/>
              </a:rPr>
              <a:t>Reliable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Data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Logging:</a:t>
            </a:r>
            <a:r>
              <a:rPr dirty="0" sz="1100" spc="120" b="1">
                <a:latin typeface="Arial"/>
                <a:cs typeface="Arial"/>
              </a:rPr>
              <a:t> </a:t>
            </a:r>
            <a:r>
              <a:rPr dirty="0" sz="1100" spc="-45">
                <a:latin typeface="Arial MT"/>
                <a:cs typeface="Arial MT"/>
              </a:rPr>
              <a:t>ThingSpeak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integration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provided </a:t>
            </a:r>
            <a:r>
              <a:rPr dirty="0" sz="1100" spc="-40">
                <a:latin typeface="Arial MT"/>
                <a:cs typeface="Arial MT"/>
              </a:rPr>
              <a:t>real-</a:t>
            </a:r>
            <a:r>
              <a:rPr dirty="0" sz="1100" spc="-10">
                <a:latin typeface="Arial MT"/>
                <a:cs typeface="Arial MT"/>
              </a:rPr>
              <a:t>time </a:t>
            </a:r>
            <a:r>
              <a:rPr dirty="0" sz="1100" spc="-20">
                <a:latin typeface="Arial MT"/>
                <a:cs typeface="Arial MT"/>
              </a:rPr>
              <a:t>monitoring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motion count,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light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status,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energy consumption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 better </a:t>
            </a:r>
            <a:r>
              <a:rPr dirty="0" sz="1100" spc="-70">
                <a:latin typeface="Arial MT"/>
                <a:cs typeface="Arial MT"/>
              </a:rPr>
              <a:t>analysis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optimization.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3333B2"/>
              </a:buClr>
              <a:buFont typeface="Lucida Sans Unicode"/>
              <a:buChar char="►"/>
            </a:pP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Contributions:</a:t>
            </a:r>
            <a:endParaRPr sz="1100">
              <a:latin typeface="Arial"/>
              <a:cs typeface="Arial"/>
            </a:endParaRPr>
          </a:p>
          <a:p>
            <a:pPr marL="327660" marR="496570" indent="-177165">
              <a:lnSpc>
                <a:spcPct val="102600"/>
              </a:lnSpc>
              <a:spcBef>
                <a:spcPts val="204"/>
              </a:spcBef>
              <a:buClr>
                <a:srgbClr val="3333B2"/>
              </a:buClr>
              <a:buFont typeface="Lucida Sans Unicode"/>
              <a:buChar char="►"/>
              <a:tabLst>
                <a:tab pos="327660" algn="l"/>
              </a:tabLst>
            </a:pPr>
            <a:r>
              <a:rPr dirty="0" sz="1100" spc="-35" b="1">
                <a:latin typeface="Arial"/>
                <a:cs typeface="Arial"/>
              </a:rPr>
              <a:t>Naimisha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Girish:</a:t>
            </a:r>
            <a:r>
              <a:rPr dirty="0" sz="1100" spc="80" b="1">
                <a:latin typeface="Arial"/>
                <a:cs typeface="Arial"/>
              </a:rPr>
              <a:t> </a:t>
            </a:r>
            <a:r>
              <a:rPr dirty="0" sz="1100" spc="-35">
                <a:latin typeface="Arial MT"/>
                <a:cs typeface="Arial MT"/>
              </a:rPr>
              <a:t>Set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up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ThingSpeak</a:t>
            </a:r>
            <a:r>
              <a:rPr dirty="0" sz="1100" spc="-20">
                <a:latin typeface="Arial MT"/>
                <a:cs typeface="Arial MT"/>
              </a:rPr>
              <a:t> integration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and </a:t>
            </a:r>
            <a:r>
              <a:rPr dirty="0" sz="1100" spc="-50">
                <a:latin typeface="Arial MT"/>
                <a:cs typeface="Arial MT"/>
              </a:rPr>
              <a:t>implemented</a:t>
            </a:r>
            <a:r>
              <a:rPr dirty="0" sz="1100" spc="35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energy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tracking.</a:t>
            </a:r>
            <a:endParaRPr sz="1100">
              <a:latin typeface="Arial MT"/>
              <a:cs typeface="Arial MT"/>
            </a:endParaRPr>
          </a:p>
          <a:p>
            <a:pPr marL="327660" marR="92075" indent="-177165">
              <a:lnSpc>
                <a:spcPct val="102600"/>
              </a:lnSpc>
              <a:spcBef>
                <a:spcPts val="185"/>
              </a:spcBef>
              <a:buClr>
                <a:srgbClr val="3333B2"/>
              </a:buClr>
              <a:buFont typeface="Lucida Sans Unicode"/>
              <a:buChar char="►"/>
              <a:tabLst>
                <a:tab pos="327660" algn="l"/>
              </a:tabLst>
            </a:pPr>
            <a:r>
              <a:rPr dirty="0" sz="1100" b="1">
                <a:latin typeface="Arial"/>
                <a:cs typeface="Arial"/>
              </a:rPr>
              <a:t>Diya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Kevat:</a:t>
            </a:r>
            <a:r>
              <a:rPr dirty="0" sz="1100" spc="65" b="1">
                <a:latin typeface="Arial"/>
                <a:cs typeface="Arial"/>
              </a:rPr>
              <a:t> </a:t>
            </a:r>
            <a:r>
              <a:rPr dirty="0" sz="1100" spc="-60">
                <a:latin typeface="Arial MT"/>
                <a:cs typeface="Arial MT"/>
              </a:rPr>
              <a:t>Developed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ESP32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control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logic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motion </a:t>
            </a:r>
            <a:r>
              <a:rPr dirty="0" sz="1100" spc="-30">
                <a:latin typeface="Arial MT"/>
                <a:cs typeface="Arial MT"/>
              </a:rPr>
              <a:t>detection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system.</a:t>
            </a:r>
            <a:endParaRPr sz="1100">
              <a:latin typeface="Arial MT"/>
              <a:cs typeface="Arial MT"/>
            </a:endParaRPr>
          </a:p>
          <a:p>
            <a:pPr marL="327660" marR="462915" indent="-177165">
              <a:lnSpc>
                <a:spcPct val="102699"/>
              </a:lnSpc>
              <a:spcBef>
                <a:spcPts val="185"/>
              </a:spcBef>
              <a:buClr>
                <a:srgbClr val="3333B2"/>
              </a:buClr>
              <a:buFont typeface="Lucida Sans Unicode"/>
              <a:buChar char="►"/>
              <a:tabLst>
                <a:tab pos="327660" algn="l"/>
              </a:tabLst>
            </a:pPr>
            <a:r>
              <a:rPr dirty="0" sz="1100" spc="-45" b="1">
                <a:latin typeface="Arial"/>
                <a:cs typeface="Arial"/>
              </a:rPr>
              <a:t>Vaishnavi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Nambiar: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55">
                <a:latin typeface="Arial MT"/>
                <a:cs typeface="Arial MT"/>
              </a:rPr>
              <a:t>Managed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hardware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setup,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sensor </a:t>
            </a:r>
            <a:r>
              <a:rPr dirty="0" sz="1100" spc="-25">
                <a:latin typeface="Arial MT"/>
                <a:cs typeface="Arial MT"/>
              </a:rPr>
              <a:t>calibration,</a:t>
            </a:r>
            <a:r>
              <a:rPr dirty="0" sz="1100" spc="-10">
                <a:latin typeface="Arial MT"/>
                <a:cs typeface="Arial MT"/>
              </a:rPr>
              <a:t> data </a:t>
            </a:r>
            <a:r>
              <a:rPr dirty="0" sz="1100" spc="-55">
                <a:latin typeface="Arial MT"/>
                <a:cs typeface="Arial MT"/>
              </a:rPr>
              <a:t>analysis,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-10">
                <a:latin typeface="Arial MT"/>
                <a:cs typeface="Arial MT"/>
              </a:rPr>
              <a:t> documentation.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Naimisha Girish - 21CSB0F08 Diya Kevat - 21CSB0F10 Vaishnavi Pradeep Nambiar - 21CSB0F12 </dc:creator>
  <dc:title>IoT-Based Classroom Light Control System</dc:title>
  <dcterms:created xsi:type="dcterms:W3CDTF">2025-04-03T12:55:58Z</dcterms:created>
  <dcterms:modified xsi:type="dcterms:W3CDTF">2025-04-03T12:55:58Z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2025-04-03T00:00:00Z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