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728" y="845449"/>
            <a:ext cx="3258642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14833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1957" y="903603"/>
            <a:ext cx="3855720" cy="164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IoT-</a:t>
            </a:r>
            <a:r>
              <a:rPr dirty="0" spc="-25"/>
              <a:t>Based</a:t>
            </a:r>
            <a:r>
              <a:rPr dirty="0" spc="-45"/>
              <a:t> </a:t>
            </a:r>
            <a:r>
              <a:rPr dirty="0" spc="-35"/>
              <a:t>Classroom</a:t>
            </a:r>
            <a:r>
              <a:rPr dirty="0" spc="-45"/>
              <a:t> </a:t>
            </a:r>
            <a:r>
              <a:rPr dirty="0"/>
              <a:t>Light</a:t>
            </a:r>
            <a:r>
              <a:rPr dirty="0" spc="-45"/>
              <a:t> </a:t>
            </a:r>
            <a:r>
              <a:rPr dirty="0"/>
              <a:t>Control</a:t>
            </a:r>
            <a:r>
              <a:rPr dirty="0" spc="-45"/>
              <a:t> </a:t>
            </a:r>
            <a:r>
              <a:rPr dirty="0" spc="-20"/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81138" y="1374380"/>
            <a:ext cx="2446655" cy="10896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357505" marR="350520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Arial MT"/>
                <a:cs typeface="Arial MT"/>
              </a:rPr>
              <a:t>Naimisha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Girish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21CSB0F08 </a:t>
            </a:r>
            <a:r>
              <a:rPr dirty="0" sz="1100" spc="-25">
                <a:latin typeface="Arial MT"/>
                <a:cs typeface="Arial MT"/>
              </a:rPr>
              <a:t>Diya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Kevat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21CSB0F10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Arial MT"/>
                <a:cs typeface="Arial MT"/>
              </a:rPr>
              <a:t>Vaishnavi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Pradeep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Nambiar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21CSB0F12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April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3,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2025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9194" y="668171"/>
            <a:ext cx="3877310" cy="22028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50800" marR="76835">
              <a:lnSpc>
                <a:spcPct val="102600"/>
              </a:lnSpc>
              <a:spcBef>
                <a:spcPts val="55"/>
              </a:spcBef>
            </a:pPr>
            <a:r>
              <a:rPr dirty="0" sz="1100" spc="-25" b="1">
                <a:latin typeface="Arial"/>
                <a:cs typeface="Arial"/>
              </a:rPr>
              <a:t>Problem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Statement: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70">
                <a:latin typeface="Arial MT"/>
                <a:cs typeface="Arial MT"/>
              </a:rPr>
              <a:t>Classroom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lights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are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often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left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20">
                <a:latin typeface="Arial MT"/>
                <a:cs typeface="Arial MT"/>
              </a:rPr>
              <a:t> even </a:t>
            </a:r>
            <a:r>
              <a:rPr dirty="0" sz="1100" spc="-60">
                <a:latin typeface="Arial MT"/>
                <a:cs typeface="Arial MT"/>
              </a:rPr>
              <a:t>when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room is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empty,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leading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unnecessary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energy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wastage.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125"/>
              </a:spcBef>
            </a:pPr>
            <a:r>
              <a:rPr dirty="0" sz="1100" spc="-10" b="1">
                <a:latin typeface="Arial"/>
                <a:cs typeface="Arial"/>
              </a:rPr>
              <a:t>Objectives:</a:t>
            </a:r>
            <a:endParaRPr sz="1100">
              <a:latin typeface="Arial"/>
              <a:cs typeface="Arial"/>
            </a:endParaRPr>
          </a:p>
          <a:p>
            <a:pPr marL="327660" marR="8826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55">
                <a:latin typeface="Arial MT"/>
                <a:cs typeface="Arial MT"/>
              </a:rPr>
              <a:t>Develop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35" b="1">
                <a:latin typeface="Arial"/>
                <a:cs typeface="Arial"/>
              </a:rPr>
              <a:t>motion-</a:t>
            </a:r>
            <a:r>
              <a:rPr dirty="0" sz="1100" spc="-20" b="1">
                <a:latin typeface="Arial"/>
                <a:cs typeface="Arial"/>
              </a:rPr>
              <a:t>activated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lighting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65" b="1">
                <a:latin typeface="Arial"/>
                <a:cs typeface="Arial"/>
              </a:rPr>
              <a:t>system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automate </a:t>
            </a:r>
            <a:r>
              <a:rPr dirty="0" sz="1100" spc="-10">
                <a:latin typeface="Arial MT"/>
                <a:cs typeface="Arial MT"/>
              </a:rPr>
              <a:t>lighting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control.</a:t>
            </a:r>
            <a:endParaRPr sz="1100">
              <a:latin typeface="Arial MT"/>
              <a:cs typeface="Arial MT"/>
            </a:endParaRPr>
          </a:p>
          <a:p>
            <a:pPr marL="327660" marR="431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10" b="1">
                <a:latin typeface="Arial"/>
                <a:cs typeface="Arial"/>
              </a:rPr>
              <a:t>Optimize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energy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efficiency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>
                <a:latin typeface="Arial MT"/>
                <a:cs typeface="Arial MT"/>
              </a:rPr>
              <a:t>by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reducing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unnecessary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power </a:t>
            </a:r>
            <a:r>
              <a:rPr dirty="0" sz="1100" spc="-10">
                <a:latin typeface="Arial MT"/>
                <a:cs typeface="Arial MT"/>
              </a:rPr>
              <a:t>consumption.</a:t>
            </a:r>
            <a:endParaRPr sz="1100">
              <a:latin typeface="Arial MT"/>
              <a:cs typeface="Arial MT"/>
            </a:endParaRPr>
          </a:p>
          <a:p>
            <a:pPr marL="327660" marR="252729" indent="-177165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35">
                <a:latin typeface="Arial MT"/>
                <a:cs typeface="Arial MT"/>
              </a:rPr>
              <a:t>Implement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 b="1">
                <a:latin typeface="Arial"/>
                <a:cs typeface="Arial"/>
              </a:rPr>
              <a:t>remote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monitoring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and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data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logging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35">
                <a:latin typeface="Arial MT"/>
                <a:cs typeface="Arial MT"/>
              </a:rPr>
              <a:t>using </a:t>
            </a:r>
            <a:r>
              <a:rPr dirty="0" sz="1100" spc="-10">
                <a:latin typeface="Arial MT"/>
                <a:cs typeface="Arial MT"/>
              </a:rPr>
              <a:t>ThingSpeak.</a:t>
            </a:r>
            <a:endParaRPr sz="1100">
              <a:latin typeface="Arial MT"/>
              <a:cs typeface="Arial MT"/>
            </a:endParaRPr>
          </a:p>
          <a:p>
            <a:pPr marL="327660" marR="294005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27660" algn="l"/>
              </a:tabLst>
            </a:pPr>
            <a:r>
              <a:rPr dirty="0" sz="1100" spc="-70">
                <a:latin typeface="Arial MT"/>
                <a:cs typeface="Arial MT"/>
              </a:rPr>
              <a:t>Ensure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 </a:t>
            </a:r>
            <a:r>
              <a:rPr dirty="0" sz="1100" spc="-65">
                <a:latin typeface="Arial MT"/>
                <a:cs typeface="Arial MT"/>
              </a:rPr>
              <a:t>system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5" b="1">
                <a:latin typeface="Arial"/>
                <a:cs typeface="Arial"/>
              </a:rPr>
              <a:t>user-</a:t>
            </a:r>
            <a:r>
              <a:rPr dirty="0" sz="1100" spc="-40" b="1">
                <a:latin typeface="Arial"/>
                <a:cs typeface="Arial"/>
              </a:rPr>
              <a:t>friendly,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cost-</a:t>
            </a:r>
            <a:r>
              <a:rPr dirty="0" sz="1100" spc="-20" b="1">
                <a:latin typeface="Arial"/>
                <a:cs typeface="Arial"/>
              </a:rPr>
              <a:t>effective,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and </a:t>
            </a:r>
            <a:r>
              <a:rPr dirty="0" sz="1100" spc="-10" b="1">
                <a:latin typeface="Arial"/>
                <a:cs typeface="Arial"/>
              </a:rPr>
              <a:t>scalable.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3817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Proposed</a:t>
            </a:r>
            <a:r>
              <a:rPr dirty="0" spc="-45"/>
              <a:t> </a:t>
            </a:r>
            <a:r>
              <a:rPr dirty="0" spc="-20"/>
              <a:t>Solution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310234"/>
            <a:ext cx="3913504" cy="15684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92759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Arial MT"/>
                <a:cs typeface="Arial MT"/>
              </a:rPr>
              <a:t>An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ESP32-</a:t>
            </a:r>
            <a:r>
              <a:rPr dirty="0" sz="1100" spc="-70">
                <a:latin typeface="Arial MT"/>
                <a:cs typeface="Arial MT"/>
              </a:rPr>
              <a:t>based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Motion-</a:t>
            </a:r>
            <a:r>
              <a:rPr dirty="0" sz="1100" spc="-10">
                <a:latin typeface="Arial MT"/>
                <a:cs typeface="Arial MT"/>
              </a:rPr>
              <a:t>Activated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Smart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Lighting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System </a:t>
            </a:r>
            <a:r>
              <a:rPr dirty="0" sz="1100" spc="-30">
                <a:latin typeface="Arial MT"/>
                <a:cs typeface="Arial MT"/>
              </a:rPr>
              <a:t>integrated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ThingSpeak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 </a:t>
            </a:r>
            <a:r>
              <a:rPr dirty="0" sz="1100" spc="-40">
                <a:latin typeface="Arial MT"/>
                <a:cs typeface="Arial MT"/>
              </a:rPr>
              <a:t>real-</a:t>
            </a:r>
            <a:r>
              <a:rPr dirty="0" sz="1100" spc="-10">
                <a:latin typeface="Arial MT"/>
                <a:cs typeface="Arial MT"/>
              </a:rPr>
              <a:t>time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data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logging.</a:t>
            </a:r>
            <a:endParaRPr sz="1100">
              <a:latin typeface="Arial MT"/>
              <a:cs typeface="Arial MT"/>
            </a:endParaRPr>
          </a:p>
          <a:p>
            <a:pPr marL="12700" marR="163195">
              <a:lnSpc>
                <a:spcPct val="102699"/>
              </a:lnSpc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Components: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 spc="-10">
                <a:latin typeface="Arial MT"/>
                <a:cs typeface="Arial MT"/>
              </a:rPr>
              <a:t>PIR </a:t>
            </a:r>
            <a:r>
              <a:rPr dirty="0" sz="1100">
                <a:latin typeface="Arial MT"/>
                <a:cs typeface="Arial MT"/>
              </a:rPr>
              <a:t>Motion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Sensor,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ESP32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Microcontroller, </a:t>
            </a:r>
            <a:r>
              <a:rPr dirty="0" sz="1100" spc="-70">
                <a:latin typeface="Arial MT"/>
                <a:cs typeface="Arial MT"/>
              </a:rPr>
              <a:t>Relay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Module,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WiFi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Connection,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ThingSpeak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35" b="1">
                <a:latin typeface="Arial"/>
                <a:cs typeface="Arial"/>
              </a:rPr>
              <a:t>Solution</a:t>
            </a:r>
            <a:r>
              <a:rPr dirty="0" sz="1100" spc="-30" b="1">
                <a:latin typeface="Arial"/>
                <a:cs typeface="Arial"/>
              </a:rPr>
              <a:t> Explanation: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PIR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90">
                <a:latin typeface="Arial MT"/>
                <a:cs typeface="Arial MT"/>
              </a:rPr>
              <a:t>sensor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detects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motion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signals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ESP32,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0">
                <a:latin typeface="Arial MT"/>
                <a:cs typeface="Arial MT"/>
              </a:rPr>
              <a:t>which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activates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relay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turn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light.</a:t>
            </a:r>
            <a:r>
              <a:rPr dirty="0" sz="1100" spc="1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If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no </a:t>
            </a:r>
            <a:r>
              <a:rPr dirty="0" sz="1100" spc="-10">
                <a:latin typeface="Arial MT"/>
                <a:cs typeface="Arial MT"/>
              </a:rPr>
              <a:t>motion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detected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20">
                <a:latin typeface="Arial MT"/>
                <a:cs typeface="Arial MT"/>
              </a:rPr>
              <a:t> 10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seconds,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light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turns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off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automatically.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75">
                <a:latin typeface="Arial MT"/>
                <a:cs typeface="Arial MT"/>
              </a:rPr>
              <a:t>ESP32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sends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real-</a:t>
            </a:r>
            <a:r>
              <a:rPr dirty="0" sz="1100" spc="-10">
                <a:latin typeface="Arial MT"/>
                <a:cs typeface="Arial MT"/>
              </a:rPr>
              <a:t>time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data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ThingSpeak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every</a:t>
            </a:r>
            <a:r>
              <a:rPr dirty="0" sz="1100" spc="-10">
                <a:latin typeface="Arial MT"/>
                <a:cs typeface="Arial MT"/>
              </a:rPr>
              <a:t> 15 seconds </a:t>
            </a:r>
            <a:r>
              <a:rPr dirty="0" sz="1100">
                <a:latin typeface="Arial MT"/>
                <a:cs typeface="Arial MT"/>
              </a:rPr>
              <a:t>for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monitoring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motion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count,</a:t>
            </a:r>
            <a:r>
              <a:rPr dirty="0" sz="1100">
                <a:latin typeface="Arial MT"/>
                <a:cs typeface="Arial MT"/>
              </a:rPr>
              <a:t> light </a:t>
            </a:r>
            <a:r>
              <a:rPr dirty="0" sz="1100" spc="-20">
                <a:latin typeface="Arial MT"/>
                <a:cs typeface="Arial MT"/>
              </a:rPr>
              <a:t>status,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and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70">
                <a:latin typeface="Arial MT"/>
                <a:cs typeface="Arial MT"/>
              </a:rPr>
              <a:t>energy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usage.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593" y="1928251"/>
            <a:ext cx="1360850" cy="11331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52536" y="3182828"/>
            <a:ext cx="15036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333B2"/>
                </a:solidFill>
                <a:latin typeface="Arial MT"/>
                <a:cs typeface="Arial MT"/>
              </a:rPr>
              <a:t>Figure:</a:t>
            </a:r>
            <a:r>
              <a:rPr dirty="0" sz="1000" spc="-2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System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Architecture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Results</a:t>
            </a:r>
            <a:r>
              <a:rPr dirty="0" spc="-60"/>
              <a:t> </a:t>
            </a:r>
            <a:r>
              <a:rPr dirty="0" spc="-35"/>
              <a:t>and</a:t>
            </a:r>
            <a:r>
              <a:rPr dirty="0" spc="-60"/>
              <a:t> </a:t>
            </a:r>
            <a:r>
              <a:rPr dirty="0" spc="-30"/>
              <a:t>Testing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34657" y="322540"/>
            <a:ext cx="3688079" cy="10668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1930" algn="l"/>
              </a:tabLst>
            </a:pPr>
            <a:r>
              <a:rPr dirty="0" sz="1100" b="1">
                <a:latin typeface="Arial"/>
                <a:cs typeface="Arial"/>
              </a:rPr>
              <a:t>Motion </a:t>
            </a:r>
            <a:r>
              <a:rPr dirty="0" sz="1100" spc="-10" b="1">
                <a:latin typeface="Arial"/>
                <a:cs typeface="Arial"/>
              </a:rPr>
              <a:t>Detection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Accuracy:</a:t>
            </a:r>
            <a:r>
              <a:rPr dirty="0" sz="1100" spc="95" b="1">
                <a:latin typeface="Arial"/>
                <a:cs typeface="Arial"/>
              </a:rPr>
              <a:t> </a:t>
            </a:r>
            <a:r>
              <a:rPr dirty="0" sz="1100" spc="-10">
                <a:latin typeface="Arial MT"/>
                <a:cs typeface="Arial MT"/>
              </a:rPr>
              <a:t>PIR </a:t>
            </a:r>
            <a:r>
              <a:rPr dirty="0" sz="1100" spc="-90">
                <a:latin typeface="Arial MT"/>
                <a:cs typeface="Arial MT"/>
              </a:rPr>
              <a:t>sensor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40">
                <a:latin typeface="Arial MT"/>
                <a:cs typeface="Arial MT"/>
              </a:rPr>
              <a:t>detected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motion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an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80">
                <a:latin typeface="Arial MT"/>
                <a:cs typeface="Arial MT"/>
              </a:rPr>
              <a:t>average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85">
                <a:latin typeface="Arial MT"/>
                <a:cs typeface="Arial MT"/>
              </a:rPr>
              <a:t>response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time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1-</a:t>
            </a:r>
            <a:r>
              <a:rPr dirty="0" sz="1100">
                <a:latin typeface="Arial MT"/>
                <a:cs typeface="Arial MT"/>
              </a:rPr>
              <a:t>2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seconds.</a:t>
            </a:r>
            <a:endParaRPr sz="1100">
              <a:latin typeface="Arial MT"/>
              <a:cs typeface="Arial MT"/>
            </a:endParaRPr>
          </a:p>
          <a:p>
            <a:pPr marL="201930" marR="22860" indent="-177165">
              <a:lnSpc>
                <a:spcPct val="102699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01930" algn="l"/>
              </a:tabLst>
            </a:pPr>
            <a:r>
              <a:rPr dirty="0" sz="1100" b="1">
                <a:latin typeface="Arial"/>
                <a:cs typeface="Arial"/>
              </a:rPr>
              <a:t>Auto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Turn-</a:t>
            </a:r>
            <a:r>
              <a:rPr dirty="0" sz="1100" b="1">
                <a:latin typeface="Arial"/>
                <a:cs typeface="Arial"/>
              </a:rPr>
              <a:t>Off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Efficiency:</a:t>
            </a:r>
            <a:r>
              <a:rPr dirty="0" sz="1100" spc="105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65">
                <a:latin typeface="Arial MT"/>
                <a:cs typeface="Arial MT"/>
              </a:rPr>
              <a:t>system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successfully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turned </a:t>
            </a:r>
            <a:r>
              <a:rPr dirty="0" sz="1100">
                <a:latin typeface="Arial MT"/>
                <a:cs typeface="Arial MT"/>
              </a:rPr>
              <a:t>off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 light </a:t>
            </a:r>
            <a:r>
              <a:rPr dirty="0" sz="1100" spc="-30">
                <a:latin typeface="Arial MT"/>
                <a:cs typeface="Arial MT"/>
              </a:rPr>
              <a:t>exactly</a:t>
            </a:r>
            <a:r>
              <a:rPr dirty="0" sz="1100">
                <a:latin typeface="Arial MT"/>
                <a:cs typeface="Arial MT"/>
              </a:rPr>
              <a:t> after </a:t>
            </a:r>
            <a:r>
              <a:rPr dirty="0" sz="1100" spc="-10">
                <a:latin typeface="Arial MT"/>
                <a:cs typeface="Arial MT"/>
              </a:rPr>
              <a:t>10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seconds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 </a:t>
            </a:r>
            <a:r>
              <a:rPr dirty="0" sz="1100" spc="-10">
                <a:latin typeface="Arial MT"/>
                <a:cs typeface="Arial MT"/>
              </a:rPr>
              <a:t>inactivity.</a:t>
            </a:r>
            <a:endParaRPr sz="1100">
              <a:latin typeface="Arial MT"/>
              <a:cs typeface="Arial MT"/>
            </a:endParaRPr>
          </a:p>
          <a:p>
            <a:pPr marL="201930" marR="115570" indent="-177165">
              <a:lnSpc>
                <a:spcPct val="102600"/>
              </a:lnSpc>
              <a:spcBef>
                <a:spcPts val="60"/>
              </a:spcBef>
              <a:buClr>
                <a:srgbClr val="3333B2"/>
              </a:buClr>
              <a:buFont typeface="Lucida Sans Unicode"/>
              <a:buChar char="►"/>
              <a:tabLst>
                <a:tab pos="201930" algn="l"/>
              </a:tabLst>
            </a:pPr>
            <a:r>
              <a:rPr dirty="0" sz="1100" b="1">
                <a:latin typeface="Arial"/>
                <a:cs typeface="Arial"/>
              </a:rPr>
              <a:t>Data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Transmission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Reliability:</a:t>
            </a:r>
            <a:r>
              <a:rPr dirty="0" sz="1100" spc="110" b="1">
                <a:latin typeface="Arial"/>
                <a:cs typeface="Arial"/>
              </a:rPr>
              <a:t> </a:t>
            </a:r>
            <a:r>
              <a:rPr dirty="0" sz="1100">
                <a:latin typeface="Arial MT"/>
                <a:cs typeface="Arial MT"/>
              </a:rPr>
              <a:t>Data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was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transmitted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to </a:t>
            </a:r>
            <a:r>
              <a:rPr dirty="0" sz="1100" spc="-45">
                <a:latin typeface="Arial MT"/>
                <a:cs typeface="Arial MT"/>
              </a:rPr>
              <a:t>ThingSpeak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5">
                <a:latin typeface="Arial MT"/>
                <a:cs typeface="Arial MT"/>
              </a:rPr>
              <a:t>every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15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95">
                <a:latin typeface="Arial MT"/>
                <a:cs typeface="Arial MT"/>
              </a:rPr>
              <a:t>seconds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with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99%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5">
                <a:latin typeface="Arial MT"/>
                <a:cs typeface="Arial MT"/>
              </a:rPr>
              <a:t>success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rate.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673" y="1470238"/>
            <a:ext cx="2314479" cy="149878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18678" y="3090435"/>
            <a:ext cx="11709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5">
                <a:solidFill>
                  <a:srgbClr val="3333B2"/>
                </a:solidFill>
                <a:latin typeface="Arial MT"/>
                <a:cs typeface="Arial MT"/>
              </a:rPr>
              <a:t>Figure: </a:t>
            </a:r>
            <a:r>
              <a:rPr dirty="0" sz="1000" spc="-30">
                <a:latin typeface="Arial MT"/>
                <a:cs typeface="Arial MT"/>
              </a:rPr>
              <a:t>Result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55">
                <a:latin typeface="Arial MT"/>
                <a:cs typeface="Arial MT"/>
              </a:rPr>
              <a:t>Graphs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214629" marR="52069" indent="-17716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dirty="0" sz="1100" spc="-10" b="1">
                <a:latin typeface="Arial"/>
                <a:cs typeface="Arial"/>
              </a:rPr>
              <a:t>Automated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30" b="1">
                <a:latin typeface="Arial"/>
                <a:cs typeface="Arial"/>
              </a:rPr>
              <a:t>Lighting</a:t>
            </a:r>
            <a:r>
              <a:rPr dirty="0" sz="1100" spc="2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Control: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/>
              <a:t>The</a:t>
            </a:r>
            <a:r>
              <a:rPr dirty="0" sz="1100" spc="-15"/>
              <a:t> </a:t>
            </a:r>
            <a:r>
              <a:rPr dirty="0" sz="1100" spc="-65"/>
              <a:t>system</a:t>
            </a:r>
            <a:r>
              <a:rPr dirty="0" sz="1100" spc="-10"/>
              <a:t> </a:t>
            </a:r>
            <a:r>
              <a:rPr dirty="0" sz="1100" spc="-20"/>
              <a:t>efficiently</a:t>
            </a:r>
            <a:r>
              <a:rPr dirty="0" sz="1100" spc="-10"/>
              <a:t> turned </a:t>
            </a:r>
            <a:r>
              <a:rPr dirty="0" sz="1100"/>
              <a:t>the</a:t>
            </a:r>
            <a:r>
              <a:rPr dirty="0" sz="1100" spc="-20"/>
              <a:t> </a:t>
            </a:r>
            <a:r>
              <a:rPr dirty="0" sz="1100"/>
              <a:t>light</a:t>
            </a:r>
            <a:r>
              <a:rPr dirty="0" sz="1100" spc="-20"/>
              <a:t> </a:t>
            </a:r>
            <a:r>
              <a:rPr dirty="0" sz="1100"/>
              <a:t>ON</a:t>
            </a:r>
            <a:r>
              <a:rPr dirty="0" sz="1100" spc="-20"/>
              <a:t> </a:t>
            </a:r>
            <a:r>
              <a:rPr dirty="0" sz="1100" spc="-25"/>
              <a:t>upon</a:t>
            </a:r>
            <a:r>
              <a:rPr dirty="0" sz="1100" spc="-20"/>
              <a:t> </a:t>
            </a:r>
            <a:r>
              <a:rPr dirty="0" sz="1100" spc="-10"/>
              <a:t>motion</a:t>
            </a:r>
            <a:r>
              <a:rPr dirty="0" sz="1100" spc="-20"/>
              <a:t> </a:t>
            </a:r>
            <a:r>
              <a:rPr dirty="0" sz="1100" spc="-30"/>
              <a:t>detection</a:t>
            </a:r>
            <a:r>
              <a:rPr dirty="0" sz="1100" spc="-15"/>
              <a:t> </a:t>
            </a:r>
            <a:r>
              <a:rPr dirty="0" sz="1100" spc="-45"/>
              <a:t>and</a:t>
            </a:r>
            <a:r>
              <a:rPr dirty="0" sz="1100" spc="-20"/>
              <a:t> </a:t>
            </a:r>
            <a:r>
              <a:rPr dirty="0" sz="1100" spc="-25"/>
              <a:t>OFF</a:t>
            </a:r>
            <a:r>
              <a:rPr dirty="0" sz="1100" spc="-20"/>
              <a:t> </a:t>
            </a:r>
            <a:r>
              <a:rPr dirty="0" sz="1100"/>
              <a:t>after</a:t>
            </a:r>
            <a:r>
              <a:rPr dirty="0" sz="1100" spc="-20"/>
              <a:t> </a:t>
            </a:r>
            <a:r>
              <a:rPr dirty="0" sz="1100" spc="-25"/>
              <a:t>10</a:t>
            </a:r>
            <a:r>
              <a:rPr dirty="0" sz="1100" spc="500"/>
              <a:t> </a:t>
            </a:r>
            <a:r>
              <a:rPr dirty="0" sz="1100" spc="-95"/>
              <a:t>seconds</a:t>
            </a:r>
            <a:r>
              <a:rPr dirty="0" sz="1100" spc="20"/>
              <a:t> </a:t>
            </a:r>
            <a:r>
              <a:rPr dirty="0" sz="1100"/>
              <a:t>of</a:t>
            </a:r>
            <a:r>
              <a:rPr dirty="0" sz="1100" spc="-25"/>
              <a:t> </a:t>
            </a:r>
            <a:r>
              <a:rPr dirty="0" sz="1100" spc="-10"/>
              <a:t>inactivity,</a:t>
            </a:r>
            <a:r>
              <a:rPr dirty="0" sz="1100"/>
              <a:t> </a:t>
            </a:r>
            <a:r>
              <a:rPr dirty="0" sz="1100" spc="-25"/>
              <a:t>minimizing</a:t>
            </a:r>
            <a:r>
              <a:rPr dirty="0" sz="1100" spc="-5"/>
              <a:t> </a:t>
            </a:r>
            <a:r>
              <a:rPr dirty="0" sz="1100" spc="-40"/>
              <a:t>manual</a:t>
            </a:r>
            <a:r>
              <a:rPr dirty="0" sz="1100"/>
              <a:t> </a:t>
            </a:r>
            <a:r>
              <a:rPr dirty="0" sz="1100" spc="-10"/>
              <a:t>effort.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dirty="0" sz="1100" spc="-20" b="1">
                <a:latin typeface="Arial"/>
                <a:cs typeface="Arial"/>
              </a:rPr>
              <a:t>Efficient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Power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Usage: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/>
              <a:t>By</a:t>
            </a:r>
            <a:r>
              <a:rPr dirty="0" sz="1100" spc="-20"/>
              <a:t> activating </a:t>
            </a:r>
            <a:r>
              <a:rPr dirty="0" sz="1100" spc="-10"/>
              <a:t>lights</a:t>
            </a:r>
            <a:r>
              <a:rPr dirty="0" sz="1100" spc="-20"/>
              <a:t> only when </a:t>
            </a:r>
            <a:r>
              <a:rPr dirty="0" sz="1100" spc="-80"/>
              <a:t>needed,</a:t>
            </a:r>
            <a:r>
              <a:rPr dirty="0" sz="1100" spc="10"/>
              <a:t> </a:t>
            </a:r>
            <a:r>
              <a:rPr dirty="0" sz="1100"/>
              <a:t>the</a:t>
            </a:r>
            <a:r>
              <a:rPr dirty="0" sz="1100" spc="10"/>
              <a:t> </a:t>
            </a:r>
            <a:r>
              <a:rPr dirty="0" sz="1100" spc="-65"/>
              <a:t>system</a:t>
            </a:r>
            <a:r>
              <a:rPr dirty="0" sz="1100" spc="10"/>
              <a:t> </a:t>
            </a:r>
            <a:r>
              <a:rPr dirty="0" sz="1100" spc="-60"/>
              <a:t>reduced</a:t>
            </a:r>
            <a:r>
              <a:rPr dirty="0" sz="1100" spc="10"/>
              <a:t> </a:t>
            </a:r>
            <a:r>
              <a:rPr dirty="0" sz="1100" spc="-70"/>
              <a:t>energy</a:t>
            </a:r>
            <a:r>
              <a:rPr dirty="0" sz="1100" spc="10"/>
              <a:t> </a:t>
            </a:r>
            <a:r>
              <a:rPr dirty="0" sz="1100" spc="-65"/>
              <a:t>waste</a:t>
            </a:r>
            <a:r>
              <a:rPr dirty="0" sz="1100" spc="10"/>
              <a:t> </a:t>
            </a:r>
            <a:r>
              <a:rPr dirty="0" sz="1100" spc="-45"/>
              <a:t>and</a:t>
            </a:r>
            <a:r>
              <a:rPr dirty="0" sz="1100" spc="10"/>
              <a:t> </a:t>
            </a:r>
            <a:r>
              <a:rPr dirty="0" sz="1100" spc="-45"/>
              <a:t>improved</a:t>
            </a:r>
            <a:r>
              <a:rPr dirty="0" sz="1100" spc="10"/>
              <a:t> </a:t>
            </a:r>
            <a:r>
              <a:rPr dirty="0" sz="1100" spc="-25"/>
              <a:t>power </a:t>
            </a:r>
            <a:r>
              <a:rPr dirty="0" sz="1100" spc="-10"/>
              <a:t>efficiency.</a:t>
            </a:r>
            <a:endParaRPr sz="1100">
              <a:latin typeface="Arial"/>
              <a:cs typeface="Arial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4629" algn="l"/>
              </a:tabLst>
            </a:pPr>
            <a:r>
              <a:rPr dirty="0" sz="1100" spc="-35" b="1">
                <a:latin typeface="Arial"/>
                <a:cs typeface="Arial"/>
              </a:rPr>
              <a:t>Reliable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Data</a:t>
            </a:r>
            <a:r>
              <a:rPr dirty="0" sz="1100" spc="4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Logging:</a:t>
            </a:r>
            <a:r>
              <a:rPr dirty="0" sz="1100" spc="120" b="1">
                <a:latin typeface="Arial"/>
                <a:cs typeface="Arial"/>
              </a:rPr>
              <a:t> </a:t>
            </a:r>
            <a:r>
              <a:rPr dirty="0" sz="1100" spc="-45"/>
              <a:t>ThingSpeak</a:t>
            </a:r>
            <a:r>
              <a:rPr dirty="0" sz="1100" spc="20"/>
              <a:t> </a:t>
            </a:r>
            <a:r>
              <a:rPr dirty="0" sz="1100" spc="-20"/>
              <a:t>integration</a:t>
            </a:r>
            <a:r>
              <a:rPr dirty="0" sz="1100" spc="15"/>
              <a:t> </a:t>
            </a:r>
            <a:r>
              <a:rPr dirty="0" sz="1100" spc="-10"/>
              <a:t>provided </a:t>
            </a:r>
            <a:r>
              <a:rPr dirty="0" sz="1100" spc="-40"/>
              <a:t>real-</a:t>
            </a:r>
            <a:r>
              <a:rPr dirty="0" sz="1100" spc="-10"/>
              <a:t>time </a:t>
            </a:r>
            <a:r>
              <a:rPr dirty="0" sz="1100" spc="-20"/>
              <a:t>monitoring</a:t>
            </a:r>
            <a:r>
              <a:rPr dirty="0" sz="1100" spc="-10"/>
              <a:t> </a:t>
            </a:r>
            <a:r>
              <a:rPr dirty="0" sz="1100"/>
              <a:t>of</a:t>
            </a:r>
            <a:r>
              <a:rPr dirty="0" sz="1100" spc="-5"/>
              <a:t> </a:t>
            </a:r>
            <a:r>
              <a:rPr dirty="0" sz="1100" spc="-10"/>
              <a:t>motion count,</a:t>
            </a:r>
            <a:r>
              <a:rPr dirty="0" sz="1100" spc="-5"/>
              <a:t> </a:t>
            </a:r>
            <a:r>
              <a:rPr dirty="0" sz="1100"/>
              <a:t>light</a:t>
            </a:r>
            <a:r>
              <a:rPr dirty="0" sz="1100" spc="-10"/>
              <a:t> </a:t>
            </a:r>
            <a:r>
              <a:rPr dirty="0" sz="1100" spc="-20"/>
              <a:t>status,</a:t>
            </a:r>
            <a:r>
              <a:rPr dirty="0" sz="1100" spc="-5"/>
              <a:t> </a:t>
            </a:r>
            <a:r>
              <a:rPr dirty="0" sz="1100" spc="-45"/>
              <a:t>and</a:t>
            </a:r>
            <a:r>
              <a:rPr dirty="0" sz="1100" spc="-10"/>
              <a:t> </a:t>
            </a:r>
            <a:r>
              <a:rPr dirty="0" sz="1100" spc="-45"/>
              <a:t>energy </a:t>
            </a:r>
            <a:r>
              <a:rPr dirty="0" sz="1100" spc="-40"/>
              <a:t>consumption</a:t>
            </a:r>
            <a:r>
              <a:rPr dirty="0" sz="1100" spc="-5"/>
              <a:t> </a:t>
            </a:r>
            <a:r>
              <a:rPr dirty="0" sz="1100"/>
              <a:t>for better </a:t>
            </a:r>
            <a:r>
              <a:rPr dirty="0" sz="1100" spc="-70"/>
              <a:t>analysis</a:t>
            </a:r>
            <a:r>
              <a:rPr dirty="0" sz="1100"/>
              <a:t> </a:t>
            </a:r>
            <a:r>
              <a:rPr dirty="0" sz="1100" spc="-45"/>
              <a:t>and</a:t>
            </a:r>
            <a:r>
              <a:rPr dirty="0" sz="1100"/>
              <a:t> </a:t>
            </a:r>
            <a:r>
              <a:rPr dirty="0" sz="1100" spc="-10"/>
              <a:t>optimization.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Naimisha Girish - 21CSB0F08 Diya Kevat - 21CSB0F10 Vaishnavi Pradeep Nambiar - 21CSB0F12 </dc:creator>
  <dc:title>IoT-Based Classroom Light Control System</dc:title>
  <dcterms:created xsi:type="dcterms:W3CDTF">2025-04-03T12:22:00Z</dcterms:created>
  <dcterms:modified xsi:type="dcterms:W3CDTF">2025-04-03T12:22:00Z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2025-04-03T00:00:00Z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