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latsi" panose="020B0604020202020204" charset="0"/>
      <p:regular r:id="rId17"/>
    </p:embeddedFont>
    <p:embeddedFont>
      <p:font typeface="DM Serif Display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nria Serif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28AD4-867A-4B2A-B4DD-43A04F34A31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077F-96A7-48DD-8D82-F166B748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8077F-96A7-48DD-8D82-F166B74823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2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2831" y="2992545"/>
            <a:ext cx="19581159" cy="2688984"/>
            <a:chOff x="0" y="0"/>
            <a:chExt cx="5157178" cy="7082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57177" cy="708210"/>
            </a:xfrm>
            <a:custGeom>
              <a:avLst/>
              <a:gdLst/>
              <a:ahLst/>
              <a:cxnLst/>
              <a:rect l="l" t="t" r="r" b="b"/>
              <a:pathLst>
                <a:path w="5157177" h="708210">
                  <a:moveTo>
                    <a:pt x="0" y="0"/>
                  </a:moveTo>
                  <a:lnTo>
                    <a:pt x="5157177" y="0"/>
                  </a:lnTo>
                  <a:lnTo>
                    <a:pt x="5157177" y="708210"/>
                  </a:lnTo>
                  <a:lnTo>
                    <a:pt x="0" y="708210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57178" cy="746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36344" y="3071305"/>
            <a:ext cx="16015311" cy="2410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792"/>
              </a:lnSpc>
            </a:pPr>
            <a:r>
              <a:rPr lang="en-US" sz="10000" dirty="0" smtClean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Student Stream Selection</a:t>
            </a:r>
            <a:endParaRPr lang="en-US" sz="10000" dirty="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06086" y="6134100"/>
            <a:ext cx="9275825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10000" b="1" dirty="0" smtClean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PRESENTATION</a:t>
            </a:r>
            <a:endParaRPr lang="en-US" sz="10000" b="1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7" name="Freeform 7"/>
          <p:cNvSpPr/>
          <p:nvPr/>
        </p:nvSpPr>
        <p:spPr>
          <a:xfrm flipH="1">
            <a:off x="2501993" y="8856325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8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8" y="4135484"/>
                </a:lnTo>
                <a:lnTo>
                  <a:pt x="14586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166918" y="8065692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3" y="0"/>
                </a:lnTo>
                <a:lnTo>
                  <a:pt x="3463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4702591" flipV="1">
            <a:off x="-2417166" y="5963280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768689" y="-1352055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018448">
            <a:off x="13099502" y="-243800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47900"/>
            <a:ext cx="13792200" cy="7543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11287" y="266700"/>
            <a:ext cx="13294025" cy="1470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000" b="1" dirty="0" smtClean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Output (with Sample </a:t>
            </a:r>
            <a:r>
              <a:rPr lang="en-US" sz="8000" b="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Input)</a:t>
            </a:r>
          </a:p>
        </p:txBody>
      </p:sp>
    </p:spTree>
    <p:extLst>
      <p:ext uri="{BB962C8B-B14F-4D97-AF65-F5344CB8AC3E}">
        <p14:creationId xmlns:p14="http://schemas.microsoft.com/office/powerpoint/2010/main" val="1201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60199" y="2171700"/>
            <a:ext cx="9149301" cy="8663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/>
              <a:t>• </a:t>
            </a:r>
            <a:r>
              <a:rPr lang="en-US" sz="3800" dirty="0"/>
              <a:t>Random Forest outperformed Logistic Regression and SVM in accuracy</a:t>
            </a:r>
            <a:r>
              <a:rPr lang="en-US" sz="3800" dirty="0" smtClean="0"/>
              <a:t>.</a:t>
            </a:r>
          </a:p>
          <a:p>
            <a:endParaRPr lang="en-US" sz="3800" dirty="0"/>
          </a:p>
          <a:p>
            <a:r>
              <a:rPr lang="en-US" sz="3800" dirty="0"/>
              <a:t>• Final model retrained on the complete dataset for better generalization.</a:t>
            </a:r>
          </a:p>
          <a:p>
            <a:endParaRPr lang="en-US" sz="3800" dirty="0" smtClean="0"/>
          </a:p>
          <a:p>
            <a:r>
              <a:rPr lang="en-US" sz="3800" dirty="0" smtClean="0"/>
              <a:t>• </a:t>
            </a:r>
            <a:r>
              <a:rPr lang="en-US" sz="3800" dirty="0"/>
              <a:t>Saved as '</a:t>
            </a:r>
            <a:r>
              <a:rPr lang="en-US" sz="3800" dirty="0" err="1"/>
              <a:t>model.pkl</a:t>
            </a:r>
            <a:r>
              <a:rPr lang="en-US" sz="3800" dirty="0"/>
              <a:t>' for deployment.</a:t>
            </a:r>
          </a:p>
          <a:p>
            <a:endParaRPr lang="en-US" sz="3800" dirty="0" smtClean="0"/>
          </a:p>
          <a:p>
            <a:r>
              <a:rPr lang="en-US" sz="3800" dirty="0" smtClean="0"/>
              <a:t>• </a:t>
            </a:r>
            <a:r>
              <a:rPr lang="en-US" sz="3800" dirty="0"/>
              <a:t>Predictions include academic stream recommendations based on input.</a:t>
            </a:r>
          </a:p>
          <a:p>
            <a:endParaRPr lang="en-US" sz="3800" dirty="0" smtClean="0"/>
          </a:p>
          <a:p>
            <a:r>
              <a:rPr lang="en-US" sz="3800" dirty="0" smtClean="0"/>
              <a:t>• </a:t>
            </a:r>
            <a:r>
              <a:rPr lang="en-US" sz="3800" dirty="0"/>
              <a:t>Achieved an interactive, accurate, and practical prediction system.</a:t>
            </a:r>
          </a:p>
          <a:p>
            <a:endParaRPr lang="en-US" sz="3200" dirty="0"/>
          </a:p>
          <a:p>
            <a:pPr algn="l">
              <a:lnSpc>
                <a:spcPts val="4208"/>
              </a:lnSpc>
            </a:pPr>
            <a:r>
              <a:rPr lang="en-US" sz="3006" dirty="0" smtClean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</a:t>
            </a:r>
            <a:endParaRPr lang="en-US" sz="3006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38800" y="42802"/>
            <a:ext cx="6009886" cy="181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000" dirty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Result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96800" y="2727796"/>
            <a:ext cx="5975867" cy="6289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800600" y="2756361"/>
            <a:ext cx="11634146" cy="6732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dirty="0"/>
              <a:t>• Incorporate psychometric and interest-based attributes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/>
              <a:t>• Explore deep learning models for higher accuracy.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Cloud deployment for scalability and real-time access.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Expand to provide career path suggestions along with stream prediction.</a:t>
            </a:r>
          </a:p>
          <a:p>
            <a:endParaRPr lang="en-US" sz="4000" dirty="0"/>
          </a:p>
          <a:p>
            <a:pPr marL="346096" lvl="1" algn="l">
              <a:lnSpc>
                <a:spcPts val="4488"/>
              </a:lnSpc>
            </a:pPr>
            <a:r>
              <a:rPr lang="en-US" sz="3206" dirty="0" smtClean="0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 </a:t>
            </a:r>
            <a:endParaRPr lang="en-US" sz="3206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00600" y="663319"/>
            <a:ext cx="10771764" cy="181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000" dirty="0" smtClean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Future Scope</a:t>
            </a:r>
            <a:endParaRPr lang="en-US" sz="10000" dirty="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45274" y="2841057"/>
            <a:ext cx="16197469" cy="6117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/>
              <a:t>• Built a reliable machine learning-based Student Stream Prediction System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/>
              <a:t>• Data preprocessing and feature engineering significantly improved accuracy.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Random Forest emerged as the most effective model.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 err="1"/>
              <a:t>Streamlit</a:t>
            </a:r>
            <a:r>
              <a:rPr lang="en-US" sz="4000" dirty="0"/>
              <a:t> deployment made the system interactive and user-friendly.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Demonstrates the importance of data-driven decision-making in education.</a:t>
            </a:r>
          </a:p>
          <a:p>
            <a:pPr marL="346096" lvl="1" algn="l">
              <a:lnSpc>
                <a:spcPts val="4488"/>
              </a:lnSpc>
            </a:pPr>
            <a:endParaRPr lang="en-US" sz="3206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486400" y="442945"/>
            <a:ext cx="10771764" cy="181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000" dirty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2762974" y="7991533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9" y="4135484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702591" flipV="1">
            <a:off x="-2156185" y="5098488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768689" y="-1352055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018448">
            <a:off x="13099502" y="-243800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343022" flipH="1" flipV="1">
            <a:off x="17680160" y="702888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8" y="4135485"/>
                </a:moveTo>
                <a:lnTo>
                  <a:pt x="0" y="4135485"/>
                </a:lnTo>
                <a:lnTo>
                  <a:pt x="0" y="0"/>
                </a:lnTo>
                <a:lnTo>
                  <a:pt x="1458698" y="0"/>
                </a:lnTo>
                <a:lnTo>
                  <a:pt x="1458698" y="41354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2"/>
          <p:cNvSpPr txBox="1"/>
          <p:nvPr/>
        </p:nvSpPr>
        <p:spPr>
          <a:xfrm>
            <a:off x="1711991" y="3777116"/>
            <a:ext cx="15016417" cy="1990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021"/>
              </a:lnSpc>
            </a:pPr>
            <a:r>
              <a:rPr lang="en-US" sz="12000" dirty="0" smtClean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 You</a:t>
            </a:r>
            <a:endParaRPr lang="en-US" sz="12000" dirty="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20200" y="8115300"/>
            <a:ext cx="1105840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DM Serif Display" panose="020B0604020202020204" charset="0"/>
              </a:rPr>
              <a:t>Presented By - </a:t>
            </a:r>
            <a:r>
              <a:rPr lang="en-US" sz="4000" dirty="0" smtClean="0">
                <a:latin typeface="DM Serif Display" panose="020B0604020202020204" charset="0"/>
              </a:rPr>
              <a:t>  Diya </a:t>
            </a:r>
            <a:r>
              <a:rPr lang="en-US" sz="4000" dirty="0" err="1" smtClean="0">
                <a:latin typeface="DM Serif Display" panose="020B0604020202020204" charset="0"/>
              </a:rPr>
              <a:t>Tilwani</a:t>
            </a:r>
            <a:r>
              <a:rPr lang="en-US" sz="4000" dirty="0" smtClean="0">
                <a:latin typeface="DM Serif Display" panose="020B0604020202020204" charset="0"/>
              </a:rPr>
              <a:t> – 6002</a:t>
            </a:r>
          </a:p>
          <a:p>
            <a:r>
              <a:rPr lang="en-US" sz="4000" dirty="0" smtClean="0">
                <a:latin typeface="DM Serif Display" panose="020B0604020202020204" charset="0"/>
              </a:rPr>
              <a:t>				</a:t>
            </a:r>
            <a:r>
              <a:rPr lang="en-US" sz="4000" dirty="0" err="1" smtClean="0">
                <a:latin typeface="DM Serif Display" panose="020B0604020202020204" charset="0"/>
              </a:rPr>
              <a:t>Rahi</a:t>
            </a:r>
            <a:r>
              <a:rPr lang="en-US" sz="4000" dirty="0" smtClean="0">
                <a:latin typeface="DM Serif Display" panose="020B0604020202020204" charset="0"/>
              </a:rPr>
              <a:t> </a:t>
            </a:r>
            <a:r>
              <a:rPr lang="en-US" sz="4000" dirty="0" err="1" smtClean="0">
                <a:latin typeface="DM Serif Display" panose="020B0604020202020204" charset="0"/>
              </a:rPr>
              <a:t>Ghodke</a:t>
            </a:r>
            <a:r>
              <a:rPr lang="en-US" sz="4000" dirty="0" smtClean="0">
                <a:latin typeface="DM Serif Display" panose="020B0604020202020204" charset="0"/>
              </a:rPr>
              <a:t> – 6012</a:t>
            </a:r>
          </a:p>
          <a:p>
            <a:r>
              <a:rPr lang="en-US" sz="4000" dirty="0" smtClean="0">
                <a:latin typeface="DM Serif Display" panose="020B0604020202020204" charset="0"/>
              </a:rPr>
              <a:t>				</a:t>
            </a:r>
            <a:r>
              <a:rPr lang="en-US" sz="4000" dirty="0" err="1" smtClean="0">
                <a:latin typeface="DM Serif Display" panose="020B0604020202020204" charset="0"/>
              </a:rPr>
              <a:t>Rishita</a:t>
            </a:r>
            <a:r>
              <a:rPr lang="en-US" sz="4000" dirty="0" smtClean="0">
                <a:latin typeface="DM Serif Display" panose="020B0604020202020204" charset="0"/>
              </a:rPr>
              <a:t> Shah </a:t>
            </a:r>
            <a:r>
              <a:rPr lang="en-US" sz="4000" dirty="0">
                <a:latin typeface="DM Serif Display" panose="020B0604020202020204" charset="0"/>
              </a:rPr>
              <a:t>– </a:t>
            </a:r>
            <a:r>
              <a:rPr lang="en-US" sz="4000" dirty="0" smtClean="0">
                <a:latin typeface="DM Serif Display" panose="020B0604020202020204" charset="0"/>
              </a:rPr>
              <a:t> 6021</a:t>
            </a:r>
            <a:endParaRPr lang="en-US" sz="4000" dirty="0">
              <a:latin typeface="DM Serif Display" panose="020B0604020202020204" charset="0"/>
            </a:endParaRPr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909931" y="3099536"/>
            <a:ext cx="11634146" cy="734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dirty="0"/>
              <a:t>• This project focuses on predicting the suitable academic stream for students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/>
              <a:t>• Uses machine learning models trained on student academic records (10th, 12th, JEE, CUET</a:t>
            </a:r>
            <a:r>
              <a:rPr lang="en-US" sz="4000" dirty="0" smtClean="0"/>
              <a:t>).</a:t>
            </a:r>
          </a:p>
          <a:p>
            <a:endParaRPr lang="en-US" sz="4000" dirty="0"/>
          </a:p>
          <a:p>
            <a:r>
              <a:rPr lang="en-US" sz="4000" dirty="0"/>
              <a:t>• Provides guidance for students’ career choices through data-driven predictions.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Deployed as a user-friendly application using </a:t>
            </a:r>
            <a:r>
              <a:rPr lang="en-US" sz="4000" dirty="0" err="1"/>
              <a:t>Streamlit</a:t>
            </a:r>
            <a:r>
              <a:rPr lang="en-US" sz="4000" dirty="0"/>
              <a:t> for real-time usage.</a:t>
            </a:r>
          </a:p>
          <a:p>
            <a:pPr algn="l">
              <a:lnSpc>
                <a:spcPts val="4488"/>
              </a:lnSpc>
            </a:pPr>
            <a:endParaRPr lang="en-US" sz="3206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09931" y="951143"/>
            <a:ext cx="9865465" cy="181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000" dirty="0" smtClean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Introduction</a:t>
            </a:r>
            <a:endParaRPr lang="en-US" sz="10000" dirty="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692013" y="2720719"/>
            <a:ext cx="14097000" cy="82484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800" dirty="0"/>
              <a:t>• To analyze student academic data and entrance exam performance</a:t>
            </a:r>
            <a:r>
              <a:rPr lang="en-US" sz="3800" dirty="0" smtClean="0"/>
              <a:t>.</a:t>
            </a:r>
          </a:p>
          <a:p>
            <a:endParaRPr lang="en-US" sz="3800" dirty="0"/>
          </a:p>
          <a:p>
            <a:r>
              <a:rPr lang="en-US" sz="3800" dirty="0"/>
              <a:t>• To preprocess and clean raw data for better prediction accuracy.</a:t>
            </a:r>
          </a:p>
          <a:p>
            <a:endParaRPr lang="en-US" sz="3800" dirty="0" smtClean="0"/>
          </a:p>
          <a:p>
            <a:r>
              <a:rPr lang="en-US" sz="3800" dirty="0" smtClean="0"/>
              <a:t>• </a:t>
            </a:r>
            <a:r>
              <a:rPr lang="en-US" sz="3800" dirty="0"/>
              <a:t>To apply and compare ML models (Logistic Regression, SVM, Random Forest).</a:t>
            </a:r>
          </a:p>
          <a:p>
            <a:endParaRPr lang="en-US" sz="3800" dirty="0" smtClean="0"/>
          </a:p>
          <a:p>
            <a:r>
              <a:rPr lang="en-US" sz="3800" dirty="0" smtClean="0"/>
              <a:t>• </a:t>
            </a:r>
            <a:r>
              <a:rPr lang="en-US" sz="3800" dirty="0"/>
              <a:t>To evaluate models using accuracy, confusion matrix, and classification reports.</a:t>
            </a:r>
          </a:p>
          <a:p>
            <a:endParaRPr lang="en-US" sz="3800" dirty="0" smtClean="0"/>
          </a:p>
          <a:p>
            <a:r>
              <a:rPr lang="en-US" sz="3800" dirty="0" smtClean="0"/>
              <a:t>• </a:t>
            </a:r>
            <a:r>
              <a:rPr lang="en-US" sz="3800" dirty="0"/>
              <a:t>To deploy the final model into a web-based application for easy access.</a:t>
            </a:r>
          </a:p>
          <a:p>
            <a:endParaRPr lang="en-US" sz="4000" dirty="0"/>
          </a:p>
          <a:p>
            <a:endParaRPr lang="en-US" sz="4000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57600" y="419100"/>
            <a:ext cx="10771764" cy="1822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000" dirty="0" smtClean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962400" y="2860293"/>
            <a:ext cx="13868400" cy="7925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/>
              <a:t>• Programming Language: </a:t>
            </a:r>
            <a:r>
              <a:rPr lang="en-US" sz="4000" dirty="0" smtClean="0"/>
              <a:t>Python</a:t>
            </a:r>
          </a:p>
          <a:p>
            <a:endParaRPr lang="en-US" sz="4000" dirty="0"/>
          </a:p>
          <a:p>
            <a:r>
              <a:rPr lang="en-US" sz="4000" dirty="0"/>
              <a:t>• Libraries: Pandas, </a:t>
            </a:r>
            <a:r>
              <a:rPr lang="en-US" sz="4000" dirty="0" err="1"/>
              <a:t>NumPy</a:t>
            </a:r>
            <a:r>
              <a:rPr lang="en-US" sz="4000" dirty="0"/>
              <a:t>, </a:t>
            </a:r>
            <a:r>
              <a:rPr lang="en-US" sz="4000" dirty="0" err="1"/>
              <a:t>Matplotlib</a:t>
            </a:r>
            <a:r>
              <a:rPr lang="en-US" sz="4000" dirty="0"/>
              <a:t>, </a:t>
            </a:r>
            <a:r>
              <a:rPr lang="en-US" sz="4000" dirty="0" err="1"/>
              <a:t>Seaborn</a:t>
            </a:r>
            <a:r>
              <a:rPr lang="en-US" sz="4000" dirty="0"/>
              <a:t>, </a:t>
            </a:r>
            <a:r>
              <a:rPr lang="en-US" sz="4000" dirty="0" err="1"/>
              <a:t>Scikit</a:t>
            </a:r>
            <a:r>
              <a:rPr lang="en-US" sz="4000" dirty="0"/>
              <a:t>-learn, </a:t>
            </a:r>
            <a:r>
              <a:rPr lang="en-US" sz="4000" dirty="0" err="1"/>
              <a:t>Joblib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ML Models: Logistic Regression, SVM, Random Forest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Deployment Tool: </a:t>
            </a:r>
            <a:r>
              <a:rPr lang="en-US" sz="4000" dirty="0" err="1"/>
              <a:t>Streamlit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Visualization: </a:t>
            </a:r>
            <a:r>
              <a:rPr lang="en-US" sz="4000" dirty="0" err="1"/>
              <a:t>Matplotlib</a:t>
            </a:r>
            <a:r>
              <a:rPr lang="en-US" sz="4000" dirty="0"/>
              <a:t>, </a:t>
            </a:r>
            <a:r>
              <a:rPr lang="en-US" sz="4000" dirty="0" err="1"/>
              <a:t>Seaborn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Platform: </a:t>
            </a:r>
            <a:r>
              <a:rPr lang="en-US" sz="4000" dirty="0" smtClean="0"/>
              <a:t>VS Code, </a:t>
            </a:r>
            <a:r>
              <a:rPr lang="en-US" sz="4000" dirty="0" err="1" smtClean="0"/>
              <a:t>Streamlit</a:t>
            </a:r>
            <a:r>
              <a:rPr lang="en-US" sz="4000" dirty="0" smtClean="0"/>
              <a:t> </a:t>
            </a:r>
            <a:r>
              <a:rPr lang="en-US" sz="4000" dirty="0"/>
              <a:t>Web App</a:t>
            </a:r>
          </a:p>
          <a:p>
            <a:endParaRPr lang="en-US" sz="4000" dirty="0"/>
          </a:p>
          <a:p>
            <a:pPr algn="l">
              <a:lnSpc>
                <a:spcPts val="4208"/>
              </a:lnSpc>
            </a:pPr>
            <a:endParaRPr lang="en-US" sz="3006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47733" y="294285"/>
            <a:ext cx="14663223" cy="1724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8000" dirty="0" smtClean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Tools and Technologies Used </a:t>
            </a:r>
            <a:endParaRPr lang="en-US" sz="8000" dirty="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199866" y="2019300"/>
            <a:ext cx="14260199" cy="8684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 smtClean="0"/>
              <a:t>Data Collection</a:t>
            </a:r>
            <a:r>
              <a:rPr lang="en-US" sz="3800" dirty="0"/>
              <a:t> </a:t>
            </a:r>
            <a:r>
              <a:rPr lang="en-US" sz="3800" b="1" dirty="0"/>
              <a:t>:</a:t>
            </a:r>
            <a:endParaRPr lang="en-US" sz="3800" b="1" dirty="0" smtClean="0"/>
          </a:p>
          <a:p>
            <a:r>
              <a:rPr lang="en-US" sz="3800" dirty="0" smtClean="0"/>
              <a:t>     From </a:t>
            </a:r>
            <a:r>
              <a:rPr lang="en-US" sz="3800" dirty="0"/>
              <a:t>student academic records.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 smtClean="0"/>
              <a:t>Data Cleaning </a:t>
            </a:r>
            <a:r>
              <a:rPr lang="en-US" sz="3800" b="1" dirty="0" smtClean="0"/>
              <a:t>:</a:t>
            </a:r>
            <a:endParaRPr lang="en-US" sz="3800" b="1" dirty="0"/>
          </a:p>
          <a:p>
            <a:r>
              <a:rPr lang="en-US" sz="3800" dirty="0" smtClean="0"/>
              <a:t>     Handling </a:t>
            </a:r>
            <a:r>
              <a:rPr lang="en-US" sz="3800" dirty="0"/>
              <a:t>missing values, removing outliers</a:t>
            </a:r>
            <a:r>
              <a:rPr lang="en-US" sz="38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 smtClean="0"/>
              <a:t>Feature Engineering </a:t>
            </a:r>
            <a:r>
              <a:rPr lang="en-US" sz="3800" b="1" dirty="0"/>
              <a:t>:</a:t>
            </a:r>
          </a:p>
          <a:p>
            <a:r>
              <a:rPr lang="en-US" sz="3800" dirty="0" smtClean="0"/>
              <a:t>     Derived </a:t>
            </a:r>
            <a:r>
              <a:rPr lang="en-US" sz="3800" dirty="0"/>
              <a:t>features like JEE_100, CUET_100, </a:t>
            </a:r>
            <a:r>
              <a:rPr lang="en-US" sz="3800" dirty="0" err="1"/>
              <a:t>Acad_Avg</a:t>
            </a:r>
            <a:r>
              <a:rPr lang="en-US" sz="3800" dirty="0"/>
              <a:t>, </a:t>
            </a:r>
            <a:r>
              <a:rPr lang="en-US" sz="3800" dirty="0" err="1"/>
              <a:t>Entrance_Avg</a:t>
            </a:r>
            <a:r>
              <a:rPr lang="en-US" sz="38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 smtClean="0"/>
              <a:t>Exploratory </a:t>
            </a:r>
            <a:r>
              <a:rPr lang="en-US" sz="3800" dirty="0"/>
              <a:t>Data Analysis </a:t>
            </a:r>
            <a:r>
              <a:rPr lang="en-US" sz="3800" b="1" dirty="0"/>
              <a:t>:</a:t>
            </a:r>
          </a:p>
          <a:p>
            <a:r>
              <a:rPr lang="en-US" sz="3800" dirty="0" smtClean="0"/>
              <a:t>     Feature </a:t>
            </a:r>
            <a:r>
              <a:rPr lang="en-US" sz="3800" dirty="0"/>
              <a:t>importance and correlation </a:t>
            </a:r>
            <a:r>
              <a:rPr lang="en-US" sz="3800" dirty="0" err="1"/>
              <a:t>heatmap</a:t>
            </a:r>
            <a:r>
              <a:rPr lang="en-US" sz="38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 smtClean="0"/>
              <a:t>Model </a:t>
            </a:r>
            <a:r>
              <a:rPr lang="en-US" sz="3800" dirty="0"/>
              <a:t>Training </a:t>
            </a:r>
            <a:r>
              <a:rPr lang="en-US" sz="3800" b="1" dirty="0"/>
              <a:t>:</a:t>
            </a:r>
          </a:p>
          <a:p>
            <a:r>
              <a:rPr lang="en-US" sz="3800" dirty="0" smtClean="0"/>
              <a:t>     Logistic </a:t>
            </a:r>
            <a:r>
              <a:rPr lang="en-US" sz="3800" dirty="0"/>
              <a:t>Regression, SVM, and Random Forest.</a:t>
            </a:r>
          </a:p>
          <a:p>
            <a:pPr algn="l">
              <a:lnSpc>
                <a:spcPts val="4208"/>
              </a:lnSpc>
            </a:pPr>
            <a:endParaRPr lang="en-US" sz="3006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80201" y="0"/>
            <a:ext cx="10771764" cy="181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000" dirty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Methodology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86200" y="2720719"/>
            <a:ext cx="12649200" cy="7925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/>
              <a:t>• Dataset was split into 80% training and 20% testing sets.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Logistic Regression, SVM (RBF Kernel), and Random Forest models were trained.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Accuracy, precision, recall, and F1-score were calculated.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Confusion matrices were plotted for model performance comparison.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Random Forest achieved the best accuracy and was selected as the final model.</a:t>
            </a:r>
          </a:p>
          <a:p>
            <a:pPr algn="l">
              <a:lnSpc>
                <a:spcPts val="4208"/>
              </a:lnSpc>
            </a:pPr>
            <a:endParaRPr lang="en-US" sz="3006" dirty="0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46532" y="434683"/>
            <a:ext cx="14000156" cy="1897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8000" dirty="0" smtClean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 Training and Evaluation</a:t>
            </a:r>
            <a:endParaRPr lang="en-US" sz="8000" dirty="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92295" y="2476500"/>
            <a:ext cx="14382981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/>
              <a:t>• Developed a simple and attractive web interface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/>
              <a:t>• Students enter Name, Age, Gender, City, Marks (10th, 12th, JEE, CUET).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Predict button generates suitable stream prediction.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Prediction result is shown in a styled output card.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Saves user inputs and predictions into a CSV file for future analysis.</a:t>
            </a:r>
          </a:p>
          <a:p>
            <a:endParaRPr lang="en-US" sz="4000" dirty="0" smtClean="0"/>
          </a:p>
          <a:p>
            <a:r>
              <a:rPr lang="en-US" sz="4000" dirty="0" smtClean="0"/>
              <a:t>• </a:t>
            </a:r>
            <a:r>
              <a:rPr lang="en-US" sz="4000" dirty="0"/>
              <a:t>Easy-to-use tool for students and educational institutions.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34000" y="266700"/>
            <a:ext cx="9067800" cy="1897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000" dirty="0" err="1" smtClean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Streamlit</a:t>
            </a:r>
            <a:r>
              <a:rPr lang="en-US" sz="10000" dirty="0" smtClean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App</a:t>
            </a:r>
            <a:endParaRPr lang="en-US" sz="10000" dirty="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5808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75" y="1714500"/>
            <a:ext cx="8743924" cy="8235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1714500"/>
            <a:ext cx="8411253" cy="82358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45746" y="0"/>
            <a:ext cx="14153233" cy="1470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000" b="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Development: UI Screenshot</a:t>
            </a:r>
          </a:p>
        </p:txBody>
      </p:sp>
    </p:spTree>
    <p:extLst>
      <p:ext uri="{BB962C8B-B14F-4D97-AF65-F5344CB8AC3E}">
        <p14:creationId xmlns:p14="http://schemas.microsoft.com/office/powerpoint/2010/main" val="12622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71700"/>
            <a:ext cx="15163800" cy="7467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43200" y="190500"/>
            <a:ext cx="13294024" cy="16183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000" b="1" dirty="0" smtClean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Output</a:t>
            </a:r>
            <a:r>
              <a:rPr lang="en-US" sz="8000" b="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8000" b="1" dirty="0" smtClean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(with Sample Input)</a:t>
            </a:r>
            <a:endParaRPr lang="en-US" sz="8000" b="1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  <p:extLst>
      <p:ext uri="{BB962C8B-B14F-4D97-AF65-F5344CB8AC3E}">
        <p14:creationId xmlns:p14="http://schemas.microsoft.com/office/powerpoint/2010/main" val="30221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561</Words>
  <Application>Microsoft Office PowerPoint</Application>
  <PresentationFormat>Custom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Alatsi</vt:lpstr>
      <vt:lpstr>DM Serif Display</vt:lpstr>
      <vt:lpstr>Calibri</vt:lpstr>
      <vt:lpstr>Inria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Pink Leaves Project Presentation</dc:title>
  <cp:lastModifiedBy>Admin</cp:lastModifiedBy>
  <cp:revision>23</cp:revision>
  <dcterms:created xsi:type="dcterms:W3CDTF">2006-08-16T00:00:00Z</dcterms:created>
  <dcterms:modified xsi:type="dcterms:W3CDTF">2025-08-28T16:37:22Z</dcterms:modified>
  <dc:identifier>DAGwb0-e3Mk</dc:identifier>
</cp:coreProperties>
</file>