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7" r:id="rId11"/>
    <p:sldId id="266" r:id="rId12"/>
    <p:sldId id="269" r:id="rId13"/>
    <p:sldId id="270" r:id="rId14"/>
    <p:sldId id="271"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04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ADC05-057B-8C2F-443A-AF5E09ED09B2}" v="741" dt="2022-12-09T10:43:46.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p:scale>
          <a:sx n="150" d="100"/>
          <a:sy n="150"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4A1DF-D518-9C4F-AE91-BFDA9DD056A0}"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F92E5-CEA3-A346-8624-F549D9510D13}" type="slidenum">
              <a:rPr lang="en-US" smtClean="0"/>
              <a:t>‹#›</a:t>
            </a:fld>
            <a:endParaRPr lang="en-US"/>
          </a:p>
        </p:txBody>
      </p:sp>
    </p:spTree>
    <p:extLst>
      <p:ext uri="{BB962C8B-B14F-4D97-AF65-F5344CB8AC3E}">
        <p14:creationId xmlns:p14="http://schemas.microsoft.com/office/powerpoint/2010/main" val="77817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92E5-CEA3-A346-8624-F549D9510D13}" type="slidenum">
              <a:rPr lang="en-US" smtClean="0"/>
              <a:t>15</a:t>
            </a:fld>
            <a:endParaRPr lang="en-US"/>
          </a:p>
        </p:txBody>
      </p:sp>
    </p:spTree>
    <p:extLst>
      <p:ext uri="{BB962C8B-B14F-4D97-AF65-F5344CB8AC3E}">
        <p14:creationId xmlns:p14="http://schemas.microsoft.com/office/powerpoint/2010/main" val="3258742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92E5-CEA3-A346-8624-F549D9510D13}" type="slidenum">
              <a:rPr lang="en-US" smtClean="0"/>
              <a:t>16</a:t>
            </a:fld>
            <a:endParaRPr lang="en-US"/>
          </a:p>
        </p:txBody>
      </p:sp>
    </p:spTree>
    <p:extLst>
      <p:ext uri="{BB962C8B-B14F-4D97-AF65-F5344CB8AC3E}">
        <p14:creationId xmlns:p14="http://schemas.microsoft.com/office/powerpoint/2010/main" val="78111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92E5-CEA3-A346-8624-F549D9510D13}" type="slidenum">
              <a:rPr lang="en-US" smtClean="0"/>
              <a:t>17</a:t>
            </a:fld>
            <a:endParaRPr lang="en-US"/>
          </a:p>
        </p:txBody>
      </p:sp>
    </p:spTree>
    <p:extLst>
      <p:ext uri="{BB962C8B-B14F-4D97-AF65-F5344CB8AC3E}">
        <p14:creationId xmlns:p14="http://schemas.microsoft.com/office/powerpoint/2010/main" val="283839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417E-D9B9-C901-02AD-ED4E6B863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D7A85-FBF4-CBF3-D80B-E5D541C30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796160-7E4B-FCFA-4EA8-0FB2F5CA98D9}"/>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5" name="Footer Placeholder 4">
            <a:extLst>
              <a:ext uri="{FF2B5EF4-FFF2-40B4-BE49-F238E27FC236}">
                <a16:creationId xmlns:a16="http://schemas.microsoft.com/office/drawing/2014/main" id="{A15EF10B-FD9E-CFB3-FBD3-F833D52A5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5AE29-85C8-9717-6DBC-8DA061563BF6}"/>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368404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1857-9808-5F1E-2584-3B6A160D9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E01E-5AD8-FBA7-2614-A987BC39D8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D052E-9E25-17EC-0D38-2D0B8E1CEAF6}"/>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5" name="Footer Placeholder 4">
            <a:extLst>
              <a:ext uri="{FF2B5EF4-FFF2-40B4-BE49-F238E27FC236}">
                <a16:creationId xmlns:a16="http://schemas.microsoft.com/office/drawing/2014/main" id="{DCAA97B3-D23A-F534-913A-F69E2C4D9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1C7CF-DB17-1110-2A65-76B8D61FBBD5}"/>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372704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FEF08-5DFC-779E-E412-9A239D26D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DEE3C-79D8-20AA-EB48-71B425B58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3E33A-46AB-7802-8B37-FF864595DFE6}"/>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5" name="Footer Placeholder 4">
            <a:extLst>
              <a:ext uri="{FF2B5EF4-FFF2-40B4-BE49-F238E27FC236}">
                <a16:creationId xmlns:a16="http://schemas.microsoft.com/office/drawing/2014/main" id="{CD05B945-7FAA-BA78-E043-6359B21E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D6775-2506-78D1-D409-50D8D1D79998}"/>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290027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1775-9576-D55E-BCB4-44A1CAFA5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34B24-B6BF-E1D9-67B6-FBB85D3B21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57F85-3BB8-5D11-4A81-1950CCD0EE4E}"/>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5" name="Footer Placeholder 4">
            <a:extLst>
              <a:ext uri="{FF2B5EF4-FFF2-40B4-BE49-F238E27FC236}">
                <a16:creationId xmlns:a16="http://schemas.microsoft.com/office/drawing/2014/main" id="{C471CB30-BC2A-80CB-6EC1-849BCED2F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FE387-FDE3-804F-CE61-A01881CE6606}"/>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5180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E007-BB3C-58B3-63C9-8A24D066A7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3E62C-10F9-9294-0F0B-0F7CF6867D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59882-6D91-37F6-78CB-01079C37E768}"/>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5" name="Footer Placeholder 4">
            <a:extLst>
              <a:ext uri="{FF2B5EF4-FFF2-40B4-BE49-F238E27FC236}">
                <a16:creationId xmlns:a16="http://schemas.microsoft.com/office/drawing/2014/main" id="{FE1339CB-D939-E4C3-E64D-00EA248D2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4D8FF-F77C-A3ED-81D7-613934F0B395}"/>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395603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3F73-11B9-5BAF-51E9-F661FE7FE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4B2CD-7AFE-74E9-DE8B-575DF9CA3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858499-2687-A0DA-3DA1-0ADB167FE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D43AA-9DC6-1C0A-07F9-AE4C160F0DA9}"/>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6" name="Footer Placeholder 5">
            <a:extLst>
              <a:ext uri="{FF2B5EF4-FFF2-40B4-BE49-F238E27FC236}">
                <a16:creationId xmlns:a16="http://schemas.microsoft.com/office/drawing/2014/main" id="{8E333338-FE0C-C222-F41E-CEDA9DB8C2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6B5AE-FC0D-093F-5A04-D85D37F63B30}"/>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19253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A321-02E4-6BAD-7C3C-A55C8A6BCC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B7FED3-0918-C0ED-6590-74150F78B0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EE0F8-5F02-FC46-B51E-DD9C70495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B41C64-AD00-7E15-7790-11CFC8A86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0619FA-80A2-5916-F906-1B6BAF5FA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A3AEAC-D3DD-2CDA-E513-663978D90CA3}"/>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8" name="Footer Placeholder 7">
            <a:extLst>
              <a:ext uri="{FF2B5EF4-FFF2-40B4-BE49-F238E27FC236}">
                <a16:creationId xmlns:a16="http://schemas.microsoft.com/office/drawing/2014/main" id="{BB9AD8E8-890D-80B0-F86B-A1B2BA9226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56EBF1-2F0B-76A2-3F2B-CADDDFB2E007}"/>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138766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2C48-0C83-B18D-FF06-C6B80AB0CE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F4C60C-9C75-70E7-9E6A-A06833ED9000}"/>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4" name="Footer Placeholder 3">
            <a:extLst>
              <a:ext uri="{FF2B5EF4-FFF2-40B4-BE49-F238E27FC236}">
                <a16:creationId xmlns:a16="http://schemas.microsoft.com/office/drawing/2014/main" id="{6E79FC71-6C41-8A24-F4F3-70A89BD473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1C435-2E28-8182-DF10-1C3F0DBE2B1B}"/>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16890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F839B-5AF3-0B33-6F80-6676C04C0C12}"/>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3" name="Footer Placeholder 2">
            <a:extLst>
              <a:ext uri="{FF2B5EF4-FFF2-40B4-BE49-F238E27FC236}">
                <a16:creationId xmlns:a16="http://schemas.microsoft.com/office/drawing/2014/main" id="{FD1ABC9D-5CBC-76D8-A4E6-DE5617C5BB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402EA2-6069-52FE-6772-9B515BF017E1}"/>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67687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7C74-B214-0029-B88E-7B782259F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A37FDA-AAC7-A883-7927-8F42E09EE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075305-A7C3-73A3-0392-C41CFF37F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CA1E7-496F-B959-87D4-D62C3C3DE591}"/>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6" name="Footer Placeholder 5">
            <a:extLst>
              <a:ext uri="{FF2B5EF4-FFF2-40B4-BE49-F238E27FC236}">
                <a16:creationId xmlns:a16="http://schemas.microsoft.com/office/drawing/2014/main" id="{7F5A0E4A-3279-30DA-18A2-E588F015A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DFAEB-BAA0-51F2-731C-F4C1B9DE5B78}"/>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222835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4388-2319-25B1-6067-6DEF7CFC4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C37FA6-B9D0-D3DD-185C-60D95ED766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492474-2F73-BC15-DB82-7AFAEAAF9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D8BB8-AFF1-8AB6-F663-49791D2C19B6}"/>
              </a:ext>
            </a:extLst>
          </p:cNvPr>
          <p:cNvSpPr>
            <a:spLocks noGrp="1"/>
          </p:cNvSpPr>
          <p:nvPr>
            <p:ph type="dt" sz="half" idx="10"/>
          </p:nvPr>
        </p:nvSpPr>
        <p:spPr/>
        <p:txBody>
          <a:bodyPr/>
          <a:lstStyle/>
          <a:p>
            <a:fld id="{92D52D0E-1EFF-1E45-8EFE-FC0DEC90A6CB}" type="datetimeFigureOut">
              <a:rPr lang="en-US" smtClean="0"/>
              <a:t>12/9/2022</a:t>
            </a:fld>
            <a:endParaRPr lang="en-US"/>
          </a:p>
        </p:txBody>
      </p:sp>
      <p:sp>
        <p:nvSpPr>
          <p:cNvPr id="6" name="Footer Placeholder 5">
            <a:extLst>
              <a:ext uri="{FF2B5EF4-FFF2-40B4-BE49-F238E27FC236}">
                <a16:creationId xmlns:a16="http://schemas.microsoft.com/office/drawing/2014/main" id="{C18420DF-7BC8-07F3-8CFA-890F395F4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E889D-D7A3-3419-53DB-EECA34D0A956}"/>
              </a:ext>
            </a:extLst>
          </p:cNvPr>
          <p:cNvSpPr>
            <a:spLocks noGrp="1"/>
          </p:cNvSpPr>
          <p:nvPr>
            <p:ph type="sldNum" sz="quarter" idx="12"/>
          </p:nvPr>
        </p:nvSpPr>
        <p:spPr/>
        <p:txBody>
          <a:bodyPr/>
          <a:lstStyle/>
          <a:p>
            <a:fld id="{5CD55CF2-76EC-974A-8518-E507F2C0737C}" type="slidenum">
              <a:rPr lang="en-US" smtClean="0"/>
              <a:t>‹#›</a:t>
            </a:fld>
            <a:endParaRPr lang="en-US"/>
          </a:p>
        </p:txBody>
      </p:sp>
    </p:spTree>
    <p:extLst>
      <p:ext uri="{BB962C8B-B14F-4D97-AF65-F5344CB8AC3E}">
        <p14:creationId xmlns:p14="http://schemas.microsoft.com/office/powerpoint/2010/main" val="381665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3DBB8-E1CD-BA57-D644-85D81FDB4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13194F-A55E-D60C-059A-FFCD7A6DE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DECD5-5444-BA94-50DD-3D0938A917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52D0E-1EFF-1E45-8EFE-FC0DEC90A6CB}" type="datetimeFigureOut">
              <a:rPr lang="en-US" smtClean="0"/>
              <a:t>12/9/2022</a:t>
            </a:fld>
            <a:endParaRPr lang="en-US"/>
          </a:p>
        </p:txBody>
      </p:sp>
      <p:sp>
        <p:nvSpPr>
          <p:cNvPr id="5" name="Footer Placeholder 4">
            <a:extLst>
              <a:ext uri="{FF2B5EF4-FFF2-40B4-BE49-F238E27FC236}">
                <a16:creationId xmlns:a16="http://schemas.microsoft.com/office/drawing/2014/main" id="{753A88E9-F009-9FC5-E5CF-1BBC645B0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844D8F-25B9-C846-8075-1CDB281BB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55CF2-76EC-974A-8518-E507F2C0737C}" type="slidenum">
              <a:rPr lang="en-US" smtClean="0"/>
              <a:t>‹#›</a:t>
            </a:fld>
            <a:endParaRPr lang="en-US"/>
          </a:p>
        </p:txBody>
      </p:sp>
    </p:spTree>
    <p:extLst>
      <p:ext uri="{BB962C8B-B14F-4D97-AF65-F5344CB8AC3E}">
        <p14:creationId xmlns:p14="http://schemas.microsoft.com/office/powerpoint/2010/main" val="205713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986A883-9318-ADE8-219E-67FF38C2D456}"/>
              </a:ext>
            </a:extLst>
          </p:cNvPr>
          <p:cNvSpPr>
            <a:spLocks noGrp="1"/>
          </p:cNvSpPr>
          <p:nvPr>
            <p:ph type="subTitle" idx="1"/>
          </p:nvPr>
        </p:nvSpPr>
        <p:spPr/>
        <p:txBody>
          <a:bodyPr/>
          <a:lstStyle/>
          <a:p>
            <a:endParaRPr lang="en-US"/>
          </a:p>
        </p:txBody>
      </p:sp>
      <p:pic>
        <p:nvPicPr>
          <p:cNvPr id="1026" name="Picture 2" descr="Employee Benefits and Perks - Stevens Institute of Technology | Glassdoor">
            <a:extLst>
              <a:ext uri="{FF2B5EF4-FFF2-40B4-BE49-F238E27FC236}">
                <a16:creationId xmlns:a16="http://schemas.microsoft.com/office/drawing/2014/main" id="{7CF21A08-AE4C-5691-705F-7745D90D1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0254" y="0"/>
            <a:ext cx="1357745" cy="13577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evens Logo">
            <a:extLst>
              <a:ext uri="{FF2B5EF4-FFF2-40B4-BE49-F238E27FC236}">
                <a16:creationId xmlns:a16="http://schemas.microsoft.com/office/drawing/2014/main" id="{CEA32876-6DC3-10D1-FD1E-CC8A839E4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D8FBC2-81FB-3E1B-AF0D-DA58CAD3BE85}"/>
              </a:ext>
            </a:extLst>
          </p:cNvPr>
          <p:cNvSpPr txBox="1"/>
          <p:nvPr/>
        </p:nvSpPr>
        <p:spPr>
          <a:xfrm>
            <a:off x="4559300" y="1467812"/>
            <a:ext cx="4652433" cy="1200329"/>
          </a:xfrm>
          <a:prstGeom prst="rect">
            <a:avLst/>
          </a:prstGeom>
          <a:noFill/>
        </p:spPr>
        <p:txBody>
          <a:bodyPr wrap="square" lIns="91440" tIns="45720" rIns="91440" bIns="45720" rtlCol="0" anchor="t">
            <a:spAutoFit/>
          </a:bodyPr>
          <a:lstStyle/>
          <a:p>
            <a:r>
              <a:rPr lang="en-US" sz="3600" b="1" dirty="0">
                <a:solidFill>
                  <a:schemeClr val="bg1"/>
                </a:solidFill>
              </a:rPr>
              <a:t>Energy management Project – Team 4</a:t>
            </a:r>
          </a:p>
        </p:txBody>
      </p:sp>
      <p:sp>
        <p:nvSpPr>
          <p:cNvPr id="5" name="TextBox 4">
            <a:extLst>
              <a:ext uri="{FF2B5EF4-FFF2-40B4-BE49-F238E27FC236}">
                <a16:creationId xmlns:a16="http://schemas.microsoft.com/office/drawing/2014/main" id="{EA3EE4B0-BCC7-5539-0241-6A6AF7F77C0F}"/>
              </a:ext>
            </a:extLst>
          </p:cNvPr>
          <p:cNvSpPr txBox="1"/>
          <p:nvPr/>
        </p:nvSpPr>
        <p:spPr>
          <a:xfrm>
            <a:off x="4559300" y="3005667"/>
            <a:ext cx="3970866" cy="1908215"/>
          </a:xfrm>
          <a:prstGeom prst="rect">
            <a:avLst/>
          </a:prstGeom>
          <a:noFill/>
        </p:spPr>
        <p:txBody>
          <a:bodyPr wrap="square" lIns="91440" tIns="45720" rIns="91440" bIns="45720" rtlCol="0" anchor="t">
            <a:spAutoFit/>
          </a:bodyPr>
          <a:lstStyle/>
          <a:p>
            <a:r>
              <a:rPr lang="en-US" sz="2800" dirty="0">
                <a:solidFill>
                  <a:schemeClr val="bg1"/>
                </a:solidFill>
              </a:rPr>
              <a:t>Team: </a:t>
            </a:r>
          </a:p>
          <a:p>
            <a:endParaRPr lang="en-US" dirty="0">
              <a:solidFill>
                <a:schemeClr val="bg1"/>
              </a:solidFill>
            </a:endParaRPr>
          </a:p>
          <a:p>
            <a:pPr marL="285750" indent="-285750">
              <a:buFont typeface="Wingdings" pitchFamily="2" charset="2"/>
              <a:buChar char="Ø"/>
            </a:pPr>
            <a:r>
              <a:rPr lang="en-US" dirty="0">
                <a:solidFill>
                  <a:schemeClr val="bg1"/>
                </a:solidFill>
              </a:rPr>
              <a:t>ASHISH</a:t>
            </a:r>
            <a:endParaRPr lang="en-US" dirty="0">
              <a:solidFill>
                <a:schemeClr val="bg1"/>
              </a:solidFill>
              <a:cs typeface="Calibri"/>
            </a:endParaRPr>
          </a:p>
          <a:p>
            <a:pPr marL="285750" indent="-285750">
              <a:buFont typeface="Wingdings" pitchFamily="2" charset="2"/>
              <a:buChar char="Ø"/>
            </a:pPr>
            <a:r>
              <a:rPr lang="en-US" dirty="0">
                <a:solidFill>
                  <a:schemeClr val="bg1"/>
                </a:solidFill>
                <a:cs typeface="Calibri"/>
              </a:rPr>
              <a:t>DIYA</a:t>
            </a:r>
          </a:p>
          <a:p>
            <a:pPr marL="285750" indent="-285750">
              <a:buFont typeface="Wingdings" pitchFamily="2" charset="2"/>
              <a:buChar char="Ø"/>
            </a:pPr>
            <a:r>
              <a:rPr lang="en-US" dirty="0">
                <a:solidFill>
                  <a:schemeClr val="bg1"/>
                </a:solidFill>
              </a:rPr>
              <a:t>Hemanth Boinipally </a:t>
            </a:r>
          </a:p>
          <a:p>
            <a:pPr marL="285750" indent="-285750">
              <a:buFont typeface="Wingdings" pitchFamily="2" charset="2"/>
              <a:buChar char="Ø"/>
            </a:pPr>
            <a:endParaRPr lang="en-US" dirty="0">
              <a:solidFill>
                <a:schemeClr val="bg1"/>
              </a:solidFill>
              <a:cs typeface="Calibri"/>
            </a:endParaRPr>
          </a:p>
        </p:txBody>
      </p:sp>
    </p:spTree>
    <p:extLst>
      <p:ext uri="{BB962C8B-B14F-4D97-AF65-F5344CB8AC3E}">
        <p14:creationId xmlns:p14="http://schemas.microsoft.com/office/powerpoint/2010/main" val="366517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425643" y="302490"/>
            <a:ext cx="8266545" cy="574964"/>
          </a:xfrm>
        </p:spPr>
        <p:txBody>
          <a:bodyPr>
            <a:normAutofit/>
          </a:bodyPr>
          <a:lstStyle/>
          <a:p>
            <a:pPr algn="l"/>
            <a:r>
              <a:rPr lang="en-US" sz="2800" b="1" dirty="0">
                <a:ea typeface="+mj-lt"/>
                <a:cs typeface="+mj-lt"/>
              </a:rPr>
              <a:t>Security requirements</a:t>
            </a:r>
            <a:endParaRPr lang="en-US" b="1" dirty="0"/>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C79870-44C2-7168-6144-6A110FE6D967}"/>
              </a:ext>
            </a:extLst>
          </p:cNvPr>
          <p:cNvSpPr txBox="1"/>
          <p:nvPr/>
        </p:nvSpPr>
        <p:spPr>
          <a:xfrm>
            <a:off x="425643" y="1329265"/>
            <a:ext cx="11740817" cy="3416320"/>
          </a:xfrm>
          <a:prstGeom prst="rect">
            <a:avLst/>
          </a:prstGeom>
          <a:noFill/>
        </p:spPr>
        <p:txBody>
          <a:bodyPr wrap="square" lIns="91440" tIns="45720" rIns="91440" bIns="45720" rtlCol="0" anchor="t">
            <a:spAutoFit/>
          </a:bodyPr>
          <a:lstStyle/>
          <a:p>
            <a:pPr marL="285750" indent="-285750">
              <a:buFont typeface="Arial"/>
              <a:buChar char="•"/>
            </a:pPr>
            <a:r>
              <a:rPr lang="en-US" b="1" dirty="0">
                <a:ea typeface="+mn-lt"/>
                <a:cs typeface="+mn-lt"/>
              </a:rPr>
              <a:t>Encryption:</a:t>
            </a:r>
            <a:r>
              <a:rPr lang="en-US" dirty="0">
                <a:ea typeface="+mn-lt"/>
                <a:cs typeface="+mn-lt"/>
              </a:rPr>
              <a:t> A power supply program should encrypt data transmitted over the power supply network to prevent unauthorized access or tampering.</a:t>
            </a:r>
            <a:endParaRPr lang="en-US" dirty="0">
              <a:cs typeface="Calibri" panose="020F0502020204030204"/>
            </a:endParaRPr>
          </a:p>
          <a:p>
            <a:pPr marL="285750" indent="-285750">
              <a:buFont typeface="Arial"/>
              <a:buChar char="•"/>
            </a:pPr>
            <a:r>
              <a:rPr lang="en-US" b="1" dirty="0">
                <a:ea typeface="+mn-lt"/>
                <a:cs typeface="+mn-lt"/>
              </a:rPr>
              <a:t>Authentication: </a:t>
            </a:r>
            <a:r>
              <a:rPr lang="en-US" dirty="0">
                <a:ea typeface="+mn-lt"/>
                <a:cs typeface="+mn-lt"/>
              </a:rPr>
              <a:t>A power supply program should authenticate devices and users on the power supply network to prevent unauthorized access or use.</a:t>
            </a:r>
            <a:endParaRPr lang="en-US" dirty="0">
              <a:cs typeface="Calibri" panose="020F0502020204030204"/>
            </a:endParaRPr>
          </a:p>
          <a:p>
            <a:pPr marL="285750" indent="-285750">
              <a:buFont typeface="Arial"/>
              <a:buChar char="•"/>
            </a:pPr>
            <a:r>
              <a:rPr lang="en-US" b="1" dirty="0">
                <a:ea typeface="+mn-lt"/>
                <a:cs typeface="+mn-lt"/>
              </a:rPr>
              <a:t>Access control: </a:t>
            </a:r>
            <a:r>
              <a:rPr lang="en-US" dirty="0">
                <a:ea typeface="+mn-lt"/>
                <a:cs typeface="+mn-lt"/>
              </a:rPr>
              <a:t>A power supply program should implement access control mechanisms to limit access to the power supply network and restrict certain actions or operations to authorized users or devices only.</a:t>
            </a:r>
            <a:endParaRPr lang="en-US" dirty="0">
              <a:cs typeface="Calibri" panose="020F0502020204030204"/>
            </a:endParaRPr>
          </a:p>
          <a:p>
            <a:pPr marL="285750" indent="-285750">
              <a:buFont typeface="Arial"/>
              <a:buChar char="•"/>
            </a:pPr>
            <a:r>
              <a:rPr lang="en-US" b="1" dirty="0">
                <a:ea typeface="+mn-lt"/>
                <a:cs typeface="+mn-lt"/>
              </a:rPr>
              <a:t>Auditing and logging:</a:t>
            </a:r>
            <a:r>
              <a:rPr lang="en-US" dirty="0">
                <a:ea typeface="+mn-lt"/>
                <a:cs typeface="+mn-lt"/>
              </a:rPr>
              <a:t> A power supply program should track and log access to the power supply network, as well as any actions or events that occur on the network, to enable security auditing and incident response.</a:t>
            </a:r>
            <a:endParaRPr lang="en-US" dirty="0">
              <a:cs typeface="Calibri" panose="020F0502020204030204"/>
            </a:endParaRPr>
          </a:p>
          <a:p>
            <a:pPr marL="285750" indent="-285750">
              <a:buFont typeface="Arial"/>
              <a:buChar char="•"/>
            </a:pPr>
            <a:r>
              <a:rPr lang="en-US" b="1" dirty="0">
                <a:ea typeface="+mn-lt"/>
                <a:cs typeface="+mn-lt"/>
              </a:rPr>
              <a:t>Physical security:</a:t>
            </a:r>
            <a:r>
              <a:rPr lang="en-US" dirty="0">
                <a:ea typeface="+mn-lt"/>
                <a:cs typeface="+mn-lt"/>
              </a:rPr>
              <a:t> A power supply program should also consider physical security measures to protect the power supply hardware and infrastructure from unauthorized access or tampering. This might include measures like secure enclosures, locks, and surveillance systems.</a:t>
            </a:r>
            <a:endParaRPr lang="en-US" dirty="0">
              <a:cs typeface="Calibri" panose="020F0502020204030204"/>
            </a:endParaRPr>
          </a:p>
          <a:p>
            <a:endParaRPr lang="en-US" b="1" dirty="0">
              <a:cs typeface="Calibri"/>
            </a:endParaRPr>
          </a:p>
        </p:txBody>
      </p:sp>
    </p:spTree>
    <p:extLst>
      <p:ext uri="{BB962C8B-B14F-4D97-AF65-F5344CB8AC3E}">
        <p14:creationId xmlns:p14="http://schemas.microsoft.com/office/powerpoint/2010/main" val="162601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264775" y="310956"/>
            <a:ext cx="8266545" cy="574964"/>
          </a:xfrm>
        </p:spPr>
        <p:txBody>
          <a:bodyPr>
            <a:normAutofit/>
          </a:bodyPr>
          <a:lstStyle/>
          <a:p>
            <a:pPr algn="l"/>
            <a:r>
              <a:rPr lang="en-US" sz="2800" b="1" dirty="0">
                <a:ea typeface="+mj-lt"/>
                <a:cs typeface="+mj-lt"/>
              </a:rPr>
              <a:t>Key Constraints</a:t>
            </a:r>
            <a:endParaRPr lang="en-US" b="1" dirty="0"/>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AA44A2-E95E-7C94-CCA1-A9045CB273F8}"/>
              </a:ext>
            </a:extLst>
          </p:cNvPr>
          <p:cNvSpPr txBox="1"/>
          <p:nvPr/>
        </p:nvSpPr>
        <p:spPr>
          <a:xfrm>
            <a:off x="422213" y="1427884"/>
            <a:ext cx="11368284" cy="3693319"/>
          </a:xfrm>
          <a:prstGeom prst="rect">
            <a:avLst/>
          </a:prstGeom>
          <a:noFill/>
        </p:spPr>
        <p:txBody>
          <a:bodyPr wrap="square" lIns="91440" tIns="45720" rIns="91440" bIns="45720" rtlCol="0" anchor="t">
            <a:spAutoFit/>
          </a:bodyPr>
          <a:lstStyle/>
          <a:p>
            <a:pPr marL="285750" indent="-285750">
              <a:buFont typeface="Arial"/>
              <a:buChar char="•"/>
            </a:pPr>
            <a:r>
              <a:rPr lang="en-US" b="1" dirty="0">
                <a:ea typeface="+mn-lt"/>
                <a:cs typeface="+mn-lt"/>
              </a:rPr>
              <a:t>Budget</a:t>
            </a:r>
            <a:r>
              <a:rPr lang="en-US" sz="1800" b="1" i="0" u="none" strike="noStrike" dirty="0">
                <a:effectLst/>
                <a:ea typeface="+mn-lt"/>
                <a:cs typeface="+mn-lt"/>
              </a:rPr>
              <a:t>:</a:t>
            </a:r>
            <a:r>
              <a:rPr lang="en-US" dirty="0">
                <a:ea typeface="+mn-lt"/>
                <a:cs typeface="+mn-lt"/>
              </a:rPr>
              <a:t> An energy management system may have a limited budget, which could constrain the scope and capabilities of the system</a:t>
            </a:r>
            <a:r>
              <a:rPr lang="en-US" b="0" i="0" u="none" strike="noStrike" dirty="0">
                <a:effectLst/>
                <a:ea typeface="+mn-lt"/>
                <a:cs typeface="+mn-lt"/>
              </a:rPr>
              <a:t>, </a:t>
            </a:r>
            <a:r>
              <a:rPr lang="en-US" dirty="0">
                <a:ea typeface="+mn-lt"/>
                <a:cs typeface="+mn-lt"/>
              </a:rPr>
              <a:t>as well as the resources available for implementing </a:t>
            </a:r>
            <a:r>
              <a:rPr lang="en-US" b="0" i="0" u="none" strike="noStrike" dirty="0">
                <a:effectLst/>
                <a:ea typeface="+mn-lt"/>
                <a:cs typeface="+mn-lt"/>
              </a:rPr>
              <a:t>and </a:t>
            </a:r>
            <a:r>
              <a:rPr lang="en-US" dirty="0">
                <a:ea typeface="+mn-lt"/>
                <a:cs typeface="+mn-lt"/>
              </a:rPr>
              <a:t>maintaining it.</a:t>
            </a:r>
            <a:endParaRPr lang="en-US" dirty="0">
              <a:cs typeface="Calibri" panose="020F0502020204030204"/>
            </a:endParaRPr>
          </a:p>
          <a:p>
            <a:pPr marL="285750" indent="-285750">
              <a:buFont typeface="Arial"/>
              <a:buChar char="•"/>
            </a:pPr>
            <a:r>
              <a:rPr lang="en-US" b="1" dirty="0">
                <a:ea typeface="+mn-lt"/>
                <a:cs typeface="+mn-lt"/>
              </a:rPr>
              <a:t>Time: </a:t>
            </a:r>
            <a:r>
              <a:rPr lang="en-US" dirty="0">
                <a:ea typeface="+mn-lt"/>
                <a:cs typeface="+mn-lt"/>
              </a:rPr>
              <a:t>An energy management system may have deadlines or time constraints for achieving certain goals or objectives, </a:t>
            </a:r>
            <a:r>
              <a:rPr lang="en-US" b="0" i="0" u="none" strike="noStrike" dirty="0">
                <a:effectLst/>
                <a:ea typeface="+mn-lt"/>
                <a:cs typeface="+mn-lt"/>
              </a:rPr>
              <a:t>which </a:t>
            </a:r>
            <a:r>
              <a:rPr lang="en-US" dirty="0">
                <a:ea typeface="+mn-lt"/>
                <a:cs typeface="+mn-lt"/>
              </a:rPr>
              <a:t>could limit </a:t>
            </a:r>
            <a:r>
              <a:rPr lang="en-US" b="0" i="0" u="none" strike="noStrike" dirty="0">
                <a:effectLst/>
                <a:ea typeface="+mn-lt"/>
                <a:cs typeface="+mn-lt"/>
              </a:rPr>
              <a:t>the </a:t>
            </a:r>
            <a:r>
              <a:rPr lang="en-US" dirty="0">
                <a:ea typeface="+mn-lt"/>
                <a:cs typeface="+mn-lt"/>
              </a:rPr>
              <a:t>time available for planning, design, implementation, and testing.</a:t>
            </a:r>
            <a:endParaRPr lang="en-US" dirty="0">
              <a:cs typeface="Calibri" panose="020F0502020204030204"/>
            </a:endParaRPr>
          </a:p>
          <a:p>
            <a:pPr marL="285750" indent="-285750">
              <a:buFont typeface="Arial"/>
              <a:buChar char="•"/>
            </a:pPr>
            <a:r>
              <a:rPr lang="en-US" b="1" dirty="0">
                <a:ea typeface="+mn-lt"/>
                <a:cs typeface="+mn-lt"/>
              </a:rPr>
              <a:t>Technology:</a:t>
            </a:r>
            <a:r>
              <a:rPr lang="en-US" dirty="0">
                <a:ea typeface="+mn-lt"/>
                <a:cs typeface="+mn-lt"/>
              </a:rPr>
              <a:t> An energy management </a:t>
            </a:r>
            <a:r>
              <a:rPr lang="en-US" b="0" i="0" u="none" strike="noStrike" dirty="0">
                <a:effectLst/>
                <a:ea typeface="+mn-lt"/>
                <a:cs typeface="+mn-lt"/>
              </a:rPr>
              <a:t>system </a:t>
            </a:r>
            <a:r>
              <a:rPr lang="en-US" dirty="0">
                <a:ea typeface="+mn-lt"/>
                <a:cs typeface="+mn-lt"/>
              </a:rPr>
              <a:t>may </a:t>
            </a:r>
            <a:r>
              <a:rPr lang="en-US" b="0" i="0" u="none" strike="noStrike" dirty="0">
                <a:effectLst/>
                <a:ea typeface="+mn-lt"/>
                <a:cs typeface="+mn-lt"/>
              </a:rPr>
              <a:t>be </a:t>
            </a:r>
            <a:r>
              <a:rPr lang="en-US" dirty="0">
                <a:ea typeface="+mn-lt"/>
                <a:cs typeface="+mn-lt"/>
              </a:rPr>
              <a:t>constrained by the availability and capabilities of technology and equipment, such as sensors</a:t>
            </a:r>
            <a:r>
              <a:rPr lang="en-US" b="0" i="0" u="none" strike="noStrike" dirty="0">
                <a:effectLst/>
                <a:ea typeface="+mn-lt"/>
                <a:cs typeface="+mn-lt"/>
              </a:rPr>
              <a:t>, </a:t>
            </a:r>
            <a:r>
              <a:rPr lang="en-US" dirty="0">
                <a:ea typeface="+mn-lt"/>
                <a:cs typeface="+mn-lt"/>
              </a:rPr>
              <a:t>actuators</a:t>
            </a:r>
            <a:r>
              <a:rPr lang="en-US" b="0" i="0" u="none" strike="noStrike" dirty="0">
                <a:effectLst/>
                <a:ea typeface="+mn-lt"/>
                <a:cs typeface="+mn-lt"/>
              </a:rPr>
              <a:t>, and </a:t>
            </a:r>
            <a:r>
              <a:rPr lang="en-US" dirty="0">
                <a:ea typeface="+mn-lt"/>
                <a:cs typeface="+mn-lt"/>
              </a:rPr>
              <a:t>control systems.</a:t>
            </a:r>
            <a:endParaRPr lang="en-US" dirty="0">
              <a:cs typeface="Calibri" panose="020F0502020204030204"/>
            </a:endParaRPr>
          </a:p>
          <a:p>
            <a:pPr marL="285750" indent="-285750">
              <a:buFont typeface="Arial"/>
              <a:buChar char="•"/>
            </a:pPr>
            <a:r>
              <a:rPr lang="en-US" b="1" dirty="0">
                <a:ea typeface="+mn-lt"/>
                <a:cs typeface="+mn-lt"/>
              </a:rPr>
              <a:t>Regulations:</a:t>
            </a:r>
            <a:r>
              <a:rPr lang="en-US" dirty="0">
                <a:ea typeface="+mn-lt"/>
                <a:cs typeface="+mn-lt"/>
              </a:rPr>
              <a:t> An energy management system may be subject to regulations or standards that specify requirements for energy management, such as standards for energy efficiency or renewable energy</a:t>
            </a:r>
            <a:r>
              <a:rPr lang="en-US" b="0" i="0" u="none" strike="noStrike" dirty="0">
                <a:effectLst/>
                <a:ea typeface="+mn-lt"/>
                <a:cs typeface="+mn-lt"/>
              </a:rPr>
              <a:t>.</a:t>
            </a:r>
            <a:endParaRPr lang="en-US" dirty="0">
              <a:ea typeface="+mn-lt"/>
              <a:cs typeface="+mn-lt"/>
            </a:endParaRPr>
          </a:p>
          <a:p>
            <a:pPr marL="285750" indent="-285750">
              <a:buFont typeface="Arial"/>
              <a:buChar char="•"/>
            </a:pPr>
            <a:r>
              <a:rPr lang="en-US" b="1" dirty="0">
                <a:ea typeface="+mn-lt"/>
                <a:cs typeface="+mn-lt"/>
              </a:rPr>
              <a:t>Stakeholders: </a:t>
            </a:r>
            <a:r>
              <a:rPr lang="en-US" dirty="0">
                <a:ea typeface="+mn-lt"/>
                <a:cs typeface="+mn-lt"/>
              </a:rPr>
              <a:t>An energy management system may have multiple stakeholders with different interests and goals</a:t>
            </a:r>
            <a:r>
              <a:rPr lang="en-US" b="0" i="0" u="none" strike="noStrike" dirty="0">
                <a:effectLst/>
                <a:ea typeface="+mn-lt"/>
                <a:cs typeface="+mn-lt"/>
              </a:rPr>
              <a:t>, </a:t>
            </a:r>
            <a:r>
              <a:rPr lang="en-US" dirty="0">
                <a:ea typeface="+mn-lt"/>
                <a:cs typeface="+mn-lt"/>
              </a:rPr>
              <a:t>which could create conflicting constraints or requirements that the system must address.</a:t>
            </a:r>
            <a:endParaRPr lang="en-US" dirty="0">
              <a:cs typeface="Calibri" panose="020F0502020204030204"/>
            </a:endParaRPr>
          </a:p>
          <a:p>
            <a:pPr marL="285750" indent="-285750">
              <a:buFont typeface="Arial"/>
              <a:buChar char="•"/>
            </a:pPr>
            <a:r>
              <a:rPr lang="en-US" b="1" dirty="0">
                <a:ea typeface="+mn-lt"/>
                <a:cs typeface="+mn-lt"/>
              </a:rPr>
              <a:t>Environmental: </a:t>
            </a:r>
            <a:r>
              <a:rPr lang="en-US" dirty="0">
                <a:ea typeface="+mn-lt"/>
                <a:cs typeface="+mn-lt"/>
              </a:rPr>
              <a:t>An energy management system may have constraints related </a:t>
            </a:r>
            <a:r>
              <a:rPr lang="en-US" b="0" i="0" u="none" strike="noStrike" dirty="0">
                <a:effectLst/>
                <a:ea typeface="+mn-lt"/>
                <a:cs typeface="+mn-lt"/>
              </a:rPr>
              <a:t>to </a:t>
            </a:r>
            <a:r>
              <a:rPr lang="en-US" dirty="0">
                <a:ea typeface="+mn-lt"/>
                <a:cs typeface="+mn-lt"/>
              </a:rPr>
              <a:t>the environmental impact of energy usage, such as requirements for reducing greenhouse gas emissions or conserving natural resources.</a:t>
            </a:r>
            <a:endParaRPr lang="en-US" dirty="0">
              <a:cs typeface="Calibri" panose="020F0502020204030204"/>
            </a:endParaRPr>
          </a:p>
          <a:p>
            <a:pPr>
              <a:spcBef>
                <a:spcPts val="0"/>
              </a:spcBef>
              <a:spcAft>
                <a:spcPts val="0"/>
              </a:spcAft>
            </a:pPr>
            <a:endParaRPr lang="en-US" b="1" dirty="0">
              <a:effectLst/>
              <a:cs typeface="Calibri"/>
            </a:endParaRPr>
          </a:p>
        </p:txBody>
      </p:sp>
    </p:spTree>
    <p:extLst>
      <p:ext uri="{BB962C8B-B14F-4D97-AF65-F5344CB8AC3E}">
        <p14:creationId xmlns:p14="http://schemas.microsoft.com/office/powerpoint/2010/main" val="136769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264775" y="310956"/>
            <a:ext cx="8266545" cy="574964"/>
          </a:xfrm>
        </p:spPr>
        <p:txBody>
          <a:bodyPr>
            <a:normAutofit/>
          </a:bodyPr>
          <a:lstStyle/>
          <a:p>
            <a:pPr algn="l"/>
            <a:r>
              <a:rPr lang="en-US" sz="2800" b="1" dirty="0">
                <a:ea typeface="+mj-lt"/>
                <a:cs typeface="+mj-lt"/>
              </a:rPr>
              <a:t>Elicitation process</a:t>
            </a:r>
            <a:endParaRPr lang="en-US" b="1" dirty="0"/>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101FD7-6524-AA29-726F-7BE1CC09E17B}"/>
              </a:ext>
            </a:extLst>
          </p:cNvPr>
          <p:cNvSpPr txBox="1"/>
          <p:nvPr/>
        </p:nvSpPr>
        <p:spPr>
          <a:xfrm>
            <a:off x="614008" y="1388603"/>
            <a:ext cx="110993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Identifying stakeholders:</a:t>
            </a:r>
            <a:r>
              <a:rPr lang="en-US" dirty="0">
                <a:ea typeface="+mn-lt"/>
                <a:cs typeface="+mn-lt"/>
              </a:rPr>
              <a:t> Elicitation should identify all the stakeholders of the energy management system, including users, managers, and other parties with a stake in the system.</a:t>
            </a:r>
            <a:endParaRPr lang="en-US" dirty="0">
              <a:cs typeface="Calibri" panose="020F0502020204030204"/>
            </a:endParaRPr>
          </a:p>
          <a:p>
            <a:pPr marL="285750" indent="-285750">
              <a:buFont typeface="Arial"/>
              <a:buChar char="•"/>
            </a:pPr>
            <a:r>
              <a:rPr lang="en-US" b="1" dirty="0">
                <a:ea typeface="+mn-lt"/>
                <a:cs typeface="+mn-lt"/>
              </a:rPr>
              <a:t>Gathering user requirements: </a:t>
            </a:r>
            <a:r>
              <a:rPr lang="en-US" dirty="0">
                <a:ea typeface="+mn-lt"/>
                <a:cs typeface="+mn-lt"/>
              </a:rPr>
              <a:t>Elicitation should gather user requirements for the energy management system, including the specific needs and goals of the users, as well as any constraints or limitations they face.</a:t>
            </a:r>
            <a:endParaRPr lang="en-US" dirty="0">
              <a:cs typeface="Calibri" panose="020F0502020204030204"/>
            </a:endParaRPr>
          </a:p>
          <a:p>
            <a:pPr marL="285750" indent="-285750">
              <a:buFont typeface="Arial"/>
              <a:buChar char="•"/>
            </a:pPr>
            <a:r>
              <a:rPr lang="en-US" b="1" dirty="0">
                <a:ea typeface="+mn-lt"/>
                <a:cs typeface="+mn-lt"/>
              </a:rPr>
              <a:t>Identifying system constraints:</a:t>
            </a:r>
            <a:r>
              <a:rPr lang="en-US" dirty="0">
                <a:ea typeface="+mn-lt"/>
                <a:cs typeface="+mn-lt"/>
              </a:rPr>
              <a:t> Elicitation should identify the constraints and limitations that the energy management system must consider, including budget, time, technology, regulations, and other factors.</a:t>
            </a:r>
            <a:endParaRPr lang="en-US" dirty="0">
              <a:cs typeface="Calibri" panose="020F0502020204030204"/>
            </a:endParaRPr>
          </a:p>
          <a:p>
            <a:pPr marL="285750" indent="-285750">
              <a:buFont typeface="Arial"/>
              <a:buChar char="•"/>
            </a:pPr>
            <a:r>
              <a:rPr lang="en-US" b="1" dirty="0">
                <a:ea typeface="+mn-lt"/>
                <a:cs typeface="+mn-lt"/>
              </a:rPr>
              <a:t>Defining system objectives:</a:t>
            </a:r>
            <a:r>
              <a:rPr lang="en-US" dirty="0">
                <a:ea typeface="+mn-lt"/>
                <a:cs typeface="+mn-lt"/>
              </a:rPr>
              <a:t> Elicitation should define the objectives and goals of the energy management system, such as reducing energy usage or increasing energy efficiency.</a:t>
            </a:r>
            <a:endParaRPr lang="en-US" dirty="0">
              <a:cs typeface="Calibri" panose="020F0502020204030204"/>
            </a:endParaRPr>
          </a:p>
          <a:p>
            <a:pPr marL="285750" indent="-285750">
              <a:buFont typeface="Arial"/>
              <a:buChar char="•"/>
            </a:pPr>
            <a:r>
              <a:rPr lang="en-US" b="1" dirty="0">
                <a:ea typeface="+mn-lt"/>
                <a:cs typeface="+mn-lt"/>
              </a:rPr>
              <a:t>Prioritizing requirements:</a:t>
            </a:r>
            <a:r>
              <a:rPr lang="en-US" dirty="0">
                <a:ea typeface="+mn-lt"/>
                <a:cs typeface="+mn-lt"/>
              </a:rPr>
              <a:t> Elicitation should prioritize the requirements and constraints identified during the elicitation process, so that the most important and urgent needs are addressed first.</a:t>
            </a:r>
            <a:endParaRPr lang="en-US" dirty="0">
              <a:cs typeface="Calibri" panose="020F0502020204030204"/>
            </a:endParaRPr>
          </a:p>
          <a:p>
            <a:pPr marL="285750" indent="-285750">
              <a:buFont typeface="Arial"/>
              <a:buChar char="•"/>
            </a:pPr>
            <a:r>
              <a:rPr lang="en-US" b="1" dirty="0">
                <a:ea typeface="+mn-lt"/>
                <a:cs typeface="+mn-lt"/>
              </a:rPr>
              <a:t>Validating requirements:</a:t>
            </a:r>
            <a:r>
              <a:rPr lang="en-US" dirty="0">
                <a:ea typeface="+mn-lt"/>
                <a:cs typeface="+mn-lt"/>
              </a:rPr>
              <a:t> Elicitation should validate the requirements and constraints identified during the elicitation process, to ensure that they are accurate, relevant, and consistent with the goals of the energy management system.</a:t>
            </a:r>
            <a:endParaRPr lang="en-US" dirty="0">
              <a:cs typeface="Calibri" panose="020F0502020204030204"/>
            </a:endParaRPr>
          </a:p>
          <a:p>
            <a:endParaRPr lang="en-US"/>
          </a:p>
        </p:txBody>
      </p:sp>
    </p:spTree>
    <p:extLst>
      <p:ext uri="{BB962C8B-B14F-4D97-AF65-F5344CB8AC3E}">
        <p14:creationId xmlns:p14="http://schemas.microsoft.com/office/powerpoint/2010/main" val="332079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264775" y="310956"/>
            <a:ext cx="8266545" cy="574964"/>
          </a:xfrm>
        </p:spPr>
        <p:txBody>
          <a:bodyPr>
            <a:normAutofit/>
          </a:bodyPr>
          <a:lstStyle/>
          <a:p>
            <a:pPr algn="l"/>
            <a:r>
              <a:rPr lang="en-US" sz="2800" b="1" dirty="0">
                <a:ea typeface="+mj-lt"/>
                <a:cs typeface="+mj-lt"/>
              </a:rPr>
              <a:t>Validation and analysis </a:t>
            </a:r>
            <a:endParaRPr lang="en-US">
              <a:ea typeface="+mj-lt"/>
              <a:cs typeface="+mj-lt"/>
            </a:endParaRP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9337653-8593-4209-D17D-EEC5130C3A00}"/>
              </a:ext>
            </a:extLst>
          </p:cNvPr>
          <p:cNvSpPr txBox="1"/>
          <p:nvPr/>
        </p:nvSpPr>
        <p:spPr>
          <a:xfrm>
            <a:off x="399664" y="1377371"/>
            <a:ext cx="11025579" cy="4001095"/>
          </a:xfrm>
          <a:prstGeom prst="rect">
            <a:avLst/>
          </a:prstGeom>
          <a:noFill/>
        </p:spPr>
        <p:txBody>
          <a:bodyPr wrap="square" lIns="91440" tIns="45720" rIns="91440" bIns="45720" anchor="t">
            <a:spAutoFit/>
          </a:bodyPr>
          <a:lstStyle/>
          <a:p>
            <a:pPr marL="285750" indent="-285750">
              <a:buFont typeface="Arial"/>
              <a:buChar char="•"/>
            </a:pPr>
            <a:r>
              <a:rPr lang="en-US" b="1" dirty="0">
                <a:ea typeface="+mn-lt"/>
                <a:cs typeface="+mn-lt"/>
              </a:rPr>
              <a:t>User testing:</a:t>
            </a:r>
            <a:r>
              <a:rPr lang="en-US" dirty="0">
                <a:ea typeface="+mn-lt"/>
                <a:cs typeface="+mn-lt"/>
              </a:rPr>
              <a:t> The system should be tested by a representative group of users to ensure that it is easy to use and understand, and that it provides the features and functionality that users need.</a:t>
            </a:r>
            <a:endParaRPr lang="en-US" dirty="0">
              <a:cs typeface="Calibri" panose="020F0502020204030204"/>
            </a:endParaRPr>
          </a:p>
          <a:p>
            <a:pPr marL="285750" indent="-285750">
              <a:buFont typeface="Arial"/>
              <a:buChar char="•"/>
            </a:pPr>
            <a:r>
              <a:rPr lang="en-US" b="1" dirty="0">
                <a:ea typeface="+mn-lt"/>
                <a:cs typeface="+mn-lt"/>
              </a:rPr>
              <a:t>Performance testing:</a:t>
            </a:r>
            <a:r>
              <a:rPr lang="en-US" dirty="0">
                <a:ea typeface="+mn-lt"/>
                <a:cs typeface="+mn-lt"/>
              </a:rPr>
              <a:t> The system should be tested to ensure that it can handle </a:t>
            </a:r>
            <a:r>
              <a:rPr lang="en-US" b="0" i="0" u="none" strike="noStrike" dirty="0">
                <a:effectLst/>
                <a:ea typeface="+mn-lt"/>
                <a:cs typeface="+mn-lt"/>
              </a:rPr>
              <a:t>the </a:t>
            </a:r>
            <a:r>
              <a:rPr lang="en-US" dirty="0">
                <a:ea typeface="+mn-lt"/>
                <a:cs typeface="+mn-lt"/>
              </a:rPr>
              <a:t>expected workload and traffic, and that it performs reliably and efficiently.</a:t>
            </a:r>
            <a:endParaRPr lang="en-US" dirty="0">
              <a:cs typeface="Calibri" panose="020F0502020204030204"/>
            </a:endParaRPr>
          </a:p>
          <a:p>
            <a:pPr marL="285750" indent="-285750">
              <a:buFont typeface="Arial"/>
              <a:buChar char="•"/>
            </a:pPr>
            <a:r>
              <a:rPr lang="en-US" b="1" dirty="0">
                <a:ea typeface="+mn-lt"/>
                <a:cs typeface="+mn-lt"/>
              </a:rPr>
              <a:t>Compliance testing: </a:t>
            </a:r>
            <a:r>
              <a:rPr lang="en-US" dirty="0">
                <a:ea typeface="+mn-lt"/>
                <a:cs typeface="+mn-lt"/>
              </a:rPr>
              <a:t>The system should be tested to ensure that it complies with any relevant regulations or standards, such as standards for energy efficiency or data privacy</a:t>
            </a:r>
            <a:r>
              <a:rPr lang="en-US" b="0" i="0" u="none" strike="noStrike" dirty="0">
                <a:effectLst/>
                <a:ea typeface="+mn-lt"/>
                <a:cs typeface="+mn-lt"/>
              </a:rPr>
              <a:t>.</a:t>
            </a:r>
            <a:endParaRPr lang="en-US" dirty="0">
              <a:ea typeface="+mn-lt"/>
              <a:cs typeface="+mn-lt"/>
            </a:endParaRPr>
          </a:p>
          <a:p>
            <a:pPr marL="285750" indent="-285750">
              <a:buFont typeface="Arial"/>
              <a:buChar char="•"/>
            </a:pPr>
            <a:r>
              <a:rPr lang="en-US" b="1" dirty="0">
                <a:ea typeface="+mn-lt"/>
                <a:cs typeface="+mn-lt"/>
              </a:rPr>
              <a:t>Security testing:</a:t>
            </a:r>
            <a:r>
              <a:rPr lang="en-US" dirty="0">
                <a:ea typeface="+mn-lt"/>
                <a:cs typeface="+mn-lt"/>
              </a:rPr>
              <a:t> The system should be tested to ensure that it is secure and protects against unauthorized access or tampering</a:t>
            </a:r>
            <a:r>
              <a:rPr lang="en-US" b="0" i="0" u="none" strike="noStrike" dirty="0">
                <a:effectLst/>
                <a:ea typeface="+mn-lt"/>
                <a:cs typeface="+mn-lt"/>
              </a:rPr>
              <a:t>.</a:t>
            </a:r>
            <a:endParaRPr lang="en-US" dirty="0">
              <a:ea typeface="+mn-lt"/>
              <a:cs typeface="+mn-lt"/>
            </a:endParaRPr>
          </a:p>
          <a:p>
            <a:pPr marL="285750" indent="-285750">
              <a:buFont typeface="Arial"/>
              <a:buChar char="•"/>
            </a:pPr>
            <a:r>
              <a:rPr lang="en-US" b="1" dirty="0">
                <a:ea typeface="+mn-lt"/>
                <a:cs typeface="+mn-lt"/>
              </a:rPr>
              <a:t>Compatibility testing:</a:t>
            </a:r>
            <a:r>
              <a:rPr lang="en-US" dirty="0">
                <a:ea typeface="+mn-lt"/>
                <a:cs typeface="+mn-lt"/>
              </a:rPr>
              <a:t> The system should be tested to ensure that it is compatible with the other systems and devices it will be used with, and that it provides the correct type and amount of power</a:t>
            </a:r>
            <a:r>
              <a:rPr lang="en-US" b="0" i="0" u="none" strike="noStrike" dirty="0">
                <a:effectLst/>
                <a:ea typeface="+mn-lt"/>
                <a:cs typeface="+mn-lt"/>
              </a:rPr>
              <a:t>.</a:t>
            </a:r>
            <a:endParaRPr lang="en-US" dirty="0">
              <a:ea typeface="+mn-lt"/>
              <a:cs typeface="+mn-lt"/>
            </a:endParaRPr>
          </a:p>
          <a:p>
            <a:pPr marL="285750" indent="-285750">
              <a:buFont typeface="Arial"/>
              <a:buChar char="•"/>
            </a:pPr>
            <a:r>
              <a:rPr lang="en-US" b="1" dirty="0">
                <a:ea typeface="+mn-lt"/>
                <a:cs typeface="+mn-lt"/>
              </a:rPr>
              <a:t>Usability testing: </a:t>
            </a:r>
            <a:r>
              <a:rPr lang="en-US" dirty="0">
                <a:ea typeface="+mn-lt"/>
                <a:cs typeface="+mn-lt"/>
              </a:rPr>
              <a:t>The system should be tested to ensure that it is user-friendly and easy to use, and that it provides a good user experience for users of all abilities and backgrounds</a:t>
            </a:r>
            <a:r>
              <a:rPr lang="en-US" b="0" i="0" u="none" strike="noStrike" dirty="0">
                <a:effectLst/>
                <a:ea typeface="+mn-lt"/>
                <a:cs typeface="+mn-lt"/>
              </a:rPr>
              <a:t>.</a:t>
            </a:r>
            <a:endParaRPr lang="en-US" dirty="0">
              <a:ea typeface="+mn-lt"/>
              <a:cs typeface="+mn-lt"/>
            </a:endParaRPr>
          </a:p>
          <a:p>
            <a:pPr>
              <a:lnSpc>
                <a:spcPct val="150000"/>
              </a:lnSpc>
            </a:pPr>
            <a:endParaRPr lang="en-US" b="0" i="0" u="none" strike="noStrike" dirty="0">
              <a:solidFill>
                <a:srgbClr val="000000"/>
              </a:solidFill>
              <a:effectLst/>
              <a:cs typeface="Calibri"/>
            </a:endParaRPr>
          </a:p>
          <a:p>
            <a:pPr marL="1143000" lvl="2" indent="-228600" fontAlgn="base">
              <a:buFont typeface="Wingdings" pitchFamily="2" charset="2"/>
              <a:buChar char="Ø"/>
            </a:pPr>
            <a:endParaRPr lang="en-US" sz="1100" b="0" i="0" u="none" strike="noStrike" dirty="0">
              <a:solidFill>
                <a:srgbClr val="000000"/>
              </a:solidFill>
              <a:effectLst/>
              <a:cs typeface="Calibri" panose="020F0502020204030204"/>
            </a:endParaRPr>
          </a:p>
        </p:txBody>
      </p:sp>
      <p:sp>
        <p:nvSpPr>
          <p:cNvPr id="8" name="TextBox 7">
            <a:extLst>
              <a:ext uri="{FF2B5EF4-FFF2-40B4-BE49-F238E27FC236}">
                <a16:creationId xmlns:a16="http://schemas.microsoft.com/office/drawing/2014/main" id="{5612DA51-ADD8-9CB9-BD5C-AFAE708FAE42}"/>
              </a:ext>
            </a:extLst>
          </p:cNvPr>
          <p:cNvSpPr txBox="1"/>
          <p:nvPr/>
        </p:nvSpPr>
        <p:spPr>
          <a:xfrm>
            <a:off x="4269947" y="1267204"/>
            <a:ext cx="5221817" cy="307777"/>
          </a:xfrm>
          <a:prstGeom prst="rect">
            <a:avLst/>
          </a:prstGeom>
          <a:noFill/>
        </p:spPr>
        <p:txBody>
          <a:bodyPr wrap="square" lIns="91440" tIns="45720" rIns="91440" bIns="45720" anchor="t">
            <a:spAutoFit/>
          </a:bodyPr>
          <a:lstStyle/>
          <a:p>
            <a:pPr marL="228600" indent="-228600" rtl="0" fontAlgn="base">
              <a:spcBef>
                <a:spcPts val="0"/>
              </a:spcBef>
              <a:spcAft>
                <a:spcPts val="0"/>
              </a:spcAft>
              <a:buFont typeface="Wingdings" pitchFamily="2" charset="2"/>
              <a:buChar char="Ø"/>
            </a:pPr>
            <a:endParaRPr lang="en-US" sz="1400" b="0" i="0" u="none" strike="noStrike" dirty="0">
              <a:solidFill>
                <a:srgbClr val="000000"/>
              </a:solidFill>
              <a:effectLst/>
            </a:endParaRPr>
          </a:p>
        </p:txBody>
      </p:sp>
      <p:sp>
        <p:nvSpPr>
          <p:cNvPr id="10" name="TextBox 9">
            <a:extLst>
              <a:ext uri="{FF2B5EF4-FFF2-40B4-BE49-F238E27FC236}">
                <a16:creationId xmlns:a16="http://schemas.microsoft.com/office/drawing/2014/main" id="{B1124EBE-1A71-8719-CBD9-40A6D25AA6FA}"/>
              </a:ext>
            </a:extLst>
          </p:cNvPr>
          <p:cNvSpPr txBox="1"/>
          <p:nvPr/>
        </p:nvSpPr>
        <p:spPr>
          <a:xfrm>
            <a:off x="8312285" y="1377371"/>
            <a:ext cx="6151032" cy="464871"/>
          </a:xfrm>
          <a:prstGeom prst="rect">
            <a:avLst/>
          </a:prstGeom>
          <a:noFill/>
        </p:spPr>
        <p:txBody>
          <a:bodyPr wrap="square" lIns="91440" tIns="45720" rIns="91440" bIns="45720" anchor="t">
            <a:spAutoFit/>
          </a:bodyPr>
          <a:lstStyle/>
          <a:p>
            <a:pPr rtl="0" fontAlgn="base">
              <a:lnSpc>
                <a:spcPct val="150000"/>
              </a:lnSpc>
              <a:spcBef>
                <a:spcPts val="0"/>
              </a:spcBef>
              <a:spcAft>
                <a:spcPts val="0"/>
              </a:spcAft>
            </a:pPr>
            <a:endParaRPr lang="en-US" b="1" i="0" u="none" strike="noStrike" dirty="0">
              <a:solidFill>
                <a:srgbClr val="000000"/>
              </a:solidFill>
              <a:effectLst/>
              <a:cs typeface="Calibri"/>
            </a:endParaRPr>
          </a:p>
        </p:txBody>
      </p:sp>
    </p:spTree>
    <p:extLst>
      <p:ext uri="{BB962C8B-B14F-4D97-AF65-F5344CB8AC3E}">
        <p14:creationId xmlns:p14="http://schemas.microsoft.com/office/powerpoint/2010/main" val="326474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264775" y="310956"/>
            <a:ext cx="8266545" cy="574964"/>
          </a:xfrm>
        </p:spPr>
        <p:txBody>
          <a:bodyPr>
            <a:normAutofit/>
          </a:bodyPr>
          <a:lstStyle/>
          <a:p>
            <a:pPr algn="l"/>
            <a:r>
              <a:rPr lang="en-US" sz="2800" b="1" dirty="0">
                <a:cs typeface="Calibri Light"/>
              </a:rPr>
              <a:t>User stories</a:t>
            </a: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212659-26D8-66D9-FCA9-2D7CA3EE6D7E}"/>
              </a:ext>
            </a:extLst>
          </p:cNvPr>
          <p:cNvSpPr txBox="1"/>
          <p:nvPr/>
        </p:nvSpPr>
        <p:spPr>
          <a:xfrm>
            <a:off x="466296" y="1190825"/>
            <a:ext cx="11239428" cy="4662815"/>
          </a:xfrm>
          <a:prstGeom prst="rect">
            <a:avLst/>
          </a:prstGeom>
          <a:noFill/>
        </p:spPr>
        <p:txBody>
          <a:bodyPr wrap="square" lIns="91440" tIns="45720" rIns="91440" bIns="45720" anchor="t">
            <a:spAutoFit/>
          </a:bodyPr>
          <a:lstStyle/>
          <a:p>
            <a:r>
              <a:rPr lang="en-US" dirty="0">
                <a:ea typeface="+mn-lt"/>
                <a:cs typeface="+mn-lt"/>
              </a:rPr>
              <a:t>User stories for an energy management system would describe the specific ways in which users would interact with and benefit from the system. Some examples of user stories for an energy management system might include:</a:t>
            </a:r>
            <a:endParaRPr lang="en-US" dirty="0"/>
          </a:p>
          <a:p>
            <a:pPr marL="285750" indent="-285750">
              <a:buFont typeface="Arial"/>
              <a:buChar char="•"/>
            </a:pPr>
            <a:endParaRPr lang="en-US">
              <a:cs typeface="Calibri" panose="020F0502020204030204"/>
            </a:endParaRPr>
          </a:p>
          <a:p>
            <a:pPr marL="285750" indent="-285750">
              <a:buFont typeface="Arial"/>
              <a:buChar char="•"/>
            </a:pPr>
            <a:r>
              <a:rPr lang="en-US" dirty="0">
                <a:ea typeface="+mn-lt"/>
                <a:cs typeface="+mn-lt"/>
              </a:rPr>
              <a:t>I want to monitor my energy usage in real-time, so that I can identify areas where I can save energy and reduce my bills.</a:t>
            </a:r>
            <a:endParaRPr lang="en-US" dirty="0">
              <a:cs typeface="Calibri" panose="020F0502020204030204"/>
            </a:endParaRPr>
          </a:p>
          <a:p>
            <a:pPr marL="285750" indent="-285750">
              <a:buFont typeface="Arial"/>
              <a:buChar char="•"/>
            </a:pPr>
            <a:r>
              <a:rPr lang="en-US" dirty="0">
                <a:ea typeface="+mn-lt"/>
                <a:cs typeface="+mn-lt"/>
              </a:rPr>
              <a:t>I want to be notified when my energy usage reaches a certain threshold, so that I can take action to avoid overages and excess charges.</a:t>
            </a:r>
            <a:endParaRPr lang="en-US" dirty="0">
              <a:cs typeface="Calibri" panose="020F0502020204030204"/>
            </a:endParaRPr>
          </a:p>
          <a:p>
            <a:pPr marL="285750" indent="-285750">
              <a:buFont typeface="Arial"/>
              <a:buChar char="•"/>
            </a:pPr>
            <a:r>
              <a:rPr lang="en-US" dirty="0">
                <a:ea typeface="+mn-lt"/>
                <a:cs typeface="+mn-lt"/>
              </a:rPr>
              <a:t> I want to be able to control the lighting and heating in different areas of the building, so that I can reduce energy usage and save money.</a:t>
            </a:r>
            <a:endParaRPr lang="en-US" dirty="0">
              <a:cs typeface="Calibri" panose="020F0502020204030204"/>
            </a:endParaRPr>
          </a:p>
          <a:p>
            <a:pPr marL="285750" indent="-285750">
              <a:buFont typeface="Arial"/>
              <a:buChar char="•"/>
            </a:pPr>
            <a:r>
              <a:rPr lang="en-US" dirty="0">
                <a:ea typeface="+mn-lt"/>
                <a:cs typeface="+mn-lt"/>
              </a:rPr>
              <a:t> I want to be able to track the energy usage of different tenants in my building, so that I can allocate costs and bill tenants accurately</a:t>
            </a:r>
            <a:endParaRPr lang="en-US" dirty="0">
              <a:cs typeface="Calibri" panose="020F0502020204030204"/>
            </a:endParaRPr>
          </a:p>
          <a:p>
            <a:pPr marL="285750" indent="-285750">
              <a:buFont typeface="Arial"/>
              <a:buChar char="•"/>
            </a:pPr>
            <a:r>
              <a:rPr lang="en-US" dirty="0">
                <a:ea typeface="+mn-lt"/>
                <a:cs typeface="+mn-lt"/>
              </a:rPr>
              <a:t>I want to be able to monitor the energy usage of my kids, so that I can teach them about energy conservation and help them develop good habits.</a:t>
            </a:r>
            <a:endParaRPr lang="en-US" dirty="0">
              <a:cs typeface="Calibri" panose="020F0502020204030204"/>
            </a:endParaRPr>
          </a:p>
          <a:p>
            <a:pPr marL="285750" indent="-285750">
              <a:buFont typeface="Arial"/>
              <a:buChar char="•"/>
            </a:pPr>
            <a:r>
              <a:rPr lang="en-US" dirty="0">
                <a:ea typeface="+mn-lt"/>
                <a:cs typeface="+mn-lt"/>
              </a:rPr>
              <a:t>I want to be able to customize the alerts and notifications that I receive from the energy management system, so that I can focus on the information that is most relevant to me.</a:t>
            </a:r>
            <a:endParaRPr lang="en-US">
              <a:cs typeface="Calibri" panose="020F0502020204030204"/>
            </a:endParaRPr>
          </a:p>
          <a:p>
            <a:pPr marL="285750" indent="-285750">
              <a:spcBef>
                <a:spcPts val="0"/>
              </a:spcBef>
              <a:spcAft>
                <a:spcPts val="0"/>
              </a:spcAft>
              <a:buFont typeface="Arial"/>
              <a:buChar char="•"/>
            </a:pPr>
            <a:endParaRPr lang="en-US" sz="1300" b="0" dirty="0">
              <a:effectLst/>
              <a:cs typeface="Calibri"/>
            </a:endParaRPr>
          </a:p>
          <a:p>
            <a:pPr marL="285750" indent="-285750" rtl="0" fontAlgn="base">
              <a:spcBef>
                <a:spcPts val="0"/>
              </a:spcBef>
              <a:spcAft>
                <a:spcPts val="0"/>
              </a:spcAft>
              <a:buFont typeface="Arial" pitchFamily="2" charset="2"/>
              <a:buChar char="•"/>
            </a:pPr>
            <a:endParaRPr lang="en-US" sz="1400" b="1" i="0" u="none" strike="noStrike" dirty="0">
              <a:solidFill>
                <a:srgbClr val="000000"/>
              </a:solidFill>
              <a:effectLst/>
              <a:cs typeface="Calibri" panose="020F0502020204030204"/>
            </a:endParaRPr>
          </a:p>
        </p:txBody>
      </p:sp>
    </p:spTree>
    <p:extLst>
      <p:ext uri="{BB962C8B-B14F-4D97-AF65-F5344CB8AC3E}">
        <p14:creationId xmlns:p14="http://schemas.microsoft.com/office/powerpoint/2010/main" val="40060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357908" y="298994"/>
            <a:ext cx="8266545" cy="574964"/>
          </a:xfrm>
        </p:spPr>
        <p:txBody>
          <a:bodyPr>
            <a:normAutofit/>
          </a:bodyPr>
          <a:lstStyle/>
          <a:p>
            <a:pPr algn="l"/>
            <a:r>
              <a:rPr lang="en-US" sz="2800" b="1" dirty="0"/>
              <a:t>Safety and Security Requirements</a:t>
            </a: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89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357908" y="298994"/>
            <a:ext cx="8266545" cy="574964"/>
          </a:xfrm>
        </p:spPr>
        <p:txBody>
          <a:bodyPr>
            <a:normAutofit/>
          </a:bodyPr>
          <a:lstStyle/>
          <a:p>
            <a:pPr algn="l"/>
            <a:r>
              <a:rPr lang="en-US" sz="2800" b="1" dirty="0"/>
              <a:t>Safety and Security Requirements</a:t>
            </a: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8EF64B-BA95-A560-3DF9-21CB61926B7F}"/>
              </a:ext>
            </a:extLst>
          </p:cNvPr>
          <p:cNvSpPr txBox="1"/>
          <p:nvPr/>
        </p:nvSpPr>
        <p:spPr>
          <a:xfrm>
            <a:off x="3437467" y="6045200"/>
            <a:ext cx="5655733" cy="369332"/>
          </a:xfrm>
          <a:prstGeom prst="rect">
            <a:avLst/>
          </a:prstGeom>
          <a:noFill/>
        </p:spPr>
        <p:txBody>
          <a:bodyPr wrap="square" rtlCol="0">
            <a:spAutoFit/>
          </a:bodyPr>
          <a:lstStyle/>
          <a:p>
            <a:pPr algn="ctr"/>
            <a:r>
              <a:rPr lang="en-US" dirty="0"/>
              <a:t>Safety Configuration of our EMSS</a:t>
            </a:r>
          </a:p>
        </p:txBody>
      </p:sp>
    </p:spTree>
    <p:extLst>
      <p:ext uri="{BB962C8B-B14F-4D97-AF65-F5344CB8AC3E}">
        <p14:creationId xmlns:p14="http://schemas.microsoft.com/office/powerpoint/2010/main" val="426123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1754908" y="3429000"/>
            <a:ext cx="8261159" cy="585893"/>
          </a:xfrm>
        </p:spPr>
        <p:txBody>
          <a:bodyPr>
            <a:normAutofit/>
          </a:bodyPr>
          <a:lstStyle/>
          <a:p>
            <a:r>
              <a:rPr lang="en-US" sz="2800" b="1" dirty="0"/>
              <a:t>Thank you!</a:t>
            </a: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248B4D-6B7D-46AD-8CE9-999F1162F0E4}"/>
              </a:ext>
            </a:extLst>
          </p:cNvPr>
          <p:cNvSpPr txBox="1"/>
          <p:nvPr/>
        </p:nvSpPr>
        <p:spPr>
          <a:xfrm>
            <a:off x="380999" y="330201"/>
            <a:ext cx="6536267" cy="523220"/>
          </a:xfrm>
          <a:prstGeom prst="rect">
            <a:avLst/>
          </a:prstGeom>
          <a:noFill/>
        </p:spPr>
        <p:txBody>
          <a:bodyPr wrap="square" rtlCol="0">
            <a:spAutoFit/>
          </a:bodyPr>
          <a:lstStyle/>
          <a:p>
            <a:r>
              <a:rPr lang="en-US" sz="2800" b="1" dirty="0"/>
              <a:t>Conclusion</a:t>
            </a:r>
          </a:p>
        </p:txBody>
      </p:sp>
    </p:spTree>
    <p:extLst>
      <p:ext uri="{BB962C8B-B14F-4D97-AF65-F5344CB8AC3E}">
        <p14:creationId xmlns:p14="http://schemas.microsoft.com/office/powerpoint/2010/main" val="279489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762000" y="291636"/>
            <a:ext cx="8266545" cy="574964"/>
          </a:xfrm>
        </p:spPr>
        <p:txBody>
          <a:bodyPr>
            <a:normAutofit/>
          </a:bodyPr>
          <a:lstStyle/>
          <a:p>
            <a:pPr algn="l"/>
            <a:r>
              <a:rPr lang="en-US" sz="2800" b="1" dirty="0">
                <a:cs typeface="Calibri Light"/>
              </a:rPr>
              <a:t>MISSION STATEMENT</a:t>
            </a: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CD6C27B-B1C4-1A6A-18FB-7EAD7CBB79B4}"/>
              </a:ext>
            </a:extLst>
          </p:cNvPr>
          <p:cNvSpPr txBox="1"/>
          <p:nvPr/>
        </p:nvSpPr>
        <p:spPr>
          <a:xfrm>
            <a:off x="1083174" y="1630849"/>
            <a:ext cx="11100219" cy="2126864"/>
          </a:xfrm>
          <a:prstGeom prst="rect">
            <a:avLst/>
          </a:prstGeom>
          <a:noFill/>
        </p:spPr>
        <p:txBody>
          <a:bodyPr wrap="square" lIns="91440" tIns="45720" rIns="91440" bIns="45720" rtlCol="0" anchor="t">
            <a:spAutoFit/>
          </a:bodyPr>
          <a:lstStyle/>
          <a:p>
            <a:pPr>
              <a:lnSpc>
                <a:spcPct val="150000"/>
              </a:lnSpc>
              <a:buClr>
                <a:srgbClr val="C00000"/>
              </a:buClr>
            </a:pPr>
            <a:r>
              <a:rPr lang="en-US" dirty="0">
                <a:ea typeface="+mn-lt"/>
                <a:cs typeface="+mn-lt"/>
              </a:rPr>
              <a:t>To provide a reliable, cost-effective, and easy-to-use energy management system that helps users monitor, control, and optimize their energy usage, while supporting the transition to a more sustainable and resilient energy system." This mission statement focuses on the key benefits and goals of the energy management </a:t>
            </a:r>
            <a:r>
              <a:rPr lang="en-US" dirty="0" err="1">
                <a:ea typeface="+mn-lt"/>
                <a:cs typeface="+mn-lt"/>
              </a:rPr>
              <a:t>system,and</a:t>
            </a:r>
            <a:r>
              <a:rPr lang="en-US" dirty="0">
                <a:ea typeface="+mn-lt"/>
                <a:cs typeface="+mn-lt"/>
              </a:rPr>
              <a:t> emphasizes the importance of sustainability and resilience in the energy sector. It also highlights the user-centric design of the system, and the emphasis on providing a high-quality user experience.</a:t>
            </a:r>
            <a:endParaRPr lang="en-US" dirty="0">
              <a:cs typeface="Calibri" panose="020F0502020204030204"/>
            </a:endParaRPr>
          </a:p>
        </p:txBody>
      </p:sp>
      <p:pic>
        <p:nvPicPr>
          <p:cNvPr id="4" name="Picture 4" descr="Map&#10;&#10;Description automatically generated">
            <a:extLst>
              <a:ext uri="{FF2B5EF4-FFF2-40B4-BE49-F238E27FC236}">
                <a16:creationId xmlns:a16="http://schemas.microsoft.com/office/drawing/2014/main" id="{F96D76A3-CC0B-6AE1-3C2A-471FBB805A77}"/>
              </a:ext>
            </a:extLst>
          </p:cNvPr>
          <p:cNvPicPr>
            <a:picLocks noChangeAspect="1"/>
          </p:cNvPicPr>
          <p:nvPr/>
        </p:nvPicPr>
        <p:blipFill>
          <a:blip r:embed="rId3"/>
          <a:stretch>
            <a:fillRect/>
          </a:stretch>
        </p:blipFill>
        <p:spPr>
          <a:xfrm>
            <a:off x="2690301" y="4606379"/>
            <a:ext cx="6106076" cy="1537108"/>
          </a:xfrm>
          <a:prstGeom prst="rect">
            <a:avLst/>
          </a:prstGeom>
        </p:spPr>
      </p:pic>
    </p:spTree>
    <p:extLst>
      <p:ext uri="{BB962C8B-B14F-4D97-AF65-F5344CB8AC3E}">
        <p14:creationId xmlns:p14="http://schemas.microsoft.com/office/powerpoint/2010/main" val="154707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374843" y="310957"/>
            <a:ext cx="8266545" cy="574964"/>
          </a:xfrm>
        </p:spPr>
        <p:txBody>
          <a:bodyPr>
            <a:normAutofit/>
          </a:bodyPr>
          <a:lstStyle/>
          <a:p>
            <a:pPr algn="l"/>
            <a:r>
              <a:rPr lang="en-US" sz="2800" b="1" dirty="0">
                <a:ea typeface="+mj-lt"/>
                <a:cs typeface="+mj-lt"/>
              </a:rPr>
              <a:t> stakeholders</a:t>
            </a:r>
            <a:endParaRPr lang="en-US" sz="2800" b="1">
              <a:cs typeface="Calibri Light"/>
            </a:endParaRP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D562BF8-285A-3AA3-D5DC-1F36B029B26A}"/>
              </a:ext>
            </a:extLst>
          </p:cNvPr>
          <p:cNvSpPr txBox="1"/>
          <p:nvPr/>
        </p:nvSpPr>
        <p:spPr>
          <a:xfrm>
            <a:off x="387438" y="1378946"/>
            <a:ext cx="11421323" cy="4801314"/>
          </a:xfrm>
          <a:prstGeom prst="rect">
            <a:avLst/>
          </a:prstGeom>
          <a:noFill/>
        </p:spPr>
        <p:txBody>
          <a:bodyPr wrap="square" lIns="91440" tIns="45720" rIns="91440" bIns="45720" rtlCol="0" anchor="t">
            <a:spAutoFit/>
          </a:bodyPr>
          <a:lstStyle/>
          <a:p>
            <a:r>
              <a:rPr lang="en-US" dirty="0">
                <a:ea typeface="+mn-lt"/>
                <a:cs typeface="+mn-lt"/>
              </a:rPr>
              <a:t>The stakeholders for an energy management system would depend on the specific context and use cases for the system. Some common stakeholders for an energy management system might include:</a:t>
            </a:r>
            <a:endParaRPr lang="en-US" dirty="0"/>
          </a:p>
          <a:p>
            <a:endParaRPr lang="en-US"/>
          </a:p>
          <a:p>
            <a:endParaRPr lang="en-US"/>
          </a:p>
          <a:p>
            <a:r>
              <a:rPr lang="en-US" b="1" dirty="0">
                <a:ea typeface="+mn-lt"/>
                <a:cs typeface="+mn-lt"/>
              </a:rPr>
              <a:t>Users:</a:t>
            </a:r>
            <a:r>
              <a:rPr lang="en-US" dirty="0">
                <a:ea typeface="+mn-lt"/>
                <a:cs typeface="+mn-lt"/>
              </a:rPr>
              <a:t> The users of the energy management system would be the primary stakeholders, as they are the ones who would benefit from the system and would be most directly affected by its performance and capabilities.</a:t>
            </a:r>
            <a:endParaRPr lang="en-US" dirty="0"/>
          </a:p>
          <a:p>
            <a:endParaRPr lang="en-US"/>
          </a:p>
          <a:p>
            <a:endParaRPr lang="en-US"/>
          </a:p>
          <a:p>
            <a:r>
              <a:rPr lang="en-US" b="1" dirty="0">
                <a:ea typeface="+mn-lt"/>
                <a:cs typeface="+mn-lt"/>
              </a:rPr>
              <a:t>Management:</a:t>
            </a:r>
            <a:r>
              <a:rPr lang="en-US" dirty="0">
                <a:ea typeface="+mn-lt"/>
                <a:cs typeface="+mn-lt"/>
              </a:rPr>
              <a:t> The management team or individual responsible for the energy management system would be another key stakeholder, as they would be responsible for overseeing the development and implementation of the system.</a:t>
            </a:r>
            <a:endParaRPr lang="en-US" dirty="0"/>
          </a:p>
          <a:p>
            <a:endParaRPr lang="en-US"/>
          </a:p>
          <a:p>
            <a:endParaRPr lang="en-US"/>
          </a:p>
          <a:p>
            <a:r>
              <a:rPr lang="en-US" b="1" dirty="0">
                <a:ea typeface="+mn-lt"/>
                <a:cs typeface="+mn-lt"/>
              </a:rPr>
              <a:t>Owners:</a:t>
            </a:r>
            <a:r>
              <a:rPr lang="en-US" dirty="0">
                <a:ea typeface="+mn-lt"/>
                <a:cs typeface="+mn-lt"/>
              </a:rPr>
              <a:t> The owners of the system, such as a company or organization, would be stakeholders in the system, as they would be responsible for providing the resources and funding needed to develop and maintain the system.</a:t>
            </a:r>
            <a:endParaRPr lang="en-US" dirty="0"/>
          </a:p>
          <a:p>
            <a:endParaRPr lang="en-US"/>
          </a:p>
          <a:p>
            <a:endParaRPr lang="en-US"/>
          </a:p>
          <a:p>
            <a:endParaRPr lang="en-US" dirty="0">
              <a:latin typeface="Arial"/>
              <a:cs typeface="Arial"/>
            </a:endParaRPr>
          </a:p>
        </p:txBody>
      </p:sp>
    </p:spTree>
    <p:extLst>
      <p:ext uri="{BB962C8B-B14F-4D97-AF65-F5344CB8AC3E}">
        <p14:creationId xmlns:p14="http://schemas.microsoft.com/office/powerpoint/2010/main" val="413872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434109" y="294024"/>
            <a:ext cx="8266545" cy="574964"/>
          </a:xfrm>
        </p:spPr>
        <p:txBody>
          <a:bodyPr>
            <a:normAutofit/>
          </a:bodyPr>
          <a:lstStyle/>
          <a:p>
            <a:pPr algn="l"/>
            <a:r>
              <a:rPr lang="en-US" sz="2800" b="1" dirty="0">
                <a:cs typeface="Calibri Light"/>
              </a:rPr>
              <a:t>STAKEHOLDERS</a:t>
            </a:r>
            <a:endParaRPr lang="en-US" sz="2800" b="1" dirty="0"/>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CEAF18-5758-1A39-E95A-765C59013405}"/>
              </a:ext>
            </a:extLst>
          </p:cNvPr>
          <p:cNvSpPr txBox="1"/>
          <p:nvPr/>
        </p:nvSpPr>
        <p:spPr>
          <a:xfrm>
            <a:off x="563767" y="1313368"/>
            <a:ext cx="11058586" cy="4124206"/>
          </a:xfrm>
          <a:prstGeom prst="rect">
            <a:avLst/>
          </a:prstGeom>
          <a:noFill/>
        </p:spPr>
        <p:txBody>
          <a:bodyPr wrap="square" lIns="91440" tIns="45720" rIns="91440" bIns="45720" rtlCol="0" anchor="t">
            <a:spAutoFit/>
          </a:bodyPr>
          <a:lstStyle/>
          <a:p>
            <a:br>
              <a:rPr lang="en-US" b="0" dirty="0">
                <a:effectLst/>
              </a:rPr>
            </a:br>
            <a:r>
              <a:rPr lang="en-US" b="1" dirty="0">
                <a:ea typeface="+mn-lt"/>
                <a:cs typeface="+mn-lt"/>
              </a:rPr>
              <a:t>Vendors:</a:t>
            </a:r>
            <a:r>
              <a:rPr lang="en-US" dirty="0">
                <a:ea typeface="+mn-lt"/>
                <a:cs typeface="+mn-lt"/>
              </a:rPr>
              <a:t> The vendors and suppliers of the technology and equipment used by the energy management system would be stakeholders, as they would be responsible for providing the necessary hardware and software components for the system.</a:t>
            </a:r>
            <a:endParaRPr lang="en-US" sz="1400" dirty="0">
              <a:latin typeface="Arial"/>
              <a:cs typeface="Arial"/>
            </a:endParaRPr>
          </a:p>
          <a:p>
            <a:endParaRPr lang="en-US" sz="1400">
              <a:latin typeface="Arial"/>
              <a:cs typeface="Arial"/>
            </a:endParaRPr>
          </a:p>
          <a:p>
            <a:endParaRPr lang="en-US" sz="1400">
              <a:latin typeface="Arial"/>
              <a:cs typeface="Arial"/>
            </a:endParaRPr>
          </a:p>
          <a:p>
            <a:r>
              <a:rPr lang="en-US" b="1" dirty="0">
                <a:ea typeface="+mn-lt"/>
                <a:cs typeface="+mn-lt"/>
              </a:rPr>
              <a:t>Regulators: </a:t>
            </a:r>
            <a:r>
              <a:rPr lang="en-US" dirty="0">
                <a:ea typeface="+mn-lt"/>
                <a:cs typeface="+mn-lt"/>
              </a:rPr>
              <a:t>Regulatory agencies or standards bodies that set requirements for energy management systems would be stakeholders, as they would be responsible for ensuring that the system complies with relevant regulations and standards.</a:t>
            </a:r>
            <a:endParaRPr lang="en-US" dirty="0"/>
          </a:p>
          <a:p>
            <a:endParaRPr lang="en-US"/>
          </a:p>
          <a:p>
            <a:endParaRPr lang="en-US"/>
          </a:p>
          <a:p>
            <a:r>
              <a:rPr lang="en-US" b="1" dirty="0">
                <a:ea typeface="+mn-lt"/>
                <a:cs typeface="+mn-lt"/>
              </a:rPr>
              <a:t>Other systems:</a:t>
            </a:r>
            <a:r>
              <a:rPr lang="en-US" dirty="0">
                <a:ea typeface="+mn-lt"/>
                <a:cs typeface="+mn-lt"/>
              </a:rPr>
              <a:t> Other systems or devices that interact with the energy management system, such as building management systems or smart appliances, would be stakeholders, as they would be affected by the performance and capabilities of the energy management system.</a:t>
            </a:r>
            <a:endParaRPr lang="en-US" dirty="0"/>
          </a:p>
          <a:p>
            <a:pPr>
              <a:spcBef>
                <a:spcPts val="0"/>
              </a:spcBef>
              <a:spcAft>
                <a:spcPts val="0"/>
              </a:spcAft>
            </a:pPr>
            <a:endParaRPr lang="en-US" b="0" dirty="0">
              <a:effectLst/>
            </a:endParaRPr>
          </a:p>
        </p:txBody>
      </p:sp>
    </p:spTree>
    <p:extLst>
      <p:ext uri="{BB962C8B-B14F-4D97-AF65-F5344CB8AC3E}">
        <p14:creationId xmlns:p14="http://schemas.microsoft.com/office/powerpoint/2010/main" val="42026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366375" y="294024"/>
            <a:ext cx="8266545" cy="574964"/>
          </a:xfrm>
        </p:spPr>
        <p:txBody>
          <a:bodyPr>
            <a:normAutofit/>
          </a:bodyPr>
          <a:lstStyle/>
          <a:p>
            <a:pPr algn="l"/>
            <a:r>
              <a:rPr lang="en-US" sz="2800" b="1" dirty="0">
                <a:cs typeface="Calibri Light"/>
              </a:rPr>
              <a:t>KEY REQUIRMENTS</a:t>
            </a:r>
            <a:endParaRPr lang="en-US" sz="2800" b="1" dirty="0"/>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1184A4-E434-4A49-BA78-503A8BA9DBEC}"/>
              </a:ext>
            </a:extLst>
          </p:cNvPr>
          <p:cNvSpPr txBox="1"/>
          <p:nvPr/>
        </p:nvSpPr>
        <p:spPr>
          <a:xfrm>
            <a:off x="366375" y="1564751"/>
            <a:ext cx="10709984" cy="2031325"/>
          </a:xfrm>
          <a:prstGeom prst="rect">
            <a:avLst/>
          </a:prstGeom>
          <a:noFill/>
        </p:spPr>
        <p:txBody>
          <a:bodyPr wrap="square" lIns="91440" tIns="45720" rIns="91440" bIns="45720" rtlCol="0" anchor="t">
            <a:spAutoFit/>
          </a:bodyPr>
          <a:lstStyle/>
          <a:p>
            <a:r>
              <a:rPr lang="en-US" dirty="0">
                <a:ea typeface="+mn-lt"/>
                <a:cs typeface="+mn-lt"/>
              </a:rPr>
              <a:t>The key requirements for an energy management system typically include the ability to monitor and track energy usage, the ability to set goals and targets for energy consumption, and the ability to implement strategies for reducing energy consumption. An effective energy management system should also be able to provide detailed reports on energy usage and provide real-time feedback to help users understand their energy usage and identify areas for improvement. Additionally, an energy management system should be able to integrate with other systems and devices, such as building automation systems and smart meters, to provide a comprehensive view of energy usage.</a:t>
            </a:r>
            <a:endParaRPr lang="en-US" dirty="0"/>
          </a:p>
        </p:txBody>
      </p:sp>
    </p:spTree>
    <p:extLst>
      <p:ext uri="{BB962C8B-B14F-4D97-AF65-F5344CB8AC3E}">
        <p14:creationId xmlns:p14="http://schemas.microsoft.com/office/powerpoint/2010/main" val="332722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467975" y="302490"/>
            <a:ext cx="8266545" cy="574964"/>
          </a:xfrm>
        </p:spPr>
        <p:txBody>
          <a:bodyPr>
            <a:normAutofit/>
          </a:bodyPr>
          <a:lstStyle/>
          <a:p>
            <a:pPr algn="l"/>
            <a:r>
              <a:rPr lang="en-US" sz="2800" b="1" dirty="0">
                <a:cs typeface="Calibri Light"/>
              </a:rPr>
              <a:t>USER RERUIRMENTS</a:t>
            </a:r>
            <a:endParaRPr lang="en-US" sz="2800" b="1" dirty="0"/>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1B1BFD3-5B71-5F68-2970-9FAA61D4FA9B}"/>
              </a:ext>
            </a:extLst>
          </p:cNvPr>
          <p:cNvSpPr txBox="1"/>
          <p:nvPr/>
        </p:nvSpPr>
        <p:spPr>
          <a:xfrm>
            <a:off x="3067050" y="3134267"/>
            <a:ext cx="6151032" cy="369332"/>
          </a:xfrm>
          <a:prstGeom prst="rect">
            <a:avLst/>
          </a:prstGeom>
          <a:noFill/>
        </p:spPr>
        <p:txBody>
          <a:bodyPr wrap="square">
            <a:spAutoFit/>
          </a:bodyPr>
          <a:lstStyle/>
          <a:p>
            <a:endParaRPr lang="en-US" dirty="0"/>
          </a:p>
        </p:txBody>
      </p:sp>
      <p:sp>
        <p:nvSpPr>
          <p:cNvPr id="13" name="TextBox 12">
            <a:extLst>
              <a:ext uri="{FF2B5EF4-FFF2-40B4-BE49-F238E27FC236}">
                <a16:creationId xmlns:a16="http://schemas.microsoft.com/office/drawing/2014/main" id="{4DF87F1F-26CD-9521-9D47-03B3F350A18F}"/>
              </a:ext>
            </a:extLst>
          </p:cNvPr>
          <p:cNvSpPr txBox="1"/>
          <p:nvPr/>
        </p:nvSpPr>
        <p:spPr>
          <a:xfrm>
            <a:off x="3067050" y="3134267"/>
            <a:ext cx="6151032" cy="369332"/>
          </a:xfrm>
          <a:prstGeom prst="rect">
            <a:avLst/>
          </a:prstGeom>
          <a:noFill/>
        </p:spPr>
        <p:txBody>
          <a:bodyPr wrap="square">
            <a:spAutoFit/>
          </a:bodyPr>
          <a:lstStyle/>
          <a:p>
            <a:endParaRPr lang="en-US" dirty="0"/>
          </a:p>
        </p:txBody>
      </p:sp>
      <p:sp>
        <p:nvSpPr>
          <p:cNvPr id="16" name="TextBox 15">
            <a:extLst>
              <a:ext uri="{FF2B5EF4-FFF2-40B4-BE49-F238E27FC236}">
                <a16:creationId xmlns:a16="http://schemas.microsoft.com/office/drawing/2014/main" id="{ED96CB9C-BEFB-9329-D995-E5BE10F84198}"/>
              </a:ext>
            </a:extLst>
          </p:cNvPr>
          <p:cNvSpPr txBox="1"/>
          <p:nvPr/>
        </p:nvSpPr>
        <p:spPr>
          <a:xfrm>
            <a:off x="8187268" y="2015067"/>
            <a:ext cx="3369733" cy="369332"/>
          </a:xfrm>
          <a:prstGeom prst="rect">
            <a:avLst/>
          </a:prstGeom>
          <a:noFill/>
        </p:spPr>
        <p:txBody>
          <a:bodyPr wrap="square" lIns="91440" tIns="45720" rIns="91440" bIns="45720" rtlCol="0" anchor="t">
            <a:spAutoFit/>
          </a:bodyPr>
          <a:lstStyle/>
          <a:p>
            <a:endParaRPr lang="en-US" b="1" dirty="0">
              <a:cs typeface="Calibri"/>
            </a:endParaRPr>
          </a:p>
        </p:txBody>
      </p:sp>
      <p:sp>
        <p:nvSpPr>
          <p:cNvPr id="3" name="TextBox 2">
            <a:extLst>
              <a:ext uri="{FF2B5EF4-FFF2-40B4-BE49-F238E27FC236}">
                <a16:creationId xmlns:a16="http://schemas.microsoft.com/office/drawing/2014/main" id="{F3720E36-8A63-FC33-23C6-E47074004B2B}"/>
              </a:ext>
            </a:extLst>
          </p:cNvPr>
          <p:cNvSpPr txBox="1"/>
          <p:nvPr/>
        </p:nvSpPr>
        <p:spPr>
          <a:xfrm>
            <a:off x="991859" y="1653099"/>
            <a:ext cx="1085377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system should be able to track and monitor the energy usage of individual devices or appliances in the building.</a:t>
            </a:r>
            <a:endParaRPr lang="en-US" dirty="0">
              <a:cs typeface="Calibri" panose="020F0502020204030204"/>
            </a:endParaRPr>
          </a:p>
          <a:p>
            <a:pPr marL="285750" indent="-285750">
              <a:buFont typeface="Arial"/>
              <a:buChar char="•"/>
            </a:pPr>
            <a:r>
              <a:rPr lang="en-US" dirty="0">
                <a:ea typeface="+mn-lt"/>
                <a:cs typeface="+mn-lt"/>
              </a:rPr>
              <a:t>It should be able to provide real-time data on energy consumption and identify areas of high energy usage.</a:t>
            </a:r>
            <a:endParaRPr lang="en-US" dirty="0">
              <a:cs typeface="Calibri" panose="020F0502020204030204"/>
            </a:endParaRPr>
          </a:p>
          <a:p>
            <a:pPr marL="285750" indent="-285750">
              <a:buFont typeface="Arial"/>
              <a:buChar char="•"/>
            </a:pPr>
            <a:r>
              <a:rPr lang="en-US" dirty="0">
                <a:ea typeface="+mn-lt"/>
                <a:cs typeface="+mn-lt"/>
              </a:rPr>
              <a:t>It should be able to set energy usage targets and provide alerts when these targets are exceeded.</a:t>
            </a:r>
            <a:endParaRPr lang="en-US" dirty="0">
              <a:cs typeface="Calibri" panose="020F0502020204030204"/>
            </a:endParaRPr>
          </a:p>
          <a:p>
            <a:pPr marL="285750" indent="-285750">
              <a:buFont typeface="Arial"/>
              <a:buChar char="•"/>
            </a:pPr>
            <a:r>
              <a:rPr lang="en-US" dirty="0">
                <a:ea typeface="+mn-lt"/>
                <a:cs typeface="+mn-lt"/>
              </a:rPr>
              <a:t>The system should be able to integrate with other building systems, such as heating and cooling, to optimize energy usage.</a:t>
            </a:r>
            <a:endParaRPr lang="en-US" dirty="0">
              <a:cs typeface="Calibri" panose="020F0502020204030204"/>
            </a:endParaRPr>
          </a:p>
          <a:p>
            <a:pPr marL="285750" indent="-285750">
              <a:buFont typeface="Arial"/>
              <a:buChar char="•"/>
            </a:pPr>
            <a:r>
              <a:rPr lang="en-US" dirty="0">
                <a:ea typeface="+mn-lt"/>
                <a:cs typeface="+mn-lt"/>
              </a:rPr>
              <a:t>It should have a user-friendly interface that is easy to navigate and understand.</a:t>
            </a:r>
            <a:endParaRPr lang="en-US" dirty="0">
              <a:cs typeface="Calibri" panose="020F0502020204030204"/>
            </a:endParaRPr>
          </a:p>
          <a:p>
            <a:pPr marL="285750" indent="-285750">
              <a:buFont typeface="Arial"/>
              <a:buChar char="•"/>
            </a:pPr>
            <a:r>
              <a:rPr lang="en-US" dirty="0">
                <a:ea typeface="+mn-lt"/>
                <a:cs typeface="+mn-lt"/>
              </a:rPr>
              <a:t>The system should have robust security measures to protect against unauthorized access and data breaches.</a:t>
            </a:r>
            <a:endParaRPr lang="en-US" dirty="0">
              <a:cs typeface="Calibri" panose="020F0502020204030204"/>
            </a:endParaRPr>
          </a:p>
          <a:p>
            <a:pPr marL="285750" indent="-285750">
              <a:buFont typeface="Arial"/>
              <a:buChar char="•"/>
            </a:pPr>
            <a:r>
              <a:rPr lang="en-US" dirty="0">
                <a:ea typeface="+mn-lt"/>
                <a:cs typeface="+mn-lt"/>
              </a:rPr>
              <a:t>It should be able to provide detailed reports on energy usage, including historical data and trends.</a:t>
            </a:r>
            <a:endParaRPr lang="en-US" dirty="0">
              <a:cs typeface="Calibri" panose="020F0502020204030204"/>
            </a:endParaRPr>
          </a:p>
          <a:p>
            <a:pPr marL="285750" indent="-285750">
              <a:buFont typeface="Arial"/>
              <a:buChar char="•"/>
            </a:pPr>
            <a:r>
              <a:rPr lang="en-US" dirty="0">
                <a:ea typeface="+mn-lt"/>
                <a:cs typeface="+mn-lt"/>
              </a:rPr>
              <a:t>The system should be scalable and able to accommodate the needs of buildings of different sizes and complexities.</a:t>
            </a:r>
            <a:endParaRPr lang="en-US" dirty="0">
              <a:cs typeface="Calibri" panose="020F0502020204030204"/>
            </a:endParaRPr>
          </a:p>
          <a:p>
            <a:pPr marL="285750" indent="-285750">
              <a:buFont typeface="Arial"/>
              <a:buChar char="•"/>
            </a:pPr>
            <a:r>
              <a:rPr lang="en-US" dirty="0">
                <a:ea typeface="+mn-lt"/>
                <a:cs typeface="+mn-lt"/>
              </a:rPr>
              <a:t>It should have a robust customer support system to assist users with any technical issues or questions.</a:t>
            </a:r>
            <a:endParaRPr lang="en-US" dirty="0">
              <a:cs typeface="Calibri" panose="020F0502020204030204"/>
            </a:endParaRPr>
          </a:p>
          <a:p>
            <a:pPr marL="285750" indent="-285750">
              <a:buFont typeface="Arial"/>
              <a:buChar char="•"/>
            </a:pPr>
            <a:r>
              <a:rPr lang="en-US" dirty="0">
                <a:ea typeface="+mn-lt"/>
                <a:cs typeface="+mn-lt"/>
              </a:rPr>
              <a:t>The system should be cost-effective and provide a good return on investment.</a:t>
            </a:r>
            <a:endParaRPr lang="en-US" dirty="0">
              <a:cs typeface="Calibri"/>
            </a:endParaRPr>
          </a:p>
          <a:p>
            <a:pPr marL="285750" indent="-285750" algn="l">
              <a:buFont typeface="Arial"/>
              <a:buChar char="•"/>
            </a:pPr>
            <a:endParaRPr lang="en-US" dirty="0">
              <a:cs typeface="Calibri"/>
            </a:endParaRPr>
          </a:p>
        </p:txBody>
      </p:sp>
    </p:spTree>
    <p:extLst>
      <p:ext uri="{BB962C8B-B14F-4D97-AF65-F5344CB8AC3E}">
        <p14:creationId xmlns:p14="http://schemas.microsoft.com/office/powerpoint/2010/main" val="86246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332509" y="310956"/>
            <a:ext cx="8266545" cy="574964"/>
          </a:xfrm>
        </p:spPr>
        <p:txBody>
          <a:bodyPr>
            <a:normAutofit/>
          </a:bodyPr>
          <a:lstStyle/>
          <a:p>
            <a:pPr algn="l"/>
            <a:r>
              <a:rPr lang="en-US" sz="2800" b="1" dirty="0">
                <a:cs typeface="Calibri Light"/>
              </a:rPr>
              <a:t>BUSSINESS REQUIRMENTS</a:t>
            </a: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915139-CD93-5491-1F1E-8D254B791011}"/>
              </a:ext>
            </a:extLst>
          </p:cNvPr>
          <p:cNvSpPr txBox="1"/>
          <p:nvPr/>
        </p:nvSpPr>
        <p:spPr>
          <a:xfrm>
            <a:off x="472314" y="1501958"/>
            <a:ext cx="1063651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ability to monitor and track energy usage across multiple locations or facilities.</a:t>
            </a:r>
            <a:endParaRPr lang="en-US" dirty="0">
              <a:cs typeface="Calibri" panose="020F0502020204030204"/>
            </a:endParaRPr>
          </a:p>
          <a:p>
            <a:pPr marL="285750" indent="-285750">
              <a:buFont typeface="Arial"/>
              <a:buChar char="•"/>
            </a:pPr>
            <a:r>
              <a:rPr lang="en-US" dirty="0">
                <a:ea typeface="+mn-lt"/>
                <a:cs typeface="+mn-lt"/>
              </a:rPr>
              <a:t>The ability to set and track energy usage goals and targets.</a:t>
            </a:r>
            <a:endParaRPr lang="en-US" dirty="0">
              <a:cs typeface="Calibri" panose="020F0502020204030204"/>
            </a:endParaRPr>
          </a:p>
          <a:p>
            <a:pPr marL="285750" indent="-285750">
              <a:buFont typeface="Arial"/>
              <a:buChar char="•"/>
            </a:pPr>
            <a:r>
              <a:rPr lang="en-US" dirty="0">
                <a:ea typeface="+mn-lt"/>
                <a:cs typeface="+mn-lt"/>
              </a:rPr>
              <a:t>The ability to generate reports on energy usage and identify areas for improvement.</a:t>
            </a:r>
            <a:endParaRPr lang="en-US" dirty="0">
              <a:cs typeface="Calibri" panose="020F0502020204030204"/>
            </a:endParaRPr>
          </a:p>
          <a:p>
            <a:pPr marL="285750" indent="-285750">
              <a:buFont typeface="Arial"/>
              <a:buChar char="•"/>
            </a:pPr>
            <a:r>
              <a:rPr lang="en-US" dirty="0">
                <a:ea typeface="+mn-lt"/>
                <a:cs typeface="+mn-lt"/>
              </a:rPr>
              <a:t>The ability to integrate with existing building management systems and devices.</a:t>
            </a:r>
            <a:endParaRPr lang="en-US" dirty="0">
              <a:cs typeface="Calibri" panose="020F0502020204030204"/>
            </a:endParaRPr>
          </a:p>
          <a:p>
            <a:pPr marL="285750" indent="-285750">
              <a:buFont typeface="Arial"/>
              <a:buChar char="•"/>
            </a:pPr>
            <a:r>
              <a:rPr lang="en-US" dirty="0">
                <a:ea typeface="+mn-lt"/>
                <a:cs typeface="+mn-lt"/>
              </a:rPr>
              <a:t>The ability to control and manage energy usage in real-time.</a:t>
            </a:r>
            <a:endParaRPr lang="en-US" dirty="0">
              <a:cs typeface="Calibri" panose="020F0502020204030204"/>
            </a:endParaRPr>
          </a:p>
          <a:p>
            <a:pPr marL="285750" indent="-285750">
              <a:buFont typeface="Arial"/>
              <a:buChar char="•"/>
            </a:pPr>
            <a:r>
              <a:rPr lang="en-US" dirty="0">
                <a:ea typeface="+mn-lt"/>
                <a:cs typeface="+mn-lt"/>
              </a:rPr>
              <a:t>The ability to alert and notify relevant stakeholders of potential energy savings opportunities.</a:t>
            </a:r>
            <a:endParaRPr lang="en-US" dirty="0">
              <a:cs typeface="Calibri" panose="020F0502020204030204"/>
            </a:endParaRPr>
          </a:p>
          <a:p>
            <a:pPr marL="285750" indent="-285750">
              <a:buFont typeface="Arial"/>
              <a:buChar char="•"/>
            </a:pPr>
            <a:r>
              <a:rPr lang="en-US" dirty="0">
                <a:ea typeface="+mn-lt"/>
                <a:cs typeface="+mn-lt"/>
              </a:rPr>
              <a:t>The ability to support multiple energy sources, including renewable and non-renewable sources.</a:t>
            </a:r>
            <a:endParaRPr lang="en-US" dirty="0">
              <a:cs typeface="Calibri" panose="020F0502020204030204"/>
            </a:endParaRPr>
          </a:p>
          <a:p>
            <a:pPr marL="285750" indent="-285750">
              <a:buFont typeface="Arial"/>
              <a:buChar char="•"/>
            </a:pPr>
            <a:r>
              <a:rPr lang="en-US" dirty="0">
                <a:ea typeface="+mn-lt"/>
                <a:cs typeface="+mn-lt"/>
              </a:rPr>
              <a:t>The ability to integrate with other systems, such as billing and accounting, for data analysis and decision-making.</a:t>
            </a:r>
            <a:endParaRPr lang="en-US" dirty="0">
              <a:cs typeface="Calibri" panose="020F0502020204030204"/>
            </a:endParaRPr>
          </a:p>
          <a:p>
            <a:pPr marL="285750" indent="-285750">
              <a:buFont typeface="Arial"/>
              <a:buChar char="•"/>
            </a:pPr>
            <a:r>
              <a:rPr lang="en-US" dirty="0">
                <a:ea typeface="+mn-lt"/>
                <a:cs typeface="+mn-lt"/>
              </a:rPr>
              <a:t>The ability to support multiple users and user roles, with varying levels of access and permissions.</a:t>
            </a:r>
            <a:endParaRPr lang="en-US" dirty="0">
              <a:cs typeface="Calibri" panose="020F0502020204030204"/>
            </a:endParaRPr>
          </a:p>
          <a:p>
            <a:pPr marL="285750" indent="-285750">
              <a:buFont typeface="Arial"/>
              <a:buChar char="•"/>
            </a:pPr>
            <a:r>
              <a:rPr lang="en-US" dirty="0">
                <a:ea typeface="+mn-lt"/>
                <a:cs typeface="+mn-lt"/>
              </a:rPr>
              <a:t>The ability to support scalability and growth as the organization's energy management needs evolve.</a:t>
            </a:r>
            <a:endParaRPr lang="en-US" dirty="0">
              <a:cs typeface="Calibri"/>
            </a:endParaRPr>
          </a:p>
          <a:p>
            <a:pPr algn="l"/>
            <a:endParaRPr lang="en-US" dirty="0">
              <a:cs typeface="Calibri"/>
            </a:endParaRPr>
          </a:p>
        </p:txBody>
      </p:sp>
    </p:spTree>
    <p:extLst>
      <p:ext uri="{BB962C8B-B14F-4D97-AF65-F5344CB8AC3E}">
        <p14:creationId xmlns:p14="http://schemas.microsoft.com/office/powerpoint/2010/main" val="325763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332509" y="285556"/>
            <a:ext cx="8266545" cy="574964"/>
          </a:xfrm>
        </p:spPr>
        <p:txBody>
          <a:bodyPr>
            <a:normAutofit/>
          </a:bodyPr>
          <a:lstStyle/>
          <a:p>
            <a:pPr algn="l"/>
            <a:r>
              <a:rPr lang="en-US" sz="2800" b="1" dirty="0">
                <a:cs typeface="Calibri Light"/>
              </a:rPr>
              <a:t>SYSTEM REQUIRMENTS</a:t>
            </a: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FBA66C-DAB4-BEB8-FA25-422CAE80BD1A}"/>
              </a:ext>
            </a:extLst>
          </p:cNvPr>
          <p:cNvSpPr txBox="1"/>
          <p:nvPr/>
        </p:nvSpPr>
        <p:spPr>
          <a:xfrm>
            <a:off x="699024" y="1624759"/>
            <a:ext cx="1074042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ea typeface="+mn-lt"/>
                <a:cs typeface="+mn-lt"/>
              </a:rPr>
              <a:t>A computer or device with internet connectivity</a:t>
            </a:r>
            <a:endParaRPr lang="en-US" dirty="0">
              <a:cs typeface="Calibri"/>
            </a:endParaRPr>
          </a:p>
          <a:p>
            <a:pPr>
              <a:buFont typeface="Arial"/>
              <a:buChar char="•"/>
            </a:pPr>
            <a:r>
              <a:rPr lang="en-US" dirty="0">
                <a:ea typeface="+mn-lt"/>
                <a:cs typeface="+mn-lt"/>
              </a:rPr>
              <a:t>A web browser with support for </a:t>
            </a:r>
            <a:r>
              <a:rPr lang="en-US" dirty="0" err="1">
                <a:ea typeface="+mn-lt"/>
                <a:cs typeface="+mn-lt"/>
              </a:rPr>
              <a:t>foxBMS</a:t>
            </a:r>
            <a:r>
              <a:rPr lang="en-US" dirty="0">
                <a:ea typeface="+mn-lt"/>
                <a:cs typeface="+mn-lt"/>
              </a:rPr>
              <a:t> and </a:t>
            </a:r>
            <a:r>
              <a:rPr lang="en-US" dirty="0" err="1">
                <a:ea typeface="+mn-lt"/>
                <a:cs typeface="+mn-lt"/>
              </a:rPr>
              <a:t>RasberryPi</a:t>
            </a:r>
            <a:r>
              <a:rPr lang="en-US" dirty="0">
                <a:ea typeface="+mn-lt"/>
                <a:cs typeface="+mn-lt"/>
              </a:rPr>
              <a:t> a reliable and secure network connection</a:t>
            </a:r>
            <a:endParaRPr lang="en-US" dirty="0"/>
          </a:p>
          <a:p>
            <a:pPr>
              <a:buFont typeface="Arial"/>
              <a:buChar char="•"/>
            </a:pPr>
            <a:r>
              <a:rPr lang="en-US" dirty="0">
                <a:ea typeface="+mn-lt"/>
                <a:cs typeface="+mn-lt"/>
              </a:rPr>
              <a:t>Adequate storage and processing power to handle the data and algorithms of the system</a:t>
            </a:r>
            <a:endParaRPr lang="en-US" dirty="0"/>
          </a:p>
          <a:p>
            <a:pPr>
              <a:buFont typeface="Arial"/>
              <a:buChar char="•"/>
            </a:pPr>
            <a:r>
              <a:rPr lang="en-US" dirty="0">
                <a:ea typeface="+mn-lt"/>
                <a:cs typeface="+mn-lt"/>
              </a:rPr>
              <a:t>Compatibility with common building automation and energy monitoring systems</a:t>
            </a:r>
            <a:endParaRPr lang="en-US" dirty="0"/>
          </a:p>
          <a:p>
            <a:pPr>
              <a:buFont typeface="Arial"/>
              <a:buChar char="•"/>
            </a:pPr>
            <a:r>
              <a:rPr lang="en-US" dirty="0">
                <a:ea typeface="+mn-lt"/>
                <a:cs typeface="+mn-lt"/>
              </a:rPr>
              <a:t>User-friendly interface and intuitive navigation</a:t>
            </a:r>
            <a:endParaRPr lang="en-US" dirty="0"/>
          </a:p>
          <a:p>
            <a:pPr>
              <a:buFont typeface="Arial"/>
              <a:buChar char="•"/>
            </a:pPr>
            <a:r>
              <a:rPr lang="en-US" dirty="0">
                <a:ea typeface="+mn-lt"/>
                <a:cs typeface="+mn-lt"/>
              </a:rPr>
              <a:t>Data security and privacy features</a:t>
            </a:r>
            <a:endParaRPr lang="en-US" dirty="0"/>
          </a:p>
          <a:p>
            <a:pPr>
              <a:buFont typeface="Arial"/>
              <a:buChar char="•"/>
            </a:pPr>
            <a:r>
              <a:rPr lang="en-US" dirty="0">
                <a:ea typeface="+mn-lt"/>
                <a:cs typeface="+mn-lt"/>
              </a:rPr>
              <a:t>Flexibility to integrate with third-party applications and devices</a:t>
            </a:r>
            <a:endParaRPr lang="en-US" dirty="0"/>
          </a:p>
          <a:p>
            <a:pPr>
              <a:buFont typeface="Arial"/>
              <a:buChar char="•"/>
            </a:pPr>
            <a:r>
              <a:rPr lang="en-US" dirty="0">
                <a:ea typeface="+mn-lt"/>
                <a:cs typeface="+mn-lt"/>
              </a:rPr>
              <a:t>Scalability to accommodate future growth and expansion</a:t>
            </a:r>
            <a:endParaRPr lang="en-US">
              <a:ea typeface="+mn-lt"/>
              <a:cs typeface="+mn-lt"/>
            </a:endParaRPr>
          </a:p>
          <a:p>
            <a:pPr>
              <a:buFont typeface="Arial"/>
              <a:buChar char="•"/>
            </a:pPr>
            <a:r>
              <a:rPr lang="en-US" dirty="0">
                <a:ea typeface="+mn-lt"/>
                <a:cs typeface="+mn-lt"/>
              </a:rPr>
              <a:t>Support for multiple users and access levels.</a:t>
            </a:r>
            <a:endParaRPr lang="en-US" dirty="0">
              <a:cs typeface="Calibri" panose="020F0502020204030204"/>
            </a:endParaRPr>
          </a:p>
        </p:txBody>
      </p:sp>
    </p:spTree>
    <p:extLst>
      <p:ext uri="{BB962C8B-B14F-4D97-AF65-F5344CB8AC3E}">
        <p14:creationId xmlns:p14="http://schemas.microsoft.com/office/powerpoint/2010/main" val="104555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787-A320-094D-C7E2-339CC936ADF2}"/>
              </a:ext>
            </a:extLst>
          </p:cNvPr>
          <p:cNvSpPr>
            <a:spLocks noGrp="1"/>
          </p:cNvSpPr>
          <p:nvPr>
            <p:ph type="ctrTitle"/>
          </p:nvPr>
        </p:nvSpPr>
        <p:spPr>
          <a:xfrm>
            <a:off x="355600" y="316654"/>
            <a:ext cx="8193424" cy="574964"/>
          </a:xfrm>
        </p:spPr>
        <p:txBody>
          <a:bodyPr>
            <a:normAutofit/>
          </a:bodyPr>
          <a:lstStyle/>
          <a:p>
            <a:pPr algn="l"/>
            <a:r>
              <a:rPr lang="en-US" sz="2800" b="1" dirty="0">
                <a:cs typeface="Calibri Light"/>
              </a:rPr>
              <a:t>QUALITY REQUIRMENTS</a:t>
            </a:r>
          </a:p>
        </p:txBody>
      </p:sp>
      <p:pic>
        <p:nvPicPr>
          <p:cNvPr id="3074" name="Picture 2" descr="Stevens Institute of Technology Careers and Employment | The American  Accounting Association">
            <a:extLst>
              <a:ext uri="{FF2B5EF4-FFF2-40B4-BE49-F238E27FC236}">
                <a16:creationId xmlns:a16="http://schemas.microsoft.com/office/drawing/2014/main" id="{73637956-9895-4019-9E19-075CEADCD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000" y="-221980"/>
            <a:ext cx="1557600" cy="17867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AB2023-1F91-DDD4-9AE7-1C0D5409427D}"/>
              </a:ext>
            </a:extLst>
          </p:cNvPr>
          <p:cNvSpPr/>
          <p:nvPr/>
        </p:nvSpPr>
        <p:spPr>
          <a:xfrm>
            <a:off x="0" y="1016000"/>
            <a:ext cx="10820400"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C79870-44C2-7168-6144-6A110FE6D967}"/>
              </a:ext>
            </a:extLst>
          </p:cNvPr>
          <p:cNvSpPr txBox="1"/>
          <p:nvPr/>
        </p:nvSpPr>
        <p:spPr>
          <a:xfrm>
            <a:off x="248542" y="1666602"/>
            <a:ext cx="11700024" cy="4524315"/>
          </a:xfrm>
          <a:prstGeom prst="rect">
            <a:avLst/>
          </a:prstGeom>
          <a:noFill/>
        </p:spPr>
        <p:txBody>
          <a:bodyPr wrap="square" lIns="91440" tIns="45720" rIns="91440" bIns="45720" rtlCol="0" anchor="t">
            <a:spAutoFit/>
          </a:bodyPr>
          <a:lstStyle/>
          <a:p>
            <a:endParaRPr lang="en-US" dirty="0"/>
          </a:p>
          <a:p>
            <a:pPr marL="285750" indent="-285750">
              <a:buFont typeface="Arial"/>
              <a:buChar char="•"/>
            </a:pPr>
            <a:r>
              <a:rPr lang="en-US" b="1" dirty="0">
                <a:ea typeface="+mn-lt"/>
                <a:cs typeface="+mn-lt"/>
              </a:rPr>
              <a:t>Reliability:</a:t>
            </a:r>
            <a:r>
              <a:rPr lang="en-US" dirty="0">
                <a:ea typeface="+mn-lt"/>
                <a:cs typeface="+mn-lt"/>
              </a:rPr>
              <a:t> A power supply program should be able to provide a consistent and reliable source of power to meet the needs of the system or devices it is powering.</a:t>
            </a:r>
            <a:endParaRPr lang="en-US" dirty="0">
              <a:cs typeface="Calibri" panose="020F0502020204030204"/>
            </a:endParaRPr>
          </a:p>
          <a:p>
            <a:pPr marL="285750" indent="-285750">
              <a:buFont typeface="Arial"/>
              <a:buChar char="•"/>
            </a:pPr>
            <a:r>
              <a:rPr lang="en-US" b="1" dirty="0">
                <a:ea typeface="+mn-lt"/>
                <a:cs typeface="+mn-lt"/>
              </a:rPr>
              <a:t>Efficiency:</a:t>
            </a:r>
            <a:r>
              <a:rPr lang="en-US" dirty="0">
                <a:ea typeface="+mn-lt"/>
                <a:cs typeface="+mn-lt"/>
              </a:rPr>
              <a:t> A power supply program should be able to convert electrical power from the source to the load with minimal losses, so as to minimize waste and maximize the amount of usable power.</a:t>
            </a:r>
            <a:endParaRPr lang="en-US" dirty="0">
              <a:cs typeface="Calibri" panose="020F0502020204030204"/>
            </a:endParaRPr>
          </a:p>
          <a:p>
            <a:pPr marL="285750" indent="-285750">
              <a:buFont typeface="Arial"/>
              <a:buChar char="•"/>
            </a:pPr>
            <a:r>
              <a:rPr lang="en-US" b="1" dirty="0">
                <a:ea typeface="+mn-lt"/>
                <a:cs typeface="+mn-lt"/>
              </a:rPr>
              <a:t>Safety:</a:t>
            </a:r>
            <a:r>
              <a:rPr lang="en-US" dirty="0">
                <a:ea typeface="+mn-lt"/>
                <a:cs typeface="+mn-lt"/>
              </a:rPr>
              <a:t> A power supply program should be designed and implemented in a way that ensures the safety of users and the equipment being powered. This might include features like protection, overvoltage protection, and short circuit protection.</a:t>
            </a:r>
            <a:endParaRPr lang="en-US" dirty="0">
              <a:cs typeface="Calibri"/>
            </a:endParaRPr>
          </a:p>
          <a:p>
            <a:pPr marL="285750" indent="-285750">
              <a:buFont typeface="Arial"/>
              <a:buChar char="•"/>
            </a:pPr>
            <a:r>
              <a:rPr lang="en-US" b="1" dirty="0">
                <a:ea typeface="+mn-lt"/>
                <a:cs typeface="+mn-lt"/>
              </a:rPr>
              <a:t>Scalability : </a:t>
            </a:r>
            <a:r>
              <a:rPr lang="en-US" dirty="0">
                <a:ea typeface="+mn-lt"/>
                <a:cs typeface="+mn-lt"/>
              </a:rPr>
              <a:t>A power supply program should be able to accommodate different power requirements and be easily expandable as the needs of the system or devices it is powering change.</a:t>
            </a:r>
            <a:endParaRPr lang="en-US" dirty="0">
              <a:cs typeface="Calibri" panose="020F0502020204030204"/>
            </a:endParaRPr>
          </a:p>
          <a:p>
            <a:pPr marL="285750" indent="-285750">
              <a:buFont typeface="Arial"/>
              <a:buChar char="•"/>
            </a:pPr>
            <a:r>
              <a:rPr lang="en-US" b="1" dirty="0">
                <a:ea typeface="+mn-lt"/>
                <a:cs typeface="+mn-lt"/>
              </a:rPr>
              <a:t>Compatibility:</a:t>
            </a:r>
            <a:r>
              <a:rPr lang="en-US" dirty="0">
                <a:ea typeface="+mn-lt"/>
                <a:cs typeface="+mn-lt"/>
              </a:rPr>
              <a:t> A power supply program should be compatible with the system or devices it is </a:t>
            </a:r>
            <a:r>
              <a:rPr lang="en-US" dirty="0" err="1">
                <a:ea typeface="+mn-lt"/>
                <a:cs typeface="+mn-lt"/>
              </a:rPr>
              <a:t>powering,and</a:t>
            </a:r>
            <a:r>
              <a:rPr lang="en-US" dirty="0">
                <a:ea typeface="+mn-lt"/>
                <a:cs typeface="+mn-lt"/>
              </a:rPr>
              <a:t> should be able to provide the correct type and amount of power required.</a:t>
            </a:r>
            <a:endParaRPr lang="en-US" dirty="0">
              <a:cs typeface="Calibri" panose="020F0502020204030204"/>
            </a:endParaRPr>
          </a:p>
          <a:p>
            <a:pPr marL="285750" indent="-285750">
              <a:buFont typeface="Arial"/>
              <a:buChar char="•"/>
            </a:pPr>
            <a:r>
              <a:rPr lang="en-US" b="1" dirty="0">
                <a:ea typeface="+mn-lt"/>
                <a:cs typeface="+mn-lt"/>
              </a:rPr>
              <a:t>Cost-effectiveness: </a:t>
            </a:r>
            <a:r>
              <a:rPr lang="en-US" dirty="0">
                <a:ea typeface="+mn-lt"/>
                <a:cs typeface="+mn-lt"/>
              </a:rPr>
              <a:t>A power supply program should be cost-effective, providing a good value for the money and minimizing the overall cost of ownership.</a:t>
            </a:r>
            <a:endParaRPr lang="en-US" dirty="0">
              <a:cs typeface="Calibri" panose="020F0502020204030204"/>
            </a:endParaRPr>
          </a:p>
          <a:p>
            <a:pPr marL="285750" indent="-285750">
              <a:buFont typeface="Arial"/>
              <a:buChar char="•"/>
            </a:pPr>
            <a:endParaRPr lang="en-US" dirty="0">
              <a:cs typeface="Calibri" panose="020F0502020204030204"/>
            </a:endParaRPr>
          </a:p>
          <a:p>
            <a:endParaRPr lang="en-US" b="1" dirty="0">
              <a:cs typeface="Calibri"/>
            </a:endParaRPr>
          </a:p>
        </p:txBody>
      </p:sp>
    </p:spTree>
    <p:extLst>
      <p:ext uri="{BB962C8B-B14F-4D97-AF65-F5344CB8AC3E}">
        <p14:creationId xmlns:p14="http://schemas.microsoft.com/office/powerpoint/2010/main" val="3881842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1370</Words>
  <Application>Microsoft Office PowerPoint</Application>
  <PresentationFormat>Widescreen</PresentationFormat>
  <Paragraphs>232</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MISSION STATEMENT</vt:lpstr>
      <vt:lpstr> stakeholders</vt:lpstr>
      <vt:lpstr>STAKEHOLDERS</vt:lpstr>
      <vt:lpstr>KEY REQUIRMENTS</vt:lpstr>
      <vt:lpstr>USER RERUIRMENTS</vt:lpstr>
      <vt:lpstr>BUSSINESS REQUIRMENTS</vt:lpstr>
      <vt:lpstr>SYSTEM REQUIRMENTS</vt:lpstr>
      <vt:lpstr>QUALITY REQUIRMENTS</vt:lpstr>
      <vt:lpstr>Security requirements</vt:lpstr>
      <vt:lpstr>Key Constraints</vt:lpstr>
      <vt:lpstr>Elicitation process</vt:lpstr>
      <vt:lpstr>Validation and analysis </vt:lpstr>
      <vt:lpstr>User stories</vt:lpstr>
      <vt:lpstr>Safety and Security Requirements</vt:lpstr>
      <vt:lpstr>Safety and Security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Telaganeni, Charan Sundar</dc:creator>
  <cp:lastModifiedBy>Telaganeni, Charan Sundar</cp:lastModifiedBy>
  <cp:revision>235</cp:revision>
  <dcterms:created xsi:type="dcterms:W3CDTF">2022-12-08T23:48:30Z</dcterms:created>
  <dcterms:modified xsi:type="dcterms:W3CDTF">2022-12-09T10:46:04Z</dcterms:modified>
</cp:coreProperties>
</file>