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9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39369"/>
            <a:ext cx="7766936" cy="1646302"/>
          </a:xfrm>
        </p:spPr>
        <p:txBody>
          <a:bodyPr/>
          <a:lstStyle/>
          <a:p>
            <a:r>
              <a:rPr lang="en-IN" dirty="0" smtClean="0"/>
              <a:t>Gold Price Prediction  Machine Learning</a:t>
            </a:r>
            <a:endParaRPr lang="en-IN" dirty="0"/>
          </a:p>
        </p:txBody>
      </p:sp>
      <p:sp>
        <p:nvSpPr>
          <p:cNvPr id="3" name="Subtitle 2"/>
          <p:cNvSpPr>
            <a:spLocks noGrp="1"/>
          </p:cNvSpPr>
          <p:nvPr>
            <p:ph type="subTitle" idx="1"/>
          </p:nvPr>
        </p:nvSpPr>
        <p:spPr/>
        <p:txBody>
          <a:bodyPr/>
          <a:lstStyle/>
          <a:p>
            <a:r>
              <a:rPr lang="en-IN" dirty="0" smtClean="0"/>
              <a:t>Done By – </a:t>
            </a:r>
            <a:r>
              <a:rPr lang="en-IN" dirty="0" err="1" smtClean="0"/>
              <a:t>Diya.P</a:t>
            </a:r>
            <a:endParaRPr lang="en-IN" dirty="0" smtClean="0"/>
          </a:p>
          <a:p>
            <a:endParaRPr lang="en-IN" dirty="0" smtClean="0"/>
          </a:p>
          <a:p>
            <a:endParaRPr lang="en-IN" dirty="0" smtClean="0"/>
          </a:p>
        </p:txBody>
      </p:sp>
    </p:spTree>
    <p:extLst>
      <p:ext uri="{BB962C8B-B14F-4D97-AF65-F5344CB8AC3E}">
        <p14:creationId xmlns:p14="http://schemas.microsoft.com/office/powerpoint/2010/main" val="318233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666" y="1167811"/>
            <a:ext cx="3881437" cy="3881437"/>
          </a:xfrm>
        </p:spPr>
      </p:pic>
    </p:spTree>
    <p:extLst>
      <p:ext uri="{BB962C8B-B14F-4D97-AF65-F5344CB8AC3E}">
        <p14:creationId xmlns:p14="http://schemas.microsoft.com/office/powerpoint/2010/main" val="170211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27" y="987397"/>
            <a:ext cx="8596668" cy="3880773"/>
          </a:xfrm>
        </p:spPr>
        <p:txBody>
          <a:bodyPr>
            <a:normAutofit lnSpcReduction="10000"/>
          </a:bodyPr>
          <a:lstStyle/>
          <a:p>
            <a:r>
              <a:rPr lang="en-US" b="1" dirty="0"/>
              <a:t>Importance of Predicting Gold Prices:</a:t>
            </a:r>
            <a:r>
              <a:rPr lang="en-US" dirty="0"/>
              <a:t> Gold prices play a pivotal role in the global economy, serving as a barometer for economic stability and a safe-haven asset during times of uncertainty. Investors, financial institutions, and governments closely monitor gold prices for strategic decision-making. Predicting gold prices accurately can provide valuable insights for investment strategies, risk management, and economic forecasting</a:t>
            </a:r>
            <a:r>
              <a:rPr lang="en-US" dirty="0" smtClean="0"/>
              <a:t>.</a:t>
            </a:r>
          </a:p>
          <a:p>
            <a:r>
              <a:rPr lang="en-US" b="1" dirty="0"/>
              <a:t>Problem Statement:</a:t>
            </a:r>
            <a:r>
              <a:rPr lang="en-US" dirty="0"/>
              <a:t> The challenge lies in the inherent complexity of the gold market, which is influenced by a myriad of factors such as geopolitical events, economic indicators, and market sentiment. The goal is to design a predictive model capable of capturing the intricate relationships within these variables to generate accurate and timely forecasts. Addressing this problem is crucial for investors and policymakers seeking to navigate the dynamic nature of the gold market and make informed decisions amid economic uncertainties.</a:t>
            </a:r>
            <a:endParaRPr lang="en-IN" dirty="0"/>
          </a:p>
        </p:txBody>
      </p:sp>
    </p:spTree>
    <p:extLst>
      <p:ext uri="{BB962C8B-B14F-4D97-AF65-F5344CB8AC3E}">
        <p14:creationId xmlns:p14="http://schemas.microsoft.com/office/powerpoint/2010/main" val="195197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Objective of the Project:</a:t>
            </a:r>
            <a:r>
              <a:rPr lang="en-US" dirty="0"/>
              <a:t> The primary objective of this project is to develop a machine learning model that can effectively predict gold prices based on historical data. By leveraging advanced algorithms, the goal is to enhance our understanding of the factors influencing gold prices and provide stakeholders with reliable forecasts. Ultimately, the project aims to contribute to informed decision-making in financial markets and economic planning.</a:t>
            </a:r>
            <a:endParaRPr lang="en-IN" dirty="0"/>
          </a:p>
        </p:txBody>
      </p:sp>
    </p:spTree>
    <p:extLst>
      <p:ext uri="{BB962C8B-B14F-4D97-AF65-F5344CB8AC3E}">
        <p14:creationId xmlns:p14="http://schemas.microsoft.com/office/powerpoint/2010/main" val="245860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01" y="0"/>
            <a:ext cx="11643361" cy="7154091"/>
          </a:xfrm>
        </p:spPr>
        <p:txBody>
          <a:bodyPr>
            <a:noAutofit/>
          </a:bodyPr>
          <a:lstStyle/>
          <a:p>
            <a:r>
              <a:rPr lang="en-US" sz="1000" dirty="0" smtClean="0"/>
              <a:t>The </a:t>
            </a:r>
            <a:r>
              <a:rPr lang="en-US" sz="1000" dirty="0"/>
              <a:t>choice of machine learning models for predicting gold prices depends on various factors, including the nature of your data, the complexity of relationships, and the computational resources available</a:t>
            </a:r>
            <a:r>
              <a:rPr lang="en-US" sz="1000" dirty="0" smtClean="0"/>
              <a:t>.</a:t>
            </a:r>
            <a:br>
              <a:rPr lang="en-US" sz="1000" dirty="0" smtClean="0"/>
            </a:br>
            <a:r>
              <a:rPr lang="en-US" sz="1000" dirty="0" smtClean="0"/>
              <a:t>There are various machine learning models we can experiment with such as:-</a:t>
            </a:r>
          </a:p>
          <a:p>
            <a:r>
              <a:rPr lang="en-US" sz="1000" b="1" dirty="0"/>
              <a:t>Linear Regression:</a:t>
            </a:r>
            <a:endParaRPr lang="en-US" sz="1000" dirty="0"/>
          </a:p>
          <a:p>
            <a:pPr lvl="1"/>
            <a:r>
              <a:rPr lang="en-US" sz="1000" dirty="0"/>
              <a:t>Simple and interpretable.</a:t>
            </a:r>
          </a:p>
          <a:p>
            <a:pPr lvl="1"/>
            <a:r>
              <a:rPr lang="en-US" sz="1000" dirty="0"/>
              <a:t>Assumes a linear relationship between features and gold prices.</a:t>
            </a:r>
          </a:p>
          <a:p>
            <a:r>
              <a:rPr lang="en-US" sz="1000" b="1" dirty="0"/>
              <a:t>Decision Trees:</a:t>
            </a:r>
            <a:endParaRPr lang="en-US" sz="1000" dirty="0"/>
          </a:p>
          <a:p>
            <a:pPr lvl="1"/>
            <a:r>
              <a:rPr lang="en-US" sz="1000" dirty="0"/>
              <a:t>Can capture non-linear relationships and interactions.</a:t>
            </a:r>
          </a:p>
          <a:p>
            <a:pPr lvl="1"/>
            <a:r>
              <a:rPr lang="en-US" sz="1000" dirty="0"/>
              <a:t>Prone to overfitting, so consider using ensemble methods.</a:t>
            </a:r>
          </a:p>
          <a:p>
            <a:r>
              <a:rPr lang="en-US" sz="1000" b="1" dirty="0"/>
              <a:t>Random Forest:</a:t>
            </a:r>
            <a:endParaRPr lang="en-US" sz="1000" dirty="0"/>
          </a:p>
          <a:p>
            <a:pPr lvl="1"/>
            <a:r>
              <a:rPr lang="en-US" sz="1000" dirty="0"/>
              <a:t>Ensemble of decision trees that helps mitigate overfitting.</a:t>
            </a:r>
          </a:p>
          <a:p>
            <a:pPr lvl="1"/>
            <a:r>
              <a:rPr lang="en-US" sz="1000" dirty="0"/>
              <a:t>Provides feature importance insights.</a:t>
            </a:r>
          </a:p>
          <a:p>
            <a:r>
              <a:rPr lang="en-US" sz="1000" b="1" dirty="0"/>
              <a:t>Gradient Boosting Models (e.g., </a:t>
            </a:r>
            <a:r>
              <a:rPr lang="en-US" sz="1000" b="1" dirty="0" err="1"/>
              <a:t>XGBoost</a:t>
            </a:r>
            <a:r>
              <a:rPr lang="en-US" sz="1000" b="1" dirty="0"/>
              <a:t>, </a:t>
            </a:r>
            <a:r>
              <a:rPr lang="en-US" sz="1000" b="1" dirty="0" err="1"/>
              <a:t>LightGBM</a:t>
            </a:r>
            <a:r>
              <a:rPr lang="en-US" sz="1000" b="1" dirty="0"/>
              <a:t>):</a:t>
            </a:r>
            <a:endParaRPr lang="en-US" sz="1000" dirty="0"/>
          </a:p>
          <a:p>
            <a:pPr lvl="1"/>
            <a:r>
              <a:rPr lang="en-US" sz="1000" dirty="0"/>
              <a:t>Powerful ensemble models that sequentially improve on weaknesses.</a:t>
            </a:r>
          </a:p>
          <a:p>
            <a:pPr lvl="1"/>
            <a:r>
              <a:rPr lang="en-US" sz="1000" dirty="0"/>
              <a:t>Efficiently handle complex relationships in data.</a:t>
            </a:r>
          </a:p>
          <a:p>
            <a:r>
              <a:rPr lang="en-US" sz="1000" b="1" dirty="0"/>
              <a:t>Support Vector Machines (SVM):</a:t>
            </a:r>
            <a:endParaRPr lang="en-US" sz="1000" dirty="0"/>
          </a:p>
          <a:p>
            <a:pPr lvl="1"/>
            <a:r>
              <a:rPr lang="en-US" sz="1000" dirty="0"/>
              <a:t>Effective for capturing non-linear relationships.</a:t>
            </a:r>
          </a:p>
          <a:p>
            <a:pPr lvl="1"/>
            <a:r>
              <a:rPr lang="en-US" sz="1000" dirty="0"/>
              <a:t>May require careful tuning of </a:t>
            </a:r>
            <a:r>
              <a:rPr lang="en-US" sz="1000" dirty="0" err="1"/>
              <a:t>hyperparameters</a:t>
            </a:r>
            <a:r>
              <a:rPr lang="en-US" sz="1000" dirty="0"/>
              <a:t>.</a:t>
            </a:r>
          </a:p>
          <a:p>
            <a:r>
              <a:rPr lang="en-US" sz="1000" b="1" dirty="0"/>
              <a:t>Neural Networks (Deep Learning):</a:t>
            </a:r>
            <a:endParaRPr lang="en-US" sz="1000" dirty="0"/>
          </a:p>
          <a:p>
            <a:pPr lvl="1"/>
            <a:r>
              <a:rPr lang="en-US" sz="1000" dirty="0"/>
              <a:t>Can handle complex relationships and patterns.</a:t>
            </a:r>
          </a:p>
          <a:p>
            <a:pPr lvl="1"/>
            <a:r>
              <a:rPr lang="en-US" sz="1000" dirty="0"/>
              <a:t>Requires a larger amount of data and computational resources.</a:t>
            </a:r>
          </a:p>
          <a:p>
            <a:r>
              <a:rPr lang="en-US" sz="1000" b="1" dirty="0" smtClean="0"/>
              <a:t>K-Nearest </a:t>
            </a:r>
            <a:r>
              <a:rPr lang="en-US" sz="1000" b="1" dirty="0"/>
              <a:t>Neighbors (KNN):</a:t>
            </a:r>
            <a:endParaRPr lang="en-US" sz="1000" dirty="0"/>
          </a:p>
          <a:p>
            <a:pPr lvl="1"/>
            <a:r>
              <a:rPr lang="en-US" sz="1000" dirty="0"/>
              <a:t>Non-parametric method suitable for capturing localized patterns.</a:t>
            </a:r>
          </a:p>
          <a:p>
            <a:pPr lvl="1"/>
            <a:r>
              <a:rPr lang="en-US" sz="1000" dirty="0"/>
              <a:t>Sensitive to the choice of distance metric.</a:t>
            </a:r>
          </a:p>
          <a:p>
            <a:r>
              <a:rPr lang="en-US" sz="1000" b="1" dirty="0" smtClean="0"/>
              <a:t>Time </a:t>
            </a:r>
            <a:r>
              <a:rPr lang="en-US" sz="1000" b="1" dirty="0"/>
              <a:t>Series Analysis with Exponential Smoothing (ETS):</a:t>
            </a:r>
            <a:endParaRPr lang="en-US" sz="1000" dirty="0"/>
          </a:p>
          <a:p>
            <a:pPr lvl="1"/>
            <a:r>
              <a:rPr lang="en-US" sz="1000" dirty="0"/>
              <a:t>Suitable for capturing trends and seasonality in time series data.</a:t>
            </a:r>
          </a:p>
          <a:p>
            <a:pPr lvl="1"/>
            <a:r>
              <a:rPr lang="en-US" sz="1000" dirty="0"/>
              <a:t>Provides methods like Holt-Winters for forecasting.</a:t>
            </a:r>
          </a:p>
          <a:p>
            <a:endParaRPr lang="en-IN" sz="1000" dirty="0"/>
          </a:p>
        </p:txBody>
      </p:sp>
    </p:spTree>
    <p:extLst>
      <p:ext uri="{BB962C8B-B14F-4D97-AF65-F5344CB8AC3E}">
        <p14:creationId xmlns:p14="http://schemas.microsoft.com/office/powerpoint/2010/main" val="398322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5818" y="963388"/>
            <a:ext cx="5421074" cy="1671464"/>
          </a:xfrm>
        </p:spPr>
        <p:txBody>
          <a:bodyPr>
            <a:normAutofit fontScale="92500" lnSpcReduction="10000"/>
          </a:bodyPr>
          <a:lstStyle/>
          <a:p>
            <a:pPr marL="0" indent="0">
              <a:buNone/>
            </a:pPr>
            <a:r>
              <a:rPr lang="en-US" b="1" dirty="0"/>
              <a:t>The models I have implemented are : </a:t>
            </a:r>
          </a:p>
          <a:p>
            <a:pPr marL="0" indent="0">
              <a:buNone/>
            </a:pPr>
            <a:r>
              <a:rPr lang="en-US" b="1" dirty="0"/>
              <a:t>1. Linear Regression Model</a:t>
            </a:r>
          </a:p>
          <a:p>
            <a:r>
              <a:rPr lang="en-US" dirty="0"/>
              <a:t> For this task, I have used the Linear Regression algorithm.</a:t>
            </a:r>
          </a:p>
          <a:p>
            <a:r>
              <a:rPr lang="en-US" dirty="0"/>
              <a:t>The output I have obtained from this is :-</a:t>
            </a:r>
          </a:p>
          <a:p>
            <a:pPr marL="0" indent="0">
              <a:buNone/>
            </a:pPr>
            <a:endParaRPr lang="en-IN" dirty="0"/>
          </a:p>
        </p:txBody>
      </p:sp>
      <p:pic>
        <p:nvPicPr>
          <p:cNvPr id="2050" name="Picture 2" descr="gold price predi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209" y="3047999"/>
            <a:ext cx="4352291" cy="225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17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065" y="374900"/>
            <a:ext cx="9920998" cy="3707465"/>
          </a:xfrm>
        </p:spPr>
        <p:txBody>
          <a:bodyPr/>
          <a:lstStyle/>
          <a:p>
            <a:r>
              <a:rPr lang="en-IN" dirty="0" smtClean="0"/>
              <a:t>2. SVR :-</a:t>
            </a:r>
          </a:p>
          <a:p>
            <a:r>
              <a:rPr lang="en-IN" dirty="0" smtClean="0"/>
              <a:t>I have implemented SVR model also.</a:t>
            </a:r>
          </a:p>
          <a:p>
            <a:pPr>
              <a:buFont typeface="Wingdings" panose="05000000000000000000" pitchFamily="2" charset="2"/>
              <a:buChar char="Ø"/>
            </a:pPr>
            <a:endParaRPr lang="en-IN" dirty="0" smtClean="0"/>
          </a:p>
          <a:p>
            <a:pPr marL="0" indent="0">
              <a:buNone/>
            </a:pPr>
            <a:endParaRPr lang="en-IN" dirty="0" smtClean="0"/>
          </a:p>
          <a:p>
            <a:endParaRPr lang="en-IN" dirty="0"/>
          </a:p>
        </p:txBody>
      </p:sp>
      <p:sp>
        <p:nvSpPr>
          <p:cNvPr id="4" name="Rectangle 1"/>
          <p:cNvSpPr>
            <a:spLocks noChangeArrowheads="1"/>
          </p:cNvSpPr>
          <p:nvPr/>
        </p:nvSpPr>
        <p:spPr bwMode="auto">
          <a:xfrm>
            <a:off x="548639" y="1074471"/>
            <a:ext cx="97984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In the gold price prediction project, Support Vector Regression (SVR) was employed to capture non-linear relationships between selected features and gold prices. After cleaning and scaling the data, the SVR model, utilizing the Radial Basis Function (RBF) kernel, was trained on the dataset. </a:t>
            </a:r>
            <a:r>
              <a:rPr kumimoji="0" lang="en-US" altLang="en-US" sz="1800" b="0" i="0" u="none" strike="noStrike" cap="none" normalizeH="0" baseline="0" dirty="0" err="1" smtClean="0">
                <a:ln>
                  <a:noFill/>
                </a:ln>
                <a:solidFill>
                  <a:srgbClr val="000000"/>
                </a:solidFill>
                <a:effectLst/>
                <a:latin typeface="Söhne"/>
              </a:rPr>
              <a:t>Hyperparameter</a:t>
            </a:r>
            <a:r>
              <a:rPr kumimoji="0" lang="en-US" altLang="en-US" sz="1800" b="0" i="0" u="none" strike="noStrike" cap="none" normalizeH="0" baseline="0" dirty="0" smtClean="0">
                <a:ln>
                  <a:noFill/>
                </a:ln>
                <a:solidFill>
                  <a:srgbClr val="000000"/>
                </a:solidFill>
                <a:effectLst/>
                <a:latin typeface="Söhne"/>
              </a:rPr>
              <a:t> tuning, including optimizing the regularization parameter (C) and kernel-specific parameters, was performed. The model's performance was evaluated using regression metrics on the testing set, and results were visualized to communicate predictions against actual gold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3867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542726" y="3152111"/>
            <a:ext cx="4572177" cy="3410395"/>
          </a:xfrm>
          <a:prstGeom prst="rect">
            <a:avLst/>
          </a:prstGeom>
        </p:spPr>
      </p:pic>
    </p:spTree>
    <p:extLst>
      <p:ext uri="{BB962C8B-B14F-4D97-AF65-F5344CB8AC3E}">
        <p14:creationId xmlns:p14="http://schemas.microsoft.com/office/powerpoint/2010/main" val="17763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992" y="96658"/>
            <a:ext cx="8405705" cy="3630611"/>
          </a:xfrm>
        </p:spPr>
        <p:txBody>
          <a:bodyPr/>
          <a:lstStyle/>
          <a:p>
            <a:r>
              <a:rPr lang="en-IN" dirty="0" smtClean="0"/>
              <a:t>3. The third model I have implemented is Random Forest</a:t>
            </a:r>
          </a:p>
          <a:p>
            <a:r>
              <a:rPr lang="en-US" dirty="0"/>
              <a:t>T</a:t>
            </a:r>
            <a:r>
              <a:rPr lang="en-US" dirty="0" smtClean="0"/>
              <a:t>he </a:t>
            </a:r>
            <a:r>
              <a:rPr lang="en-US" dirty="0"/>
              <a:t>Random Forest model was applied to capture complex relationships in the dataset. After data cleaning and feature selection, the Random Forest algorithm, an ensemble of decision trees, was trained on the dataset. </a:t>
            </a:r>
            <a:r>
              <a:rPr lang="en-US" dirty="0" err="1"/>
              <a:t>Hyperparameter</a:t>
            </a:r>
            <a:r>
              <a:rPr lang="en-US" dirty="0"/>
              <a:t> tuning was conducted to optimize parameters such as the number of trees and maximum depth. The model's performance was evaluated using regression metrics on the testing set, and feature importance analysis was conducted to understand the variables influencing gold price predictions. Results were visualized to communicate the model's effectiveness in forecasting gold prices</a:t>
            </a:r>
            <a:r>
              <a:rPr lang="en-US" dirty="0" smtClean="0"/>
              <a:t>.</a:t>
            </a:r>
          </a:p>
        </p:txBody>
      </p:sp>
      <p:pic>
        <p:nvPicPr>
          <p:cNvPr id="4" name="Picture 3"/>
          <p:cNvPicPr>
            <a:picLocks noChangeAspect="1"/>
          </p:cNvPicPr>
          <p:nvPr/>
        </p:nvPicPr>
        <p:blipFill>
          <a:blip r:embed="rId2"/>
          <a:stretch>
            <a:fillRect/>
          </a:stretch>
        </p:blipFill>
        <p:spPr>
          <a:xfrm>
            <a:off x="1461257" y="3109238"/>
            <a:ext cx="4477988" cy="3340138"/>
          </a:xfrm>
          <a:prstGeom prst="rect">
            <a:avLst/>
          </a:prstGeom>
        </p:spPr>
      </p:pic>
    </p:spTree>
    <p:extLst>
      <p:ext uri="{BB962C8B-B14F-4D97-AF65-F5344CB8AC3E}">
        <p14:creationId xmlns:p14="http://schemas.microsoft.com/office/powerpoint/2010/main" val="24554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16373" y="288246"/>
            <a:ext cx="8596668" cy="3880773"/>
          </a:xfrm>
        </p:spPr>
        <p:txBody>
          <a:bodyPr/>
          <a:lstStyle/>
          <a:p>
            <a:pPr marL="0" indent="0">
              <a:buNone/>
            </a:pPr>
            <a:r>
              <a:rPr lang="en-US" dirty="0" smtClean="0"/>
              <a:t>4. The 4</a:t>
            </a:r>
            <a:r>
              <a:rPr lang="en-US" baseline="30000" dirty="0" smtClean="0"/>
              <a:t>th</a:t>
            </a:r>
            <a:r>
              <a:rPr lang="en-US" dirty="0" smtClean="0"/>
              <a:t> model is Decision Tree.</a:t>
            </a:r>
          </a:p>
          <a:p>
            <a:pPr marL="0" indent="0">
              <a:buNone/>
            </a:pPr>
            <a:r>
              <a:rPr lang="en-US" dirty="0" smtClean="0"/>
              <a:t>The </a:t>
            </a:r>
            <a:r>
              <a:rPr lang="en-US" dirty="0"/>
              <a:t>Decision Tree model was employed to capture patterns and relationships within the dataset. After data cleaning and feature selection, a single Decision Tree was trained on the dataset. The model's structure was built based on feature splits to optimize predictive accuracy. </a:t>
            </a:r>
            <a:r>
              <a:rPr lang="en-US" dirty="0" err="1"/>
              <a:t>Hyperparameter</a:t>
            </a:r>
            <a:r>
              <a:rPr lang="en-US" dirty="0"/>
              <a:t> tuning, such as adjusting tree depth, was performed to avoid overfitting. The Decision Tree's performance was evaluated using regression metrics on the testing set, and insights into feature importance were gained for interpretation. Results were visualized to communicate the model's ability to predict gold prices.</a:t>
            </a:r>
            <a:endParaRPr lang="en-IN" dirty="0"/>
          </a:p>
        </p:txBody>
      </p:sp>
    </p:spTree>
    <p:extLst>
      <p:ext uri="{BB962C8B-B14F-4D97-AF65-F5344CB8AC3E}">
        <p14:creationId xmlns:p14="http://schemas.microsoft.com/office/powerpoint/2010/main" val="326887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Bar Plot</a:t>
            </a:r>
            <a:endParaRPr lang="en-IN" dirty="0"/>
          </a:p>
        </p:txBody>
      </p:sp>
      <p:sp>
        <p:nvSpPr>
          <p:cNvPr id="3" name="Content Placeholder 2"/>
          <p:cNvSpPr>
            <a:spLocks noGrp="1"/>
          </p:cNvSpPr>
          <p:nvPr>
            <p:ph idx="1"/>
          </p:nvPr>
        </p:nvSpPr>
        <p:spPr>
          <a:xfrm>
            <a:off x="485745" y="1270000"/>
            <a:ext cx="7430346" cy="732971"/>
          </a:xfrm>
        </p:spPr>
        <p:txBody>
          <a:bodyPr/>
          <a:lstStyle/>
          <a:p>
            <a:r>
              <a:rPr lang="en-IN" dirty="0" smtClean="0"/>
              <a:t>The final bar plot showcasing the </a:t>
            </a:r>
            <a:r>
              <a:rPr lang="en-IN" dirty="0" err="1" smtClean="0"/>
              <a:t>mse</a:t>
            </a:r>
            <a:r>
              <a:rPr lang="en-IN" dirty="0" smtClean="0"/>
              <a:t> scores of all the models :-</a:t>
            </a:r>
          </a:p>
          <a:p>
            <a:pPr marL="0" indent="0">
              <a:buNone/>
            </a:pPr>
            <a:endParaRPr lang="en-IN" dirty="0"/>
          </a:p>
        </p:txBody>
      </p:sp>
      <p:pic>
        <p:nvPicPr>
          <p:cNvPr id="4" name="Picture 3"/>
          <p:cNvPicPr>
            <a:picLocks noChangeAspect="1"/>
          </p:cNvPicPr>
          <p:nvPr/>
        </p:nvPicPr>
        <p:blipFill>
          <a:blip r:embed="rId2"/>
          <a:stretch>
            <a:fillRect/>
          </a:stretch>
        </p:blipFill>
        <p:spPr>
          <a:xfrm>
            <a:off x="1419225" y="2071687"/>
            <a:ext cx="5086350" cy="3933825"/>
          </a:xfrm>
          <a:prstGeom prst="rect">
            <a:avLst/>
          </a:prstGeom>
        </p:spPr>
      </p:pic>
    </p:spTree>
    <p:extLst>
      <p:ext uri="{BB962C8B-B14F-4D97-AF65-F5344CB8AC3E}">
        <p14:creationId xmlns:p14="http://schemas.microsoft.com/office/powerpoint/2010/main" val="16894570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1273</TotalTime>
  <Words>637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Söhne</vt:lpstr>
      <vt:lpstr>Trebuchet MS</vt:lpstr>
      <vt:lpstr>Wingdings</vt:lpstr>
      <vt:lpstr>Wingdings 3</vt:lpstr>
      <vt:lpstr>Facet</vt:lpstr>
      <vt:lpstr>Gold Price Prediction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Bar Plot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Machine Learning</dc:title>
  <dc:creator>Microsoft account</dc:creator>
  <cp:lastModifiedBy>Microsoft account</cp:lastModifiedBy>
  <cp:revision>8</cp:revision>
  <dcterms:created xsi:type="dcterms:W3CDTF">2024-01-03T16:26:15Z</dcterms:created>
  <dcterms:modified xsi:type="dcterms:W3CDTF">2024-01-04T14:12:10Z</dcterms:modified>
</cp:coreProperties>
</file>