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7"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81D6CE-4FBE-4778-AEA8-1905C1530EC4}">
          <p14:sldIdLst>
            <p14:sldId id="256"/>
          </p14:sldIdLst>
        </p14:section>
        <p14:section name="Untitled Section" id="{3B11FEFB-8FC8-40B8-932F-12E58F016531}">
          <p14:sldIdLst>
            <p14:sldId id="257"/>
            <p14:sldId id="258"/>
            <p14:sldId id="259"/>
            <p14:sldId id="266"/>
            <p14:sldId id="267"/>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Movie Recommendation System Machine Learning</a:t>
            </a:r>
            <a:endParaRPr lang="en-IN" dirty="0"/>
          </a:p>
        </p:txBody>
      </p:sp>
      <p:sp>
        <p:nvSpPr>
          <p:cNvPr id="3" name="Subtitle 2"/>
          <p:cNvSpPr>
            <a:spLocks noGrp="1"/>
          </p:cNvSpPr>
          <p:nvPr>
            <p:ph type="subTitle" idx="1"/>
          </p:nvPr>
        </p:nvSpPr>
        <p:spPr/>
        <p:txBody>
          <a:bodyPr/>
          <a:lstStyle/>
          <a:p>
            <a:r>
              <a:rPr lang="en-IN" dirty="0" smtClean="0"/>
              <a:t>Done By – </a:t>
            </a:r>
            <a:r>
              <a:rPr lang="en-IN" dirty="0" err="1" smtClean="0"/>
              <a:t>Diya.P</a:t>
            </a:r>
            <a:endParaRPr lang="en-IN" dirty="0" smtClean="0"/>
          </a:p>
          <a:p>
            <a:endParaRPr lang="en-IN" dirty="0" smtClean="0"/>
          </a:p>
          <a:p>
            <a:endParaRPr lang="en-IN" dirty="0" smtClean="0"/>
          </a:p>
        </p:txBody>
      </p:sp>
    </p:spTree>
    <p:extLst>
      <p:ext uri="{BB962C8B-B14F-4D97-AF65-F5344CB8AC3E}">
        <p14:creationId xmlns:p14="http://schemas.microsoft.com/office/powerpoint/2010/main" val="318233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22" y="1132977"/>
            <a:ext cx="8596668" cy="3880773"/>
          </a:xfrm>
        </p:spPr>
        <p:txBody>
          <a:bodyPr>
            <a:normAutofit fontScale="92500" lnSpcReduction="20000"/>
          </a:bodyPr>
          <a:lstStyle/>
          <a:p>
            <a:r>
              <a:rPr lang="en-US" dirty="0"/>
              <a:t>Movie recommendation systems play a crucial role in enhancing user experience by providing personalized suggestions, thereby increasing user engagement and satisfaction. In today's vast entertainment landscape, users often face the challenge of choosing from a multitude of options. A robust recommendation system helps users discover content that aligns with their preferences, leading to a more enjoyable viewing experience</a:t>
            </a:r>
            <a:r>
              <a:rPr lang="en-US" dirty="0" smtClean="0"/>
              <a:t>.</a:t>
            </a:r>
            <a:br>
              <a:rPr lang="en-US" dirty="0" smtClean="0"/>
            </a:br>
            <a:r>
              <a:rPr lang="en-US" dirty="0" smtClean="0"/>
              <a:t/>
            </a:r>
            <a:br>
              <a:rPr lang="en-US" dirty="0" smtClean="0"/>
            </a:br>
            <a:r>
              <a:rPr lang="en-US" b="1" dirty="0"/>
              <a:t>Objectives </a:t>
            </a:r>
            <a:r>
              <a:rPr lang="en-US" b="1" dirty="0" smtClean="0"/>
              <a:t>:</a:t>
            </a:r>
            <a:r>
              <a:rPr lang="en-US" dirty="0" smtClean="0"/>
              <a:t> </a:t>
            </a:r>
            <a:r>
              <a:rPr lang="en-US" dirty="0"/>
              <a:t>The primary objectives of our movie recommendation system project are:</a:t>
            </a:r>
          </a:p>
          <a:p>
            <a:r>
              <a:rPr lang="en-US" b="1" dirty="0"/>
              <a:t>Enhance User Experience:</a:t>
            </a:r>
            <a:r>
              <a:rPr lang="en-US" dirty="0"/>
              <a:t> Improve the overall user experience by delivering personalized movie recommendations tailored to individual preferences.</a:t>
            </a:r>
          </a:p>
          <a:p>
            <a:r>
              <a:rPr lang="en-US" b="1" dirty="0"/>
              <a:t>Increase User Engagement:</a:t>
            </a:r>
            <a:r>
              <a:rPr lang="en-US" dirty="0"/>
              <a:t> Boost user engagement and retention by offering relevant and appealing movie suggestions, ultimately leading to extended platform usage.</a:t>
            </a:r>
          </a:p>
          <a:p>
            <a:r>
              <a:rPr lang="en-US" b="1" dirty="0"/>
              <a:t>Optimize Content Discovery:</a:t>
            </a:r>
            <a:r>
              <a:rPr lang="en-US" dirty="0"/>
              <a:t> Address the challenge of content overload by facilitating efficient and personalized content discovery for users.</a:t>
            </a:r>
          </a:p>
          <a:p>
            <a:endParaRPr lang="en-IN" dirty="0"/>
          </a:p>
        </p:txBody>
      </p:sp>
    </p:spTree>
    <p:extLst>
      <p:ext uri="{BB962C8B-B14F-4D97-AF65-F5344CB8AC3E}">
        <p14:creationId xmlns:p14="http://schemas.microsoft.com/office/powerpoint/2010/main" val="195197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43707" y="2095100"/>
            <a:ext cx="78799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Söhne"/>
              </a:rPr>
              <a:t>Problem Statement :</a:t>
            </a:r>
            <a:r>
              <a:rPr kumimoji="0" lang="en-US" altLang="en-US" sz="1800" b="0" i="0" u="none" strike="noStrike" cap="none" normalizeH="0" baseline="0" dirty="0" smtClean="0">
                <a:ln>
                  <a:noFill/>
                </a:ln>
                <a:solidFill>
                  <a:srgbClr val="000000"/>
                </a:solidFill>
                <a:effectLst/>
                <a:latin typeface="Söhne"/>
              </a:rPr>
              <a:t> The contemporary challenge lies in the overwhelming abundance of movies available across various platforms, making it difficult for users to discover content that aligns with their unique tastes and preferences. Traditional recommendation systems often fall short in providing accurate and personalized suggestions, leading to user frustration and reduced satisfaction. Our project aims to overcome these limitations by developing an advanced movie recommendation system that leverages machine learning algorithms to analyze user behavior, preferences, and historical interactions. Through this, we seek to address the content overload problem and enhance user satisfaction by delivering precise and personalized movie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26459"/>
            <a:ext cx="26609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860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85320" cy="8732520"/>
          </a:xfrm>
        </p:spPr>
        <p:txBody>
          <a:bodyPr>
            <a:noAutofit/>
          </a:bodyPr>
          <a:lstStyle/>
          <a:p>
            <a:r>
              <a:rPr lang="en-US" sz="1000" dirty="0" smtClean="0"/>
              <a:t>Creating a movie recommendation system using machine learning involves several key steps. Below is a general workflow that we can follow:</a:t>
            </a:r>
          </a:p>
          <a:p>
            <a:r>
              <a:rPr lang="en-US" sz="1000" b="1" dirty="0" smtClean="0"/>
              <a:t>Define </a:t>
            </a:r>
            <a:r>
              <a:rPr lang="en-US" sz="1000" b="1" dirty="0"/>
              <a:t>the Problem:</a:t>
            </a:r>
            <a:endParaRPr lang="en-US" sz="1000" dirty="0"/>
          </a:p>
          <a:p>
            <a:pPr lvl="1"/>
            <a:r>
              <a:rPr lang="en-US" sz="1000" dirty="0"/>
              <a:t>Clearly articulate the goals and objectives of your recommendation system.</a:t>
            </a:r>
          </a:p>
          <a:p>
            <a:pPr lvl="1"/>
            <a:r>
              <a:rPr lang="en-US" sz="1000" dirty="0"/>
              <a:t>Decide on the type of recommendations (e.g., content-based, collaborative filtering, hybrid) based on your project requirements.</a:t>
            </a:r>
          </a:p>
          <a:p>
            <a:r>
              <a:rPr lang="en-US" sz="1000" b="1" dirty="0" smtClean="0"/>
              <a:t>Data Collection:</a:t>
            </a:r>
            <a:endParaRPr lang="en-US" sz="1000" dirty="0" smtClean="0"/>
          </a:p>
          <a:p>
            <a:pPr lvl="1"/>
            <a:r>
              <a:rPr lang="en-US" sz="1000" dirty="0" smtClean="0"/>
              <a:t>Gather </a:t>
            </a:r>
            <a:r>
              <a:rPr lang="en-US" sz="1000" dirty="0"/>
              <a:t>relevant data for building your recommendation system. This may include user ratings, movie metadata, and user interactions.</a:t>
            </a:r>
          </a:p>
          <a:p>
            <a:pPr lvl="1"/>
            <a:r>
              <a:rPr lang="en-US" sz="1000" dirty="0"/>
              <a:t>Ensure the data is well-structured and clean for effective model training.</a:t>
            </a:r>
          </a:p>
          <a:p>
            <a:r>
              <a:rPr lang="en-US" sz="1000" b="1" dirty="0"/>
              <a:t>Data Preprocessing:</a:t>
            </a:r>
            <a:endParaRPr lang="en-US" sz="1000" dirty="0"/>
          </a:p>
          <a:p>
            <a:pPr lvl="1"/>
            <a:r>
              <a:rPr lang="en-US" sz="1000" dirty="0"/>
              <a:t>Handle missing values, duplicates, and outliers in the dataset.</a:t>
            </a:r>
          </a:p>
          <a:p>
            <a:pPr lvl="1"/>
            <a:r>
              <a:rPr lang="en-US" sz="1000" dirty="0"/>
              <a:t>Normalize or scale numerical features.</a:t>
            </a:r>
          </a:p>
          <a:p>
            <a:pPr lvl="1"/>
            <a:r>
              <a:rPr lang="en-US" sz="1000" dirty="0"/>
              <a:t>Convert categorical variables into numerical representations if needed.</a:t>
            </a:r>
          </a:p>
          <a:p>
            <a:pPr lvl="1"/>
            <a:r>
              <a:rPr lang="en-US" sz="1000" dirty="0"/>
              <a:t>Explore and understand the distribution of data.</a:t>
            </a:r>
          </a:p>
          <a:p>
            <a:r>
              <a:rPr lang="en-US" sz="1000" b="1" dirty="0"/>
              <a:t>Exploratory Data Analysis (EDA):</a:t>
            </a:r>
            <a:endParaRPr lang="en-US" sz="1000" dirty="0"/>
          </a:p>
          <a:p>
            <a:pPr lvl="1"/>
            <a:r>
              <a:rPr lang="en-US" sz="1000" dirty="0"/>
              <a:t>Perform exploratory data analysis to gain insights into the characteristics of the dataset.</a:t>
            </a:r>
          </a:p>
          <a:p>
            <a:pPr lvl="1"/>
            <a:r>
              <a:rPr lang="en-US" sz="1000" dirty="0"/>
              <a:t>Visualize the distribution of ratings, user preferences, and movie popularity.</a:t>
            </a:r>
          </a:p>
          <a:p>
            <a:pPr lvl="1"/>
            <a:r>
              <a:rPr lang="en-US" sz="1000" dirty="0"/>
              <a:t>Identify patterns and trends that may influence the recommendation system design.</a:t>
            </a:r>
          </a:p>
          <a:p>
            <a:r>
              <a:rPr lang="en-US" sz="1000" b="1" dirty="0"/>
              <a:t>Feature Engineering:</a:t>
            </a:r>
            <a:endParaRPr lang="en-US" sz="1000" dirty="0"/>
          </a:p>
          <a:p>
            <a:pPr lvl="1"/>
            <a:r>
              <a:rPr lang="en-US" sz="1000" dirty="0"/>
              <a:t>Extract relevant features from the dataset, such as user preferences, movie genres, and release years.</a:t>
            </a:r>
          </a:p>
          <a:p>
            <a:pPr lvl="1"/>
            <a:r>
              <a:rPr lang="en-US" sz="1000" dirty="0"/>
              <a:t>Create a user-item interaction matrix for collaborative filtering.</a:t>
            </a:r>
          </a:p>
          <a:p>
            <a:pPr lvl="1"/>
            <a:r>
              <a:rPr lang="en-US" sz="1000" dirty="0"/>
              <a:t>Incorporate additional features that may enhance the recommendation system's performance.</a:t>
            </a:r>
          </a:p>
          <a:p>
            <a:r>
              <a:rPr lang="en-US" sz="1000" b="1" dirty="0"/>
              <a:t>Model Selection:</a:t>
            </a:r>
            <a:endParaRPr lang="en-US" sz="1000" dirty="0"/>
          </a:p>
          <a:p>
            <a:pPr lvl="1"/>
            <a:r>
              <a:rPr lang="en-US" sz="1000" dirty="0"/>
              <a:t>Choose a suitable recommendation algorithm based on your problem and dataset</a:t>
            </a:r>
            <a:r>
              <a:rPr lang="en-US" sz="1000" dirty="0" smtClean="0"/>
              <a:t>.</a:t>
            </a:r>
            <a:endParaRPr lang="en-US" sz="1000" dirty="0"/>
          </a:p>
          <a:p>
            <a:pPr lvl="1"/>
            <a:r>
              <a:rPr lang="en-US" sz="1000" dirty="0"/>
              <a:t>Consider using a hybrid approach that combines multiple algorithms for improved accuracy.</a:t>
            </a:r>
          </a:p>
          <a:p>
            <a:r>
              <a:rPr lang="en-US" sz="1000" b="1" dirty="0"/>
              <a:t>Model Training:</a:t>
            </a:r>
            <a:endParaRPr lang="en-US" sz="1000" dirty="0"/>
          </a:p>
          <a:p>
            <a:pPr lvl="1"/>
            <a:r>
              <a:rPr lang="en-US" sz="1000" dirty="0"/>
              <a:t>Split the dataset into training and testing sets.</a:t>
            </a:r>
          </a:p>
          <a:p>
            <a:pPr lvl="1"/>
            <a:r>
              <a:rPr lang="en-US" sz="1000" dirty="0"/>
              <a:t>Train the selected model on the training data</a:t>
            </a:r>
            <a:r>
              <a:rPr lang="en-US" sz="1000" dirty="0" smtClean="0"/>
              <a:t>.</a:t>
            </a:r>
            <a:endParaRPr lang="en-US" sz="1000" dirty="0"/>
          </a:p>
          <a:p>
            <a:pPr marL="0" indent="0">
              <a:buNone/>
            </a:pPr>
            <a:r>
              <a:rPr lang="en-US" sz="1000" b="1" dirty="0" smtClean="0"/>
              <a:t>User Interface:</a:t>
            </a:r>
            <a:endParaRPr lang="en-US" sz="1000" dirty="0"/>
          </a:p>
          <a:p>
            <a:pPr lvl="1"/>
            <a:r>
              <a:rPr lang="en-US" sz="1000" dirty="0"/>
              <a:t>Design a user-friendly interface to present recommendations to users.</a:t>
            </a:r>
          </a:p>
          <a:p>
            <a:pPr lvl="1"/>
            <a:r>
              <a:rPr lang="en-US" sz="1000" dirty="0"/>
              <a:t>Implement features like real-time updates, user feedback, and personalization options.</a:t>
            </a:r>
          </a:p>
          <a:p>
            <a:endParaRPr lang="en-IN" sz="1000" dirty="0"/>
          </a:p>
        </p:txBody>
      </p:sp>
    </p:spTree>
    <p:extLst>
      <p:ext uri="{BB962C8B-B14F-4D97-AF65-F5344CB8AC3E}">
        <p14:creationId xmlns:p14="http://schemas.microsoft.com/office/powerpoint/2010/main" val="398322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759" y="841075"/>
            <a:ext cx="8596668" cy="3880773"/>
          </a:xfrm>
        </p:spPr>
        <p:txBody>
          <a:bodyPr/>
          <a:lstStyle/>
          <a:p>
            <a:r>
              <a:rPr lang="en-IN" dirty="0" smtClean="0"/>
              <a:t>WORK FLOW :-</a:t>
            </a:r>
          </a:p>
          <a:p>
            <a:pPr>
              <a:buAutoNum type="arabicPeriod"/>
            </a:pPr>
            <a:r>
              <a:rPr lang="en-IN" dirty="0" smtClean="0"/>
              <a:t>Data Collection</a:t>
            </a:r>
          </a:p>
          <a:p>
            <a:pPr>
              <a:buAutoNum type="arabicPeriod"/>
            </a:pPr>
            <a:r>
              <a:rPr lang="en-IN" dirty="0" smtClean="0"/>
              <a:t>Data </a:t>
            </a:r>
            <a:r>
              <a:rPr lang="en-IN" dirty="0" err="1" smtClean="0"/>
              <a:t>Preprocessing</a:t>
            </a:r>
            <a:endParaRPr lang="en-IN" dirty="0" smtClean="0"/>
          </a:p>
          <a:p>
            <a:pPr>
              <a:buAutoNum type="arabicPeriod"/>
            </a:pPr>
            <a:r>
              <a:rPr lang="en-IN" dirty="0" smtClean="0"/>
              <a:t>Feature Extraction</a:t>
            </a:r>
          </a:p>
          <a:p>
            <a:pPr>
              <a:buAutoNum type="arabicPeriod"/>
            </a:pPr>
            <a:r>
              <a:rPr lang="en-IN" dirty="0" smtClean="0"/>
              <a:t>User Input</a:t>
            </a:r>
          </a:p>
          <a:p>
            <a:pPr>
              <a:buAutoNum type="arabicPeriod"/>
            </a:pPr>
            <a:r>
              <a:rPr lang="en-IN" dirty="0" smtClean="0"/>
              <a:t>Cosine Similarity</a:t>
            </a:r>
          </a:p>
          <a:p>
            <a:pPr>
              <a:buAutoNum type="arabicPeriod"/>
            </a:pPr>
            <a:r>
              <a:rPr lang="en-IN" dirty="0" smtClean="0"/>
              <a:t>List of similar movies</a:t>
            </a:r>
          </a:p>
          <a:p>
            <a:pPr>
              <a:buAutoNum type="arabicPeriod"/>
            </a:pPr>
            <a:endParaRPr lang="en-IN" dirty="0"/>
          </a:p>
        </p:txBody>
      </p:sp>
    </p:spTree>
    <p:extLst>
      <p:ext uri="{BB962C8B-B14F-4D97-AF65-F5344CB8AC3E}">
        <p14:creationId xmlns:p14="http://schemas.microsoft.com/office/powerpoint/2010/main" val="327759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49071" y="956823"/>
            <a:ext cx="8596668" cy="3880773"/>
          </a:xfrm>
        </p:spPr>
        <p:txBody>
          <a:bodyPr/>
          <a:lstStyle/>
          <a:p>
            <a:r>
              <a:rPr lang="en-IN" dirty="0" smtClean="0"/>
              <a:t>Cosine Similarity :-</a:t>
            </a:r>
          </a:p>
          <a:p>
            <a:endParaRPr lang="en-IN" dirty="0"/>
          </a:p>
        </p:txBody>
      </p:sp>
      <p:sp>
        <p:nvSpPr>
          <p:cNvPr id="6" name="Rectangle 2"/>
          <p:cNvSpPr>
            <a:spLocks noChangeArrowheads="1"/>
          </p:cNvSpPr>
          <p:nvPr/>
        </p:nvSpPr>
        <p:spPr bwMode="auto">
          <a:xfrm>
            <a:off x="532434" y="1571278"/>
            <a:ext cx="108802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Söhne"/>
              </a:rPr>
              <a:t>C</a:t>
            </a:r>
            <a:r>
              <a:rPr kumimoji="0" lang="en-US" altLang="en-US" sz="1800" b="0" i="0" u="none" strike="noStrike" cap="none" normalizeH="0" baseline="0" dirty="0" smtClean="0">
                <a:ln>
                  <a:noFill/>
                </a:ln>
                <a:solidFill>
                  <a:srgbClr val="000000"/>
                </a:solidFill>
                <a:effectLst/>
                <a:latin typeface="Söhne"/>
              </a:rPr>
              <a:t>osine similarity is a measure used to assess the similarity between two movies based on their feature vectors. Feature vectors could include attributes such as genres, directors, or actors. Cosine similarity calculates the cosine of the angle between these vectors, producing a value between -1 and 1. A higher cosine similarity indicates greater similarity between the movies. This method is particularly useful in collaborative filtering, where user preferences are compared to identify movies similar to those the user has liked, aiding in the generation of personalized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0"/>
            <a:ext cx="1562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384750" y="3750198"/>
            <a:ext cx="5235969" cy="2942041"/>
          </a:xfrm>
          <a:prstGeom prst="rect">
            <a:avLst/>
          </a:prstGeom>
        </p:spPr>
      </p:pic>
    </p:spTree>
    <p:extLst>
      <p:ext uri="{BB962C8B-B14F-4D97-AF65-F5344CB8AC3E}">
        <p14:creationId xmlns:p14="http://schemas.microsoft.com/office/powerpoint/2010/main" val="1848323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97711" y="930074"/>
            <a:ext cx="908612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In the movie recommendation system project, cosine similarity is employed to quantify the likeness between two movies. Feature vectors, representing attributes like genres, directors, or actors, are compared using the cosine of the angle between them. The resulting similarity score ranges from -1 to 1, with higher values signifying greater similarity. This approach is valuable in collaborative filtering, where the preferences of a user are compared to find movies akin to their previous likes. By utilizing cosine similarity, the system can effectively generate personalized recommendations, enhancing the user experience by suggesting movies closely aligned with their tastes and preferences.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0"/>
            <a:ext cx="3879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887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5666" y="1167811"/>
            <a:ext cx="3881437" cy="3881437"/>
          </a:xfrm>
        </p:spPr>
      </p:pic>
    </p:spTree>
    <p:extLst>
      <p:ext uri="{BB962C8B-B14F-4D97-AF65-F5344CB8AC3E}">
        <p14:creationId xmlns:p14="http://schemas.microsoft.com/office/powerpoint/2010/main" val="17021108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1303</TotalTime>
  <Words>711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Söhne</vt:lpstr>
      <vt:lpstr>Trebuchet MS</vt:lpstr>
      <vt:lpstr>Wingdings 3</vt:lpstr>
      <vt:lpstr>Facet</vt:lpstr>
      <vt:lpstr>Movie Recommendation System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Price Prediction  Machine Learning</dc:title>
  <dc:creator>Microsoft account</dc:creator>
  <cp:lastModifiedBy>Microsoft account</cp:lastModifiedBy>
  <cp:revision>11</cp:revision>
  <dcterms:created xsi:type="dcterms:W3CDTF">2024-01-03T16:26:15Z</dcterms:created>
  <dcterms:modified xsi:type="dcterms:W3CDTF">2024-01-04T14:12:05Z</dcterms:modified>
</cp:coreProperties>
</file>