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Diya2705/stego.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Diya HirenKumar Brahmbhatt</a:t>
            </a:r>
          </a:p>
          <a:p>
            <a:r>
              <a:rPr lang="en-US" sz="2000" b="1" dirty="0">
                <a:solidFill>
                  <a:schemeClr val="accent1">
                    <a:lumMod val="75000"/>
                  </a:schemeClr>
                </a:solidFill>
                <a:latin typeface="Arial"/>
                <a:cs typeface="Arial"/>
              </a:rPr>
              <a:t>Student Name : Diya HirenKumar Brahmbhatt</a:t>
            </a:r>
          </a:p>
          <a:p>
            <a:r>
              <a:rPr lang="en-US" sz="2000" b="1" dirty="0">
                <a:solidFill>
                  <a:schemeClr val="accent1">
                    <a:lumMod val="75000"/>
                  </a:schemeClr>
                </a:solidFill>
                <a:latin typeface="Arial"/>
                <a:cs typeface="Arial"/>
              </a:rPr>
              <a:t>College Name &amp; Department : GTU-SET ME (Cyber Security)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2400" b="1" u="sng" dirty="0">
                <a:solidFill>
                  <a:schemeClr val="accent1">
                    <a:lumMod val="50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https://github.com/Diya2705/stego.git</a:t>
            </a:r>
            <a:endParaRPr lang="en-IN" sz="2400" b="1" u="sng"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509822"/>
            <a:ext cx="11029615" cy="4465527"/>
          </a:xfrm>
        </p:spPr>
        <p:txBody>
          <a:bodyPr/>
          <a:lstStyle/>
          <a:p>
            <a:pPr marL="305435" indent="-305435" algn="just"/>
            <a:r>
              <a:rPr lang="en-US" sz="2400" b="1" dirty="0">
                <a:latin typeface="Times New Roman" panose="02020603050405020304" pitchFamily="18" charset="0"/>
                <a:cs typeface="Times New Roman" panose="02020603050405020304" pitchFamily="18" charset="0"/>
              </a:rPr>
              <a:t>Enhanced Encryption:</a:t>
            </a:r>
            <a:r>
              <a:rPr lang="en-US" sz="2400" dirty="0">
                <a:latin typeface="Times New Roman" panose="02020603050405020304" pitchFamily="18" charset="0"/>
                <a:cs typeface="Times New Roman" panose="02020603050405020304" pitchFamily="18" charset="0"/>
              </a:rPr>
              <a:t> Integration with AES-256 for stronger security.</a:t>
            </a:r>
          </a:p>
          <a:p>
            <a:pPr marL="305435" indent="-305435" algn="just"/>
            <a:r>
              <a:rPr lang="en-US" sz="2400" b="1" dirty="0">
                <a:latin typeface="Times New Roman" panose="02020603050405020304" pitchFamily="18" charset="0"/>
                <a:cs typeface="Times New Roman" panose="02020603050405020304" pitchFamily="18" charset="0"/>
              </a:rPr>
              <a:t>Audio &amp; Video Steganography:</a:t>
            </a:r>
            <a:r>
              <a:rPr lang="en-US" sz="2400" dirty="0">
                <a:latin typeface="Times New Roman" panose="02020603050405020304" pitchFamily="18" charset="0"/>
                <a:cs typeface="Times New Roman" panose="02020603050405020304" pitchFamily="18" charset="0"/>
              </a:rPr>
              <a:t> Extending the concept to hide data in multimedia files.</a:t>
            </a:r>
          </a:p>
          <a:p>
            <a:pPr marL="305435" indent="-305435" algn="just"/>
            <a:r>
              <a:rPr lang="en-US" sz="2400" b="1" dirty="0">
                <a:latin typeface="Times New Roman" panose="02020603050405020304" pitchFamily="18" charset="0"/>
                <a:cs typeface="Times New Roman" panose="02020603050405020304" pitchFamily="18" charset="0"/>
              </a:rPr>
              <a:t>Cloud Integration:</a:t>
            </a:r>
            <a:r>
              <a:rPr lang="en-US" sz="2400" dirty="0">
                <a:latin typeface="Times New Roman" panose="02020603050405020304" pitchFamily="18" charset="0"/>
                <a:cs typeface="Times New Roman" panose="02020603050405020304" pitchFamily="18" charset="0"/>
              </a:rPr>
              <a:t> Secure image storage and retrieval over cloud services.</a:t>
            </a:r>
          </a:p>
          <a:p>
            <a:pPr marL="305435" indent="-305435" algn="just"/>
            <a:r>
              <a:rPr lang="en-US" sz="2400" b="1" dirty="0">
                <a:latin typeface="Times New Roman" panose="02020603050405020304" pitchFamily="18" charset="0"/>
                <a:cs typeface="Times New Roman" panose="02020603050405020304" pitchFamily="18" charset="0"/>
              </a:rPr>
              <a:t>Machine Learning for Detection Prevention:</a:t>
            </a:r>
            <a:r>
              <a:rPr lang="en-US" sz="2400" dirty="0">
                <a:latin typeface="Times New Roman" panose="02020603050405020304" pitchFamily="18" charset="0"/>
                <a:cs typeface="Times New Roman" panose="02020603050405020304" pitchFamily="18" charset="0"/>
              </a:rPr>
              <a:t> Using AI to make steganographic images harder to detect.</a:t>
            </a:r>
          </a:p>
          <a:p>
            <a:pPr marL="305435" indent="-305435" algn="just"/>
            <a:r>
              <a:rPr lang="en-US" sz="2400" b="1" dirty="0">
                <a:latin typeface="Times New Roman" panose="02020603050405020304" pitchFamily="18" charset="0"/>
                <a:cs typeface="Times New Roman" panose="02020603050405020304" pitchFamily="18" charset="0"/>
              </a:rPr>
              <a:t>Blockchain-Based Authentication:</a:t>
            </a:r>
            <a:r>
              <a:rPr lang="en-US" sz="2400" dirty="0">
                <a:latin typeface="Times New Roman" panose="02020603050405020304" pitchFamily="18" charset="0"/>
                <a:cs typeface="Times New Roman" panose="02020603050405020304" pitchFamily="18" charset="0"/>
              </a:rPr>
              <a:t> Ensuring tamper-proof verification of hidden messages.</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With growing cyber threats, traditional encryption is easily detectable. This project implements </a:t>
            </a:r>
            <a:r>
              <a:rPr lang="en-US" sz="2400" b="1" dirty="0">
                <a:latin typeface="Times New Roman" panose="02020603050405020304" pitchFamily="18" charset="0"/>
                <a:cs typeface="Times New Roman" panose="02020603050405020304" pitchFamily="18" charset="0"/>
              </a:rPr>
              <a:t>image steganography</a:t>
            </a:r>
            <a:r>
              <a:rPr lang="en-US" sz="2400" dirty="0">
                <a:latin typeface="Times New Roman" panose="02020603050405020304" pitchFamily="18" charset="0"/>
                <a:cs typeface="Times New Roman" panose="02020603050405020304" pitchFamily="18" charset="0"/>
              </a:rPr>
              <a:t> to securely hide data within images while maintaining their original appearance. A </a:t>
            </a:r>
            <a:r>
              <a:rPr lang="en-US" sz="2400" b="1" dirty="0">
                <a:latin typeface="Times New Roman" panose="02020603050405020304" pitchFamily="18" charset="0"/>
                <a:cs typeface="Times New Roman" panose="02020603050405020304" pitchFamily="18" charset="0"/>
              </a:rPr>
              <a:t>passcode-based system</a:t>
            </a:r>
            <a:r>
              <a:rPr lang="en-US" sz="2400" dirty="0">
                <a:latin typeface="Times New Roman" panose="02020603050405020304" pitchFamily="18" charset="0"/>
                <a:cs typeface="Times New Roman" panose="02020603050405020304" pitchFamily="18" charset="0"/>
              </a:rPr>
              <a:t> ensures only authorized users can extract the hidden data. The method enhances </a:t>
            </a:r>
            <a:r>
              <a:rPr lang="en-US" sz="2400" b="1" dirty="0">
                <a:latin typeface="Times New Roman" panose="02020603050405020304" pitchFamily="18" charset="0"/>
                <a:cs typeface="Times New Roman" panose="02020603050405020304" pitchFamily="18" charset="0"/>
              </a:rPr>
              <a:t>security, imperceptibility, and robustness</a:t>
            </a:r>
            <a:r>
              <a:rPr lang="en-US" sz="2400" dirty="0">
                <a:latin typeface="Times New Roman" panose="02020603050405020304" pitchFamily="18" charset="0"/>
                <a:cs typeface="Times New Roman" panose="02020603050405020304" pitchFamily="18" charset="0"/>
              </a:rPr>
              <a:t> against compression or resizing.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lgn="just"/>
            <a:r>
              <a:rPr lang="en-US" sz="2400" b="1" dirty="0">
                <a:latin typeface="Times New Roman" panose="02020603050405020304" pitchFamily="18" charset="0"/>
                <a:cs typeface="Times New Roman" panose="02020603050405020304" pitchFamily="18" charset="0"/>
              </a:rPr>
              <a:t>Python</a:t>
            </a:r>
            <a:r>
              <a:rPr lang="en-US" sz="2400" dirty="0">
                <a:latin typeface="Times New Roman" panose="02020603050405020304" pitchFamily="18" charset="0"/>
                <a:cs typeface="Times New Roman" panose="02020603050405020304" pitchFamily="18" charset="0"/>
              </a:rPr>
              <a:t> – Programming language for implementation.</a:t>
            </a:r>
          </a:p>
          <a:p>
            <a:pPr algn="just"/>
            <a:r>
              <a:rPr lang="en-US" sz="2400" b="1" dirty="0">
                <a:latin typeface="Times New Roman" panose="02020603050405020304" pitchFamily="18" charset="0"/>
                <a:cs typeface="Times New Roman" panose="02020603050405020304" pitchFamily="18" charset="0"/>
              </a:rPr>
              <a:t>OpenCV (cv2)</a:t>
            </a:r>
            <a:r>
              <a:rPr lang="en-US" sz="2400" dirty="0">
                <a:latin typeface="Times New Roman" panose="02020603050405020304" pitchFamily="18" charset="0"/>
                <a:cs typeface="Times New Roman" panose="02020603050405020304" pitchFamily="18" charset="0"/>
              </a:rPr>
              <a:t> – Image processing library.</a:t>
            </a:r>
          </a:p>
          <a:p>
            <a:pPr algn="just"/>
            <a:r>
              <a:rPr lang="en-US" sz="2400" b="1" dirty="0">
                <a:latin typeface="Times New Roman" panose="02020603050405020304" pitchFamily="18" charset="0"/>
                <a:cs typeface="Times New Roman" panose="02020603050405020304" pitchFamily="18" charset="0"/>
              </a:rPr>
              <a:t>OS Module</a:t>
            </a:r>
            <a:r>
              <a:rPr lang="en-US" sz="2400" dirty="0">
                <a:latin typeface="Times New Roman" panose="02020603050405020304" pitchFamily="18" charset="0"/>
                <a:cs typeface="Times New Roman" panose="02020603050405020304" pitchFamily="18" charset="0"/>
              </a:rPr>
              <a:t> – For handling file operations</a:t>
            </a:r>
          </a:p>
          <a:p>
            <a:pPr algn="just"/>
            <a:r>
              <a:rPr lang="en-US" sz="2400" b="1" dirty="0">
                <a:latin typeface="Times New Roman" panose="02020603050405020304" pitchFamily="18" charset="0"/>
                <a:cs typeface="Times New Roman" panose="02020603050405020304" pitchFamily="18" charset="0"/>
              </a:rPr>
              <a:t>String &amp; Dictionary Operations</a:t>
            </a:r>
            <a:r>
              <a:rPr lang="en-US" sz="2400" dirty="0">
                <a:latin typeface="Times New Roman" panose="02020603050405020304" pitchFamily="18" charset="0"/>
                <a:cs typeface="Times New Roman" panose="02020603050405020304" pitchFamily="18" charset="0"/>
              </a:rPr>
              <a:t> – For message encoding and decoding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algn="just"/>
            <a:r>
              <a:rPr lang="en-US" sz="2400" b="1" dirty="0">
                <a:latin typeface="Times New Roman" panose="02020603050405020304" pitchFamily="18" charset="0"/>
                <a:cs typeface="Times New Roman" panose="02020603050405020304" pitchFamily="18" charset="0"/>
              </a:rPr>
              <a:t>Invisible Communication:</a:t>
            </a:r>
            <a:r>
              <a:rPr lang="en-US" sz="2400" dirty="0">
                <a:latin typeface="Times New Roman" panose="02020603050405020304" pitchFamily="18" charset="0"/>
                <a:cs typeface="Times New Roman" panose="02020603050405020304" pitchFamily="18" charset="0"/>
              </a:rPr>
              <a:t> The message is hidden within an image, making it undetectable.</a:t>
            </a:r>
          </a:p>
          <a:p>
            <a:pPr algn="just"/>
            <a:r>
              <a:rPr lang="en-US" sz="2400" b="1" dirty="0">
                <a:latin typeface="Times New Roman" panose="02020603050405020304" pitchFamily="18" charset="0"/>
                <a:cs typeface="Times New Roman" panose="02020603050405020304" pitchFamily="18" charset="0"/>
              </a:rPr>
              <a:t>Passcode Protection:</a:t>
            </a:r>
            <a:r>
              <a:rPr lang="en-US" sz="2400" dirty="0">
                <a:latin typeface="Times New Roman" panose="02020603050405020304" pitchFamily="18" charset="0"/>
                <a:cs typeface="Times New Roman" panose="02020603050405020304" pitchFamily="18" charset="0"/>
              </a:rPr>
              <a:t> Ensures only authorized users can retrieve the hidden message.</a:t>
            </a:r>
          </a:p>
          <a:p>
            <a:pPr algn="just"/>
            <a:r>
              <a:rPr lang="en-US" sz="2400" b="1" dirty="0">
                <a:latin typeface="Times New Roman" panose="02020603050405020304" pitchFamily="18" charset="0"/>
                <a:cs typeface="Times New Roman" panose="02020603050405020304" pitchFamily="18" charset="0"/>
              </a:rPr>
              <a:t>User-Friendly:</a:t>
            </a:r>
            <a:r>
              <a:rPr lang="en-US" sz="2400" dirty="0">
                <a:latin typeface="Times New Roman" panose="02020603050405020304" pitchFamily="18" charset="0"/>
                <a:cs typeface="Times New Roman" panose="02020603050405020304" pitchFamily="18" charset="0"/>
              </a:rPr>
              <a:t> Simple console-based input for encryption and decryption.</a:t>
            </a:r>
          </a:p>
          <a:p>
            <a:pPr algn="just"/>
            <a:r>
              <a:rPr lang="en-US" sz="2400" b="1" dirty="0">
                <a:latin typeface="Times New Roman" panose="02020603050405020304" pitchFamily="18" charset="0"/>
                <a:cs typeface="Times New Roman" panose="02020603050405020304" pitchFamily="18" charset="0"/>
              </a:rPr>
              <a:t>Custom Encoding:</a:t>
            </a:r>
            <a:r>
              <a:rPr lang="en-US" sz="2400" dirty="0">
                <a:latin typeface="Times New Roman" panose="02020603050405020304" pitchFamily="18" charset="0"/>
                <a:cs typeface="Times New Roman" panose="02020603050405020304" pitchFamily="18" charset="0"/>
              </a:rPr>
              <a:t> Uses pixel manipulation instead of traditional encryption.</a:t>
            </a:r>
            <a:endParaRPr lang="en-IN" sz="2400" b="1"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algn="just"/>
            <a:r>
              <a:rPr lang="en-US" sz="2400" b="1" dirty="0">
                <a:latin typeface="Times New Roman" panose="02020603050405020304" pitchFamily="18" charset="0"/>
                <a:cs typeface="Times New Roman" panose="02020603050405020304" pitchFamily="18" charset="0"/>
              </a:rPr>
              <a:t>Cybersecurity Enthusiasts</a:t>
            </a:r>
            <a:r>
              <a:rPr lang="en-US" sz="2400" dirty="0">
                <a:latin typeface="Times New Roman" panose="02020603050405020304" pitchFamily="18" charset="0"/>
                <a:cs typeface="Times New Roman" panose="02020603050405020304" pitchFamily="18" charset="0"/>
              </a:rPr>
              <a:t> – Learning steganography techniques.</a:t>
            </a:r>
            <a:endParaRPr lang="en-IN"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Journalists &amp; Activists</a:t>
            </a:r>
            <a:r>
              <a:rPr lang="en-US" sz="2400" dirty="0">
                <a:latin typeface="Times New Roman" panose="02020603050405020304" pitchFamily="18" charset="0"/>
                <a:cs typeface="Times New Roman" panose="02020603050405020304" pitchFamily="18" charset="0"/>
              </a:rPr>
              <a:t> – Hiding sensitive information.</a:t>
            </a:r>
            <a:endParaRPr lang="en-IN"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Forensic Experts</a:t>
            </a:r>
            <a:r>
              <a:rPr lang="en-US" sz="2400" dirty="0">
                <a:latin typeface="Times New Roman" panose="02020603050405020304" pitchFamily="18" charset="0"/>
                <a:cs typeface="Times New Roman" panose="02020603050405020304" pitchFamily="18" charset="0"/>
              </a:rPr>
              <a:t> – Securely transmitting hidden messages.</a:t>
            </a:r>
            <a:endParaRPr lang="en-IN"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General Users</a:t>
            </a:r>
            <a:r>
              <a:rPr lang="en-US" sz="2400" dirty="0">
                <a:latin typeface="Times New Roman" panose="02020603050405020304" pitchFamily="18" charset="0"/>
                <a:cs typeface="Times New Roman" panose="02020603050405020304" pitchFamily="18" charset="0"/>
              </a:rPr>
              <a:t> – Securing personal information within images.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32A22840-4676-2212-03CD-CBA118950815}"/>
              </a:ext>
            </a:extLst>
          </p:cNvPr>
          <p:cNvPicPr>
            <a:picLocks noGrp="1" noChangeAspect="1"/>
          </p:cNvPicPr>
          <p:nvPr>
            <p:ph idx="1"/>
          </p:nvPr>
        </p:nvPicPr>
        <p:blipFill>
          <a:blip r:embed="rId2"/>
          <a:stretch>
            <a:fillRect/>
          </a:stretch>
        </p:blipFill>
        <p:spPr>
          <a:xfrm>
            <a:off x="978194" y="1301750"/>
            <a:ext cx="10143461" cy="4854094"/>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C6DA7B-7E29-9935-8B4D-FB76010846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50C542-165D-3CD9-0913-ADA8E7688D19}"/>
              </a:ext>
            </a:extLst>
          </p:cNvPr>
          <p:cNvSpPr>
            <a:spLocks noGrp="1"/>
          </p:cNvSpPr>
          <p:nvPr>
            <p:ph type="title"/>
          </p:nvPr>
        </p:nvSpPr>
        <p:spPr/>
        <p:txBody>
          <a:bodyPr/>
          <a:lstStyle/>
          <a:p>
            <a:r>
              <a:rPr lang="en-IN" dirty="0">
                <a:solidFill>
                  <a:schemeClr val="accent1"/>
                </a:solidFill>
              </a:rPr>
              <a:t>Results</a:t>
            </a:r>
          </a:p>
        </p:txBody>
      </p:sp>
      <p:pic>
        <p:nvPicPr>
          <p:cNvPr id="11" name="Content Placeholder 10">
            <a:extLst>
              <a:ext uri="{FF2B5EF4-FFF2-40B4-BE49-F238E27FC236}">
                <a16:creationId xmlns:a16="http://schemas.microsoft.com/office/drawing/2014/main" id="{B6CCA9BA-B1E1-09F9-0C79-7B223DE8F7EC}"/>
              </a:ext>
            </a:extLst>
          </p:cNvPr>
          <p:cNvPicPr>
            <a:picLocks noGrp="1" noChangeAspect="1"/>
          </p:cNvPicPr>
          <p:nvPr>
            <p:ph idx="1"/>
          </p:nvPr>
        </p:nvPicPr>
        <p:blipFill>
          <a:blip r:embed="rId2"/>
          <a:stretch>
            <a:fillRect/>
          </a:stretch>
        </p:blipFill>
        <p:spPr>
          <a:xfrm>
            <a:off x="581192" y="1232452"/>
            <a:ext cx="10668055" cy="1897023"/>
          </a:xfrm>
        </p:spPr>
      </p:pic>
      <p:pic>
        <p:nvPicPr>
          <p:cNvPr id="13" name="Picture 12">
            <a:extLst>
              <a:ext uri="{FF2B5EF4-FFF2-40B4-BE49-F238E27FC236}">
                <a16:creationId xmlns:a16="http://schemas.microsoft.com/office/drawing/2014/main" id="{65DE56BF-EDC8-3E9B-2A60-E013210343EA}"/>
              </a:ext>
            </a:extLst>
          </p:cNvPr>
          <p:cNvPicPr>
            <a:picLocks noChangeAspect="1"/>
          </p:cNvPicPr>
          <p:nvPr/>
        </p:nvPicPr>
        <p:blipFill>
          <a:blip r:embed="rId3"/>
          <a:stretch>
            <a:fillRect/>
          </a:stretch>
        </p:blipFill>
        <p:spPr>
          <a:xfrm>
            <a:off x="581192" y="3129475"/>
            <a:ext cx="6911163" cy="3601234"/>
          </a:xfrm>
          <a:prstGeom prst="rect">
            <a:avLst/>
          </a:prstGeom>
        </p:spPr>
      </p:pic>
    </p:spTree>
    <p:extLst>
      <p:ext uri="{BB962C8B-B14F-4D97-AF65-F5344CB8AC3E}">
        <p14:creationId xmlns:p14="http://schemas.microsoft.com/office/powerpoint/2010/main" val="782659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This project demonstrates a simple yet effective way of using image steganography for secure communication. By embedding messages within pixel values, users can conceal information in an unsuspecting medium. However, improvements can be made to enhance security and efficiency.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0/xmlns/"/>
    <ds:schemaRef ds:uri="http://www.w3.org/2001/XMLSchema"/>
    <ds:schemaRef ds:uri="b30265f8-c5e2-4918-b4a1-b977299ca3e2"/>
    <ds:schemaRef ds:uri="fadb41d3-f9cb-40fb-903c-8cacaba95bb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b30265f8-c5e2-4918-b4a1-b977299ca3e2"/>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183</TotalTime>
  <Words>355</Words>
  <Application>Microsoft Office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Times New Roman</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diya brahmbhatt</cp:lastModifiedBy>
  <cp:revision>28</cp:revision>
  <dcterms:created xsi:type="dcterms:W3CDTF">2021-05-26T16:50:10Z</dcterms:created>
  <dcterms:modified xsi:type="dcterms:W3CDTF">2025-02-19T11:37:32Z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