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1" r:id="rId6"/>
    <p:sldId id="276" r:id="rId7"/>
    <p:sldId id="263" r:id="rId8"/>
    <p:sldId id="267" r:id="rId9"/>
    <p:sldId id="277" r:id="rId10"/>
    <p:sldId id="27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2" d="100"/>
          <a:sy n="42" d="100"/>
        </p:scale>
        <p:origin x="1604"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A72D16-B199-48E5-9446-6D01A505B65A}"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43785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23481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25116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344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018233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A72D16-B199-48E5-9446-6D01A505B65A}"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113621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A72D16-B199-48E5-9446-6D01A505B65A}"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80956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2D16-B199-48E5-9446-6D01A505B65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90160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2D16-B199-48E5-9446-6D01A505B65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10133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2D16-B199-48E5-9446-6D01A505B65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29309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A72D16-B199-48E5-9446-6D01A505B65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54229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55406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72D16-B199-48E5-9446-6D01A505B65A}"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7672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72D16-B199-48E5-9446-6D01A505B65A}"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421040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72D16-B199-48E5-9446-6D01A505B65A}"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32387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27850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A72D16-B199-48E5-9446-6D01A505B65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2EA3-D5BE-48DB-AD7F-C2333610BF9D}" type="slidenum">
              <a:rPr lang="en-US" smtClean="0"/>
              <a:t>‹#›</a:t>
            </a:fld>
            <a:endParaRPr lang="en-US"/>
          </a:p>
        </p:txBody>
      </p:sp>
    </p:spTree>
    <p:extLst>
      <p:ext uri="{BB962C8B-B14F-4D97-AF65-F5344CB8AC3E}">
        <p14:creationId xmlns:p14="http://schemas.microsoft.com/office/powerpoint/2010/main" val="155186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BA72D16-B199-48E5-9446-6D01A505B65A}" type="datetimeFigureOut">
              <a:rPr lang="en-US" smtClean="0"/>
              <a:t>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BC2EA3-D5BE-48DB-AD7F-C2333610BF9D}" type="slidenum">
              <a:rPr lang="en-US" smtClean="0"/>
              <a:t>‹#›</a:t>
            </a:fld>
            <a:endParaRPr lang="en-US"/>
          </a:p>
        </p:txBody>
      </p:sp>
    </p:spTree>
    <p:extLst>
      <p:ext uri="{BB962C8B-B14F-4D97-AF65-F5344CB8AC3E}">
        <p14:creationId xmlns:p14="http://schemas.microsoft.com/office/powerpoint/2010/main" val="3522051646"/>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22E3-C3B8-284C-46C1-43C8AEA77DD8}"/>
              </a:ext>
            </a:extLst>
          </p:cNvPr>
          <p:cNvSpPr>
            <a:spLocks noGrp="1"/>
          </p:cNvSpPr>
          <p:nvPr>
            <p:ph type="ctrTitle"/>
          </p:nvPr>
        </p:nvSpPr>
        <p:spPr>
          <a:xfrm>
            <a:off x="1110342" y="938092"/>
            <a:ext cx="9405257" cy="1532966"/>
          </a:xfrm>
        </p:spPr>
        <p:txBody>
          <a:bodyPr>
            <a:normAutofit/>
          </a:bodyPr>
          <a:lstStyle/>
          <a:p>
            <a:r>
              <a:rPr lang="en-US" sz="7200" dirty="0">
                <a:latin typeface="Bell MT" panose="02020503060305020303" pitchFamily="18" charset="0"/>
                <a:cs typeface="Times New Roman" panose="02020603050405020304" pitchFamily="18" charset="0"/>
              </a:rPr>
              <a:t>HOTEL RESERVATION</a:t>
            </a:r>
            <a:br>
              <a:rPr lang="en-US" sz="7200" dirty="0">
                <a:latin typeface="Bell MT" panose="02020503060305020303" pitchFamily="18" charset="0"/>
                <a:cs typeface="Times New Roman" panose="02020603050405020304" pitchFamily="18" charset="0"/>
              </a:rPr>
            </a:br>
            <a:endParaRPr lang="en-US" sz="2400" b="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D56D3415-20D5-679A-4618-D3C3A7FE8273}"/>
              </a:ext>
            </a:extLst>
          </p:cNvPr>
          <p:cNvSpPr>
            <a:spLocks noGrp="1"/>
          </p:cNvSpPr>
          <p:nvPr>
            <p:ph type="subTitle" idx="1"/>
          </p:nvPr>
        </p:nvSpPr>
        <p:spPr>
          <a:xfrm>
            <a:off x="9108621" y="3683418"/>
            <a:ext cx="2209800" cy="2318657"/>
          </a:xfrm>
        </p:spPr>
        <p:txBody>
          <a:bodyPr>
            <a:normAutofit fontScale="70000" lnSpcReduction="20000"/>
          </a:bodyPr>
          <a:lstStyle/>
          <a:p>
            <a:r>
              <a:rPr lang="en-US" dirty="0"/>
              <a:t>                                    </a:t>
            </a:r>
          </a:p>
          <a:p>
            <a:endParaRPr lang="en-US" dirty="0"/>
          </a:p>
          <a:p>
            <a:r>
              <a:rPr lang="en-US" dirty="0"/>
              <a:t>                                                                                        </a:t>
            </a:r>
            <a:r>
              <a:rPr lang="en-US" dirty="0">
                <a:solidFill>
                  <a:schemeClr val="tx1"/>
                </a:solidFill>
              </a:rPr>
              <a:t>DIYA Pk</a:t>
            </a:r>
          </a:p>
          <a:p>
            <a:r>
              <a:rPr lang="en-US" dirty="0">
                <a:solidFill>
                  <a:schemeClr val="tx1"/>
                </a:solidFill>
              </a:rPr>
              <a:t>Data Analyst</a:t>
            </a:r>
          </a:p>
          <a:p>
            <a:r>
              <a:rPr lang="en-US" dirty="0">
                <a:solidFill>
                  <a:schemeClr val="tx1"/>
                </a:solidFill>
              </a:rPr>
              <a:t>                                                                                        17/1/2025</a:t>
            </a:r>
          </a:p>
        </p:txBody>
      </p:sp>
      <p:pic>
        <p:nvPicPr>
          <p:cNvPr id="6" name="Picture 5">
            <a:extLst>
              <a:ext uri="{FF2B5EF4-FFF2-40B4-BE49-F238E27FC236}">
                <a16:creationId xmlns:a16="http://schemas.microsoft.com/office/drawing/2014/main" id="{D1291E2A-D30F-96B0-1534-48599543C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73" y="3419439"/>
            <a:ext cx="4136570" cy="2846614"/>
          </a:xfrm>
          <a:prstGeom prst="rect">
            <a:avLst/>
          </a:prstGeom>
        </p:spPr>
      </p:pic>
    </p:spTree>
    <p:extLst>
      <p:ext uri="{BB962C8B-B14F-4D97-AF65-F5344CB8AC3E}">
        <p14:creationId xmlns:p14="http://schemas.microsoft.com/office/powerpoint/2010/main" val="14287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37A7-C780-7937-28AF-2FE4D30F91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a:t>
            </a:r>
            <a:r>
              <a:rPr lang="en-US" b="1" dirty="0">
                <a:latin typeface="Agency FB" panose="020B0503020202020204" pitchFamily="34" charset="0"/>
              </a:rPr>
              <a:t> </a:t>
            </a:r>
            <a:r>
              <a:rPr lang="en-US" b="1" dirty="0">
                <a:latin typeface="Times New Roman" panose="02020603050405020304" pitchFamily="18" charset="0"/>
                <a:cs typeface="Times New Roman" panose="02020603050405020304" pitchFamily="18" charset="0"/>
              </a:rPr>
              <a:t>WORKS</a:t>
            </a:r>
          </a:p>
        </p:txBody>
      </p:sp>
      <p:sp>
        <p:nvSpPr>
          <p:cNvPr id="3" name="Content Placeholder 2">
            <a:extLst>
              <a:ext uri="{FF2B5EF4-FFF2-40B4-BE49-F238E27FC236}">
                <a16:creationId xmlns:a16="http://schemas.microsoft.com/office/drawing/2014/main" id="{799815CD-A404-FCDF-AEAE-3A4F3378C214}"/>
              </a:ext>
            </a:extLst>
          </p:cNvPr>
          <p:cNvSpPr>
            <a:spLocks noGrp="1"/>
          </p:cNvSpPr>
          <p:nvPr>
            <p:ph idx="1"/>
          </p:nvPr>
        </p:nvSpPr>
        <p:spPr/>
        <p:txBody>
          <a:bodyPr/>
          <a:lstStyle/>
          <a:p>
            <a:pPr>
              <a:buFont typeface="Wingdings" panose="05000000000000000000" pitchFamily="2" charset="2"/>
              <a:buChar char="Ø"/>
            </a:pPr>
            <a:r>
              <a:rPr lang="en-US" dirty="0"/>
              <a:t>Reduced Overbooking: By predicting cancellations, hotels can reduce overbooking and minimize the number of guests who need to be relocated.</a:t>
            </a:r>
          </a:p>
          <a:p>
            <a:pPr>
              <a:buFont typeface="Wingdings" panose="05000000000000000000" pitchFamily="2" charset="2"/>
              <a:buChar char="Ø"/>
            </a:pPr>
            <a:r>
              <a:rPr lang="en-US" dirty="0"/>
              <a:t>Optimized Room Allocation: Hotels can allocate rooms more efficiently, reducing the need for last-minute room changes.</a:t>
            </a:r>
          </a:p>
          <a:p>
            <a:pPr>
              <a:buFont typeface="Wingdings" panose="05000000000000000000" pitchFamily="2" charset="2"/>
              <a:buChar char="Ø"/>
            </a:pPr>
            <a:r>
              <a:rPr lang="en-US" dirty="0"/>
              <a:t> Better Resource Management: Hotels can manage their resources, such as staff and amenities, more effectively.</a:t>
            </a:r>
          </a:p>
        </p:txBody>
      </p:sp>
    </p:spTree>
    <p:extLst>
      <p:ext uri="{BB962C8B-B14F-4D97-AF65-F5344CB8AC3E}">
        <p14:creationId xmlns:p14="http://schemas.microsoft.com/office/powerpoint/2010/main" val="151820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B9C3-8E74-1040-5B6D-2E1029158B8E}"/>
              </a:ext>
            </a:extLst>
          </p:cNvPr>
          <p:cNvSpPr>
            <a:spLocks noGrp="1"/>
          </p:cNvSpPr>
          <p:nvPr>
            <p:ph type="title"/>
          </p:nvPr>
        </p:nvSpPr>
        <p:spPr>
          <a:xfrm>
            <a:off x="838200" y="365126"/>
            <a:ext cx="10515600" cy="315912"/>
          </a:xfrm>
        </p:spPr>
        <p:txBody>
          <a:bodyPr>
            <a:normAutofit fontScale="90000"/>
          </a:bodyPr>
          <a:lstStyle/>
          <a:p>
            <a:br>
              <a:rPr lang="en-US" b="1" dirty="0"/>
            </a:br>
            <a:r>
              <a:rPr lang="en-US" sz="4900" b="1" dirty="0">
                <a:latin typeface="Times New Roman" panose="02020603050405020304" pitchFamily="18" charset="0"/>
                <a:cs typeface="Times New Roman" panose="02020603050405020304" pitchFamily="18" charset="0"/>
              </a:rPr>
              <a:t>Conclusion</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6EBFB1AE-463C-E0BA-7580-D1C32C0F8641}"/>
              </a:ext>
            </a:extLst>
          </p:cNvPr>
          <p:cNvSpPr>
            <a:spLocks noGrp="1"/>
          </p:cNvSpPr>
          <p:nvPr>
            <p:ph idx="1"/>
          </p:nvPr>
        </p:nvSpPr>
        <p:spPr>
          <a:xfrm>
            <a:off x="838200" y="829733"/>
            <a:ext cx="10515600" cy="5347230"/>
          </a:xfrm>
        </p:spPr>
        <p:txBody>
          <a:bodyPr>
            <a:normAutofit/>
          </a:bodyPr>
          <a:lstStyle/>
          <a:p>
            <a:pPr marL="0" indent="0">
              <a:buNone/>
            </a:pPr>
            <a:endParaRPr lang="en-US" dirty="0"/>
          </a:p>
          <a:p>
            <a:pPr marL="0" indent="0" algn="just">
              <a:buNone/>
            </a:pPr>
            <a:r>
              <a:rPr lang="en-US" sz="3200" dirty="0">
                <a:latin typeface="Times New Roman" panose="02020603050405020304" pitchFamily="18" charset="0"/>
                <a:cs typeface="Times New Roman" panose="02020603050405020304" pitchFamily="18" charset="0"/>
              </a:rPr>
              <a:t>This project aims to develop a machine learning model that can predict the likelihood of a hotel reservation being canceled. By using machine learning algorithms, we can develop a model that can provide accurate predictions and help hotel managers reduce the likelihood of bookings being canceled. </a:t>
            </a:r>
          </a:p>
        </p:txBody>
      </p:sp>
    </p:spTree>
    <p:extLst>
      <p:ext uri="{BB962C8B-B14F-4D97-AF65-F5344CB8AC3E}">
        <p14:creationId xmlns:p14="http://schemas.microsoft.com/office/powerpoint/2010/main" val="144668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F410-4657-BD23-D273-D92729F7304B}"/>
              </a:ext>
            </a:extLst>
          </p:cNvPr>
          <p:cNvSpPr>
            <a:spLocks noGrp="1"/>
          </p:cNvSpPr>
          <p:nvPr>
            <p:ph type="title"/>
          </p:nvPr>
        </p:nvSpPr>
        <p:spPr>
          <a:xfrm>
            <a:off x="838200" y="1414942"/>
            <a:ext cx="10515600" cy="298903"/>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a:t>
            </a:r>
            <a:br>
              <a:rPr lang="en-US" dirty="0"/>
            </a:br>
            <a:endParaRPr lang="en-US" dirty="0"/>
          </a:p>
        </p:txBody>
      </p:sp>
      <p:sp>
        <p:nvSpPr>
          <p:cNvPr id="3" name="Content Placeholder 2">
            <a:extLst>
              <a:ext uri="{FF2B5EF4-FFF2-40B4-BE49-F238E27FC236}">
                <a16:creationId xmlns:a16="http://schemas.microsoft.com/office/drawing/2014/main" id="{BDBDF85D-8CBA-3704-4D95-CA7261E83600}"/>
              </a:ext>
            </a:extLst>
          </p:cNvPr>
          <p:cNvSpPr>
            <a:spLocks noGrp="1"/>
          </p:cNvSpPr>
          <p:nvPr>
            <p:ph idx="1"/>
          </p:nvPr>
        </p:nvSpPr>
        <p:spPr>
          <a:xfrm>
            <a:off x="838200" y="1564394"/>
            <a:ext cx="10515600" cy="4957591"/>
          </a:xfrm>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objective of this project is to develop a machine learning model that predicts the likelihood of a hotel reservation being canceled based on the features included in the dataset.</a:t>
            </a:r>
          </a:p>
          <a:p>
            <a:pPr marL="0" indent="0">
              <a:buNone/>
            </a:pPr>
            <a:r>
              <a:rPr lang="en-US" dirty="0">
                <a:latin typeface="Times New Roman" panose="02020603050405020304" pitchFamily="18" charset="0"/>
                <a:cs typeface="Times New Roman" panose="02020603050405020304" pitchFamily="18" charset="0"/>
              </a:rPr>
              <a:t>OVERVIEW STEPS</a:t>
            </a:r>
          </a:p>
          <a:p>
            <a:r>
              <a:rPr lang="en-US" sz="2000" dirty="0">
                <a:latin typeface="Times New Roman" panose="02020603050405020304" pitchFamily="18" charset="0"/>
                <a:cs typeface="Times New Roman" panose="02020603050405020304" pitchFamily="18" charset="0"/>
              </a:rPr>
              <a:t>Selecting dataset</a:t>
            </a:r>
          </a:p>
          <a:p>
            <a:r>
              <a:rPr lang="en-US" sz="2000" dirty="0">
                <a:latin typeface="Times New Roman" panose="02020603050405020304" pitchFamily="18" charset="0"/>
                <a:cs typeface="Times New Roman" panose="02020603050405020304" pitchFamily="18" charset="0"/>
              </a:rPr>
              <a:t>Data preprocessing</a:t>
            </a:r>
          </a:p>
          <a:p>
            <a:r>
              <a:rPr lang="en-US" sz="2000" dirty="0">
                <a:latin typeface="Times New Roman" panose="02020603050405020304" pitchFamily="18" charset="0"/>
                <a:cs typeface="Times New Roman" panose="02020603050405020304" pitchFamily="18" charset="0"/>
              </a:rPr>
              <a:t>Modul building</a:t>
            </a:r>
          </a:p>
          <a:p>
            <a:r>
              <a:rPr lang="en-US" sz="2000" dirty="0">
                <a:latin typeface="Times New Roman" panose="02020603050405020304" pitchFamily="18" charset="0"/>
                <a:cs typeface="Times New Roman" panose="02020603050405020304" pitchFamily="18" charset="0"/>
              </a:rPr>
              <a:t>Modul evaluation</a:t>
            </a:r>
          </a:p>
          <a:p>
            <a:pPr marL="0" indent="0">
              <a:buNone/>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978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7758-DA35-619E-4A0B-5CA5854D2F5B}"/>
              </a:ext>
            </a:extLst>
          </p:cNvPr>
          <p:cNvSpPr>
            <a:spLocks noGrp="1"/>
          </p:cNvSpPr>
          <p:nvPr>
            <p:ph type="title"/>
          </p:nvPr>
        </p:nvSpPr>
        <p:spPr>
          <a:xfrm>
            <a:off x="838200" y="-141651"/>
            <a:ext cx="10515600" cy="1325563"/>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CHOOSING A DATASET</a:t>
            </a:r>
          </a:p>
        </p:txBody>
      </p:sp>
      <p:sp>
        <p:nvSpPr>
          <p:cNvPr id="3" name="Content Placeholder 2">
            <a:extLst>
              <a:ext uri="{FF2B5EF4-FFF2-40B4-BE49-F238E27FC236}">
                <a16:creationId xmlns:a16="http://schemas.microsoft.com/office/drawing/2014/main" id="{5094E960-F53A-EF2F-C355-E223E35C53D2}"/>
              </a:ext>
            </a:extLst>
          </p:cNvPr>
          <p:cNvSpPr>
            <a:spLocks noGrp="1"/>
          </p:cNvSpPr>
          <p:nvPr>
            <p:ph idx="1"/>
          </p:nvPr>
        </p:nvSpPr>
        <p:spPr>
          <a:xfrm>
            <a:off x="838200" y="2159305"/>
            <a:ext cx="10515600" cy="4017657"/>
          </a:xfrm>
        </p:spPr>
        <p:txBody>
          <a:bodyPr/>
          <a:lstStyle/>
          <a:p>
            <a:pPr marL="0" indent="0">
              <a:buNone/>
            </a:pPr>
            <a:r>
              <a:rPr lang="en-US" sz="2600" dirty="0">
                <a:latin typeface="Times New Roman" panose="02020603050405020304" pitchFamily="18" charset="0"/>
                <a:cs typeface="Times New Roman" panose="02020603050405020304" pitchFamily="18" charset="0"/>
              </a:rPr>
              <a:t>The dataset used for this project is the "Hotel reservation" dataset from Kaggle and chatGTP</a:t>
            </a:r>
          </a:p>
          <a:p>
            <a:pPr marL="0" indent="0">
              <a:buNone/>
            </a:pPr>
            <a:r>
              <a:rPr lang="en-IN" sz="2800" b="1" dirty="0">
                <a:latin typeface="Times New Roman" panose="02020603050405020304" pitchFamily="18" charset="0"/>
                <a:cs typeface="Times New Roman" panose="02020603050405020304" pitchFamily="18" charset="0"/>
              </a:rPr>
              <a:t>DESCRIPTION</a:t>
            </a:r>
          </a:p>
          <a:p>
            <a:pPr marL="0" indent="0">
              <a:buNone/>
            </a:pPr>
            <a:r>
              <a:rPr lang="en-US" sz="2400" dirty="0">
                <a:latin typeface="Times New Roman" panose="02020603050405020304" pitchFamily="18" charset="0"/>
                <a:cs typeface="Times New Roman" panose="02020603050405020304" pitchFamily="18" charset="0"/>
              </a:rPr>
              <a:t>The dataset includes generated samples for booking status, with each sample including values for  arrival year, booking id ,meal plans ,arrival time, arrival year etc. This  data helps in analyzing and classifying booking status based on the given features.</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4928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C0C05-2953-2C47-0189-F1AC634D31C4}"/>
              </a:ext>
            </a:extLst>
          </p:cNvPr>
          <p:cNvSpPr>
            <a:spLocks noGrp="1"/>
          </p:cNvSpPr>
          <p:nvPr>
            <p:ph sz="half" idx="1"/>
          </p:nvPr>
        </p:nvSpPr>
        <p:spPr>
          <a:xfrm>
            <a:off x="838200" y="352540"/>
            <a:ext cx="5181600" cy="5824423"/>
          </a:xfrm>
        </p:spPr>
        <p:txBody>
          <a:bodyPr>
            <a:normAutofit fontScale="92500" lnSpcReduction="20000"/>
          </a:bodyPr>
          <a:lstStyle/>
          <a:p>
            <a:pPr marL="0" indent="0">
              <a:buNone/>
            </a:pPr>
            <a:r>
              <a:rPr lang="en-IN" b="1" u="sng" dirty="0">
                <a:latin typeface="Times New Roman" panose="02020603050405020304" pitchFamily="18" charset="0"/>
                <a:cs typeface="Times New Roman" panose="02020603050405020304" pitchFamily="18" charset="0"/>
              </a:rPr>
              <a:t>FEATURES</a:t>
            </a:r>
          </a:p>
          <a:p>
            <a:r>
              <a:rPr lang="en-US" sz="2000" i="0" dirty="0">
                <a:effectLst/>
                <a:latin typeface="Times New Roman" panose="02020603050405020304" pitchFamily="18" charset="0"/>
                <a:cs typeface="Times New Roman" panose="02020603050405020304" pitchFamily="18" charset="0"/>
              </a:rPr>
              <a:t>Booking ID</a:t>
            </a:r>
          </a:p>
          <a:p>
            <a:r>
              <a:rPr lang="en-US" sz="2000" i="0" dirty="0">
                <a:effectLst/>
                <a:latin typeface="Times New Roman" panose="02020603050405020304" pitchFamily="18" charset="0"/>
                <a:cs typeface="Times New Roman" panose="02020603050405020304" pitchFamily="18" charset="0"/>
              </a:rPr>
              <a:t>No of weekend nights</a:t>
            </a:r>
          </a:p>
          <a:p>
            <a:r>
              <a:rPr lang="en-US" sz="2000" dirty="0">
                <a:latin typeface="Times New Roman" panose="02020603050405020304" pitchFamily="18" charset="0"/>
                <a:cs typeface="Times New Roman" panose="02020603050405020304" pitchFamily="18" charset="0"/>
              </a:rPr>
              <a:t>Type of meal plan</a:t>
            </a:r>
          </a:p>
          <a:p>
            <a:r>
              <a:rPr lang="en-US" sz="2000" i="0" dirty="0">
                <a:effectLst/>
                <a:latin typeface="Times New Roman" panose="02020603050405020304" pitchFamily="18" charset="0"/>
                <a:cs typeface="Times New Roman" panose="02020603050405020304" pitchFamily="18" charset="0"/>
              </a:rPr>
              <a:t>Required car parking space</a:t>
            </a:r>
          </a:p>
          <a:p>
            <a:r>
              <a:rPr lang="en-US" sz="2000" dirty="0">
                <a:latin typeface="Times New Roman" panose="02020603050405020304" pitchFamily="18" charset="0"/>
                <a:cs typeface="Times New Roman" panose="02020603050405020304" pitchFamily="18" charset="0"/>
              </a:rPr>
              <a:t>Room type reserved</a:t>
            </a:r>
          </a:p>
          <a:p>
            <a:r>
              <a:rPr lang="en-US" sz="2000" i="0" dirty="0">
                <a:effectLst/>
                <a:latin typeface="Times New Roman" panose="02020603050405020304" pitchFamily="18" charset="0"/>
                <a:cs typeface="Times New Roman" panose="02020603050405020304" pitchFamily="18" charset="0"/>
              </a:rPr>
              <a:t>Lead time</a:t>
            </a:r>
          </a:p>
          <a:p>
            <a:r>
              <a:rPr lang="en-US" sz="2000" dirty="0">
                <a:latin typeface="Times New Roman" panose="02020603050405020304" pitchFamily="18" charset="0"/>
                <a:cs typeface="Times New Roman" panose="02020603050405020304" pitchFamily="18" charset="0"/>
              </a:rPr>
              <a:t>Arrival year</a:t>
            </a:r>
          </a:p>
          <a:p>
            <a:r>
              <a:rPr lang="en-US" sz="2000" i="0" dirty="0">
                <a:effectLst/>
                <a:latin typeface="Times New Roman" panose="02020603050405020304" pitchFamily="18" charset="0"/>
                <a:cs typeface="Times New Roman" panose="02020603050405020304" pitchFamily="18" charset="0"/>
              </a:rPr>
              <a:t>Arrival month</a:t>
            </a:r>
          </a:p>
          <a:p>
            <a:r>
              <a:rPr lang="en-US" sz="2000" i="0" dirty="0">
                <a:effectLst/>
                <a:latin typeface="Times New Roman" panose="02020603050405020304" pitchFamily="18" charset="0"/>
                <a:cs typeface="Times New Roman" panose="02020603050405020304" pitchFamily="18" charset="0"/>
              </a:rPr>
              <a:t>Arrival year</a:t>
            </a:r>
          </a:p>
          <a:p>
            <a:r>
              <a:rPr lang="en-US" sz="2000" dirty="0">
                <a:latin typeface="Times New Roman" panose="02020603050405020304" pitchFamily="18" charset="0"/>
                <a:cs typeface="Times New Roman" panose="02020603050405020304" pitchFamily="18" charset="0"/>
              </a:rPr>
              <a:t>Repeated guest</a:t>
            </a:r>
          </a:p>
          <a:p>
            <a:r>
              <a:rPr lang="en-US" sz="2000" i="0" dirty="0">
                <a:effectLst/>
                <a:latin typeface="Times New Roman" panose="02020603050405020304" pitchFamily="18" charset="0"/>
                <a:cs typeface="Times New Roman" panose="02020603050405020304" pitchFamily="18" charset="0"/>
              </a:rPr>
              <a:t>No of previous cancellations</a:t>
            </a:r>
          </a:p>
          <a:p>
            <a:r>
              <a:rPr lang="en-US" sz="2000" dirty="0">
                <a:latin typeface="Times New Roman" panose="02020603050405020304" pitchFamily="18" charset="0"/>
                <a:cs typeface="Times New Roman" panose="02020603050405020304" pitchFamily="18" charset="0"/>
              </a:rPr>
              <a:t>No of previous booking not canceled</a:t>
            </a:r>
          </a:p>
          <a:p>
            <a:r>
              <a:rPr lang="en-US" sz="2000" i="0" dirty="0">
                <a:effectLst/>
                <a:latin typeface="Times New Roman" panose="02020603050405020304" pitchFamily="18" charset="0"/>
                <a:cs typeface="Times New Roman" panose="02020603050405020304" pitchFamily="18" charset="0"/>
              </a:rPr>
              <a:t>Average price per room</a:t>
            </a:r>
          </a:p>
          <a:p>
            <a:r>
              <a:rPr lang="en-US" sz="2000" dirty="0">
                <a:latin typeface="Times New Roman" panose="02020603050405020304" pitchFamily="18" charset="0"/>
                <a:cs typeface="Times New Roman" panose="02020603050405020304" pitchFamily="18" charset="0"/>
              </a:rPr>
              <a:t>No of special requests</a:t>
            </a:r>
          </a:p>
          <a:p>
            <a:r>
              <a:rPr lang="en-US" sz="2000" i="0" dirty="0">
                <a:effectLst/>
                <a:latin typeface="Times New Roman" panose="02020603050405020304" pitchFamily="18" charset="0"/>
                <a:cs typeface="Times New Roman" panose="02020603050405020304" pitchFamily="18" charset="0"/>
              </a:rPr>
              <a:t>Booking status</a:t>
            </a:r>
          </a:p>
          <a:p>
            <a:endParaRPr lang="en-US" dirty="0"/>
          </a:p>
        </p:txBody>
      </p:sp>
      <p:sp>
        <p:nvSpPr>
          <p:cNvPr id="4" name="Content Placeholder 3">
            <a:extLst>
              <a:ext uri="{FF2B5EF4-FFF2-40B4-BE49-F238E27FC236}">
                <a16:creationId xmlns:a16="http://schemas.microsoft.com/office/drawing/2014/main" id="{F308EC1D-38F6-569A-3794-843A76D68D2B}"/>
              </a:ext>
            </a:extLst>
          </p:cNvPr>
          <p:cNvSpPr>
            <a:spLocks noGrp="1"/>
          </p:cNvSpPr>
          <p:nvPr>
            <p:ph sz="half" idx="2"/>
          </p:nvPr>
        </p:nvSpPr>
        <p:spPr>
          <a:xfrm>
            <a:off x="6172200" y="352540"/>
            <a:ext cx="5181600" cy="5824423"/>
          </a:xfrm>
        </p:spPr>
        <p:txBody>
          <a:bodyPr>
            <a:normAutofit fontScale="92500" lnSpcReduction="20000"/>
          </a:bodyPr>
          <a:lstStyle/>
          <a:p>
            <a:pPr marL="0" indent="0">
              <a:buNone/>
            </a:pPr>
            <a:r>
              <a:rPr lang="en-IN" sz="2800" b="1" u="sng" dirty="0">
                <a:latin typeface="Times New Roman" panose="02020603050405020304" pitchFamily="18" charset="0"/>
                <a:cs typeface="Times New Roman" panose="02020603050405020304" pitchFamily="18" charset="0"/>
              </a:rPr>
              <a:t>TARGETS</a:t>
            </a:r>
          </a:p>
          <a:p>
            <a:r>
              <a:rPr lang="en-US" b="0" i="0" dirty="0">
                <a:effectLst/>
                <a:latin typeface="Times New Roman" panose="02020603050405020304" pitchFamily="18" charset="0"/>
                <a:cs typeface="Times New Roman" panose="02020603050405020304" pitchFamily="18" charset="0"/>
              </a:rPr>
              <a:t>Not Canceled</a:t>
            </a:r>
          </a:p>
          <a:p>
            <a:r>
              <a:rPr lang="en-US" b="0" i="0" dirty="0">
                <a:effectLst/>
                <a:latin typeface="Times New Roman" panose="02020603050405020304" pitchFamily="18" charset="0"/>
                <a:cs typeface="Times New Roman" panose="02020603050405020304" pitchFamily="18" charset="0"/>
              </a:rPr>
              <a:t>Canceled</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Number of rows in the dataset are </a:t>
            </a:r>
            <a:r>
              <a:rPr lang="en-US" b="0" i="0" dirty="0">
                <a:effectLst/>
                <a:latin typeface="system-ui"/>
              </a:rPr>
              <a:t>17500</a:t>
            </a:r>
            <a:r>
              <a:rPr lang="en-IN" sz="2800" dirty="0">
                <a:latin typeface="Times New Roman" panose="02020603050405020304" pitchFamily="18" charset="0"/>
                <a:cs typeface="Times New Roman" panose="02020603050405020304" pitchFamily="18" charset="0"/>
              </a:rPr>
              <a:t>.</a:t>
            </a:r>
          </a:p>
          <a:p>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2868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EA54-FE14-14ED-570A-66D96F6278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PREPROCESSING</a:t>
            </a:r>
            <a:endParaRPr lang="en-US" dirty="0"/>
          </a:p>
        </p:txBody>
      </p:sp>
      <p:sp>
        <p:nvSpPr>
          <p:cNvPr id="3" name="Content Placeholder 2">
            <a:extLst>
              <a:ext uri="{FF2B5EF4-FFF2-40B4-BE49-F238E27FC236}">
                <a16:creationId xmlns:a16="http://schemas.microsoft.com/office/drawing/2014/main" id="{AB6589B4-FBA3-6639-85C0-43BD9FA6B78F}"/>
              </a:ext>
            </a:extLst>
          </p:cNvPr>
          <p:cNvSpPr>
            <a:spLocks noGrp="1"/>
          </p:cNvSpPr>
          <p:nvPr>
            <p:ph idx="1"/>
          </p:nvPr>
        </p:nvSpPr>
        <p:spPr>
          <a:xfrm>
            <a:off x="838200" y="1567543"/>
            <a:ext cx="10515600" cy="4609420"/>
          </a:xfrm>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cleaning</a:t>
            </a:r>
            <a:r>
              <a:rPr lang="en-IN" dirty="0">
                <a:latin typeface="Times New Roman" panose="02020603050405020304" pitchFamily="18" charset="0"/>
                <a:cs typeface="Times New Roman" panose="02020603050405020304" pitchFamily="18" charset="0"/>
              </a:rPr>
              <a:t>: filled null values using mean and 0</a:t>
            </a:r>
            <a:r>
              <a:rPr lang="en-IN" sz="2800" dirty="0">
                <a:latin typeface="Times New Roman" panose="02020603050405020304" pitchFamily="18" charset="0"/>
                <a:cs typeface="Times New Roman" panose="02020603050405020304" pitchFamily="18" charset="0"/>
              </a:rPr>
              <a:t>.</a:t>
            </a:r>
          </a:p>
          <a:p>
            <a:pPr marL="0" indent="0">
              <a:buNone/>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Transformation</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Label Encoder</a:t>
            </a:r>
            <a:r>
              <a:rPr lang="en-IN"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Label Encoding </a:t>
            </a:r>
            <a:r>
              <a:rPr lang="en-US" sz="2800" dirty="0">
                <a:latin typeface="Times New Roman" panose="02020603050405020304" pitchFamily="18" charset="0"/>
                <a:cs typeface="Times New Roman" panose="02020603050405020304" pitchFamily="18" charset="0"/>
              </a:rPr>
              <a:t>is a technique used in data preprocessing to convert categorical  variables into numerical values. This transformation is essential for machine learning models that require numerical input to perform calculations</a:t>
            </a:r>
            <a:r>
              <a:rPr lang="en-US"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Features like booking id, booking status ,etc. were label encoded.</a:t>
            </a:r>
          </a:p>
          <a:p>
            <a:pPr marL="0" indent="0">
              <a:buNone/>
            </a:pPr>
            <a:endParaRPr lang="en-I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907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1547-BF3E-3ED5-5DED-1C12ACE0B447}"/>
              </a:ext>
            </a:extLst>
          </p:cNvPr>
          <p:cNvSpPr>
            <a:spLocks noGrp="1"/>
          </p:cNvSpPr>
          <p:nvPr>
            <p:ph type="title"/>
          </p:nvPr>
        </p:nvSpPr>
        <p:spPr/>
        <p:txBody>
          <a:bodyPr/>
          <a:lstStyle/>
          <a:p>
            <a:r>
              <a:rPr lang="en-US" dirty="0"/>
              <a:t>MODEL BULIDING</a:t>
            </a:r>
          </a:p>
        </p:txBody>
      </p:sp>
      <p:sp>
        <p:nvSpPr>
          <p:cNvPr id="3" name="Content Placeholder 2">
            <a:extLst>
              <a:ext uri="{FF2B5EF4-FFF2-40B4-BE49-F238E27FC236}">
                <a16:creationId xmlns:a16="http://schemas.microsoft.com/office/drawing/2014/main" id="{8D3E7C4D-1548-C8C8-3FAB-713234510450}"/>
              </a:ext>
            </a:extLst>
          </p:cNvPr>
          <p:cNvSpPr>
            <a:spLocks noGrp="1"/>
          </p:cNvSpPr>
          <p:nvPr>
            <p:ph idx="1"/>
          </p:nvPr>
        </p:nvSpPr>
        <p:spPr/>
        <p:txBody>
          <a:bodyPr/>
          <a:lstStyle/>
          <a:p>
            <a:pPr marL="0" indent="0">
              <a:buNone/>
            </a:pPr>
            <a:r>
              <a:rPr lang="en-US" dirty="0"/>
              <a:t>Chosen model -</a:t>
            </a:r>
            <a:r>
              <a:rPr lang="en-IN" sz="2800" dirty="0">
                <a:latin typeface="Times New Roman" panose="02020603050405020304" pitchFamily="18" charset="0"/>
                <a:cs typeface="Times New Roman" panose="02020603050405020304" pitchFamily="18" charset="0"/>
              </a:rPr>
              <a:t> Random Forest</a:t>
            </a:r>
          </a:p>
          <a:p>
            <a:pPr marL="0" indent="0">
              <a:buNone/>
            </a:pPr>
            <a:r>
              <a:rPr lang="en-US" sz="2800" dirty="0">
                <a:latin typeface="Times New Roman" panose="02020603050405020304" pitchFamily="18" charset="0"/>
                <a:cs typeface="Times New Roman" panose="02020603050405020304" pitchFamily="18" charset="0"/>
              </a:rPr>
              <a:t>Random Forest is a powerful and versatile machine learning algorithm that belongs to the family of ensemble learning methods. It is particularly well-suited for classification and regression tasks and works by combining multiple decision trees to produce a more accurate and robust model.</a:t>
            </a:r>
          </a:p>
          <a:p>
            <a:pPr marL="0" indent="0">
              <a:buNone/>
            </a:pPr>
            <a:r>
              <a:rPr lang="en-US" dirty="0"/>
              <a:t>The prediction of booking status model achieved an impressive accuracy score of o.874 on the train-test split.</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5915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F9FC1-2214-94FC-6079-00CD13FB02BE}"/>
              </a:ext>
            </a:extLst>
          </p:cNvPr>
          <p:cNvSpPr>
            <a:spLocks noGrp="1"/>
          </p:cNvSpPr>
          <p:nvPr>
            <p:ph idx="1"/>
          </p:nvPr>
        </p:nvSpPr>
        <p:spPr>
          <a:xfrm>
            <a:off x="798286" y="449943"/>
            <a:ext cx="10816771" cy="572702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This histogram shows the frequency distribution of ‘no of weekend night' values. The KDE line provides a smoothed estimate of the distribution, making it easier to see the underlying pattern.</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F126DDFF-444B-9617-FFBC-AAACA27A6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14" y="864763"/>
            <a:ext cx="8911772" cy="3866894"/>
          </a:xfrm>
          <a:prstGeom prst="rect">
            <a:avLst/>
          </a:prstGeom>
        </p:spPr>
      </p:pic>
    </p:spTree>
    <p:extLst>
      <p:ext uri="{BB962C8B-B14F-4D97-AF65-F5344CB8AC3E}">
        <p14:creationId xmlns:p14="http://schemas.microsoft.com/office/powerpoint/2010/main" val="245369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16572-83E0-25A8-C083-C4BE78776316}"/>
              </a:ext>
            </a:extLst>
          </p:cNvPr>
          <p:cNvSpPr>
            <a:spLocks noGrp="1"/>
          </p:cNvSpPr>
          <p:nvPr>
            <p:ph idx="1"/>
          </p:nvPr>
        </p:nvSpPr>
        <p:spPr>
          <a:xfrm>
            <a:off x="838200" y="0"/>
            <a:ext cx="10515600" cy="6858000"/>
          </a:xfrm>
        </p:spPr>
        <p:txBody>
          <a:bodyPr>
            <a:normAutofit fontScale="77500" lnSpcReduction="20000"/>
          </a:bodyPr>
          <a:lstStyle/>
          <a:p>
            <a:endParaRPr lang="en-US" dirty="0"/>
          </a:p>
          <a:p>
            <a:pPr marL="0" indent="0" algn="ctr">
              <a:buNone/>
            </a:pPr>
            <a:r>
              <a:rPr lang="en-US" b="1" dirty="0">
                <a:latin typeface="Times New Roman" panose="02020603050405020304" pitchFamily="18" charset="0"/>
                <a:cs typeface="Times New Roman" panose="02020603050405020304" pitchFamily="18" charset="0"/>
              </a:rPr>
              <a:t> </a:t>
            </a:r>
            <a:r>
              <a:rPr lang="en-US" sz="4600" b="1" dirty="0">
                <a:latin typeface="Times New Roman" panose="02020603050405020304" pitchFamily="18" charset="0"/>
                <a:cs typeface="Times New Roman" panose="02020603050405020304" pitchFamily="18" charset="0"/>
              </a:rPr>
              <a:t>MODEL EVALUATION</a:t>
            </a:r>
            <a:endParaRPr lang="en-US" sz="4600" dirty="0"/>
          </a:p>
          <a:p>
            <a:endParaRPr lang="en-US" dirty="0"/>
          </a:p>
          <a:p>
            <a:endParaRPr lang="en-US" dirty="0"/>
          </a:p>
          <a:p>
            <a:endParaRPr lang="en-US" dirty="0"/>
          </a:p>
          <a:p>
            <a:endParaRPr lang="en-US" dirty="0"/>
          </a:p>
          <a:p>
            <a:pPr marL="0" indent="0">
              <a:buNone/>
            </a:pPr>
            <a:endParaRPr lang="en-US" dirty="0"/>
          </a:p>
          <a:p>
            <a:endParaRPr lang="en-US" dirty="0"/>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IN" sz="3100" dirty="0">
                <a:latin typeface="Times New Roman" panose="02020603050405020304" pitchFamily="18" charset="0"/>
                <a:cs typeface="Times New Roman" panose="02020603050405020304" pitchFamily="18" charset="0"/>
              </a:rPr>
              <a:t>By looking at all the models that are created the best scores are obtained by the models are Decision Tree, Random Forest, KNN, Naïve Bayes, Gradient Boosting and XGBClassifier. The model we selected among these is Random Forest Classifier. </a:t>
            </a:r>
          </a:p>
          <a:p>
            <a:endParaRPr lang="en-US" dirty="0"/>
          </a:p>
        </p:txBody>
      </p:sp>
      <p:graphicFrame>
        <p:nvGraphicFramePr>
          <p:cNvPr id="2" name="Table 1">
            <a:extLst>
              <a:ext uri="{FF2B5EF4-FFF2-40B4-BE49-F238E27FC236}">
                <a16:creationId xmlns:a16="http://schemas.microsoft.com/office/drawing/2014/main" id="{ABDD94D9-3450-E88B-ED51-44AFCC31EED0}"/>
              </a:ext>
            </a:extLst>
          </p:cNvPr>
          <p:cNvGraphicFramePr>
            <a:graphicFrameLocks noGrp="1"/>
          </p:cNvGraphicFramePr>
          <p:nvPr>
            <p:extLst>
              <p:ext uri="{D42A27DB-BD31-4B8C-83A1-F6EECF244321}">
                <p14:modId xmlns:p14="http://schemas.microsoft.com/office/powerpoint/2010/main" val="1842991068"/>
              </p:ext>
            </p:extLst>
          </p:nvPr>
        </p:nvGraphicFramePr>
        <p:xfrm>
          <a:off x="1350747" y="1225731"/>
          <a:ext cx="8872905" cy="4201374"/>
        </p:xfrm>
        <a:graphic>
          <a:graphicData uri="http://schemas.openxmlformats.org/drawingml/2006/table">
            <a:tbl>
              <a:tblPr firstRow="1" bandRow="1">
                <a:tableStyleId>{5C22544A-7EE6-4342-B048-85BDC9FD1C3A}</a:tableStyleId>
              </a:tblPr>
              <a:tblGrid>
                <a:gridCol w="3067018">
                  <a:extLst>
                    <a:ext uri="{9D8B030D-6E8A-4147-A177-3AD203B41FA5}">
                      <a16:colId xmlns:a16="http://schemas.microsoft.com/office/drawing/2014/main" val="3316589073"/>
                    </a:ext>
                  </a:extLst>
                </a:gridCol>
                <a:gridCol w="1938968">
                  <a:extLst>
                    <a:ext uri="{9D8B030D-6E8A-4147-A177-3AD203B41FA5}">
                      <a16:colId xmlns:a16="http://schemas.microsoft.com/office/drawing/2014/main" val="1300668264"/>
                    </a:ext>
                  </a:extLst>
                </a:gridCol>
                <a:gridCol w="1806766">
                  <a:extLst>
                    <a:ext uri="{9D8B030D-6E8A-4147-A177-3AD203B41FA5}">
                      <a16:colId xmlns:a16="http://schemas.microsoft.com/office/drawing/2014/main" val="1921790996"/>
                    </a:ext>
                  </a:extLst>
                </a:gridCol>
                <a:gridCol w="2060153">
                  <a:extLst>
                    <a:ext uri="{9D8B030D-6E8A-4147-A177-3AD203B41FA5}">
                      <a16:colId xmlns:a16="http://schemas.microsoft.com/office/drawing/2014/main" val="2208070459"/>
                    </a:ext>
                  </a:extLst>
                </a:gridCol>
              </a:tblGrid>
              <a:tr h="334716">
                <a:tc>
                  <a:txBody>
                    <a:bodyPr/>
                    <a:lstStyle/>
                    <a:p>
                      <a:pPr algn="ctr"/>
                      <a:r>
                        <a:rPr lang="en-IN" dirty="0"/>
                        <a:t>MODELS</a:t>
                      </a:r>
                    </a:p>
                  </a:txBody>
                  <a:tcPr/>
                </a:tc>
                <a:tc>
                  <a:txBody>
                    <a:bodyPr/>
                    <a:lstStyle/>
                    <a:p>
                      <a:pPr algn="ctr"/>
                      <a:r>
                        <a:rPr lang="en-IN" dirty="0"/>
                        <a:t>TRAIN SCORE</a:t>
                      </a:r>
                    </a:p>
                  </a:txBody>
                  <a:tcPr/>
                </a:tc>
                <a:tc>
                  <a:txBody>
                    <a:bodyPr/>
                    <a:lstStyle/>
                    <a:p>
                      <a:pPr algn="ctr"/>
                      <a:r>
                        <a:rPr lang="en-IN" dirty="0"/>
                        <a:t>TEST SCORE</a:t>
                      </a:r>
                    </a:p>
                  </a:txBody>
                  <a:tcPr/>
                </a:tc>
                <a:tc>
                  <a:txBody>
                    <a:bodyPr/>
                    <a:lstStyle/>
                    <a:p>
                      <a:pPr algn="ctr"/>
                      <a:r>
                        <a:rPr lang="en-IN" dirty="0"/>
                        <a:t>Cross -validated</a:t>
                      </a:r>
                    </a:p>
                  </a:txBody>
                  <a:tcPr/>
                </a:tc>
                <a:extLst>
                  <a:ext uri="{0D108BD9-81ED-4DB2-BD59-A6C34878D82A}">
                    <a16:rowId xmlns:a16="http://schemas.microsoft.com/office/drawing/2014/main" val="1697298443"/>
                  </a:ext>
                </a:extLst>
              </a:tr>
              <a:tr h="585754">
                <a:tc>
                  <a:txBody>
                    <a:bodyPr/>
                    <a:lstStyle/>
                    <a:p>
                      <a:r>
                        <a:rPr lang="en-IN" dirty="0"/>
                        <a:t>LogisticRegression</a:t>
                      </a:r>
                    </a:p>
                  </a:txBody>
                  <a:tcPr/>
                </a:tc>
                <a:tc>
                  <a:txBody>
                    <a:bodyPr/>
                    <a:lstStyle/>
                    <a:p>
                      <a:r>
                        <a:rPr lang="en-US" dirty="0"/>
                        <a:t>0.761</a:t>
                      </a:r>
                      <a:endParaRPr lang="en-IN" dirty="0"/>
                    </a:p>
                  </a:txBody>
                  <a:tcPr/>
                </a:tc>
                <a:tc>
                  <a:txBody>
                    <a:bodyPr/>
                    <a:lstStyle/>
                    <a:p>
                      <a:r>
                        <a:rPr lang="en-US" dirty="0"/>
                        <a:t>0.760</a:t>
                      </a:r>
                      <a:endParaRPr lang="en-IN" dirty="0"/>
                    </a:p>
                  </a:txBody>
                  <a:tcPr/>
                </a:tc>
                <a:tc>
                  <a:txBody>
                    <a:bodyPr/>
                    <a:lstStyle/>
                    <a:p>
                      <a:r>
                        <a:rPr lang="en-US" dirty="0"/>
                        <a:t>0.775</a:t>
                      </a:r>
                      <a:endParaRPr lang="en-IN" dirty="0"/>
                    </a:p>
                  </a:txBody>
                  <a:tcPr/>
                </a:tc>
                <a:extLst>
                  <a:ext uri="{0D108BD9-81ED-4DB2-BD59-A6C34878D82A}">
                    <a16:rowId xmlns:a16="http://schemas.microsoft.com/office/drawing/2014/main" val="3917374775"/>
                  </a:ext>
                </a:extLst>
              </a:tr>
              <a:tr h="334716">
                <a:tc>
                  <a:txBody>
                    <a:bodyPr/>
                    <a:lstStyle/>
                    <a:p>
                      <a:r>
                        <a:rPr lang="en-IN" dirty="0"/>
                        <a:t>DecisionTreeClassifier</a:t>
                      </a:r>
                    </a:p>
                  </a:txBody>
                  <a:tcPr/>
                </a:tc>
                <a:tc>
                  <a:txBody>
                    <a:bodyPr/>
                    <a:lstStyle/>
                    <a:p>
                      <a:r>
                        <a:rPr lang="en-IN" dirty="0"/>
                        <a:t>1.0</a:t>
                      </a:r>
                    </a:p>
                  </a:txBody>
                  <a:tcPr/>
                </a:tc>
                <a:tc>
                  <a:txBody>
                    <a:bodyPr/>
                    <a:lstStyle/>
                    <a:p>
                      <a:r>
                        <a:rPr lang="en-US" dirty="0"/>
                        <a:t>0.818</a:t>
                      </a:r>
                      <a:endParaRPr lang="en-IN" dirty="0"/>
                    </a:p>
                  </a:txBody>
                  <a:tcPr/>
                </a:tc>
                <a:tc>
                  <a:txBody>
                    <a:bodyPr/>
                    <a:lstStyle/>
                    <a:p>
                      <a:r>
                        <a:rPr lang="en-US" dirty="0"/>
                        <a:t>0.840</a:t>
                      </a:r>
                      <a:endParaRPr lang="en-IN" dirty="0"/>
                    </a:p>
                  </a:txBody>
                  <a:tcPr/>
                </a:tc>
                <a:extLst>
                  <a:ext uri="{0D108BD9-81ED-4DB2-BD59-A6C34878D82A}">
                    <a16:rowId xmlns:a16="http://schemas.microsoft.com/office/drawing/2014/main" val="2062999566"/>
                  </a:ext>
                </a:extLst>
              </a:tr>
              <a:tr h="334716">
                <a:tc>
                  <a:txBody>
                    <a:bodyPr/>
                    <a:lstStyle/>
                    <a:p>
                      <a:r>
                        <a:rPr lang="en-IN" dirty="0"/>
                        <a:t>RandomForestClassifier</a:t>
                      </a:r>
                    </a:p>
                  </a:txBody>
                  <a:tcPr/>
                </a:tc>
                <a:tc>
                  <a:txBody>
                    <a:bodyPr/>
                    <a:lstStyle/>
                    <a:p>
                      <a:r>
                        <a:rPr lang="en-US" dirty="0"/>
                        <a:t>0.999</a:t>
                      </a:r>
                      <a:endParaRPr lang="en-IN" dirty="0"/>
                    </a:p>
                  </a:txBody>
                  <a:tcPr/>
                </a:tc>
                <a:tc>
                  <a:txBody>
                    <a:bodyPr/>
                    <a:lstStyle/>
                    <a:p>
                      <a:r>
                        <a:rPr lang="en-US" dirty="0"/>
                        <a:t>0.874</a:t>
                      </a:r>
                      <a:endParaRPr lang="en-IN" dirty="0"/>
                    </a:p>
                  </a:txBody>
                  <a:tcPr/>
                </a:tc>
                <a:tc>
                  <a:txBody>
                    <a:bodyPr/>
                    <a:lstStyle/>
                    <a:p>
                      <a:r>
                        <a:rPr lang="en-US" dirty="0"/>
                        <a:t>0.885</a:t>
                      </a:r>
                      <a:endParaRPr lang="en-IN" dirty="0"/>
                    </a:p>
                  </a:txBody>
                  <a:tcPr/>
                </a:tc>
                <a:extLst>
                  <a:ext uri="{0D108BD9-81ED-4DB2-BD59-A6C34878D82A}">
                    <a16:rowId xmlns:a16="http://schemas.microsoft.com/office/drawing/2014/main" val="4204643322"/>
                  </a:ext>
                </a:extLst>
              </a:tr>
              <a:tr h="334716">
                <a:tc>
                  <a:txBody>
                    <a:bodyPr/>
                    <a:lstStyle/>
                    <a:p>
                      <a:r>
                        <a:rPr lang="en-IN" dirty="0"/>
                        <a:t>KNeighborsClassifier</a:t>
                      </a:r>
                    </a:p>
                  </a:txBody>
                  <a:tcPr/>
                </a:tc>
                <a:tc>
                  <a:txBody>
                    <a:bodyPr/>
                    <a:lstStyle/>
                    <a:p>
                      <a:r>
                        <a:rPr lang="en-US" dirty="0"/>
                        <a:t>0.801</a:t>
                      </a:r>
                      <a:endParaRPr lang="en-IN" dirty="0"/>
                    </a:p>
                  </a:txBody>
                  <a:tcPr/>
                </a:tc>
                <a:tc>
                  <a:txBody>
                    <a:bodyPr/>
                    <a:lstStyle/>
                    <a:p>
                      <a:r>
                        <a:rPr lang="en-US" dirty="0"/>
                        <a:t>0.718</a:t>
                      </a:r>
                      <a:endParaRPr lang="en-IN" dirty="0"/>
                    </a:p>
                  </a:txBody>
                  <a:tcPr/>
                </a:tc>
                <a:tc>
                  <a:txBody>
                    <a:bodyPr/>
                    <a:lstStyle/>
                    <a:p>
                      <a:r>
                        <a:rPr lang="en-US" dirty="0"/>
                        <a:t>0.678</a:t>
                      </a:r>
                      <a:endParaRPr lang="en-IN" dirty="0"/>
                    </a:p>
                  </a:txBody>
                  <a:tcPr/>
                </a:tc>
                <a:extLst>
                  <a:ext uri="{0D108BD9-81ED-4DB2-BD59-A6C34878D82A}">
                    <a16:rowId xmlns:a16="http://schemas.microsoft.com/office/drawing/2014/main" val="1299058546"/>
                  </a:ext>
                </a:extLst>
              </a:tr>
              <a:tr h="585754">
                <a:tc>
                  <a:txBody>
                    <a:bodyPr/>
                    <a:lstStyle/>
                    <a:p>
                      <a:r>
                        <a:rPr lang="en-IN" dirty="0"/>
                        <a:t>Support Vector Mechanism (SVM)</a:t>
                      </a:r>
                    </a:p>
                  </a:txBody>
                  <a:tcPr/>
                </a:tc>
                <a:tc>
                  <a:txBody>
                    <a:bodyPr/>
                    <a:lstStyle/>
                    <a:p>
                      <a:r>
                        <a:rPr lang="en-IN" dirty="0"/>
                        <a:t>Linear:</a:t>
                      </a:r>
                      <a:r>
                        <a:rPr lang="en-US" dirty="0"/>
                        <a:t>0.784</a:t>
                      </a:r>
                      <a:endParaRPr lang="en-IN" dirty="0"/>
                    </a:p>
                  </a:txBody>
                  <a:tcPr/>
                </a:tc>
                <a:tc>
                  <a:txBody>
                    <a:bodyPr/>
                    <a:lstStyle/>
                    <a:p>
                      <a:r>
                        <a:rPr lang="en-IN" dirty="0"/>
                        <a:t>Linear:</a:t>
                      </a:r>
                      <a:r>
                        <a:rPr lang="en-US" dirty="0"/>
                        <a:t>0.790</a:t>
                      </a:r>
                      <a:endParaRPr lang="en-IN" dirty="0"/>
                    </a:p>
                    <a:p>
                      <a:endParaRPr lang="en-IN" dirty="0"/>
                    </a:p>
                  </a:txBody>
                  <a:tcPr/>
                </a:tc>
                <a:tc>
                  <a:txBody>
                    <a:bodyPr/>
                    <a:lstStyle/>
                    <a:p>
                      <a:r>
                        <a:rPr lang="en-IN" dirty="0"/>
                        <a:t>null</a:t>
                      </a:r>
                    </a:p>
                  </a:txBody>
                  <a:tcPr/>
                </a:tc>
                <a:extLst>
                  <a:ext uri="{0D108BD9-81ED-4DB2-BD59-A6C34878D82A}">
                    <a16:rowId xmlns:a16="http://schemas.microsoft.com/office/drawing/2014/main" val="1066104969"/>
                  </a:ext>
                </a:extLst>
              </a:tr>
              <a:tr h="415220">
                <a:tc>
                  <a:txBody>
                    <a:bodyPr/>
                    <a:lstStyle/>
                    <a:p>
                      <a:r>
                        <a:rPr lang="en-IN" dirty="0"/>
                        <a:t>Naïve Bayes(GaussianNB)</a:t>
                      </a:r>
                    </a:p>
                  </a:txBody>
                  <a:tcPr/>
                </a:tc>
                <a:tc>
                  <a:txBody>
                    <a:bodyPr/>
                    <a:lstStyle/>
                    <a:p>
                      <a:r>
                        <a:rPr lang="en-US" dirty="0"/>
                        <a:t>0.510</a:t>
                      </a:r>
                      <a:endParaRPr lang="en-IN" dirty="0"/>
                    </a:p>
                  </a:txBody>
                  <a:tcPr/>
                </a:tc>
                <a:tc>
                  <a:txBody>
                    <a:bodyPr/>
                    <a:lstStyle/>
                    <a:p>
                      <a:r>
                        <a:rPr lang="en-US" dirty="0"/>
                        <a:t>0.513</a:t>
                      </a:r>
                      <a:endParaRPr lang="en-IN" dirty="0"/>
                    </a:p>
                  </a:txBody>
                  <a:tcPr/>
                </a:tc>
                <a:tc>
                  <a:txBody>
                    <a:bodyPr/>
                    <a:lstStyle/>
                    <a:p>
                      <a:r>
                        <a:rPr lang="en-US" dirty="0"/>
                        <a:t>0.558</a:t>
                      </a:r>
                      <a:endParaRPr lang="en-IN" dirty="0"/>
                    </a:p>
                  </a:txBody>
                  <a:tcPr/>
                </a:tc>
                <a:extLst>
                  <a:ext uri="{0D108BD9-81ED-4DB2-BD59-A6C34878D82A}">
                    <a16:rowId xmlns:a16="http://schemas.microsoft.com/office/drawing/2014/main" val="3930468020"/>
                  </a:ext>
                </a:extLst>
              </a:tr>
              <a:tr h="334716">
                <a:tc>
                  <a:txBody>
                    <a:bodyPr/>
                    <a:lstStyle/>
                    <a:p>
                      <a:r>
                        <a:rPr lang="en-IN" dirty="0"/>
                        <a:t>AdaBoostClassifier</a:t>
                      </a:r>
                    </a:p>
                  </a:txBody>
                  <a:tcPr/>
                </a:tc>
                <a:tc>
                  <a:txBody>
                    <a:bodyPr/>
                    <a:lstStyle/>
                    <a:p>
                      <a:r>
                        <a:rPr lang="en-US" dirty="0"/>
                        <a:t>0.364</a:t>
                      </a:r>
                      <a:endParaRPr lang="en-IN" dirty="0"/>
                    </a:p>
                  </a:txBody>
                  <a:tcPr/>
                </a:tc>
                <a:tc>
                  <a:txBody>
                    <a:bodyPr/>
                    <a:lstStyle/>
                    <a:p>
                      <a:r>
                        <a:rPr lang="en-US" dirty="0"/>
                        <a:t>0.368</a:t>
                      </a:r>
                      <a:endParaRPr lang="en-IN" dirty="0"/>
                    </a:p>
                  </a:txBody>
                  <a:tcPr/>
                </a:tc>
                <a:tc>
                  <a:txBody>
                    <a:bodyPr/>
                    <a:lstStyle/>
                    <a:p>
                      <a:r>
                        <a:rPr lang="en-US" dirty="0"/>
                        <a:t>0.803</a:t>
                      </a:r>
                      <a:endParaRPr lang="en-IN" dirty="0"/>
                    </a:p>
                  </a:txBody>
                  <a:tcPr/>
                </a:tc>
                <a:extLst>
                  <a:ext uri="{0D108BD9-81ED-4DB2-BD59-A6C34878D82A}">
                    <a16:rowId xmlns:a16="http://schemas.microsoft.com/office/drawing/2014/main" val="464500600"/>
                  </a:ext>
                </a:extLst>
              </a:tr>
              <a:tr h="334716">
                <a:tc>
                  <a:txBody>
                    <a:bodyPr/>
                    <a:lstStyle/>
                    <a:p>
                      <a:r>
                        <a:rPr lang="en-IN" dirty="0"/>
                        <a:t>GradientBoostingClassifier</a:t>
                      </a:r>
                    </a:p>
                  </a:txBody>
                  <a:tcPr/>
                </a:tc>
                <a:tc>
                  <a:txBody>
                    <a:bodyPr/>
                    <a:lstStyle/>
                    <a:p>
                      <a:r>
                        <a:rPr lang="en-US" dirty="0"/>
                        <a:t>0.794</a:t>
                      </a:r>
                      <a:endParaRPr lang="en-IN" b="1" dirty="0"/>
                    </a:p>
                  </a:txBody>
                  <a:tcPr/>
                </a:tc>
                <a:tc>
                  <a:txBody>
                    <a:bodyPr/>
                    <a:lstStyle/>
                    <a:p>
                      <a:r>
                        <a:rPr lang="en-US" dirty="0"/>
                        <a:t>0.792</a:t>
                      </a:r>
                      <a:endParaRPr lang="en-IN" dirty="0"/>
                    </a:p>
                  </a:txBody>
                  <a:tcPr/>
                </a:tc>
                <a:tc>
                  <a:txBody>
                    <a:bodyPr/>
                    <a:lstStyle/>
                    <a:p>
                      <a:r>
                        <a:rPr lang="en-US" dirty="0"/>
                        <a:t>0.849</a:t>
                      </a:r>
                      <a:endParaRPr lang="en-IN" dirty="0"/>
                    </a:p>
                  </a:txBody>
                  <a:tcPr/>
                </a:tc>
                <a:extLst>
                  <a:ext uri="{0D108BD9-81ED-4DB2-BD59-A6C34878D82A}">
                    <a16:rowId xmlns:a16="http://schemas.microsoft.com/office/drawing/2014/main" val="588233608"/>
                  </a:ext>
                </a:extLst>
              </a:tr>
              <a:tr h="119691">
                <a:tc>
                  <a:txBody>
                    <a:bodyPr/>
                    <a:lstStyle/>
                    <a:p>
                      <a:r>
                        <a:rPr lang="en-IN" dirty="0"/>
                        <a:t>XGBClassifier</a:t>
                      </a:r>
                    </a:p>
                  </a:txBody>
                  <a:tcPr/>
                </a:tc>
                <a:tc>
                  <a:txBody>
                    <a:bodyPr/>
                    <a:lstStyle/>
                    <a:p>
                      <a:r>
                        <a:rPr lang="en-US" dirty="0"/>
                        <a:t>0.949</a:t>
                      </a:r>
                      <a:endParaRPr lang="en-IN" dirty="0"/>
                    </a:p>
                  </a:txBody>
                  <a:tcPr/>
                </a:tc>
                <a:tc>
                  <a:txBody>
                    <a:bodyPr/>
                    <a:lstStyle/>
                    <a:p>
                      <a:r>
                        <a:rPr lang="en-US" dirty="0"/>
                        <a:t>0.867</a:t>
                      </a:r>
                      <a:endParaRPr lang="en-IN" dirty="0"/>
                    </a:p>
                  </a:txBody>
                  <a:tcPr/>
                </a:tc>
                <a:tc>
                  <a:txBody>
                    <a:bodyPr/>
                    <a:lstStyle/>
                    <a:p>
                      <a:r>
                        <a:rPr lang="en-US" dirty="0"/>
                        <a:t>0.868</a:t>
                      </a:r>
                      <a:endParaRPr lang="en-IN" dirty="0"/>
                    </a:p>
                  </a:txBody>
                  <a:tcPr/>
                </a:tc>
                <a:extLst>
                  <a:ext uri="{0D108BD9-81ED-4DB2-BD59-A6C34878D82A}">
                    <a16:rowId xmlns:a16="http://schemas.microsoft.com/office/drawing/2014/main" val="1093122368"/>
                  </a:ext>
                </a:extLst>
              </a:tr>
            </a:tbl>
          </a:graphicData>
        </a:graphic>
      </p:graphicFrame>
    </p:spTree>
    <p:extLst>
      <p:ext uri="{BB962C8B-B14F-4D97-AF65-F5344CB8AC3E}">
        <p14:creationId xmlns:p14="http://schemas.microsoft.com/office/powerpoint/2010/main" val="233535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81C7E-5639-FF00-E257-707CA8D13A52}"/>
              </a:ext>
            </a:extLst>
          </p:cNvPr>
          <p:cNvSpPr>
            <a:spLocks noGrp="1"/>
          </p:cNvSpPr>
          <p:nvPr>
            <p:ph idx="1"/>
          </p:nvPr>
        </p:nvSpPr>
        <p:spPr>
          <a:xfrm>
            <a:off x="1120000" y="718457"/>
            <a:ext cx="10233800" cy="5458506"/>
          </a:xfrm>
        </p:spPr>
        <p:txBody>
          <a:bodyPr/>
          <a:lstStyle/>
          <a:p>
            <a:pPr marL="0" indent="0">
              <a:buNone/>
            </a:pPr>
            <a:r>
              <a:rPr lang="en-US" dirty="0"/>
              <a:t>Best model= RANDOM FOREST</a:t>
            </a:r>
          </a:p>
          <a:p>
            <a:pPr marL="0" indent="0">
              <a:buNone/>
            </a:pPr>
            <a:r>
              <a:rPr lang="en-US" dirty="0"/>
              <a:t>Random forest best parameters;{'params':{‘n_estimators':[5],'max_depth’: [20] }} </a:t>
            </a:r>
          </a:p>
          <a:p>
            <a:pPr marL="0" indent="0">
              <a:buNone/>
            </a:pPr>
            <a:r>
              <a:rPr lang="en-US" dirty="0"/>
              <a:t>Random forest cross-validated best score:0.876585</a:t>
            </a:r>
          </a:p>
          <a:p>
            <a:pPr marL="0" indent="0">
              <a:buNone/>
            </a:pPr>
            <a:r>
              <a:rPr lang="en-US" dirty="0"/>
              <a:t>Random forest test accuracy:0.86095</a:t>
            </a:r>
          </a:p>
        </p:txBody>
      </p:sp>
    </p:spTree>
    <p:extLst>
      <p:ext uri="{BB962C8B-B14F-4D97-AF65-F5344CB8AC3E}">
        <p14:creationId xmlns:p14="http://schemas.microsoft.com/office/powerpoint/2010/main" val="22566334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596</TotalTime>
  <Words>618</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Bell MT</vt:lpstr>
      <vt:lpstr>Calibri Light</vt:lpstr>
      <vt:lpstr>Corbel</vt:lpstr>
      <vt:lpstr>system-ui</vt:lpstr>
      <vt:lpstr>Times New Roman</vt:lpstr>
      <vt:lpstr>Wingdings</vt:lpstr>
      <vt:lpstr>Depth</vt:lpstr>
      <vt:lpstr>HOTEL RESERVATION </vt:lpstr>
      <vt:lpstr>OBJECTIVE </vt:lpstr>
      <vt:lpstr>  CHOOSING A DATASET</vt:lpstr>
      <vt:lpstr>PowerPoint Presentation</vt:lpstr>
      <vt:lpstr>DATA PREPROCESSING</vt:lpstr>
      <vt:lpstr>MODEL BULIDING</vt:lpstr>
      <vt:lpstr>PowerPoint Presentation</vt:lpstr>
      <vt:lpstr>PowerPoint Presentation</vt:lpstr>
      <vt:lpstr>PowerPoint Presentation</vt:lpstr>
      <vt:lpstr>FUTURE WORKS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22</cp:revision>
  <dcterms:created xsi:type="dcterms:W3CDTF">2025-01-17T15:43:13Z</dcterms:created>
  <dcterms:modified xsi:type="dcterms:W3CDTF">2025-02-04T07:49:23Z</dcterms:modified>
</cp:coreProperties>
</file>