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3"/>
    <p:sldId id="16140622" r:id="rId4"/>
    <p:sldId id="262" r:id="rId5"/>
    <p:sldId id="263" r:id="rId6"/>
    <p:sldId id="16140632" r:id="rId7"/>
    <p:sldId id="265" r:id="rId8"/>
    <p:sldId id="16140633" r:id="rId9"/>
    <p:sldId id="266" r:id="rId10"/>
    <p:sldId id="16140634" r:id="rId11"/>
    <p:sldId id="267" r:id="rId12"/>
    <p:sldId id="16140635" r:id="rId13"/>
    <p:sldId id="16140636" r:id="rId14"/>
    <p:sldId id="16140637" r:id="rId15"/>
    <p:sldId id="16140638" r:id="rId16"/>
    <p:sldId id="268" r:id="rId17"/>
    <p:sldId id="16140623" r:id="rId18"/>
    <p:sldId id="16140639" r:id="rId19"/>
    <p:sldId id="26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customXml" Target="../customXml/item3.xml"/><Relationship Id="rId27" Type="http://schemas.openxmlformats.org/officeDocument/2006/relationships/customXml" Target="../customXml/item2.xml"/><Relationship Id="rId26" Type="http://schemas.openxmlformats.org/officeDocument/2006/relationships/customXml" Target="../customXml/item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machinelearningmastery.com/how-to-develop-a-keylogger-in-python/"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sym typeface="+mn-ea"/>
              </a:rPr>
              <a:t>Keylogger</a:t>
            </a:r>
            <a:endParaRPr lang="en-US" b="1">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356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NAAN MUDHALVAN PROJECT</a:t>
            </a:r>
            <a:endParaRPr lang="en-US" sz="3200" b="1">
              <a:solidFill>
                <a:schemeClr val="accent1">
                  <a:lumMod val="75000"/>
                </a:schemeClr>
              </a:solidFill>
              <a:latin typeface="Arial" panose="020B0604020202020204"/>
              <a:cs typeface="Arial" panose="020B0604020202020204"/>
            </a:endParaRPr>
          </a:p>
        </p:txBody>
      </p:sp>
      <p:sp>
        <p:nvSpPr>
          <p:cNvPr id="4" name="TextBox 3"/>
          <p:cNvSpPr txBox="1"/>
          <p:nvPr/>
        </p:nvSpPr>
        <p:spPr>
          <a:xfrm>
            <a:off x="2105974" y="4289185"/>
            <a:ext cx="7980183" cy="1322070"/>
          </a:xfrm>
          <a:prstGeom prst="rect">
            <a:avLst/>
          </a:prstGeom>
          <a:noFill/>
        </p:spPr>
        <p:txBody>
          <a:bodyPr wrap="square" lIns="91440" tIns="45720" rIns="91440" bIns="45720" rtlCol="0" anchor="t">
            <a:spAutoFit/>
          </a:bodyPr>
          <a:lstStyle/>
          <a:p>
            <a:pPr algn="ctr"/>
            <a:r>
              <a:rPr lang="en-US" sz="2000" b="1" dirty="0">
                <a:solidFill>
                  <a:schemeClr val="accent1">
                    <a:lumMod val="75000"/>
                  </a:schemeClr>
                </a:solidFill>
                <a:latin typeface="Arial" panose="020B0604020202020204" pitchFamily="34" charset="0"/>
                <a:cs typeface="Arial" panose="020B0604020202020204" pitchFamily="34" charset="0"/>
                <a:sym typeface="+mn-ea"/>
              </a:rPr>
              <a:t>Presented By:</a:t>
            </a:r>
            <a:endParaRPr lang="en-US" sz="2000" b="1" dirty="0">
              <a:solidFill>
                <a:schemeClr val="accent1">
                  <a:lumMod val="75000"/>
                </a:schemeClr>
              </a:solidFill>
              <a:latin typeface="Arial" panose="020B0604020202020204" pitchFamily="34" charset="0"/>
              <a:cs typeface="Arial" panose="020B0604020202020204" pitchFamily="34" charset="0"/>
            </a:endParaRPr>
          </a:p>
          <a:p>
            <a:pPr algn="ctr"/>
            <a:r>
              <a:rPr lang="en-US" sz="2000" b="1" dirty="0">
                <a:solidFill>
                  <a:schemeClr val="accent1">
                    <a:lumMod val="75000"/>
                  </a:schemeClr>
                </a:solidFill>
                <a:latin typeface="Arial" panose="020B0604020202020204"/>
                <a:cs typeface="Arial" panose="020B0604020202020204"/>
                <a:sym typeface="+mn-ea"/>
              </a:rPr>
              <a:t>Diya Arshiya S (2021115033) - College Of Engineering, Guindy, Anna University-Department Of Information Science and Technology</a:t>
            </a:r>
            <a:endParaRPr lang="en-US" sz="2000" b="1">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4" name="Text Box 3"/>
          <p:cNvSpPr txBox="1"/>
          <p:nvPr/>
        </p:nvSpPr>
        <p:spPr>
          <a:xfrm>
            <a:off x="361950" y="1261110"/>
            <a:ext cx="11533505" cy="368300"/>
          </a:xfrm>
          <a:prstGeom prst="rect">
            <a:avLst/>
          </a:prstGeom>
          <a:noFill/>
        </p:spPr>
        <p:txBody>
          <a:bodyPr wrap="square" rtlCol="0">
            <a:spAutoFit/>
          </a:bodyPr>
          <a:p>
            <a:endParaRPr lang="en-US"/>
          </a:p>
        </p:txBody>
      </p:sp>
      <p:sp>
        <p:nvSpPr>
          <p:cNvPr id="6" name="Text Box 5"/>
          <p:cNvSpPr txBox="1"/>
          <p:nvPr/>
        </p:nvSpPr>
        <p:spPr>
          <a:xfrm>
            <a:off x="657860" y="1425575"/>
            <a:ext cx="11127740" cy="5169535"/>
          </a:xfrm>
          <a:prstGeom prst="rect">
            <a:avLst/>
          </a:prstGeom>
          <a:noFill/>
        </p:spPr>
        <p:txBody>
          <a:bodyPr wrap="square" rtlCol="0">
            <a:spAutoFit/>
          </a:bodyPr>
          <a:p>
            <a:pPr>
              <a:lnSpc>
                <a:spcPct val="150000"/>
              </a:lnSpc>
            </a:pPr>
            <a:r>
              <a:rPr lang="en-US" sz="2000"/>
              <a:t>The implementation of the keylogger project results in a lightweight yet effective tool for monitoring keyboard activity on a system. With a user-friendly interface, users can easily interact with the application, initiating the logging process with a simple click of the "Start" button. Once activated, the keylogger diligently captures every keystroke, distinguishing between pressed, held, and released keys. These keystrokes are then meticulously recorded into two separate log files: a human-readable text file (`key_log.txt`) and a structured JSON file (`key_log.json`), ensuring flexibility in data analysis and retrieval. Throughout the logging process, the application provides clear feedback to users, indicating the current state of the keylogger, whether it's actively recording keystrokes or temporarily paused. With its seamless operation and comprehensive logging capabilities, the keylogger project serves as a valuable tool for various purposes, including security auditing, user activity monitoring, and research analysis.</a:t>
            </a:r>
            <a:endParaRPr lang="en-US"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Autofit/>
          </a:bodyPr>
          <a:p>
            <a:r>
              <a:rPr lang="en-US" sz="4000" b="1">
                <a:solidFill>
                  <a:schemeClr val="accent1"/>
                </a:solidFill>
                <a:latin typeface="Arial" panose="020B0604020202020204"/>
                <a:ea typeface="+mj-lt"/>
                <a:cs typeface="Arial" panose="020B0604020202020204"/>
                <a:sym typeface="+mn-ea"/>
              </a:rPr>
              <a:t>Result</a:t>
            </a:r>
            <a:endParaRPr lang="en-US" sz="4000" b="1">
              <a:solidFill>
                <a:schemeClr val="accent1"/>
              </a:solidFill>
              <a:latin typeface="Arial" panose="020B0604020202020204"/>
              <a:ea typeface="+mj-lt"/>
              <a:cs typeface="Arial" panose="020B0604020202020204"/>
              <a:sym typeface="+mn-ea"/>
            </a:endParaRPr>
          </a:p>
        </p:txBody>
      </p:sp>
      <p:pic>
        <p:nvPicPr>
          <p:cNvPr id="6" name="Content Placeholder 5"/>
          <p:cNvPicPr>
            <a:picLocks noChangeAspect="1"/>
          </p:cNvPicPr>
          <p:nvPr>
            <p:ph sz="half" idx="1"/>
          </p:nvPr>
        </p:nvPicPr>
        <p:blipFill>
          <a:blip r:embed="rId1"/>
          <a:stretch>
            <a:fillRect/>
          </a:stretch>
        </p:blipFill>
        <p:spPr>
          <a:xfrm>
            <a:off x="1387475" y="1621790"/>
            <a:ext cx="3482340" cy="3556000"/>
          </a:xfrm>
          <a:prstGeom prst="rect">
            <a:avLst/>
          </a:prstGeom>
        </p:spPr>
      </p:pic>
      <p:pic>
        <p:nvPicPr>
          <p:cNvPr id="8" name="Content Placeholder 7"/>
          <p:cNvPicPr>
            <a:picLocks noChangeAspect="1"/>
          </p:cNvPicPr>
          <p:nvPr>
            <p:ph sz="half" idx="2"/>
          </p:nvPr>
        </p:nvPicPr>
        <p:blipFill>
          <a:blip r:embed="rId2"/>
          <a:stretch>
            <a:fillRect/>
          </a:stretch>
        </p:blipFill>
        <p:spPr>
          <a:xfrm>
            <a:off x="7159625" y="1586865"/>
            <a:ext cx="3544570" cy="3590925"/>
          </a:xfrm>
          <a:prstGeom prst="rect">
            <a:avLst/>
          </a:prstGeom>
        </p:spPr>
      </p:pic>
      <p:sp>
        <p:nvSpPr>
          <p:cNvPr id="9" name="Text Box 8"/>
          <p:cNvSpPr txBox="1"/>
          <p:nvPr/>
        </p:nvSpPr>
        <p:spPr>
          <a:xfrm>
            <a:off x="1563370" y="5288280"/>
            <a:ext cx="2765425" cy="900430"/>
          </a:xfrm>
          <a:prstGeom prst="rect">
            <a:avLst/>
          </a:prstGeom>
          <a:noFill/>
        </p:spPr>
        <p:txBody>
          <a:bodyPr wrap="square" rtlCol="0">
            <a:noAutofit/>
          </a:bodyPr>
          <a:p>
            <a:pPr algn="l"/>
            <a:r>
              <a:rPr lang="en-US" dirty="0">
                <a:sym typeface="+mn-ea"/>
              </a:rPr>
              <a:t>Image 1 : The GUI display when code is first executed </a:t>
            </a:r>
            <a:endParaRPr lang="en-US"/>
          </a:p>
        </p:txBody>
      </p:sp>
      <p:sp>
        <p:nvSpPr>
          <p:cNvPr id="10" name="Text Box 9"/>
          <p:cNvSpPr txBox="1"/>
          <p:nvPr/>
        </p:nvSpPr>
        <p:spPr>
          <a:xfrm>
            <a:off x="7357110" y="5288280"/>
            <a:ext cx="2863850" cy="856615"/>
          </a:xfrm>
          <a:prstGeom prst="rect">
            <a:avLst/>
          </a:prstGeom>
          <a:noFill/>
        </p:spPr>
        <p:txBody>
          <a:bodyPr wrap="square" rtlCol="0">
            <a:noAutofit/>
          </a:bodyPr>
          <a:p>
            <a:r>
              <a:rPr lang="en-US" dirty="0">
                <a:sym typeface="+mn-ea"/>
              </a:rPr>
              <a:t>Image 2 : The GUI display after “Start” button is pressed. </a:t>
            </a:r>
            <a:endParaRPr lang="en-IN" dirty="0"/>
          </a:p>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Autofit/>
          </a:bodyPr>
          <a:p>
            <a:r>
              <a:rPr lang="en-US" sz="4000" b="1">
                <a:solidFill>
                  <a:schemeClr val="accent1"/>
                </a:solidFill>
                <a:latin typeface="Arial" panose="020B0604020202020204"/>
                <a:ea typeface="+mj-lt"/>
                <a:cs typeface="Arial" panose="020B0604020202020204"/>
                <a:sym typeface="+mn-ea"/>
              </a:rPr>
              <a:t>Result</a:t>
            </a:r>
            <a:endParaRPr lang="en-US" sz="4000" b="1">
              <a:solidFill>
                <a:schemeClr val="accent1"/>
              </a:solidFill>
              <a:latin typeface="Arial" panose="020B0604020202020204"/>
              <a:ea typeface="+mj-lt"/>
              <a:cs typeface="Arial" panose="020B0604020202020204"/>
              <a:sym typeface="+mn-ea"/>
            </a:endParaRPr>
          </a:p>
        </p:txBody>
      </p:sp>
      <p:pic>
        <p:nvPicPr>
          <p:cNvPr id="6" name="Content Placeholder 5"/>
          <p:cNvPicPr>
            <a:picLocks noChangeAspect="1"/>
          </p:cNvPicPr>
          <p:nvPr>
            <p:ph idx="1"/>
          </p:nvPr>
        </p:nvPicPr>
        <p:blipFill>
          <a:blip r:embed="rId1"/>
          <a:stretch>
            <a:fillRect/>
          </a:stretch>
        </p:blipFill>
        <p:spPr>
          <a:xfrm>
            <a:off x="4046855" y="1605915"/>
            <a:ext cx="3636645" cy="3879215"/>
          </a:xfrm>
          <a:prstGeom prst="rect">
            <a:avLst/>
          </a:prstGeom>
        </p:spPr>
      </p:pic>
      <p:sp>
        <p:nvSpPr>
          <p:cNvPr id="5" name="Text Box 4"/>
          <p:cNvSpPr txBox="1"/>
          <p:nvPr/>
        </p:nvSpPr>
        <p:spPr>
          <a:xfrm>
            <a:off x="4046855" y="5771515"/>
            <a:ext cx="3851910" cy="645160"/>
          </a:xfrm>
          <a:prstGeom prst="rect">
            <a:avLst/>
          </a:prstGeom>
          <a:noFill/>
        </p:spPr>
        <p:txBody>
          <a:bodyPr wrap="square" rtlCol="0">
            <a:spAutoFit/>
          </a:bodyPr>
          <a:p>
            <a:r>
              <a:rPr lang="en-US" dirty="0">
                <a:sym typeface="+mn-ea"/>
              </a:rPr>
              <a:t>Image 3 : The GUI display after “Stop” button is pressed.</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Autofit/>
          </a:bodyPr>
          <a:p>
            <a:r>
              <a:rPr lang="en-US" sz="4000" b="1">
                <a:solidFill>
                  <a:schemeClr val="accent1"/>
                </a:solidFill>
                <a:latin typeface="Arial" panose="020B0604020202020204"/>
                <a:ea typeface="+mj-lt"/>
                <a:cs typeface="Arial" panose="020B0604020202020204"/>
                <a:sym typeface="+mn-ea"/>
              </a:rPr>
              <a:t>Result</a:t>
            </a:r>
            <a:endParaRPr lang="en-US" sz="4000" b="1">
              <a:solidFill>
                <a:schemeClr val="accent1"/>
              </a:solidFill>
              <a:latin typeface="Arial" panose="020B0604020202020204"/>
              <a:ea typeface="+mj-lt"/>
              <a:cs typeface="Arial" panose="020B0604020202020204"/>
              <a:sym typeface="+mn-ea"/>
            </a:endParaRPr>
          </a:p>
        </p:txBody>
      </p:sp>
      <p:sp>
        <p:nvSpPr>
          <p:cNvPr id="3" name="Content Placeholder 2"/>
          <p:cNvSpPr>
            <a:spLocks noGrp="1"/>
          </p:cNvSpPr>
          <p:nvPr>
            <p:ph sz="half" idx="1"/>
          </p:nvPr>
        </p:nvSpPr>
        <p:spPr/>
        <p:txBody>
          <a:bodyPr/>
          <a:p>
            <a:pPr marL="0" indent="0">
              <a:buNone/>
            </a:pPr>
            <a:endParaRPr lang="en-US" b="1">
              <a:solidFill>
                <a:schemeClr val="accent1"/>
              </a:solidFill>
              <a:latin typeface="Arial" panose="020B0604020202020204"/>
              <a:ea typeface="+mj-lt"/>
              <a:cs typeface="Arial" panose="020B0604020202020204"/>
              <a:sym typeface="+mn-ea"/>
            </a:endParaRPr>
          </a:p>
          <a:p>
            <a:endParaRPr lang="en-US"/>
          </a:p>
        </p:txBody>
      </p:sp>
      <p:pic>
        <p:nvPicPr>
          <p:cNvPr id="4" name="Content Placeholder 3"/>
          <p:cNvPicPr>
            <a:picLocks noChangeAspect="1"/>
          </p:cNvPicPr>
          <p:nvPr>
            <p:ph sz="half" idx="2"/>
          </p:nvPr>
        </p:nvPicPr>
        <p:blipFill>
          <a:blip r:embed="rId1"/>
          <a:stretch>
            <a:fillRect/>
          </a:stretch>
        </p:blipFill>
        <p:spPr>
          <a:xfrm>
            <a:off x="507365" y="1583690"/>
            <a:ext cx="11103610" cy="3194685"/>
          </a:xfrm>
          <a:prstGeom prst="rect">
            <a:avLst/>
          </a:prstGeom>
        </p:spPr>
      </p:pic>
      <p:sp>
        <p:nvSpPr>
          <p:cNvPr id="6" name="Text Box 5"/>
          <p:cNvSpPr txBox="1"/>
          <p:nvPr/>
        </p:nvSpPr>
        <p:spPr>
          <a:xfrm>
            <a:off x="3587750" y="5156835"/>
            <a:ext cx="5069205" cy="922020"/>
          </a:xfrm>
          <a:prstGeom prst="rect">
            <a:avLst/>
          </a:prstGeom>
          <a:noFill/>
        </p:spPr>
        <p:txBody>
          <a:bodyPr wrap="square" rtlCol="0">
            <a:spAutoFit/>
          </a:bodyPr>
          <a:p>
            <a:r>
              <a:rPr lang="en-US" dirty="0">
                <a:sym typeface="+mn-ea"/>
              </a:rPr>
              <a:t>Image 4: Contents of key_log.txt file after typing in keypad while the keylogger is running</a:t>
            </a:r>
            <a:endParaRPr lang="en-IN" dirty="0"/>
          </a:p>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Autofit/>
          </a:bodyPr>
          <a:p>
            <a:r>
              <a:rPr lang="en-US" sz="4000" b="1">
                <a:solidFill>
                  <a:schemeClr val="accent1"/>
                </a:solidFill>
                <a:latin typeface="Arial" panose="020B0604020202020204"/>
                <a:ea typeface="+mj-lt"/>
                <a:cs typeface="Arial" panose="020B0604020202020204"/>
                <a:sym typeface="+mn-ea"/>
              </a:rPr>
              <a:t>Result</a:t>
            </a:r>
            <a:endParaRPr lang="en-US" sz="4000" b="1">
              <a:solidFill>
                <a:schemeClr val="accent1"/>
              </a:solidFill>
              <a:latin typeface="Arial" panose="020B0604020202020204"/>
              <a:ea typeface="+mj-lt"/>
              <a:cs typeface="Arial" panose="020B0604020202020204"/>
              <a:sym typeface="+mn-ea"/>
            </a:endParaRPr>
          </a:p>
        </p:txBody>
      </p:sp>
      <p:pic>
        <p:nvPicPr>
          <p:cNvPr id="6" name="Content Placeholder 5"/>
          <p:cNvPicPr>
            <a:picLocks noChangeAspect="1"/>
          </p:cNvPicPr>
          <p:nvPr>
            <p:ph idx="1"/>
          </p:nvPr>
        </p:nvPicPr>
        <p:blipFill>
          <a:blip r:embed="rId1"/>
          <a:stretch>
            <a:fillRect/>
          </a:stretch>
        </p:blipFill>
        <p:spPr>
          <a:xfrm>
            <a:off x="916305" y="1232535"/>
            <a:ext cx="10019030" cy="4750435"/>
          </a:xfrm>
          <a:prstGeom prst="rect">
            <a:avLst/>
          </a:prstGeom>
        </p:spPr>
      </p:pic>
      <p:sp>
        <p:nvSpPr>
          <p:cNvPr id="7" name="Text Box 6"/>
          <p:cNvSpPr txBox="1"/>
          <p:nvPr/>
        </p:nvSpPr>
        <p:spPr>
          <a:xfrm>
            <a:off x="4367530" y="6100445"/>
            <a:ext cx="3456940" cy="645160"/>
          </a:xfrm>
          <a:prstGeom prst="rect">
            <a:avLst/>
          </a:prstGeom>
          <a:noFill/>
        </p:spPr>
        <p:txBody>
          <a:bodyPr wrap="square" rtlCol="0">
            <a:spAutoFit/>
          </a:bodyPr>
          <a:p>
            <a:r>
              <a:rPr lang="en-US" dirty="0">
                <a:sym typeface="+mn-ea"/>
              </a:rPr>
              <a:t>Image 5: Contents of </a:t>
            </a:r>
            <a:r>
              <a:rPr lang="en-US" dirty="0" err="1">
                <a:sym typeface="+mn-ea"/>
              </a:rPr>
              <a:t>key_log.json</a:t>
            </a:r>
            <a:endParaRPr lang="en-IN" dirty="0"/>
          </a:p>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4" name="Text Box 3"/>
          <p:cNvSpPr txBox="1"/>
          <p:nvPr/>
        </p:nvSpPr>
        <p:spPr>
          <a:xfrm>
            <a:off x="559435" y="1447800"/>
            <a:ext cx="10775950" cy="4154170"/>
          </a:xfrm>
          <a:prstGeom prst="rect">
            <a:avLst/>
          </a:prstGeom>
          <a:noFill/>
        </p:spPr>
        <p:txBody>
          <a:bodyPr wrap="square" rtlCol="0">
            <a:spAutoFit/>
          </a:bodyPr>
          <a:p>
            <a:pPr>
              <a:lnSpc>
                <a:spcPct val="120000"/>
              </a:lnSpc>
            </a:pPr>
            <a:r>
              <a:rPr lang="en-US" sz="2000"/>
              <a:t>In conclusion, the implementation of the keylogger project showcases the successful integration of user interface design, keyboard event handling, and data logging functionality. The resulting application provides a straightforward solution for monitoring and logging keyboard activity on a system, offering users an intuitive interface to control the logging process. By accurately capturing and storing keystrokes in both text and JSON formats, the keylogger ensures comprehensive data collection while maintaining flexibility for analysis and retrieval. Additionally, the inclusion of error handling mechanisms and adherence to ethical considerations underscores the commitment to robustness and responsible usage. Overall, the keylogger project demonstrates the effectiveness of combining Python libraries such as Tkinter and pynput to create a practical tool with diverse applications, from security monitoring to research analysis, contributing to a deeper understanding of user behavior and system interactions.</a:t>
            </a:r>
            <a:endParaRPr lang="en-US" sz="2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txBox="1"/>
          <p:nvPr/>
        </p:nvSpPr>
        <p:spPr>
          <a:xfrm>
            <a:off x="535670" y="844659"/>
            <a:ext cx="11029616" cy="530296"/>
          </a:xfrm>
          <a:prstGeom prst="rect">
            <a:avLst/>
          </a:prstGeom>
        </p:spPr>
        <p:txBody>
          <a:bodyPr vert="horz" lIns="91440" tIns="45720" rIns="91440" bIns="45720" rtlCol="0" anchor="b"/>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latin typeface="Arial" panose="020B0604020202020204"/>
                <a:cs typeface="Arial" panose="020B0604020202020204"/>
              </a:rPr>
              <a:t>Future scope</a:t>
            </a:r>
            <a:endParaRPr lang="en-US" sz="4000" b="1" dirty="0">
              <a:solidFill>
                <a:schemeClr val="accent1"/>
              </a:solidFill>
              <a:latin typeface="Arial" panose="020B0604020202020204"/>
              <a:cs typeface="Arial" panose="020B0604020202020204"/>
            </a:endParaRPr>
          </a:p>
        </p:txBody>
      </p:sp>
      <p:sp>
        <p:nvSpPr>
          <p:cNvPr id="4" name="Text Box 3"/>
          <p:cNvSpPr txBox="1"/>
          <p:nvPr/>
        </p:nvSpPr>
        <p:spPr>
          <a:xfrm>
            <a:off x="492760" y="1484630"/>
            <a:ext cx="11072495" cy="4640580"/>
          </a:xfrm>
          <a:prstGeom prst="rect">
            <a:avLst/>
          </a:prstGeom>
          <a:noFill/>
        </p:spPr>
        <p:txBody>
          <a:bodyPr wrap="square" rtlCol="0">
            <a:noAutofit/>
          </a:bodyPr>
          <a:p>
            <a:r>
              <a:rPr lang="en-US" sz="2000"/>
              <a:t>1. Enhanced Logging Features: Implement advanced logging features such as timestamping, capturing application context, or categorizing keystrokes based on their significance.</a:t>
            </a:r>
            <a:endParaRPr lang="en-US" sz="2000"/>
          </a:p>
          <a:p>
            <a:endParaRPr lang="en-US" sz="2000"/>
          </a:p>
          <a:p>
            <a:r>
              <a:rPr lang="en-US" sz="2000"/>
              <a:t>2. Remote Monitoring: Integrate networking capabilities to enable remote monitoring of keystrokes, allowing administrators to monitor multiple systems from a central location.</a:t>
            </a:r>
            <a:endParaRPr lang="en-US" sz="2000"/>
          </a:p>
          <a:p>
            <a:endParaRPr lang="en-US" sz="2000"/>
          </a:p>
          <a:p>
            <a:r>
              <a:rPr lang="en-US" sz="2000"/>
              <a:t>3. Encryption and Security: Implement encryption techniques to secure logged data and prevent unauthorized access. Additionally, incorporate authentication mechanisms to ensure only authorized users can access the keylogger.</a:t>
            </a:r>
            <a:endParaRPr lang="en-US" sz="2000"/>
          </a:p>
          <a:p>
            <a:endParaRPr lang="en-US" sz="2000"/>
          </a:p>
          <a:p>
            <a:r>
              <a:rPr lang="en-US" sz="2000"/>
              <a:t>4. Anomaly Detection: Develop algorithms to detect and alert users about anomalous keyboard activity, potentially indicating security breaches or unauthorized access.</a:t>
            </a:r>
            <a:endParaRPr lang="en-US" sz="2000"/>
          </a:p>
          <a:p>
            <a:endParaRPr lang="en-US" sz="2000"/>
          </a:p>
          <a:p>
            <a:r>
              <a:rPr lang="en-US" sz="2000"/>
              <a:t>5. Machine Learning Integration: Explore the integration of machine learning algorithms to analyze keystroke patterns and detect anomalies or predict user behavior.</a:t>
            </a:r>
            <a:endParaRPr lang="en-US" sz="2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Autofit/>
          </a:bodyPr>
          <a:p>
            <a:r>
              <a:rPr lang="en-US" sz="4000" b="1" dirty="0">
                <a:solidFill>
                  <a:schemeClr val="accent1"/>
                </a:solidFill>
                <a:latin typeface="Arial" panose="020B0604020202020204"/>
                <a:cs typeface="Arial" panose="020B0604020202020204"/>
                <a:sym typeface="+mn-ea"/>
              </a:rPr>
              <a:t>Future scope</a:t>
            </a:r>
            <a:endParaRPr lang="en-US" sz="4000" b="1" dirty="0">
              <a:solidFill>
                <a:schemeClr val="accent1"/>
              </a:solidFill>
              <a:latin typeface="Arial" panose="020B0604020202020204"/>
              <a:cs typeface="Arial" panose="020B0604020202020204"/>
              <a:sym typeface="+mn-ea"/>
            </a:endParaRPr>
          </a:p>
        </p:txBody>
      </p:sp>
      <p:sp>
        <p:nvSpPr>
          <p:cNvPr id="4" name="Text Box 3"/>
          <p:cNvSpPr txBox="1"/>
          <p:nvPr/>
        </p:nvSpPr>
        <p:spPr>
          <a:xfrm>
            <a:off x="723900" y="1304925"/>
            <a:ext cx="11006455" cy="4608830"/>
          </a:xfrm>
          <a:prstGeom prst="rect">
            <a:avLst/>
          </a:prstGeom>
          <a:noFill/>
        </p:spPr>
        <p:txBody>
          <a:bodyPr wrap="square" rtlCol="0">
            <a:noAutofit/>
          </a:bodyPr>
          <a:p>
            <a:r>
              <a:rPr lang="en-US" sz="2000"/>
              <a:t>6. Cross-Platform Support: Extend the keylogger to support multiple operating systems, enabling usage across diverse computing environments.</a:t>
            </a:r>
            <a:endParaRPr lang="en-US" sz="2000"/>
          </a:p>
          <a:p>
            <a:endParaRPr lang="en-US" sz="2000"/>
          </a:p>
          <a:p>
            <a:r>
              <a:rPr lang="en-US" sz="2000"/>
              <a:t>7. User Activity Analytics: Develop tools for analyzing logged keystrokes to gain insights into user behavior, productivity patterns, or identify potential areas for improvement.</a:t>
            </a:r>
            <a:endParaRPr lang="en-US" sz="2000"/>
          </a:p>
          <a:p>
            <a:endParaRPr lang="en-US" sz="2000"/>
          </a:p>
          <a:p>
            <a:r>
              <a:rPr lang="en-US" sz="2000"/>
              <a:t>8. Privacy-Focused Features: Implement features to respect user privacy, such as the ability to selectively exclude sensitive keystrokes or provide users with more granular control over logging settings.</a:t>
            </a:r>
            <a:endParaRPr lang="en-US" sz="2000"/>
          </a:p>
          <a:p>
            <a:endParaRPr lang="en-US" sz="2000"/>
          </a:p>
          <a:p>
            <a:r>
              <a:rPr lang="en-US" sz="2000"/>
              <a:t>9. Integration with Security Solutions: Integrate the keylogger with existing security solutions or frameworks to enhance overall system security and threat detection capabilities.</a:t>
            </a:r>
            <a:endParaRPr lang="en-US" sz="2000"/>
          </a:p>
          <a:p>
            <a:endParaRPr lang="en-US" sz="2000"/>
          </a:p>
          <a:p>
            <a:r>
              <a:rPr lang="en-US" sz="2000"/>
              <a:t>10. Compliance and Regulatory Considerations: Ensure compliance with relevant data protection regulations and industry standards, such as GDPR, HIPAA, or PCI DSS, by implementing features to facilitate data handling and privacy compliance.</a:t>
            </a:r>
            <a:endParaRPr lang="en-US" sz="2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4" name="Text Box 3"/>
          <p:cNvSpPr txBox="1"/>
          <p:nvPr/>
        </p:nvSpPr>
        <p:spPr>
          <a:xfrm>
            <a:off x="581025" y="1525270"/>
            <a:ext cx="11118850" cy="3126740"/>
          </a:xfrm>
          <a:prstGeom prst="rect">
            <a:avLst/>
          </a:prstGeom>
          <a:noFill/>
        </p:spPr>
        <p:txBody>
          <a:bodyPr wrap="square" rtlCol="0">
            <a:noAutofit/>
          </a:bodyPr>
          <a:p>
            <a:pPr marL="342900" indent="-342900">
              <a:buFont typeface="Wingdings" panose="05000000000000000000" charset="0"/>
              <a:buChar char="§"/>
            </a:pPr>
            <a:r>
              <a:rPr lang="en-IN" sz="2000" dirty="0">
                <a:solidFill>
                  <a:srgbClr val="0F0F0F"/>
                </a:solidFill>
                <a:ea typeface="+mn-lt"/>
                <a:cs typeface="+mn-lt"/>
                <a:sym typeface="+mn-ea"/>
              </a:rPr>
              <a:t>Brownlee, Jason. "How to Develop a Keylogger in Python." Machine Learning Mastery, 2020. [Online]. </a:t>
            </a:r>
            <a:r>
              <a:rPr lang="en-IN" sz="2000" dirty="0" err="1">
                <a:solidFill>
                  <a:srgbClr val="0F0F0F"/>
                </a:solidFill>
                <a:ea typeface="+mn-lt"/>
                <a:cs typeface="+mn-lt"/>
                <a:sym typeface="+mn-ea"/>
              </a:rPr>
              <a:t>Available</a:t>
            </a:r>
            <a:r>
              <a:rPr lang="en-IN" sz="2000" dirty="0" err="1">
                <a:solidFill>
                  <a:srgbClr val="0F0F0F"/>
                </a:solidFill>
                <a:ea typeface="+mn-lt"/>
                <a:cs typeface="+mn-lt"/>
                <a:sym typeface="+mn-ea"/>
                <a:hlinkClick r:id="rId1"/>
              </a:rPr>
              <a:t>:.https</a:t>
            </a:r>
            <a:r>
              <a:rPr lang="en-IN" sz="2000" dirty="0">
                <a:solidFill>
                  <a:srgbClr val="0F0F0F"/>
                </a:solidFill>
                <a:ea typeface="+mn-lt"/>
                <a:cs typeface="+mn-lt"/>
                <a:sym typeface="+mn-ea"/>
                <a:hlinkClick r:id="rId1"/>
              </a:rPr>
              <a:t>://machinelearningmastery.com/how-to-develop-a-keylogger-in-python/</a:t>
            </a:r>
            <a:endParaRPr lang="en-IN" sz="2000" dirty="0">
              <a:solidFill>
                <a:srgbClr val="0F0F0F"/>
              </a:solidFill>
              <a:ea typeface="+mn-lt"/>
              <a:cs typeface="+mn-lt"/>
              <a:sym typeface="+mn-ea"/>
              <a:hlinkClick r:id="rId1"/>
            </a:endParaRPr>
          </a:p>
          <a:p>
            <a:pPr indent="0">
              <a:buFont typeface="Wingdings" panose="05000000000000000000" charset="0"/>
              <a:buNone/>
            </a:pPr>
            <a:endParaRPr lang="en-IN" sz="2000" dirty="0">
              <a:solidFill>
                <a:srgbClr val="0F0F0F"/>
              </a:solidFill>
              <a:ea typeface="+mn-lt"/>
              <a:cs typeface="+mn-lt"/>
            </a:endParaRPr>
          </a:p>
          <a:p>
            <a:pPr marL="342900" indent="-342900">
              <a:buFont typeface="Wingdings" panose="05000000000000000000" charset="0"/>
              <a:buChar char="§"/>
            </a:pPr>
            <a:r>
              <a:rPr lang="en-IN" sz="2000" dirty="0">
                <a:solidFill>
                  <a:srgbClr val="0F0F0F"/>
                </a:solidFill>
                <a:ea typeface="+mn-lt"/>
                <a:cs typeface="+mn-lt"/>
                <a:sym typeface="+mn-ea"/>
              </a:rPr>
              <a:t>McKinney, Wes. "Python for Data Analysis." O'Reilly Media, 2017.</a:t>
            </a:r>
            <a:endParaRPr lang="en-IN" sz="2000" dirty="0">
              <a:solidFill>
                <a:srgbClr val="0F0F0F"/>
              </a:solidFill>
              <a:ea typeface="+mn-lt"/>
              <a:cs typeface="+mn-lt"/>
              <a:sym typeface="+mn-ea"/>
            </a:endParaRPr>
          </a:p>
          <a:p>
            <a:pPr indent="0">
              <a:buFont typeface="Wingdings" panose="05000000000000000000" charset="0"/>
              <a:buNone/>
            </a:pPr>
            <a:endParaRPr lang="en-IN" sz="2000" dirty="0">
              <a:solidFill>
                <a:srgbClr val="0F0F0F"/>
              </a:solidFill>
              <a:ea typeface="+mn-lt"/>
              <a:cs typeface="+mn-lt"/>
            </a:endParaRPr>
          </a:p>
          <a:p>
            <a:pPr marL="342900" indent="-342900">
              <a:buFont typeface="Wingdings" panose="05000000000000000000" charset="0"/>
              <a:buChar char="§"/>
            </a:pPr>
            <a:r>
              <a:rPr lang="en-IN" sz="2000" dirty="0" err="1">
                <a:solidFill>
                  <a:srgbClr val="0F0F0F"/>
                </a:solidFill>
                <a:ea typeface="+mn-lt"/>
                <a:cs typeface="+mn-lt"/>
                <a:sym typeface="+mn-ea"/>
              </a:rPr>
              <a:t>Pedregosa</a:t>
            </a:r>
            <a:r>
              <a:rPr lang="en-IN" sz="2000" dirty="0">
                <a:solidFill>
                  <a:srgbClr val="0F0F0F"/>
                </a:solidFill>
                <a:ea typeface="+mn-lt"/>
                <a:cs typeface="+mn-lt"/>
                <a:sym typeface="+mn-ea"/>
              </a:rPr>
              <a:t>, F. et al. "Scikit-learn: Machine Learning in Python." Journal of Machine Learning Research, vol. 12, pp. 2825-2830, 2011.</a:t>
            </a:r>
            <a:endParaRPr lang="en-IN" sz="2000" dirty="0">
              <a:solidFill>
                <a:srgbClr val="0F0F0F"/>
              </a:solidFill>
              <a:ea typeface="+mn-lt"/>
              <a:cs typeface="+mn-lt"/>
              <a:sym typeface="+mn-ea"/>
            </a:endParaRPr>
          </a:p>
          <a:p>
            <a:pPr indent="0">
              <a:buFont typeface="Wingdings" panose="05000000000000000000" charset="0"/>
              <a:buNone/>
            </a:pPr>
            <a:endParaRPr lang="en-IN" sz="2000" dirty="0">
              <a:solidFill>
                <a:srgbClr val="0F0F0F"/>
              </a:solidFill>
              <a:ea typeface="+mn-lt"/>
              <a:cs typeface="+mn-lt"/>
            </a:endParaRPr>
          </a:p>
          <a:p>
            <a:pPr marL="342900" indent="-342900">
              <a:buFont typeface="Wingdings" panose="05000000000000000000" charset="0"/>
              <a:buChar char="§"/>
            </a:pPr>
            <a:r>
              <a:rPr lang="en-IN" sz="2000" dirty="0">
                <a:solidFill>
                  <a:srgbClr val="0F0F0F"/>
                </a:solidFill>
                <a:ea typeface="+mn-lt"/>
                <a:cs typeface="+mn-lt"/>
                <a:sym typeface="+mn-ea"/>
              </a:rPr>
              <a:t>Van Rossum, Guido, and Drake, Fred L. "Python 3 Reference Manual." CreateSpace, 2009</a:t>
            </a:r>
            <a:endParaRPr lang="en-IN" sz="2000" dirty="0">
              <a:solidFill>
                <a:srgbClr val="0F0F0F"/>
              </a:solidFill>
              <a:ea typeface="+mn-lt"/>
              <a:cs typeface="+mn-lt"/>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883410"/>
            <a:ext cx="11019155" cy="4636135"/>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Proposed 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 </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120" y="1343660"/>
            <a:ext cx="11029315" cy="4567555"/>
          </a:xfrm>
        </p:spPr>
        <p:txBody>
          <a:bodyPr>
            <a:normAutofit/>
          </a:bodyPr>
          <a:lstStyle/>
          <a:p>
            <a:pPr marL="0" indent="0">
              <a:buNone/>
            </a:pPr>
            <a:r>
              <a:rPr lang="en-US" sz="2000" dirty="0">
                <a:solidFill>
                  <a:srgbClr val="0F0F0F"/>
                </a:solidFill>
                <a:latin typeface="Franklin Gothic Book" panose="020B0503020102020204" charset="0"/>
                <a:ea typeface="+mn-lt"/>
                <a:cs typeface="Franklin Gothic Book" panose="020B0503020102020204" charset="0"/>
                <a:sym typeface="+mn-ea"/>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000" dirty="0">
              <a:latin typeface="Franklin Gothic Book" panose="020B0503020102020204" charset="0"/>
              <a:cs typeface="Franklin Gothic Book" panose="020B0503020102020204" charset="0"/>
            </a:endParaRPr>
          </a:p>
          <a:p>
            <a:pPr marL="0" indent="0">
              <a:buNone/>
            </a:pPr>
            <a:endParaRPr lang="en-IN" sz="2000" dirty="0">
              <a:latin typeface="Franklin Gothic Book" panose="020B0503020102020204" charset="0"/>
              <a:cs typeface="Franklin Gothic Book" panose="020B050302010202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960" y="1087120"/>
            <a:ext cx="11603355" cy="5489575"/>
          </a:xfrm>
        </p:spPr>
        <p:txBody>
          <a:bodyPr vert="horz" lIns="91440" tIns="45720" rIns="91440" bIns="45720" rtlCol="0" anchor="ctr">
            <a:noAutofit/>
          </a:bodyPr>
          <a:lstStyle/>
          <a:p>
            <a:pPr marL="0" indent="0">
              <a:buNone/>
            </a:pPr>
            <a:endParaRPr lang="en-IN" sz="1200" b="1">
              <a:latin typeface="Calibri" panose="020F0502020204030204"/>
              <a:cs typeface="Calibri" panose="020F0502020204030204"/>
            </a:endParaRPr>
          </a:p>
          <a:p>
            <a:pPr marL="0" indent="0">
              <a:buNone/>
            </a:pPr>
            <a:endParaRPr lang="en-IN"/>
          </a:p>
        </p:txBody>
      </p:sp>
      <p:sp>
        <p:nvSpPr>
          <p:cNvPr id="4" name="Text Box 3"/>
          <p:cNvSpPr txBox="1"/>
          <p:nvPr/>
        </p:nvSpPr>
        <p:spPr>
          <a:xfrm>
            <a:off x="145415" y="1087120"/>
            <a:ext cx="11900535" cy="4997450"/>
          </a:xfrm>
          <a:prstGeom prst="rect">
            <a:avLst/>
          </a:prstGeom>
          <a:noFill/>
        </p:spPr>
        <p:txBody>
          <a:bodyPr wrap="square" rtlCol="0">
            <a:noAutofit/>
          </a:bodyPr>
          <a:p>
            <a:endParaRPr lang="en-US"/>
          </a:p>
          <a:p>
            <a:r>
              <a:rPr lang="en-US" b="1">
                <a:sym typeface="+mn-ea"/>
              </a:rPr>
              <a:t>1. </a:t>
            </a:r>
            <a:r>
              <a:rPr lang="en-US" sz="2000" b="1">
                <a:sym typeface="+mn-ea"/>
              </a:rPr>
              <a:t>User Interface (UI):</a:t>
            </a:r>
            <a:endParaRPr lang="en-US" sz="2000" b="1"/>
          </a:p>
          <a:p>
            <a:r>
              <a:rPr lang="en-US" sz="2000">
                <a:sym typeface="+mn-ea"/>
              </a:rPr>
              <a:t>   - Create a simple UI using Tkinter with two buttons: "Start" and "Stop".</a:t>
            </a:r>
            <a:endParaRPr lang="en-US" sz="2000"/>
          </a:p>
          <a:p>
            <a:r>
              <a:rPr lang="en-US" sz="2000">
                <a:sym typeface="+mn-ea"/>
              </a:rPr>
              <a:t>   - Include a label to provide feedback to the user about the current state of the keylogger.</a:t>
            </a:r>
            <a:endParaRPr lang="en-US" sz="2000"/>
          </a:p>
          <a:p>
            <a:endParaRPr lang="en-US" sz="2000"/>
          </a:p>
          <a:p>
            <a:r>
              <a:rPr lang="en-US" sz="2000" b="1">
                <a:sym typeface="+mn-ea"/>
              </a:rPr>
              <a:t>2. Keylogging Functionality:</a:t>
            </a:r>
            <a:endParaRPr lang="en-US" sz="2000" b="1"/>
          </a:p>
          <a:p>
            <a:r>
              <a:rPr lang="en-US" sz="2000">
                <a:sym typeface="+mn-ea"/>
              </a:rPr>
              <a:t>   - Use the `pynput` library to monitor keyboard events, specifically key presses and releases.</a:t>
            </a:r>
            <a:endParaRPr lang="en-US" sz="2000"/>
          </a:p>
          <a:p>
            <a:r>
              <a:rPr lang="en-US" sz="2000">
                <a:sym typeface="+mn-ea"/>
              </a:rPr>
              <a:t>   - Define functions `on_press()` and `on_release()` to handle these events.</a:t>
            </a:r>
            <a:endParaRPr lang="en-US" sz="2000"/>
          </a:p>
          <a:p>
            <a:r>
              <a:rPr lang="en-US" sz="2000">
                <a:sym typeface="+mn-ea"/>
              </a:rPr>
              <a:t>   - Implement logic to differentiate between pressed, held, and released keys.</a:t>
            </a:r>
            <a:endParaRPr lang="en-US" sz="2000"/>
          </a:p>
          <a:p>
            <a:r>
              <a:rPr lang="en-US" sz="2000">
                <a:sym typeface="+mn-ea"/>
              </a:rPr>
              <a:t>   - Maintain a global variable (`flag`) to track the state of key presses for distinguishing between pressed and held keys.</a:t>
            </a:r>
            <a:endParaRPr lang="en-US" sz="2000">
              <a:sym typeface="+mn-ea"/>
            </a:endParaRPr>
          </a:p>
          <a:p>
            <a:endParaRPr lang="en-US" sz="2000"/>
          </a:p>
          <a:p>
            <a:r>
              <a:rPr lang="en-US" sz="2000" b="1">
                <a:sym typeface="+mn-ea"/>
              </a:rPr>
              <a:t>3. Data Logging:</a:t>
            </a:r>
            <a:endParaRPr lang="en-US" sz="2000"/>
          </a:p>
          <a:p>
            <a:r>
              <a:rPr lang="en-US" sz="2000">
                <a:sym typeface="+mn-ea"/>
              </a:rPr>
              <a:t>   - Create functions to log keystrokes into both a text file (`key_log.txt`) and a JSON file (`key_log.json`).</a:t>
            </a:r>
            <a:endParaRPr lang="en-US" sz="2000"/>
          </a:p>
          <a:p>
            <a:r>
              <a:rPr lang="en-US" sz="2000">
                <a:sym typeface="+mn-ea"/>
              </a:rPr>
              <a:t>   - Ensure proper file handling, such as opening and closing files, and choose appropriate file modes (e.g., append mode for continuous logging).</a:t>
            </a:r>
            <a:endParaRPr lang="en-US" sz="2000"/>
          </a:p>
          <a:p>
            <a:endParaRPr lang="en-US" sz="2000"/>
          </a:p>
          <a:p>
            <a:endParaRPr 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Autofit/>
          </a:bodyPr>
          <a:p>
            <a:r>
              <a:rPr lang="en-US" sz="4000" b="1">
                <a:solidFill>
                  <a:schemeClr val="accent1"/>
                </a:solidFill>
                <a:latin typeface="Arial" panose="020B0604020202020204" pitchFamily="34" charset="0"/>
                <a:cs typeface="Arial" panose="020B0604020202020204" pitchFamily="34" charset="0"/>
                <a:sym typeface="+mn-ea"/>
              </a:rPr>
              <a:t>Proposed Solution</a:t>
            </a:r>
            <a:endParaRPr lang="en-US" sz="4000" b="1">
              <a:solidFill>
                <a:schemeClr val="accent1"/>
              </a:solidFill>
              <a:latin typeface="Arial" panose="020B0604020202020204" pitchFamily="34" charset="0"/>
              <a:cs typeface="Arial" panose="020B0604020202020204" pitchFamily="34" charset="0"/>
              <a:sym typeface="+mn-ea"/>
            </a:endParaRPr>
          </a:p>
        </p:txBody>
      </p:sp>
      <p:sp>
        <p:nvSpPr>
          <p:cNvPr id="4" name="Text Box 3"/>
          <p:cNvSpPr txBox="1"/>
          <p:nvPr/>
        </p:nvSpPr>
        <p:spPr>
          <a:xfrm>
            <a:off x="158115" y="1367790"/>
            <a:ext cx="11760835" cy="4287520"/>
          </a:xfrm>
          <a:prstGeom prst="rect">
            <a:avLst/>
          </a:prstGeom>
          <a:noFill/>
        </p:spPr>
        <p:txBody>
          <a:bodyPr wrap="square" rtlCol="0">
            <a:noAutofit/>
          </a:bodyPr>
          <a:p>
            <a:pPr algn="just"/>
            <a:r>
              <a:rPr lang="en-US" sz="2000" b="1"/>
              <a:t>4. Start and Stop Functionality:</a:t>
            </a:r>
            <a:endParaRPr lang="en-US" sz="2000" b="1"/>
          </a:p>
          <a:p>
            <a:pPr algn="just"/>
            <a:r>
              <a:rPr lang="en-US" sz="2000"/>
              <a:t>   - Implement functions to start and stop the keylogger.</a:t>
            </a:r>
            <a:endParaRPr lang="en-US" sz="2000"/>
          </a:p>
          <a:p>
            <a:pPr algn="just"/>
            <a:r>
              <a:rPr lang="en-US" sz="2000"/>
              <a:t>   - When the "Start" button is clicked, begin monitoring keyboard events and update the UI to indicate that the keylogger is running.</a:t>
            </a:r>
            <a:endParaRPr lang="en-US" sz="2000"/>
          </a:p>
          <a:p>
            <a:pPr algn="just"/>
            <a:r>
              <a:rPr lang="en-US" sz="2000"/>
              <a:t>   - When the "Stop" button is clicked, stop the keylogger and update the UI accordingly.</a:t>
            </a:r>
            <a:endParaRPr lang="en-US" sz="2000"/>
          </a:p>
          <a:p>
            <a:pPr algn="just"/>
            <a:endParaRPr lang="en-US" sz="2000"/>
          </a:p>
          <a:p>
            <a:pPr algn="just"/>
            <a:r>
              <a:rPr lang="en-US" sz="2000" b="1"/>
              <a:t>5. User Feedback:</a:t>
            </a:r>
            <a:endParaRPr lang="en-US" sz="2000" b="1"/>
          </a:p>
          <a:p>
            <a:pPr algn="just"/>
            <a:r>
              <a:rPr lang="en-US" sz="2000"/>
              <a:t>   - Provide clear feedback to the user through the UI about the current state of the keylogger (e.g., whether it's running or stopped).</a:t>
            </a:r>
            <a:endParaRPr lang="en-US" sz="2000"/>
          </a:p>
          <a:p>
            <a:pPr algn="just"/>
            <a:r>
              <a:rPr lang="en-US" sz="2000"/>
              <a:t>   - Display messages indicating the status of the keylogger, such as "Keylogger is running!" or "Keylogger stopped."</a:t>
            </a:r>
            <a:endParaRPr lang="en-US" sz="2000"/>
          </a:p>
          <a:p>
            <a:pPr algn="just"/>
            <a:endParaRPr lang="en-US" sz="2000"/>
          </a:p>
          <a:p>
            <a:pPr algn="just"/>
            <a:r>
              <a:rPr lang="en-US" sz="2000" b="1"/>
              <a:t>6. Exception Handling:</a:t>
            </a:r>
            <a:endParaRPr lang="en-US" sz="2000" b="1"/>
          </a:p>
          <a:p>
            <a:pPr algn="just"/>
            <a:r>
              <a:rPr lang="en-US" sz="2000"/>
              <a:t>   - Implement proper exception handling to handle potential errors gracefully, such as file I/O errors or errors related to keyboard event monitoring.</a:t>
            </a:r>
            <a:endParaRPr 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4987"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4" name="Text Box 3"/>
          <p:cNvSpPr txBox="1"/>
          <p:nvPr/>
        </p:nvSpPr>
        <p:spPr>
          <a:xfrm>
            <a:off x="215265" y="1487805"/>
            <a:ext cx="11760835" cy="5370195"/>
          </a:xfrm>
          <a:prstGeom prst="rect">
            <a:avLst/>
          </a:prstGeom>
          <a:noFill/>
        </p:spPr>
        <p:txBody>
          <a:bodyPr wrap="square" rtlCol="0">
            <a:noAutofit/>
          </a:bodyPr>
          <a:p>
            <a:pPr algn="just"/>
            <a:r>
              <a:rPr lang="en-US" sz="1600" dirty="0">
                <a:latin typeface="Söhne"/>
                <a:sym typeface="+mn-ea"/>
              </a:rPr>
              <a:t> </a:t>
            </a:r>
            <a:r>
              <a:rPr lang="en-US" sz="2000" dirty="0">
                <a:cs typeface="+mn-lt"/>
                <a:sym typeface="+mn-ea"/>
              </a:rPr>
              <a:t>1.</a:t>
            </a:r>
            <a:r>
              <a:rPr lang="en-US" sz="2000" b="1" dirty="0">
                <a:cs typeface="+mn-lt"/>
                <a:sym typeface="+mn-ea"/>
              </a:rPr>
              <a:t>Python Programming Language:</a:t>
            </a:r>
            <a:endParaRPr lang="en-US" sz="2000" b="1" dirty="0">
              <a:cs typeface="+mn-lt"/>
            </a:endParaRPr>
          </a:p>
          <a:p>
            <a:pPr algn="just"/>
            <a:r>
              <a:rPr lang="en-US" sz="2000" dirty="0">
                <a:cs typeface="+mn-lt"/>
                <a:sym typeface="+mn-ea"/>
              </a:rPr>
              <a:t>   - Python was chosen for its simplicity, versatility, and extensive libraries, allowing for rapid development and easy maintenance.</a:t>
            </a:r>
            <a:endParaRPr lang="en-US" sz="2000" dirty="0">
              <a:cs typeface="+mn-lt"/>
            </a:endParaRPr>
          </a:p>
          <a:p>
            <a:pPr algn="just"/>
            <a:endParaRPr lang="en-US" sz="2000" b="1" dirty="0">
              <a:cs typeface="+mn-lt"/>
            </a:endParaRPr>
          </a:p>
          <a:p>
            <a:pPr algn="just"/>
            <a:r>
              <a:rPr lang="en-US" sz="2000" b="1" dirty="0">
                <a:cs typeface="+mn-lt"/>
                <a:sym typeface="+mn-ea"/>
              </a:rPr>
              <a:t>2. </a:t>
            </a:r>
            <a:r>
              <a:rPr lang="en-US" sz="2000" b="1" dirty="0" err="1">
                <a:cs typeface="+mn-lt"/>
                <a:sym typeface="+mn-ea"/>
              </a:rPr>
              <a:t>tkinter</a:t>
            </a:r>
            <a:r>
              <a:rPr lang="en-US" sz="2000" b="1" dirty="0">
                <a:cs typeface="+mn-lt"/>
                <a:sym typeface="+mn-ea"/>
              </a:rPr>
              <a:t> Library for GUI:</a:t>
            </a:r>
            <a:endParaRPr lang="en-US" sz="2000" b="1" dirty="0">
              <a:cs typeface="+mn-lt"/>
            </a:endParaRPr>
          </a:p>
          <a:p>
            <a:pPr algn="just"/>
            <a:r>
              <a:rPr lang="en-US" sz="2000" dirty="0">
                <a:cs typeface="+mn-lt"/>
                <a:sym typeface="+mn-ea"/>
              </a:rPr>
              <a:t>   - </a:t>
            </a:r>
            <a:r>
              <a:rPr lang="en-US" sz="2000" dirty="0" err="1">
                <a:cs typeface="+mn-lt"/>
                <a:sym typeface="+mn-ea"/>
              </a:rPr>
              <a:t>tkinter</a:t>
            </a:r>
            <a:r>
              <a:rPr lang="en-US" sz="2000" dirty="0">
                <a:cs typeface="+mn-lt"/>
                <a:sym typeface="+mn-ea"/>
              </a:rPr>
              <a:t> provided essential tools for building a user-friendly interface, including windows, buttons, and labels, due to its simplicity and ease of use.</a:t>
            </a:r>
            <a:endParaRPr lang="en-US" sz="2000" dirty="0">
              <a:cs typeface="+mn-lt"/>
            </a:endParaRPr>
          </a:p>
          <a:p>
            <a:pPr algn="just"/>
            <a:endParaRPr lang="en-US" sz="2000" b="1" dirty="0">
              <a:cs typeface="+mn-lt"/>
            </a:endParaRPr>
          </a:p>
          <a:p>
            <a:pPr algn="just"/>
            <a:r>
              <a:rPr lang="en-US" sz="2000" b="1" dirty="0">
                <a:cs typeface="+mn-lt"/>
                <a:sym typeface="+mn-ea"/>
              </a:rPr>
              <a:t>3. </a:t>
            </a:r>
            <a:r>
              <a:rPr lang="en-US" sz="2000" b="1" dirty="0" err="1">
                <a:cs typeface="+mn-lt"/>
                <a:sym typeface="+mn-ea"/>
              </a:rPr>
              <a:t>pynput</a:t>
            </a:r>
            <a:r>
              <a:rPr lang="en-US" sz="2000" b="1" dirty="0">
                <a:cs typeface="+mn-lt"/>
                <a:sym typeface="+mn-ea"/>
              </a:rPr>
              <a:t> Library for Keyboard Monitoring:</a:t>
            </a:r>
            <a:endParaRPr lang="en-US" sz="2000" b="1" dirty="0">
              <a:cs typeface="+mn-lt"/>
            </a:endParaRPr>
          </a:p>
          <a:p>
            <a:pPr algn="just"/>
            <a:r>
              <a:rPr lang="en-US" sz="2000" dirty="0">
                <a:cs typeface="+mn-lt"/>
                <a:sym typeface="+mn-ea"/>
              </a:rPr>
              <a:t>   - </a:t>
            </a:r>
            <a:r>
              <a:rPr lang="en-US" sz="2000" dirty="0" err="1">
                <a:cs typeface="+mn-lt"/>
                <a:sym typeface="+mn-ea"/>
              </a:rPr>
              <a:t>pynput</a:t>
            </a:r>
            <a:r>
              <a:rPr lang="en-US" sz="2000" dirty="0">
                <a:cs typeface="+mn-lt"/>
                <a:sym typeface="+mn-ea"/>
              </a:rPr>
              <a:t> enabled accurate monitoring of keyboard events in real-time, abstracting low-level details of keyboard input seamlessly.</a:t>
            </a:r>
            <a:endParaRPr lang="en-US" sz="2000" dirty="0">
              <a:cs typeface="+mn-lt"/>
            </a:endParaRPr>
          </a:p>
          <a:p>
            <a:pPr algn="just"/>
            <a:endParaRPr lang="en-US" sz="2000" dirty="0">
              <a:latin typeface="Söhne"/>
            </a:endParaRPr>
          </a:p>
          <a:p>
            <a:pPr algn="just"/>
            <a:endParaRPr lang="en-US" sz="2000" dirty="0">
              <a:latin typeface="Söhn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Autofit/>
          </a:bodyPr>
          <a:p>
            <a:r>
              <a:rPr lang="en-US" sz="4000" b="1">
                <a:solidFill>
                  <a:schemeClr val="accent1"/>
                </a:solidFill>
                <a:latin typeface="Arial" panose="020B0604020202020204"/>
                <a:ea typeface="+mj-lt"/>
                <a:cs typeface="Arial" panose="020B0604020202020204"/>
                <a:sym typeface="+mn-ea"/>
              </a:rPr>
              <a:t>System  Approach</a:t>
            </a:r>
            <a:endParaRPr lang="en-US" sz="4000" b="1">
              <a:solidFill>
                <a:schemeClr val="accent1"/>
              </a:solidFill>
              <a:latin typeface="Arial" panose="020B0604020202020204"/>
              <a:ea typeface="+mj-lt"/>
              <a:cs typeface="Arial" panose="020B0604020202020204"/>
              <a:sym typeface="+mn-ea"/>
            </a:endParaRPr>
          </a:p>
        </p:txBody>
      </p:sp>
      <p:sp>
        <p:nvSpPr>
          <p:cNvPr id="4" name="Text Box 3"/>
          <p:cNvSpPr txBox="1"/>
          <p:nvPr/>
        </p:nvSpPr>
        <p:spPr>
          <a:xfrm>
            <a:off x="544195" y="1504315"/>
            <a:ext cx="11317605" cy="3538220"/>
          </a:xfrm>
          <a:prstGeom prst="rect">
            <a:avLst/>
          </a:prstGeom>
          <a:noFill/>
        </p:spPr>
        <p:txBody>
          <a:bodyPr wrap="square" rtlCol="0">
            <a:spAutoFit/>
          </a:bodyPr>
          <a:p>
            <a:r>
              <a:rPr lang="en-US" sz="2000" b="1" dirty="0">
                <a:latin typeface="Franklin Gothic Book" panose="020B0503020102020204" charset="0"/>
                <a:cs typeface="Franklin Gothic Book" panose="020B0503020102020204" charset="0"/>
                <a:sym typeface="+mn-ea"/>
              </a:rPr>
              <a:t>4</a:t>
            </a:r>
            <a:r>
              <a:rPr lang="en-US" sz="2400" b="1" dirty="0">
                <a:latin typeface="Franklin Gothic Book" panose="020B0503020102020204" charset="0"/>
                <a:cs typeface="Franklin Gothic Book" panose="020B0503020102020204" charset="0"/>
                <a:sym typeface="+mn-ea"/>
              </a:rPr>
              <a:t>. </a:t>
            </a:r>
            <a:r>
              <a:rPr lang="en-US" sz="2000" b="1" dirty="0">
                <a:latin typeface="Franklin Gothic Book" panose="020B0503020102020204" charset="0"/>
                <a:cs typeface="Franklin Gothic Book" panose="020B0503020102020204" charset="0"/>
                <a:sym typeface="+mn-ea"/>
              </a:rPr>
              <a:t>JSON Serialization for Data Storage:</a:t>
            </a:r>
            <a:endParaRPr lang="en-US" sz="2000" b="1" dirty="0">
              <a:latin typeface="Franklin Gothic Book" panose="020B0503020102020204" charset="0"/>
              <a:cs typeface="Franklin Gothic Book" panose="020B0503020102020204" charset="0"/>
            </a:endParaRPr>
          </a:p>
          <a:p>
            <a:r>
              <a:rPr lang="en-US" sz="2000" dirty="0">
                <a:latin typeface="Franklin Gothic Book" panose="020B0503020102020204" charset="0"/>
                <a:cs typeface="Franklin Gothic Book" panose="020B0503020102020204" charset="0"/>
                <a:sym typeface="+mn-ea"/>
              </a:rPr>
              <a:t>   - JSON format was used for storing captured keystrokes due to its lightweight and human-readable nature, facilitated by Python's </a:t>
            </a:r>
            <a:r>
              <a:rPr lang="en-US" sz="2000" dirty="0" err="1">
                <a:latin typeface="Franklin Gothic Book" panose="020B0503020102020204" charset="0"/>
                <a:cs typeface="Franklin Gothic Book" panose="020B0503020102020204" charset="0"/>
                <a:sym typeface="+mn-ea"/>
              </a:rPr>
              <a:t>json</a:t>
            </a:r>
            <a:r>
              <a:rPr lang="en-US" sz="2000" dirty="0">
                <a:latin typeface="Franklin Gothic Book" panose="020B0503020102020204" charset="0"/>
                <a:cs typeface="Franklin Gothic Book" panose="020B0503020102020204" charset="0"/>
                <a:sym typeface="+mn-ea"/>
              </a:rPr>
              <a:t> module.</a:t>
            </a:r>
            <a:endParaRPr lang="en-US" sz="2000" dirty="0">
              <a:latin typeface="Franklin Gothic Book" panose="020B0503020102020204" charset="0"/>
              <a:cs typeface="Franklin Gothic Book" panose="020B0503020102020204" charset="0"/>
            </a:endParaRPr>
          </a:p>
          <a:p>
            <a:endParaRPr lang="en-US" sz="2000" dirty="0">
              <a:latin typeface="Franklin Gothic Book" panose="020B0503020102020204" charset="0"/>
              <a:cs typeface="Franklin Gothic Book" panose="020B0503020102020204" charset="0"/>
            </a:endParaRPr>
          </a:p>
          <a:p>
            <a:r>
              <a:rPr lang="en-US" sz="2000" b="1" dirty="0">
                <a:latin typeface="Franklin Gothic Book" panose="020B0503020102020204" charset="0"/>
                <a:cs typeface="Franklin Gothic Book" panose="020B0503020102020204" charset="0"/>
                <a:sym typeface="+mn-ea"/>
              </a:rPr>
              <a:t>5. File I/O Operations:</a:t>
            </a:r>
            <a:endParaRPr lang="en-US" sz="2000" b="1" dirty="0">
              <a:latin typeface="Franklin Gothic Book" panose="020B0503020102020204" charset="0"/>
              <a:cs typeface="Franklin Gothic Book" panose="020B0503020102020204" charset="0"/>
            </a:endParaRPr>
          </a:p>
          <a:p>
            <a:r>
              <a:rPr lang="en-US" sz="2000" dirty="0">
                <a:latin typeface="Franklin Gothic Book" panose="020B0503020102020204" charset="0"/>
                <a:cs typeface="Franklin Gothic Book" panose="020B0503020102020204" charset="0"/>
                <a:sym typeface="+mn-ea"/>
              </a:rPr>
              <a:t>   - Python's built-in file I/O functionalities were used for writing keystroke data to text and JSON files efficiently.</a:t>
            </a:r>
            <a:endParaRPr lang="en-US" sz="2000" dirty="0">
              <a:latin typeface="Franklin Gothic Book" panose="020B0503020102020204" charset="0"/>
              <a:cs typeface="Franklin Gothic Book" panose="020B0503020102020204" charset="0"/>
            </a:endParaRPr>
          </a:p>
          <a:p>
            <a:endParaRPr lang="en-US" sz="2000" dirty="0">
              <a:latin typeface="Franklin Gothic Book" panose="020B0503020102020204" charset="0"/>
              <a:cs typeface="Franklin Gothic Book" panose="020B0503020102020204" charset="0"/>
            </a:endParaRPr>
          </a:p>
          <a:p>
            <a:r>
              <a:rPr lang="en-US" sz="2000" b="1" dirty="0">
                <a:latin typeface="Franklin Gothic Book" panose="020B0503020102020204" charset="0"/>
                <a:cs typeface="Franklin Gothic Book" panose="020B0503020102020204" charset="0"/>
                <a:sym typeface="+mn-ea"/>
              </a:rPr>
              <a:t>6. Cross-Platform Compatibility:</a:t>
            </a:r>
            <a:endParaRPr lang="en-US" sz="2000" b="1" dirty="0">
              <a:latin typeface="Franklin Gothic Book" panose="020B0503020102020204" charset="0"/>
              <a:cs typeface="Franklin Gothic Book" panose="020B0503020102020204" charset="0"/>
            </a:endParaRPr>
          </a:p>
          <a:p>
            <a:r>
              <a:rPr lang="en-US" sz="2000" dirty="0">
                <a:latin typeface="Franklin Gothic Book" panose="020B0503020102020204" charset="0"/>
                <a:cs typeface="Franklin Gothic Book" panose="020B0503020102020204" charset="0"/>
                <a:sym typeface="+mn-ea"/>
              </a:rPr>
              <a:t>   - Python's inherent cross-platform compatibility ensured seamless operation on various operating systems without requiring platform-specific modifications.</a:t>
            </a:r>
            <a:endParaRPr lang="en-US" sz="2000" dirty="0">
              <a:latin typeface="Franklin Gothic Book" panose="020B0503020102020204" charset="0"/>
              <a:cs typeface="Franklin Gothic Book" panose="020B0503020102020204"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a:xfrm>
            <a:off x="581025" y="1232535"/>
            <a:ext cx="11029315" cy="4742815"/>
          </a:xfrm>
        </p:spPr>
        <p:txBody>
          <a:bodyPr>
            <a:normAutofit lnSpcReduction="10000"/>
          </a:bodyPr>
          <a:lstStyle/>
          <a:p>
            <a:pPr marL="0" indent="0">
              <a:buNone/>
            </a:pPr>
            <a:r>
              <a:rPr lang="en-US" sz="2000" b="1" dirty="0">
                <a:latin typeface="Franklin Gothic Book" panose="020B0503020102020204" charset="0"/>
                <a:ea typeface="+mn-lt"/>
                <a:cs typeface="Franklin Gothic Book" panose="020B0503020102020204" charset="0"/>
                <a:sym typeface="+mn-ea"/>
              </a:rPr>
              <a:t>1.</a:t>
            </a:r>
            <a:r>
              <a:rPr lang="en-US" sz="2000" b="1" dirty="0">
                <a:solidFill>
                  <a:schemeClr val="tx1"/>
                </a:solidFill>
                <a:latin typeface="Franklin Gothic Book" panose="020B0503020102020204" charset="0"/>
                <a:ea typeface="+mn-lt"/>
                <a:cs typeface="Franklin Gothic Book" panose="020B0503020102020204" charset="0"/>
                <a:sym typeface="+mn-ea"/>
              </a:rPr>
              <a:t>Algorithm:</a:t>
            </a:r>
            <a:endParaRPr lang="en-US" sz="2000" b="1" dirty="0">
              <a:solidFill>
                <a:schemeClr val="tx1"/>
              </a:solidFill>
              <a:latin typeface="Franklin Gothic Book" panose="020B0503020102020204" charset="0"/>
              <a:ea typeface="+mn-lt"/>
              <a:cs typeface="Franklin Gothic Book" panose="020B0503020102020204" charset="0"/>
            </a:endParaRPr>
          </a:p>
          <a:p>
            <a:pPr marL="0" indent="0">
              <a:buNone/>
            </a:pPr>
            <a:endParaRPr lang="en-US" sz="2000" b="1" dirty="0">
              <a:solidFill>
                <a:schemeClr val="tx1"/>
              </a:solidFill>
              <a:latin typeface="Franklin Gothic Book" panose="020B0503020102020204" charset="0"/>
              <a:ea typeface="+mn-lt"/>
              <a:cs typeface="Franklin Gothic Book" panose="020B0503020102020204" charset="0"/>
            </a:endParaRPr>
          </a:p>
          <a:p>
            <a:pPr>
              <a:buClr>
                <a:srgbClr val="000000"/>
              </a:buClr>
              <a:buSzPct val="100000"/>
              <a:buFont typeface="Wingdings" panose="05000000000000000000" charset="0"/>
              <a:buChar char="§"/>
            </a:pPr>
            <a:r>
              <a:rPr lang="en-US" sz="2000" dirty="0">
                <a:solidFill>
                  <a:schemeClr val="tx1"/>
                </a:solidFill>
                <a:latin typeface="Franklin Gothic Book" panose="020B0503020102020204" charset="0"/>
                <a:ea typeface="+mn-lt"/>
                <a:cs typeface="Franklin Gothic Book" panose="020B0503020102020204" charset="0"/>
                <a:sym typeface="+mn-ea"/>
              </a:rPr>
              <a:t>The keylogger application continuously monitors keyboard events using the </a:t>
            </a:r>
            <a:r>
              <a:rPr lang="en-US" sz="2000" dirty="0" err="1">
                <a:solidFill>
                  <a:schemeClr val="tx1"/>
                </a:solidFill>
                <a:latin typeface="Franklin Gothic Book" panose="020B0503020102020204" charset="0"/>
                <a:ea typeface="+mn-lt"/>
                <a:cs typeface="Franklin Gothic Book" panose="020B0503020102020204" charset="0"/>
                <a:sym typeface="+mn-ea"/>
              </a:rPr>
              <a:t>pynput</a:t>
            </a:r>
            <a:r>
              <a:rPr lang="en-US" sz="2000" dirty="0">
                <a:solidFill>
                  <a:schemeClr val="tx1"/>
                </a:solidFill>
                <a:latin typeface="Franklin Gothic Book" panose="020B0503020102020204" charset="0"/>
                <a:ea typeface="+mn-lt"/>
                <a:cs typeface="Franklin Gothic Book" panose="020B0503020102020204" charset="0"/>
                <a:sym typeface="+mn-ea"/>
              </a:rPr>
              <a:t> library.</a:t>
            </a:r>
            <a:endParaRPr lang="en-US" sz="2000" dirty="0">
              <a:solidFill>
                <a:schemeClr val="tx1"/>
              </a:solidFill>
              <a:latin typeface="Franklin Gothic Book" panose="020B0503020102020204" charset="0"/>
              <a:ea typeface="+mn-lt"/>
              <a:cs typeface="Franklin Gothic Book" panose="020B0503020102020204" charset="0"/>
            </a:endParaRPr>
          </a:p>
          <a:p>
            <a:pPr>
              <a:buClr>
                <a:srgbClr val="000000"/>
              </a:buClr>
              <a:buSzPct val="100000"/>
              <a:buFont typeface="Wingdings" panose="05000000000000000000" charset="0"/>
              <a:buChar char="§"/>
            </a:pPr>
            <a:r>
              <a:rPr lang="en-US" sz="2000" dirty="0">
                <a:solidFill>
                  <a:schemeClr val="tx1"/>
                </a:solidFill>
                <a:latin typeface="Franklin Gothic Book" panose="020B0503020102020204" charset="0"/>
                <a:ea typeface="+mn-lt"/>
                <a:cs typeface="Franklin Gothic Book" panose="020B0503020102020204" charset="0"/>
                <a:sym typeface="+mn-ea"/>
              </a:rPr>
              <a:t> When a key is pressed, the application registers it as a "Pressed" event and adds the corresponding key to the keystroke log.</a:t>
            </a:r>
            <a:endParaRPr lang="en-US" sz="2000" dirty="0">
              <a:solidFill>
                <a:schemeClr val="tx1"/>
              </a:solidFill>
              <a:latin typeface="Franklin Gothic Book" panose="020B0503020102020204" charset="0"/>
              <a:ea typeface="+mn-lt"/>
              <a:cs typeface="Franklin Gothic Book" panose="020B0503020102020204" charset="0"/>
            </a:endParaRPr>
          </a:p>
          <a:p>
            <a:pPr>
              <a:buClr>
                <a:srgbClr val="000000"/>
              </a:buClr>
              <a:buSzPct val="100000"/>
              <a:buFont typeface="Wingdings" panose="05000000000000000000" charset="0"/>
              <a:buChar char="§"/>
            </a:pPr>
            <a:r>
              <a:rPr lang="en-US" sz="2000" dirty="0">
                <a:solidFill>
                  <a:schemeClr val="tx1"/>
                </a:solidFill>
                <a:latin typeface="Franklin Gothic Book" panose="020B0503020102020204" charset="0"/>
                <a:ea typeface="+mn-lt"/>
                <a:cs typeface="Franklin Gothic Book" panose="020B0503020102020204" charset="0"/>
                <a:sym typeface="+mn-ea"/>
              </a:rPr>
              <a:t>If a key is held down, the application records it as a "Held" event, ensuring that all keystrokes are accurately captured.</a:t>
            </a:r>
            <a:endParaRPr lang="en-US" sz="2000" dirty="0">
              <a:solidFill>
                <a:schemeClr val="tx1"/>
              </a:solidFill>
              <a:latin typeface="Franklin Gothic Book" panose="020B0503020102020204" charset="0"/>
              <a:ea typeface="+mn-lt"/>
              <a:cs typeface="Franklin Gothic Book" panose="020B0503020102020204" charset="0"/>
            </a:endParaRPr>
          </a:p>
          <a:p>
            <a:pPr>
              <a:buClr>
                <a:srgbClr val="000000"/>
              </a:buClr>
              <a:buSzPct val="100000"/>
              <a:buFont typeface="Wingdings" panose="05000000000000000000" charset="0"/>
              <a:buChar char="§"/>
            </a:pPr>
            <a:r>
              <a:rPr lang="en-US" sz="2000" dirty="0">
                <a:solidFill>
                  <a:schemeClr val="tx1"/>
                </a:solidFill>
                <a:latin typeface="Franklin Gothic Book" panose="020B0503020102020204" charset="0"/>
                <a:ea typeface="+mn-lt"/>
                <a:cs typeface="Franklin Gothic Book" panose="020B0503020102020204" charset="0"/>
                <a:sym typeface="+mn-ea"/>
              </a:rPr>
              <a:t>Upon releasing a key, the application logs it as a "Released" event and adds it to the keystroke log.</a:t>
            </a:r>
            <a:endParaRPr lang="en-US" sz="2000" dirty="0">
              <a:solidFill>
                <a:schemeClr val="tx1"/>
              </a:solidFill>
              <a:latin typeface="Franklin Gothic Book" panose="020B0503020102020204" charset="0"/>
              <a:ea typeface="+mn-lt"/>
              <a:cs typeface="Franklin Gothic Book" panose="020B0503020102020204" charset="0"/>
            </a:endParaRPr>
          </a:p>
          <a:p>
            <a:pPr>
              <a:buClr>
                <a:srgbClr val="000000"/>
              </a:buClr>
              <a:buSzPct val="100000"/>
              <a:buFont typeface="Wingdings" panose="05000000000000000000" charset="0"/>
              <a:buChar char="§"/>
            </a:pPr>
            <a:r>
              <a:rPr lang="en-US" sz="2000" dirty="0">
                <a:solidFill>
                  <a:schemeClr val="tx1"/>
                </a:solidFill>
                <a:latin typeface="Franklin Gothic Book" panose="020B0503020102020204" charset="0"/>
                <a:ea typeface="+mn-lt"/>
                <a:cs typeface="Franklin Gothic Book" panose="020B0503020102020204" charset="0"/>
                <a:sym typeface="+mn-ea"/>
              </a:rPr>
              <a:t>The captured keystrokes are stored in memory and periodically saved to both a text file ('key_log.txt') and a JSON file ('</a:t>
            </a:r>
            <a:r>
              <a:rPr lang="en-US" sz="2000" dirty="0" err="1">
                <a:solidFill>
                  <a:schemeClr val="tx1"/>
                </a:solidFill>
                <a:latin typeface="Franklin Gothic Book" panose="020B0503020102020204" charset="0"/>
                <a:ea typeface="+mn-lt"/>
                <a:cs typeface="Franklin Gothic Book" panose="020B0503020102020204" charset="0"/>
                <a:sym typeface="+mn-ea"/>
              </a:rPr>
              <a:t>key_log.json</a:t>
            </a:r>
            <a:r>
              <a:rPr lang="en-US" sz="2000" dirty="0">
                <a:solidFill>
                  <a:schemeClr val="tx1"/>
                </a:solidFill>
                <a:latin typeface="Franklin Gothic Book" panose="020B0503020102020204" charset="0"/>
                <a:ea typeface="+mn-lt"/>
                <a:cs typeface="Franklin Gothic Book" panose="020B0503020102020204" charset="0"/>
                <a:sym typeface="+mn-ea"/>
              </a:rPr>
              <a:t>') for persistence.</a:t>
            </a:r>
            <a:endParaRPr lang="en-US" sz="2000" dirty="0">
              <a:solidFill>
                <a:schemeClr val="tx1"/>
              </a:solidFill>
              <a:latin typeface="Franklin Gothic Book" panose="020B0503020102020204" charset="0"/>
              <a:ea typeface="+mn-lt"/>
              <a:cs typeface="Franklin Gothic Book" panose="020B0503020102020204" charset="0"/>
            </a:endParaRPr>
          </a:p>
          <a:p>
            <a:pPr>
              <a:buFont typeface="Arial" panose="020B0604020202020204" pitchFamily="34" charset="0"/>
              <a:buChar char="•"/>
            </a:pPr>
            <a:endParaRPr lang="en-IN" sz="1400" dirty="0">
              <a:solidFill>
                <a:schemeClr val="tx1"/>
              </a:solidFill>
              <a:latin typeface="Franklin Gothic Book" panose="020B0503020102020204" charset="0"/>
              <a:ea typeface="+mn-lt"/>
              <a:cs typeface="Franklin Gothic Book" panose="020B0503020102020204" charset="0"/>
            </a:endParaRPr>
          </a:p>
          <a:p>
            <a:pPr marL="305435" indent="-305435"/>
            <a:endParaRPr lang="en-IN" sz="1400" dirty="0">
              <a:solidFill>
                <a:schemeClr val="tx1"/>
              </a:solidFill>
              <a:latin typeface="Franklin Gothic Book" panose="020B0503020102020204" charset="0"/>
              <a:ea typeface="+mn-lt"/>
              <a:cs typeface="Franklin Gothic Book" panose="020B050302010202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Autofit/>
          </a:bodyPr>
          <a:p>
            <a:r>
              <a:rPr lang="en-US" sz="4000" b="1">
                <a:solidFill>
                  <a:schemeClr val="accent1"/>
                </a:solidFill>
                <a:latin typeface="Arial" panose="020B0604020202020204"/>
                <a:ea typeface="+mj-lt"/>
                <a:cs typeface="Arial" panose="020B0604020202020204"/>
                <a:sym typeface="+mn-ea"/>
              </a:rPr>
              <a:t>Algorithm &amp; Deployment</a:t>
            </a:r>
            <a:endParaRPr lang="en-US" sz="4000" b="1">
              <a:solidFill>
                <a:schemeClr val="accent1"/>
              </a:solidFill>
              <a:latin typeface="Arial" panose="020B0604020202020204"/>
              <a:ea typeface="+mj-lt"/>
              <a:cs typeface="Arial" panose="020B0604020202020204"/>
              <a:sym typeface="+mn-ea"/>
            </a:endParaRPr>
          </a:p>
        </p:txBody>
      </p:sp>
      <p:sp>
        <p:nvSpPr>
          <p:cNvPr id="5" name="Text Box 4"/>
          <p:cNvSpPr txBox="1"/>
          <p:nvPr/>
        </p:nvSpPr>
        <p:spPr>
          <a:xfrm>
            <a:off x="581025" y="1232535"/>
            <a:ext cx="11095355" cy="5533390"/>
          </a:xfrm>
          <a:prstGeom prst="rect">
            <a:avLst/>
          </a:prstGeom>
          <a:noFill/>
        </p:spPr>
        <p:txBody>
          <a:bodyPr wrap="square" rtlCol="0">
            <a:noAutofit/>
          </a:bodyPr>
          <a:p>
            <a:pPr marL="0" indent="0">
              <a:lnSpc>
                <a:spcPct val="120000"/>
              </a:lnSpc>
              <a:spcBef>
                <a:spcPts val="0"/>
              </a:spcBef>
              <a:spcAft>
                <a:spcPts val="0"/>
              </a:spcAft>
              <a:buNone/>
            </a:pPr>
            <a:r>
              <a:rPr lang="en-IN" dirty="0">
                <a:ea typeface="+mn-lt"/>
                <a:cs typeface="+mn-lt"/>
                <a:sym typeface="+mn-ea"/>
              </a:rPr>
              <a:t> </a:t>
            </a:r>
            <a:r>
              <a:rPr lang="en-US" sz="2000" b="1" dirty="0">
                <a:ea typeface="+mn-lt"/>
                <a:cs typeface="+mn-lt"/>
                <a:sym typeface="+mn-ea"/>
              </a:rPr>
              <a:t>2. </a:t>
            </a:r>
            <a:r>
              <a:rPr lang="en-US" sz="2000" b="1" dirty="0">
                <a:latin typeface="Franklin Gothic Book" panose="020B0503020102020204" charset="0"/>
                <a:ea typeface="+mn-lt"/>
                <a:cs typeface="Franklin Gothic Book" panose="020B0503020102020204" charset="0"/>
                <a:sym typeface="+mn-ea"/>
              </a:rPr>
              <a:t>Deployment:</a:t>
            </a:r>
            <a:endParaRPr lang="en-US" sz="2000" b="1" dirty="0">
              <a:latin typeface="Franklin Gothic Book" panose="020B0503020102020204" charset="0"/>
              <a:ea typeface="+mn-lt"/>
              <a:cs typeface="Franklin Gothic Book" panose="020B0503020102020204" charset="0"/>
              <a:sym typeface="+mn-ea"/>
            </a:endParaRPr>
          </a:p>
          <a:p>
            <a:pPr marL="0" indent="0">
              <a:lnSpc>
                <a:spcPct val="120000"/>
              </a:lnSpc>
              <a:spcBef>
                <a:spcPts val="0"/>
              </a:spcBef>
              <a:spcAft>
                <a:spcPts val="0"/>
              </a:spcAft>
              <a:buNone/>
            </a:pPr>
            <a:endParaRPr lang="en-US" sz="2000" b="1" dirty="0">
              <a:latin typeface="Franklin Gothic Book" panose="020B0503020102020204" charset="0"/>
              <a:ea typeface="+mn-lt"/>
              <a:cs typeface="Franklin Gothic Book" panose="020B0503020102020204" charset="0"/>
            </a:endParaRPr>
          </a:p>
          <a:p>
            <a:pPr marL="305435" indent="-305435" algn="just">
              <a:lnSpc>
                <a:spcPct val="120000"/>
              </a:lnSpc>
              <a:spcBef>
                <a:spcPts val="0"/>
              </a:spcBef>
              <a:spcAft>
                <a:spcPts val="0"/>
              </a:spcAft>
              <a:buFont typeface="Wingdings" panose="05000000000000000000" charset="0"/>
              <a:buChar char="§"/>
            </a:pPr>
            <a:r>
              <a:rPr lang="en-US" sz="2000" dirty="0">
                <a:latin typeface="Franklin Gothic Book" panose="020B0503020102020204" charset="0"/>
                <a:ea typeface="+mn-lt"/>
                <a:cs typeface="Franklin Gothic Book" panose="020B0503020102020204" charset="0"/>
                <a:sym typeface="+mn-ea"/>
              </a:rPr>
              <a:t>    The keylogger application is deployed as a standalone executable or script on the target system.</a:t>
            </a:r>
            <a:endParaRPr lang="en-US" sz="2000" dirty="0">
              <a:latin typeface="Franklin Gothic Book" panose="020B0503020102020204" charset="0"/>
              <a:ea typeface="+mn-lt"/>
              <a:cs typeface="Franklin Gothic Book" panose="020B0503020102020204" charset="0"/>
            </a:endParaRPr>
          </a:p>
          <a:p>
            <a:pPr marL="305435" indent="-305435" algn="just">
              <a:lnSpc>
                <a:spcPct val="120000"/>
              </a:lnSpc>
              <a:spcBef>
                <a:spcPts val="0"/>
              </a:spcBef>
              <a:spcAft>
                <a:spcPts val="0"/>
              </a:spcAft>
              <a:buFont typeface="Wingdings" panose="05000000000000000000" charset="0"/>
              <a:buChar char="§"/>
            </a:pPr>
            <a:r>
              <a:rPr lang="en-US" sz="2000" dirty="0">
                <a:latin typeface="Franklin Gothic Book" panose="020B0503020102020204" charset="0"/>
                <a:ea typeface="+mn-lt"/>
                <a:cs typeface="Franklin Gothic Book" panose="020B0503020102020204" charset="0"/>
                <a:sym typeface="+mn-ea"/>
              </a:rPr>
              <a:t>    Users can start the keylogger by executing the Python script or launching the executable file.</a:t>
            </a:r>
            <a:endParaRPr lang="en-US" sz="2000" dirty="0">
              <a:latin typeface="Franklin Gothic Book" panose="020B0503020102020204" charset="0"/>
              <a:ea typeface="+mn-lt"/>
              <a:cs typeface="Franklin Gothic Book" panose="020B0503020102020204" charset="0"/>
            </a:endParaRPr>
          </a:p>
          <a:p>
            <a:pPr marL="305435" indent="-305435" algn="just">
              <a:lnSpc>
                <a:spcPct val="120000"/>
              </a:lnSpc>
              <a:spcBef>
                <a:spcPts val="0"/>
              </a:spcBef>
              <a:spcAft>
                <a:spcPts val="0"/>
              </a:spcAft>
              <a:buFont typeface="Wingdings" panose="05000000000000000000" charset="0"/>
              <a:buChar char="§"/>
            </a:pPr>
            <a:r>
              <a:rPr lang="en-US" sz="2000" dirty="0">
                <a:latin typeface="Franklin Gothic Book" panose="020B0503020102020204" charset="0"/>
                <a:ea typeface="+mn-lt"/>
                <a:cs typeface="Franklin Gothic Book" panose="020B0503020102020204" charset="0"/>
                <a:sym typeface="+mn-ea"/>
              </a:rPr>
              <a:t>    The application operates in the background, discreetly capturing keyboard events without interfering with the user's normal activities.</a:t>
            </a:r>
            <a:endParaRPr lang="en-US" sz="2000" dirty="0">
              <a:latin typeface="Franklin Gothic Book" panose="020B0503020102020204" charset="0"/>
              <a:ea typeface="+mn-lt"/>
              <a:cs typeface="Franklin Gothic Book" panose="020B0503020102020204" charset="0"/>
            </a:endParaRPr>
          </a:p>
          <a:p>
            <a:pPr marL="305435" indent="-305435" algn="just">
              <a:lnSpc>
                <a:spcPct val="120000"/>
              </a:lnSpc>
              <a:spcBef>
                <a:spcPts val="0"/>
              </a:spcBef>
              <a:spcAft>
                <a:spcPts val="0"/>
              </a:spcAft>
              <a:buFont typeface="Wingdings" panose="05000000000000000000" charset="0"/>
              <a:buChar char="§"/>
            </a:pPr>
            <a:r>
              <a:rPr lang="en-US" sz="2000" dirty="0">
                <a:latin typeface="Franklin Gothic Book" panose="020B0503020102020204" charset="0"/>
                <a:ea typeface="+mn-lt"/>
                <a:cs typeface="Franklin Gothic Book" panose="020B0503020102020204" charset="0"/>
                <a:sym typeface="+mn-ea"/>
              </a:rPr>
              <a:t>    Users have the option to start and stop the keylogger as needed using the provided GUI buttons, ensuring flexibility and convenience.</a:t>
            </a:r>
            <a:endParaRPr lang="en-US" sz="2000" dirty="0">
              <a:latin typeface="Franklin Gothic Book" panose="020B0503020102020204" charset="0"/>
              <a:ea typeface="+mn-lt"/>
              <a:cs typeface="Franklin Gothic Book" panose="020B0503020102020204" charset="0"/>
            </a:endParaRPr>
          </a:p>
          <a:p>
            <a:pPr marL="305435" indent="-305435" algn="just">
              <a:lnSpc>
                <a:spcPct val="120000"/>
              </a:lnSpc>
              <a:spcBef>
                <a:spcPts val="0"/>
              </a:spcBef>
              <a:spcAft>
                <a:spcPts val="0"/>
              </a:spcAft>
              <a:buFont typeface="Wingdings" panose="05000000000000000000" charset="0"/>
              <a:buChar char="§"/>
            </a:pPr>
            <a:r>
              <a:rPr lang="en-US" sz="2000" dirty="0">
                <a:latin typeface="Franklin Gothic Book" panose="020B0503020102020204" charset="0"/>
                <a:ea typeface="+mn-lt"/>
                <a:cs typeface="Franklin Gothic Book" panose="020B0503020102020204" charset="0"/>
                <a:sym typeface="+mn-ea"/>
              </a:rPr>
              <a:t>    Upon stopping the keylogger, users can access the generated text and JSON log files to review captured keystrokes and analyze user activities.</a:t>
            </a:r>
            <a:endParaRPr lang="en-US" sz="2000" dirty="0">
              <a:latin typeface="Franklin Gothic Book" panose="020B0503020102020204" charset="0"/>
              <a:ea typeface="+mn-lt"/>
              <a:cs typeface="Franklin Gothic Book" panose="020B0503020102020204" charset="0"/>
            </a:endParaRPr>
          </a:p>
          <a:p>
            <a:pPr marL="305435" indent="-305435" algn="just">
              <a:lnSpc>
                <a:spcPct val="120000"/>
              </a:lnSpc>
              <a:spcBef>
                <a:spcPts val="0"/>
              </a:spcBef>
              <a:spcAft>
                <a:spcPts val="0"/>
              </a:spcAft>
              <a:buFont typeface="Wingdings" panose="05000000000000000000" charset="0"/>
              <a:buChar char="§"/>
            </a:pPr>
            <a:r>
              <a:rPr lang="en-US" sz="2000" dirty="0">
                <a:latin typeface="Franklin Gothic Book" panose="020B0503020102020204" charset="0"/>
                <a:ea typeface="+mn-lt"/>
                <a:cs typeface="Franklin Gothic Book" panose="020B0503020102020204" charset="0"/>
                <a:sym typeface="+mn-ea"/>
              </a:rPr>
              <a:t>    The deployment process is designed to be simple and intuitive, allowing users to deploy and utilize the keylogger application with ease.</a:t>
            </a:r>
            <a:endParaRPr lang="en-US" sz="2000" dirty="0">
              <a:latin typeface="Franklin Gothic Book" panose="020B0503020102020204" charset="0"/>
              <a:ea typeface="+mn-lt"/>
              <a:cs typeface="Franklin Gothic Book" panose="020B0503020102020204" charset="0"/>
            </a:endParaRPr>
          </a:p>
          <a:p>
            <a:pPr marL="0" indent="0" algn="just">
              <a:lnSpc>
                <a:spcPct val="120000"/>
              </a:lnSpc>
              <a:spcBef>
                <a:spcPts val="0"/>
              </a:spcBef>
              <a:spcAft>
                <a:spcPts val="0"/>
              </a:spcAft>
              <a:buNone/>
            </a:pPr>
            <a:r>
              <a:rPr lang="en-US" sz="2000" dirty="0">
                <a:latin typeface="Franklin Gothic Book" panose="020B0503020102020204" charset="0"/>
                <a:ea typeface="+mn-lt"/>
                <a:cs typeface="Franklin Gothic Book" panose="020B0503020102020204" charset="0"/>
                <a:sym typeface="+mn-ea"/>
              </a:rPr>
              <a:t>By implementing this algorithm and deployment strategy, the keylogger application effectively captures and logs keyboard events while ensuring seamless integration and usability on the target system. </a:t>
            </a:r>
            <a:endParaRPr lang="en-US" sz="2000">
              <a:latin typeface="Franklin Gothic Book" panose="020B0503020102020204" charset="0"/>
              <a:cs typeface="Franklin Gothic Book" panose="020B0503020102020204" charset="0"/>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p : p r o p e r t i e s   x m l n s : p = " h t t p : / / s c h e m a s . m i c r o s o f t . c o m / o f f i c e / 2 0 0 6 / m e t a d a t a / p r o p e r t i e s "   x m l n s : x s i = " h t t p : / / w w w . w 3 . o r g / 2 0 0 1 / X M L S c h e m a - i n s t a n c e "   x m l n s : p c = " h t t p : / / s c h e m a s . m i c r o s o f t . c o m / o f f i c e / i n f o p a t h / 2 0 0 7 / P a r t n e r C o n t r o l s " > < d o c u m e n t M a n a g e m e n t > < M e d i a S e r v i c e K e y P o i n t s   x m l n s = " 9 1 6 2 b d 5 b - 4 e d 9 - 4 d a 3 - b 3 7 6 - 0 5 2 0 4 5 8 0 b a 3 f "   x s i : n i l = " t r u e " / > < _ a c t i v i t y   x m l n s = " 9 1 6 2 b d 5 b - 4 e d 9 - 4 d a 3 - b 3 7 6 - 0 5 2 0 4 5 8 0 b a 3 f "   x s i : n i l = " t r u e " / > < / d o c u m e n t M a n a g e m e n t > < / p : p r o p e r t i e s > 
</file>

<file path=customXml/item2.xml>��< ? m s o - c o n t e n t T y p e ? > < F o r m T e m p l a t e s   x m l n s = " h t t p : / / s c h e m a s . m i c r o s o f t . c o m / s h a r e p o i n t / v 3 / c o n t e n t t y p e / f o r m s " > < D i s p l a y > D o c u m e n t L i b r a r y F o r m < / D i s p l a y > < E d i t > D o c u m e n t L i b r a r y F o r m < / E d i t > < N e w > D o c u m e n t L i b r a r y F o r m < / N e w > < / F o r m T e m p l a t e s > 
</file>

<file path=customXml/item3.xml>��< ? x m l   v e r s i o n = " 1 . 0 " ? > < c t : c o n t e n t T y p e S c h e m a   c t : _ = " "   m a : _ = " "   m a : c o n t e n t T y p e N a m e = " D o c u m e n t "   m a : c o n t e n t T y p e I D = " 0 x 0 1 0 1 0 0 0 F 1 8 7 2 1 8 8 A B C F C 4 8 B E C A 6 C 8 7 E 8 A C 3 2 8 5 "   m a : c o n t e n t T y p e V e r s i o n = " 1 7 "   m a : c o n t e n t T y p e D e s c r i p t i o n = " C r e a t e   a   n e w   d o c u m e n t . "   m a : c o n t e n t T y p e S c o p e = " "   m a : v e r s i o n I D = " 5 5 a 1 5 8 6 7 5 e 0 8 9 c 6 a 8 5 a b 0 f 8 3 b 8 9 e 1 a 1 5 "   x m l n s : c t = " h t t p : / / s c h e m a s . m i c r o s o f t . c o m / o f f i c e / 2 0 0 6 / m e t a d a t a / c o n t e n t T y p e "   x m l n s : m a = " h t t p : / / s c h e m a s . m i c r o s o f t . c o m / o f f i c e / 2 0 0 6 / m e t a d a t a / p r o p e r t i e s / m e t a A t t r i b u t e s " >  
 < x s d : s c h e m a   t a r g e t N a m e s p a c e = " h t t p : / / s c h e m a s . m i c r o s o f t . c o m / o f f i c e / 2 0 0 6 / m e t a d a t a / p r o p e r t i e s "   m a : r o o t = " t r u e "   m a : f i e l d s I D = " b 3 5 f 0 8 2 3 0 8 8 6 4 f a 1 6 1 c 4 a 0 a 9 e c a 3 5 e f f " 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e l e m e n t   r e f = " n s 3 : M e d i a S e r v i c e O b j e c t D e t e c t o r V e r s i o n s "   m i n O c c u r s = " 0 " / >  
 < x s d : e l e m e n t   r e f = " n s 3 : M e d i a S e r v i c e S y s t e m T a g s " 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e l e m e n t   n a m e = " M e d i a S e r v i c e O b j e c t D e t e c t o r V e r s i o n s "   m a : i n d e x = " 2 3 " 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2 4 "   n i l l a b l e = " t r u e "   m a : d i s p l a y N a m e = " M e d i a S e r v i c e S y s t e m T a g s "   m a : h i d d e n = " t r u e "   m a : i n t e r n a l N a m e = " M e d i a S e r v i c e S y s t e m T a g s "   m a : r e a d O n l y = " t r u e " > 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Props1.xml><?xml version="1.0" encoding="utf-8"?>
<ds:datastoreItem xmlns:ds="http://schemas.openxmlformats.org/officeDocument/2006/customXml" ds:itemID="{8D289AE2-D2AE-49D1-AFAC-3A79F6794255}">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6E816721-11E4-4989-8472-AB5A7EC20404}">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9893</Words>
  <Application>WPS Presentation</Application>
  <PresentationFormat>Widescreen</PresentationFormat>
  <Paragraphs>174</Paragraphs>
  <Slides>19</Slides>
  <Notes>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19</vt:i4>
      </vt:variant>
    </vt:vector>
  </HeadingPairs>
  <TitlesOfParts>
    <vt:vector size="39" baseType="lpstr">
      <vt:lpstr>Arial</vt:lpstr>
      <vt:lpstr>SimSun</vt:lpstr>
      <vt:lpstr>Wingdings</vt:lpstr>
      <vt:lpstr>Wingdings 2</vt:lpstr>
      <vt:lpstr>Arial</vt:lpstr>
      <vt:lpstr>Calibri</vt:lpstr>
      <vt:lpstr>Calibri Light</vt:lpstr>
      <vt:lpstr>Microsoft YaHei</vt:lpstr>
      <vt:lpstr>Arial Unicode MS</vt:lpstr>
      <vt:lpstr>Franklin Gothic Demi</vt:lpstr>
      <vt:lpstr>Franklin Gothic Book</vt:lpstr>
      <vt:lpstr>Söhne</vt:lpstr>
      <vt:lpstr>Segoe Print</vt:lpstr>
      <vt:lpstr>Freestyle Script</vt:lpstr>
      <vt:lpstr>Franklin Gothic Demi Cond</vt:lpstr>
      <vt:lpstr>Bahnschrift</vt:lpstr>
      <vt:lpstr>Segoe UI</vt:lpstr>
      <vt:lpstr>Bahnschrift Condensed</vt:lpstr>
      <vt:lpstr>Wingdings</vt:lpstr>
      <vt:lpstr>DividendVTI</vt:lpstr>
      <vt:lpstr>PROJECT TITLE</vt:lpstr>
      <vt:lpstr>OUTLINE</vt:lpstr>
      <vt:lpstr>Problem Statement</vt:lpstr>
      <vt:lpstr>Proposed Solution</vt:lpstr>
      <vt:lpstr>PowerPoint 演示文稿</vt:lpstr>
      <vt:lpstr>System  Approach</vt:lpstr>
      <vt:lpstr>PowerPoint 演示文稿</vt:lpstr>
      <vt:lpstr>Algorithm &amp; Deployment</vt:lpstr>
      <vt:lpstr>PowerPoint 演示文稿</vt:lpstr>
      <vt:lpstr>Result</vt:lpstr>
      <vt:lpstr>PowerPoint 演示文稿</vt:lpstr>
      <vt:lpstr>PowerPoint 演示文稿</vt:lpstr>
      <vt:lpstr>PowerPoint 演示文稿</vt:lpstr>
      <vt:lpstr>PowerPoint 演示文稿</vt:lpstr>
      <vt:lpstr>Conclusion</vt:lpstr>
      <vt:lpstr>PowerPoint 演示文稿</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diya arshiya</cp:lastModifiedBy>
  <cp:revision>24</cp:revision>
  <dcterms:created xsi:type="dcterms:W3CDTF">2021-05-26T16:50:00Z</dcterms:created>
  <dcterms:modified xsi:type="dcterms:W3CDTF">2024-04-05T17:04:53Z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01D4288899884554941AC5DE238F3B24_13</vt:lpwstr>
  </property>
  <property fmtid="{D5CDD505-2E9C-101B-9397-08002B2CF9AE}" pid="4" name="KSOProductBuildVer">
    <vt:lpwstr>1033-12.2.0.13489</vt:lpwstr>
  </property>
</Properties>
</file>