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9144000"/>
  <p:notesSz cx="6858000" cy="9144000"/>
  <p:embeddedFontLst>
    <p:embeddedFont>
      <p:font typeface="Arim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rim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rimo-italic.fntdata"/><Relationship Id="rId30" Type="http://schemas.openxmlformats.org/officeDocument/2006/relationships/font" Target="fonts/Arim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Arim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              E          X          T            </a:t>
            </a:r>
            <a:r>
              <a:rPr lang="en-US"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E      D     I            T         O       R</a:t>
            </a:r>
            <a:endParaRPr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-US" u="sng">
                <a:latin typeface="Arial"/>
                <a:ea typeface="Arial"/>
                <a:cs typeface="Arial"/>
                <a:sym typeface="Arial"/>
              </a:rPr>
              <a:t>INTERACTION LANGUAGE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6385" lvl="1" marL="756285" marR="76835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interaction language provides communication with  the editor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6385" lvl="1" marL="756285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The interaction language could be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2" marL="1155700" rtl="0" algn="just"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lang="en-US" sz="2200" u="sng">
                <a:latin typeface="Times New Roman"/>
                <a:ea typeface="Times New Roman"/>
                <a:cs typeface="Times New Roman"/>
                <a:sym typeface="Times New Roman"/>
              </a:rPr>
              <a:t>typing oriented or text command oriented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3689" lvl="0" marL="856614" marR="5080" rtl="0" algn="just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Typing oriented or text command oriented  interaction was with oldest editors, in the form of use  of commands, use of function keys, control keys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2" marL="1155700" rtl="0" algn="just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u="sng">
                <a:latin typeface="Times New Roman"/>
                <a:ea typeface="Times New Roman"/>
                <a:cs typeface="Times New Roman"/>
                <a:sym typeface="Times New Roman"/>
              </a:rPr>
              <a:t>menu-oriented user interface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8614" lvl="0" marL="891539" marR="314325" rtl="0" algn="just">
              <a:lnSpc>
                <a:spcPct val="101400"/>
              </a:lnSpc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Menu-oriented user interface has menu with a  multiple choice set  of text strings or icons.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876935" rtl="0" algn="just">
              <a:lnSpc>
                <a:spcPct val="100000"/>
              </a:lnSpc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Display area for text is limited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876935" rtl="0" algn="just">
              <a:lnSpc>
                <a:spcPct val="100000"/>
              </a:lnSpc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Menus can be turned on or off.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EDITOR STRUCTURE</a:t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55600" marR="48133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Command language Processor	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accepts command,  uses semantic routines – performs functions such as  editing and viewing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88265" rtl="0" algn="just">
              <a:lnSpc>
                <a:spcPct val="15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semantic routines 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involve traveling, editing, viewing  and display functions.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rtl="0" algn="just">
              <a:lnSpc>
                <a:spcPct val="15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✔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Editing operations are specified explicitly by the user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rtl="0" algn="just">
              <a:lnSpc>
                <a:spcPct val="150000"/>
              </a:lnSpc>
              <a:spcBef>
                <a:spcPts val="26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✔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Display operations are specified implicitly by the editor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55880" rtl="0" algn="just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✔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Traveling and viewing operations may be invoked  either explicitly by the user or implicitly by the editing  operations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342900" lvl="0" marL="355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In editing a document,</a:t>
            </a:r>
            <a:endParaRPr/>
          </a:p>
          <a:p>
            <a:pPr indent="-342900" lvl="0" marL="355600" rtl="0" algn="l">
              <a:lnSpc>
                <a:spcPct val="150000"/>
              </a:lnSpc>
              <a:spcBef>
                <a:spcPts val="235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131445" rtl="0" algn="l">
              <a:lnSpc>
                <a:spcPct val="150000"/>
              </a:lnSpc>
              <a:spcBef>
                <a:spcPts val="54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✔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the start of the area to be edited is determined by the  current editing pointer maintained by the editing  component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184150" rtl="0" algn="l">
              <a:lnSpc>
                <a:spcPct val="150000"/>
              </a:lnSpc>
              <a:spcBef>
                <a:spcPts val="5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✔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Editing component is a collection of modules dealing  with editing tasks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80010" rtl="0" algn="l">
              <a:lnSpc>
                <a:spcPct val="15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✔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Current editing pointer can be set or reset due to next  paragraph, next screen, cut paragraph, paste  paragraph etc..,.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154940" lvl="0" marL="342900" rtl="0" algn="l">
              <a:lnSpc>
                <a:spcPct val="15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55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When editing command is issued,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rtl="0" algn="just">
              <a:lnSpc>
                <a:spcPct val="15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✔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editing component invokes the editing filter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rtl="0" algn="just">
              <a:lnSpc>
                <a:spcPct val="150000"/>
              </a:lnSpc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✔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generates a new editing buffer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666115" rtl="0" algn="just">
              <a:lnSpc>
                <a:spcPct val="15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✔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contains part of the document to be edited from  current editing pointer.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615950" rtl="0" algn="just">
              <a:lnSpc>
                <a:spcPct val="150000"/>
              </a:lnSpc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✔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Filtering and editing may be interleaved, with no  explicit editor buffer being created.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rtl="0" algn="l">
              <a:lnSpc>
                <a:spcPct val="15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55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In viewing a document,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5080" rtl="0" algn="just">
              <a:lnSpc>
                <a:spcPct val="150000"/>
              </a:lnSpc>
              <a:spcBef>
                <a:spcPts val="51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✔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the start of the area to be viewed is determined by the  current viewing pointer maintained by the viewing  component.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787400" rtl="0" algn="just">
              <a:lnSpc>
                <a:spcPct val="150000"/>
              </a:lnSpc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✔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Viewing component is a collection of modules  responsible for determining the next view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32384" rtl="0" algn="just">
              <a:lnSpc>
                <a:spcPct val="150000"/>
              </a:lnSpc>
              <a:spcBef>
                <a:spcPts val="53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✔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Current viewing pointer can be set or reset as a result  of previous editing operation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55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When display needs to be updated,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106679" rtl="0" algn="l">
              <a:lnSpc>
                <a:spcPct val="150000"/>
              </a:lnSpc>
              <a:spcBef>
                <a:spcPts val="49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✔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viewing component invokes the viewing filter – generates a  new viewing buffer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371475" rtl="0" algn="l">
              <a:lnSpc>
                <a:spcPct val="15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✔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contains part of the document to be viewed from current  viewing pointer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✔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In case of line editors – viewing buffer may contain the current line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5080" rtl="0" algn="l">
              <a:lnSpc>
                <a:spcPct val="150000"/>
              </a:lnSpc>
              <a:spcBef>
                <a:spcPts val="49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✔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Screen editors - viewing buffer contains a rectangular cutout  of the quarter plane of the text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55600" marR="825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Viewing buffer is then passed to the display component  of the editor, which produces a display by mapping the  buffer to a rectangular subset of the screen – called a  window.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24765" rtl="0" algn="just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The editing and viewing buffers may be identical or may  be completely disjoint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rtl="0" algn="just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✔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Identical – user edits the text directly on the screen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rtl="0" algn="just">
              <a:lnSpc>
                <a:spcPct val="150000"/>
              </a:lnSpc>
              <a:spcBef>
                <a:spcPts val="229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✔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Disjoint – Find and Replace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222884" lvl="0" marL="527685" marR="117475" rtl="0" algn="just">
              <a:lnSpc>
                <a:spcPct val="150000"/>
              </a:lnSpc>
              <a:spcBef>
                <a:spcPts val="489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(For example, there are 150 lines of text, user is in 100th line,  decides to change all occurrences of ‘text editor’ with ‘editor’).</a:t>
            </a:r>
            <a:endParaRPr/>
          </a:p>
          <a:p>
            <a:pPr indent="-1397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55600" marR="28067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The editing and viewing buffers can also be partially  overlapped, or one may be completely contained in the other Windows typically cover entire screen or a rectangular portion  of it.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587375" rtl="0" algn="just">
              <a:lnSpc>
                <a:spcPct val="2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May show different portions of the same file or portions of  different file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rtl="0" algn="just">
              <a:lnSpc>
                <a:spcPct val="2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Inter-file editing operations are possible.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rtl="0" algn="l">
              <a:lnSpc>
                <a:spcPct val="2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4" name="Google Shape;194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55600" marR="50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The components of the editor deal with a user document on two  levels :</a:t>
            </a:r>
            <a:endParaRPr/>
          </a:p>
          <a:p>
            <a:pPr indent="-342900" lvl="1" marL="885825" rtl="0" algn="l">
              <a:lnSpc>
                <a:spcPct val="15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main memory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42900" lvl="1" marL="885825" rtl="0" algn="l">
              <a:lnSpc>
                <a:spcPct val="150000"/>
              </a:lnSpc>
              <a:spcBef>
                <a:spcPts val="265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disk file system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42900" lvl="0" marL="401320" marR="465455" rtl="0" algn="l">
              <a:lnSpc>
                <a:spcPct val="15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Loading an entire document into main memory may be  infeasible – only part is loaded – demand paging is used –  uses editor paging routines.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2900" lvl="0" marL="401320" marR="64008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Documents may not be stored sequentially as a string of  characters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2900" lvl="0" marL="401320" marR="7112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Uses separate editor data structure that allows addition,  deletion, and modification with a minimum of I/O and character  movement.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54940" lvl="0" marL="342900" rtl="0" algn="l">
              <a:lnSpc>
                <a:spcPct val="15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Overview of editing process</a:t>
            </a:r>
            <a:endParaRPr/>
          </a:p>
          <a:p>
            <a:pPr indent="-342900" lvl="0" marL="342900" rtl="0" algn="l">
              <a:lnSpc>
                <a:spcPct val="2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User interface</a:t>
            </a:r>
            <a:endParaRPr/>
          </a:p>
          <a:p>
            <a:pPr indent="-342900" lvl="0" marL="342900" rtl="0" algn="l">
              <a:lnSpc>
                <a:spcPct val="2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Editor structure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00" name="Google Shape;200;p3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700" lvl="0" marL="12700" marR="34163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Editors function in three basic types of computing  environments: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4004" lvl="0" marL="1053465" rtl="0" algn="just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2600"/>
              <a:buAutoNum type="arabicPeriod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Time sharing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1057910" rtl="0" algn="just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2600"/>
              <a:buAutoNum type="arabicPeriod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Stand-alone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1057910" rtl="0" algn="just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rabicPeriod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Distributed</a:t>
            </a:r>
            <a:endParaRPr/>
          </a:p>
          <a:p>
            <a:pPr indent="-12700" lvl="0" marL="12700" marR="1346835" rtl="0" algn="just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Each type of environment imposes some constraints   on the design of an editor.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u="sng">
                <a:latin typeface="Times New Roman"/>
                <a:ea typeface="Times New Roman"/>
                <a:cs typeface="Times New Roman"/>
                <a:sym typeface="Times New Roman"/>
              </a:rPr>
              <a:t>TIME SHARING ENVIRONMENT: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206" name="Google Shape;206;p3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73380" lvl="0" marL="386080" marR="508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 time sharing environment, editor must function  swiftly within the context of the load on the  computer’s processor, memory and I/O devices.</a:t>
            </a:r>
            <a:endParaRPr/>
          </a:p>
          <a:p>
            <a:pPr indent="-170180" lvl="0" marL="386080" marR="5080" rtl="0" algn="just">
              <a:lnSpc>
                <a:spcPct val="20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-US" u="sng">
                <a:latin typeface="Arial"/>
                <a:ea typeface="Arial"/>
                <a:cs typeface="Arial"/>
                <a:sym typeface="Arial"/>
              </a:rPr>
              <a:t>STAND ALONE ENVIRONMENT</a:t>
            </a:r>
            <a:endParaRPr/>
          </a:p>
        </p:txBody>
      </p:sp>
      <p:sp>
        <p:nvSpPr>
          <p:cNvPr id="212" name="Google Shape;212;p3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55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marR="5080" rtl="0" algn="just">
              <a:lnSpc>
                <a:spcPct val="200000"/>
              </a:lnSpc>
              <a:spcBef>
                <a:spcPts val="57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In stand-alone environment, editors on stand-  alone system are built with all the functions to  carry out editing and viewing operations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rtl="0" algn="l">
              <a:lnSpc>
                <a:spcPct val="200000"/>
              </a:lnSpc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The help of the OS may also be taken to carry out some tasks like demand paging.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120650" lvl="0" marL="34290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t/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-US" u="sng">
                <a:latin typeface="Arial"/>
                <a:ea typeface="Arial"/>
                <a:cs typeface="Arial"/>
                <a:sym typeface="Arial"/>
              </a:rPr>
              <a:t>DISTRIBUTED ENVIRONMENT :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218" name="Google Shape;218;p3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90855" lvl="0" marL="503555" marR="508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 distributed environment, editor has both  functions of stand-alone editor; to run independently on  each user’s machine and like a time sharing editor,  contend for shared resources such as files</a:t>
            </a:r>
            <a:endParaRPr/>
          </a:p>
          <a:p>
            <a:pPr indent="-139700" lvl="0" marL="34290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533400" y="1600200"/>
            <a:ext cx="8153400" cy="3724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55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Allows to edit a text file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just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common editing features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6870" lvl="1" marL="826769" marR="0" rtl="0" algn="just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Deleting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6870" lvl="1" marL="826769" marR="0" rtl="0" algn="just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Replacing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6870" lvl="1" marL="826769" marR="0" rtl="0" algn="just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Pasting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6870" lvl="1" marL="826769" marR="0" rtl="0" algn="just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Saving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6870" lvl="1" marL="826769" marR="0" rtl="0" algn="just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Searching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just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Windows OS -    Notepad,WordPad,Microsoft Word.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just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UNIX OS	-      vi,emacs ,jed,pico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55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An interactive editor is a computer program that allows a user to create and revise a target document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5080" rtl="0" algn="just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Document includes objects such as computer diagrams, text, equations,  tables, line art, photographs etc…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17399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 text editors, </a:t>
            </a:r>
            <a:r>
              <a:rPr i="1" lang="en-US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character strings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are the primary elements of the target  text.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700" lvl="0" marL="12700" marR="41275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Document-editing process in an interactive user  computer has  four tasks:</a:t>
            </a:r>
            <a:endParaRPr/>
          </a:p>
          <a:p>
            <a:pPr indent="139700" lvl="0" marL="12700" marR="412750" rtl="0" algn="just">
              <a:lnSpc>
                <a:spcPct val="80000"/>
              </a:lnSpc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78130" lvl="1" marL="36068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Select the part of the target document to be viewed and manipulated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78765" lvl="1" marL="361315" rtl="0" algn="just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Determine how to format this view on-line and how to display it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78765" lvl="1" marL="361315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Specify and execute operations that modify the target document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78765" lvl="1" marL="361315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Update the view appropriately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r>
              <a:rPr lang="en-US">
                <a:latin typeface="Arial"/>
                <a:ea typeface="Arial"/>
                <a:cs typeface="Arial"/>
                <a:sym typeface="Arial"/>
              </a:rPr>
              <a:t>Types of editors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15494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u="sng">
                <a:latin typeface="Times New Roman"/>
                <a:ea typeface="Times New Roman"/>
                <a:cs typeface="Times New Roman"/>
                <a:sym typeface="Times New Roman"/>
              </a:rPr>
              <a:t>Manuscript-oriented editor :</a:t>
            </a:r>
            <a:endParaRPr/>
          </a:p>
          <a:p>
            <a:pPr indent="-154940" lvl="0" marL="3556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522605" lvl="0" marL="12700" marR="5080" rtl="0" algn="just">
              <a:lnSpc>
                <a:spcPct val="78125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Manuscript-oriented editor is associated   with  characters, words, lines, sentences and paragraphs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4940" lvl="0" marL="34290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rtl="0" algn="l"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n-US" u="sng">
                <a:latin typeface="Times New Roman"/>
                <a:ea typeface="Times New Roman"/>
                <a:cs typeface="Times New Roman"/>
                <a:sym typeface="Times New Roman"/>
              </a:rPr>
              <a:t>Program oriented editors:</a:t>
            </a:r>
            <a:endParaRPr/>
          </a:p>
          <a:p>
            <a:pPr indent="-342900" lvl="0" marL="355600" rtl="0" algn="l"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522605" lvl="0" marL="12700" marR="69215" rtl="0" algn="just">
              <a:lnSpc>
                <a:spcPct val="8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Program-oriented editors are associated with  identifiers, keywords, statements.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User interface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70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user interface is concerned with</a:t>
            </a:r>
            <a:endParaRPr/>
          </a:p>
          <a:p>
            <a:pPr indent="-437514" lvl="0" marL="1364615" rtl="0" algn="l">
              <a:spcBef>
                <a:spcPts val="86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input devices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437514" lvl="0" marL="1364615" rtl="0" algn="l">
              <a:spcBef>
                <a:spcPts val="869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output devices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437514" lvl="0" marL="1364615" rtl="0" algn="l">
              <a:spcBef>
                <a:spcPts val="74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interaction language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-US" u="sng">
                <a:latin typeface="Arial"/>
                <a:ea typeface="Arial"/>
                <a:cs typeface="Arial"/>
                <a:sym typeface="Arial"/>
              </a:rPr>
              <a:t>INPUT DEVICES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 :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69850" lvl="1" marL="231775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5833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The input devices are used to enter elements  of text being edited, to enter commands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43204" lvl="1" marL="1170305" rtl="0" algn="just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ct val="95833"/>
              <a:buFont typeface="Noto Sans Symbols"/>
              <a:buChar char="⮚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Input Devices are divided into three categories:</a:t>
            </a:r>
            <a:endParaRPr/>
          </a:p>
          <a:p>
            <a:pPr indent="-108108" lvl="1" marL="1170305" rtl="0" algn="just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ct val="95833"/>
              <a:buFont typeface="Noto Sans Symbols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514350" lvl="1" marL="1441451" rtl="0" algn="just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ct val="95833"/>
              <a:buFont typeface="Calibri"/>
              <a:buAutoNum type="arabicPeriod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text devices -	keyboard</a:t>
            </a:r>
            <a:endParaRPr/>
          </a:p>
          <a:p>
            <a:pPr indent="-514350" lvl="1" marL="1441451" rtl="0" algn="just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ct val="95833"/>
              <a:buFont typeface="Calibri"/>
              <a:buAutoNum type="arabicPeriod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button devices -	special function keys,  symbols on the screen</a:t>
            </a:r>
            <a:endParaRPr/>
          </a:p>
          <a:p>
            <a:pPr indent="-514350" lvl="1" marL="1441451" rtl="0" algn="just"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ct val="95833"/>
              <a:buFont typeface="Calibri"/>
              <a:buAutoNum type="arabicPeriod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Locator devices -	mouse, data tablet.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43204" lvl="1" marL="1170305" rtl="0" algn="just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ct val="95833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1" marL="1155700" marR="685165" rtl="0" algn="just">
              <a:lnSpc>
                <a:spcPct val="98800"/>
              </a:lnSpc>
              <a:spcBef>
                <a:spcPts val="610"/>
              </a:spcBef>
              <a:spcAft>
                <a:spcPts val="0"/>
              </a:spcAft>
              <a:buClr>
                <a:schemeClr val="dk1"/>
              </a:buClr>
              <a:buSzPct val="95833"/>
              <a:buFont typeface="Noto Sans Symbols"/>
              <a:buChar char="⮚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There are voice input devices which  translates spoken words to their textual  equivalents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-US" u="sng">
                <a:latin typeface="Arial"/>
                <a:ea typeface="Arial"/>
                <a:cs typeface="Arial"/>
                <a:sym typeface="Arial"/>
              </a:rPr>
              <a:t>OUTPUT DEVICES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4000"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n-US" sz="4000"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6385" lvl="1" marL="756285" marR="257175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The output devices, lets the user view the  elements being edited and the results of the  editing operations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86385" lvl="1" marL="756285" rtl="0" algn="just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Some of the output devices are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75285" lvl="2" marL="1759585" rtl="0" algn="just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Teletypewriters(first output devices)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79729" lvl="2" marL="1764029" rtl="0" algn="just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(Cathode ray tube (CRT) technology)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75285" lvl="2" marL="1759585" rtl="0" algn="just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TFT Monitors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79729" lvl="2" marL="1764029" rtl="0" algn="just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Printers (Hard-copy)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