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84" r:id="rId3"/>
    <p:sldId id="299" r:id="rId4"/>
    <p:sldId id="289" r:id="rId5"/>
    <p:sldId id="300" r:id="rId6"/>
    <p:sldId id="290" r:id="rId7"/>
    <p:sldId id="291" r:id="rId8"/>
    <p:sldId id="292" r:id="rId9"/>
    <p:sldId id="293" r:id="rId10"/>
    <p:sldId id="264" r:id="rId11"/>
    <p:sldId id="327" r:id="rId12"/>
    <p:sldId id="266" r:id="rId13"/>
    <p:sldId id="328" r:id="rId14"/>
    <p:sldId id="302" r:id="rId15"/>
    <p:sldId id="301" r:id="rId16"/>
    <p:sldId id="304" r:id="rId17"/>
    <p:sldId id="303" r:id="rId18"/>
    <p:sldId id="276" r:id="rId19"/>
    <p:sldId id="277" r:id="rId20"/>
    <p:sldId id="278" r:id="rId21"/>
    <p:sldId id="279" r:id="rId22"/>
    <p:sldId id="280" r:id="rId23"/>
    <p:sldId id="312" r:id="rId24"/>
    <p:sldId id="314" r:id="rId25"/>
    <p:sldId id="313" r:id="rId26"/>
    <p:sldId id="315" r:id="rId27"/>
    <p:sldId id="306" r:id="rId28"/>
    <p:sldId id="281" r:id="rId29"/>
    <p:sldId id="283" r:id="rId30"/>
    <p:sldId id="282" r:id="rId31"/>
    <p:sldId id="305" r:id="rId32"/>
    <p:sldId id="307" r:id="rId33"/>
    <p:sldId id="308" r:id="rId34"/>
    <p:sldId id="309" r:id="rId35"/>
    <p:sldId id="316" r:id="rId36"/>
    <p:sldId id="317" r:id="rId37"/>
    <p:sldId id="318" r:id="rId38"/>
    <p:sldId id="319" r:id="rId39"/>
    <p:sldId id="320" r:id="rId40"/>
    <p:sldId id="322" r:id="rId41"/>
    <p:sldId id="324" r:id="rId42"/>
    <p:sldId id="321" r:id="rId43"/>
    <p:sldId id="329" r:id="rId44"/>
    <p:sldId id="330"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74728B-962C-44F5-AD22-FC9CCE25814D}" type="datetimeFigureOut">
              <a:rPr lang="en-US" smtClean="0"/>
              <a:pPr/>
              <a:t>23-Nov-16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2F9403C-075B-4C69-BA5A-74A31FEE0A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74728B-962C-44F5-AD22-FC9CCE25814D}" type="datetimeFigureOut">
              <a:rPr lang="en-US" smtClean="0"/>
              <a:pPr/>
              <a:t>23-Nov-16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2F9403C-075B-4C69-BA5A-74A31FEE0A4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2"/>
            <a:ext cx="8077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74728B-962C-44F5-AD22-FC9CCE25814D}" type="datetimeFigureOut">
              <a:rPr lang="en-US" smtClean="0"/>
              <a:pPr/>
              <a:t>23-Nov-16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2F9403C-075B-4C69-BA5A-74A31FEE0A4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74728B-962C-44F5-AD22-FC9CCE25814D}" type="datetimeFigureOut">
              <a:rPr lang="en-US" smtClean="0"/>
              <a:pPr/>
              <a:t>23-Nov-16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2F9403C-075B-4C69-BA5A-74A31FEE0A4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74728B-962C-44F5-AD22-FC9CCE25814D}" type="datetimeFigureOut">
              <a:rPr lang="en-US" smtClean="0"/>
              <a:pPr/>
              <a:t>23-Nov-16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2F9403C-075B-4C69-BA5A-74A31FEE0A4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4"/>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600204"/>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74728B-962C-44F5-AD22-FC9CCE25814D}" type="datetimeFigureOut">
              <a:rPr lang="en-US" smtClean="0"/>
              <a:pPr/>
              <a:t>23-Nov-16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2F9403C-075B-4C69-BA5A-74A31FEE0A4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74728B-962C-44F5-AD22-FC9CCE25814D}" type="datetimeFigureOut">
              <a:rPr lang="en-US" smtClean="0"/>
              <a:pPr/>
              <a:t>23-Nov-16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2F9403C-075B-4C69-BA5A-74A31FEE0A4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74728B-962C-44F5-AD22-FC9CCE25814D}" type="datetimeFigureOut">
              <a:rPr lang="en-US" smtClean="0"/>
              <a:pPr/>
              <a:t>23-Nov-16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2F9403C-075B-4C69-BA5A-74A31FEE0A4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74728B-962C-44F5-AD22-FC9CCE25814D}" type="datetimeFigureOut">
              <a:rPr lang="en-US" smtClean="0"/>
              <a:pPr/>
              <a:t>23-Nov-16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2F9403C-075B-4C69-BA5A-74A31FEE0A4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74728B-962C-44F5-AD22-FC9CCE25814D}" type="datetimeFigureOut">
              <a:rPr lang="en-US" smtClean="0"/>
              <a:pPr/>
              <a:t>23-Nov-16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2F9403C-075B-4C69-BA5A-74A31FEE0A4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74728B-962C-44F5-AD22-FC9CCE25814D}" type="datetimeFigureOut">
              <a:rPr lang="en-US" smtClean="0"/>
              <a:pPr/>
              <a:t>23-Nov-16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2F9403C-075B-4C69-BA5A-74A31FEE0A4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74728B-962C-44F5-AD22-FC9CCE25814D}" type="datetimeFigureOut">
              <a:rPr lang="en-US" smtClean="0"/>
              <a:pPr/>
              <a:t>23-Nov-16</a:t>
            </a:fld>
            <a:endParaRPr lang="en-US" dirty="0"/>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F9403C-075B-4C69-BA5A-74A31FEE0A4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635375"/>
            <a:ext cx="5562600" cy="1546225"/>
          </a:xfrm>
        </p:spPr>
        <p:txBody>
          <a:bodyPr>
            <a:normAutofit/>
          </a:bodyPr>
          <a:lstStyle/>
          <a:p>
            <a:pPr algn="ctr"/>
            <a:r>
              <a:rPr lang="en-US" b="1" dirty="0" smtClean="0"/>
              <a:t>ELEVATORS AND ESCALATORS</a:t>
            </a:r>
            <a:endParaRPr lang="en-US" b="1" dirty="0"/>
          </a:p>
        </p:txBody>
      </p:sp>
      <p:sp>
        <p:nvSpPr>
          <p:cNvPr id="13314" name="AutoShape 2" descr="data:image/jpeg;base64,/9j/4AAQSkZJRgABAQAAAQABAAD/2wCEAAkGBhQSERUUEhQWFRUWGBgYGBcYFxgVGhcXFhgXGBgXFxcXHCYfGhwjGRcYHy8gIycpLCwsGh8xNTAqNSYrLCkBCQoKDgwOGA8PFywcHBwpKSwpKSkpLCksKSkpKSksKSwsKSkpLCwsKSkpKSwpKSwsLCksKSwsKSwsKSwpLCwpLP/AABEIAMIBAwMBIgACEQEDEQH/xAAbAAABBQEBAAAAAAAAAAAAAAAFAAIDBAYHAf/EAEsQAAIAAwUEBgYJAgQDBwUAAAECAAMRBAUSITEGQVFhEyJxgZGhMkKxwdHwBxQjUmJykqLhgrIkM8LxQ1NjFTREc7PS4hZ0g5PD/8QAGAEBAQEBAQAAAAAAAAAAAAAAAQACAwT/xAAfEQEBAQADAQEBAQEBAAAAAAAAARECITESQVFhEwP/2gAMAwEAAhEDEQA/AM8ixMojxViVVjCJViQLHirEgESICHUjyHUgTwCPYVI9ESIR7hj2sIRIsMeQsMI5a5CJFChhnruz7M/ZlHhmncPE/CsSPpHoSIatxp2D41hy2YtuZvE/xBpetMA3gfPDWGmeNwY91PbSLUq6n4BRzPuETJdP3m8B7zD2g0zDwA8/hDTXie7L+YNLd6DdXtMAbz20s1ncoAXYZNgAoDwxEip7IsSVbCT6pPM5+ZiYXc2+g7/hDro2ilWoEyyajVWyYc+Y5iMvthtZMWa0mS2DBkzD0i1K0B3AV7a1h+Ytan6gBqa+URT5AANBHOrHtRaJbBulZxvVyWBHDPTtEbiVf0uYoKg0I1NPCHMQnZiCCBlVJq9tMM8eQ8os2J6zZX/UkFO/oiv90qBl1zqlPzov/wCwNJb3RPYp2E2ZvuzsB5Bpun6Z0aB1gYmTaV4dFMHfkf7RE+zb4pdslU9UOO9W/wDaPGKBndE85To0sp3q9BnxArE2wc7HaJqmvWlMCK10ZaeTRy/6T7+Wbe2Yvy20dCustlNRzoaDwjbbZUwy25t4ED4RhbxuohGFcjl2ZgDOvD2c43d/jFZZTHP0K/1Ia+2NzcLnV9VxCtOQ5Ze+OibHdawS860xj97Rzu8EqzNXINQLTTDQa9kdA+jkg2IgaLNcf2n3wcL2z+szfaUtEwfi9ucKL+0Nl/xMzu/tEKOmO2EoiQCPFEPEc2DgIcBHghM4GpA9vhEHoEexH043Bj5DzpHnSNyHix86DygKYR40wDUgd+cRrJLZVZuQ+C0hxk4HwEYWyqCKUqK592cSL6xwBPdT20hdI3ADz+EG32ZKGjuNK9Ue8/CI7fdSLJdlriWhqTu9msOVAxrvY92XsziSXYScwvefiYktcwGRjUegwf8ApNPdFmTOqIvlGJdpOpA84sJdiDUk+Xsjnm2m0kxpxlS3Ky0yOE0xNvqR4UiHZfaG0S5g6zPK9cOxIVeIY+ifbDidBva85FkTFMAFcgAMTMeAr7dIFWD6RZExwrB5dcgzUK95By9kYnay/frU4MBRVGFQTXfUnlWK1z3SZ7GuSLm7cBwhxOl7X3+bLIxJTG5wrXMDIktTfQDzEczbaC0FsfTzcWvpt7Aad1IdfVt6Rsq4F6qA10G/Pu8hFKRJLMqjNmIAHMmg84k3cnbFzYXd1PSAMgcUAJOQag3gnTiIwEbHaayCTLkyBuBduYQHPvOKMjISpPIMfAGJCOzjMLQmEkVqMjTIg8OdI82kshS0PX1qN4gV86xJsmv+Kl10rGi+kO66YHA3Z9zU/wBawphSMo0OzdpAyb0WNPytu7iPnKBVksuIMtRWmIdo18olu1wr5g4Tk3ZXUcwc4E2by2s5LD0aVH4WVgwHtglbZgVJ+HWXOLjswgj/ANGKtzzsamTMoWAp+ZNxHdQ9lOEKchlmahzV0QqfyEqa86TIUJ3lZ8VtKDLE0zDQAmrLjGvIn2wO2K+zt8sHLEswd+GtP2Rb+tfbWKaPWFmJ/ql9E3nDbNJC3jKrlSc48cQA7MzGPib9MqO0MmnSj7rt5NB4NjuuU3BJfipC+4wD25VhOmAZAvrXe4BGXaYJ3JNxXPxwhx3q7Hd3Rre6tZO91C1/Fu7wSfKNr9GiKLNNCtiHS1B7UX4Rzy1uzsOZPsJja/RAepaR+KWacMnHujn/AOd0QWva7sU1jxp/aIUaCbIzMKO7tKwXSjcCe740j0TDwA8/hByZs0EXEWLcaCgiNLCo3eOcc8rn0EpJZtMR7P4ixOut5aYmTCK03Vz4gQYlUpy+axdtMrpZDKNSDT82o/cIvlazF3BXcBqhcWE017fMGNJbLilKKKCKgitakHSorlXPhGMsdo61DlUeY/j2Rv0ndLIV99AT2jJocg3pVlSwoFNw135Uzy7Iz+2b4JsmYB1ZnVY80qR4qzfpjQgxRv2ziZZXqM5fXFd2HX9hYRIVkz+ks8t9SBhPaMvd5xXtChlZTowKnvEBdjb7V5bSGqHoGUEUqQM/7RE1430kpGLmlDQV3nXq8fnSIgdjtNJTo/q4kNeWY7qRlLzv9mXo0bIAAtx3ZfHwj2+73M0k0wS2JJG9jzpq3kIdcuzZnVmzT0VnUVZjvod3E6CvPuizSE3RcT2glvQlrm8w6Ds4nlE942lQuCUMMpTmfWc8TzPDdBO874E37OWOjs8vcOO4nix3DvO8wIstkMw+icIICqMySTko4sx3/wAQoy7LoefNVEGbHIbgBqzfhG/jpGkv7BJQWSQfRzmvxOpxdlKnsA3QamSRddlqcP1qcKcpYG4fhXzbkIxFqOEEE1Z+s/EL6SrXiT1j3c4qlFkxtwHsUantjTfR9c3S2kzTmsoVA/E2SDuGI9wgLZ5Bw5IWL50z9AHLTifZHSbikix3e0wqFcqZhFPWbKWD+3xMUVY3aq1dJPtDDRSslfElv/Tb9UCLssjFZhNBRDrzIziS2iktAT6RdyeRbAvkjeMELossvoJhUM4qAd1SNw0NMwYkq3EgW0JV6+kKAGnoNrujoG2tix2fSvWI/UrU/eEjF3RMUzZYlyQAZgQtQsQWyLV3ax0C81xWQneEV+9MMz/TDBXLrDImBlZZYXeScuOWeentia8rvo1WmKqncTryoKbosz7nILhpwAxkqSSTgzyoacjF57LKmSsJOLCfV11yp7ICp3ZaagFCccqpU/el6nXXCTWnDFwjUy562iVXcdeRjEybaiuokBgVNety1GpPyYOWO2CWwYCkqZu4HOo7VPiCOMSTW2Y0uVJB1lEU7EnYl8mi/tHN6O1BxlhnS37jhr7Ybeth6WWQKVIOE7sxl3aQL2jms69bI4Jda8QaGINDtxZgbQ3YjDtGXuiXZayj/s+YmtTMOe4soPth21rAvLb70od+Z+MM2DtGKVOQ+q1O5gR7jF+hi7RLpOlUOrAU355e+NH9ERpPtS/hQ+DMP9UZucMEyWxPW6RSRuADDwp740H0YzaXjaE4y2/bMl/GOfH1R00rHsSFYUdipAB0y0YZdhGUASKEg7otbK23HJwnVDT+k5j3juhXtJwvXc2ffv8AdBQqyJIWoUAVJY04nUxfsL5kcf8Ab208Yoq0SyptGB0+c/j3QJl7/s3RWhqDeHHY2oH7hGp2XtWJHlndmOw5H3eMUdtLNWWk0bjhPY3wOXfA7Zm34ZiE8cB78vbQxKfxomNCRwyh8maK0OhFD89lYmCSmm9d2CncilmJGRoaYR217o1lhWwkBQiAnICYlCTwBfU8gaxFxCXO+oTHYvjmGqqo3rU0ZjuqKHjw5Ar4tDOqzprMakjABhA3qAdymhJO/LmY63tv9GMibinWUdHPFWCEky5jcwfRbga4eI3xiLj2dwSmm23qy1bGVb0iwyod+opQa6CJeKNxbMiYn1i1nBJTrCuVRl1QOFfE8TFa/L/NpcIg6OQmYGgAGQZqasdAo+JPl/7Rva5gUdSUmYXRUUZY3plWmVBpoOYmchnYUl1whqAVzJPrHhv7PGIvElGa4C9WWtTnuG925/wBG72YuqXZ5f12dkiLWUu+h/4h4u+ijcDzypbL7NLPNDnJRh0h/wCdMH/DH4BlXj35VttdoTaZokyTVENFpo76FvyjMDvO+HwBN6XsbRNa0Ts1VgAlcq+pLHIZk9h4wOlSWmTdDm2Jyc6DXMx5aJ4ICJ6CZA/fbe2m+g7gIvXdZJuBcNazGqSB6KA+R5dkBFLqu20TpyD0EL1YVAIljcKb8IPiI0f0g2sdCkkEL0jV7kGQ/Uwp2QtibqmgzJs6oJOFFLBsI1Olc9B3GK9uuqbbrxwSVxLJKq1dBQM1WO4YwR4aw/gYq9ZiCcVYEqlJYpv6MBTvG+saC6pi/VwZUsKpLHM60NKnw0rG3u/6EZPpWmczsanCnVUVNT1jm3bQQZb6PZEtAspnQAUA6rDjwB84C5fKtdpJl4Av+aAwVfUDZ5tG1sMqslFJqMIU9wwn2QI2oslqsiYlRHXEACod8iDmRUYTUAaEZ6wYu+bVOx5g8Jj08qRqCsNZ7kHSdIxzwBGBAoSg6MkntQGNLsxsY9oqUIEvQufRyOigekR8mKEvZD65bujJKok0zHPGW6o5C7gcdVB3Vjq143xKsctVVakCiSlyoBx+6uRz8KxmkBs/0UWJCWZXdjUklioqczQLp4xBeX0bWYowQTJdSCKMWAI3gPXs1ire20domelMKA+rKqmv4gcR8e6AcyViPpzA1Dn0kwGu41xV1A8YLWfqPJt0zLP1HOJfUcZf0sNx3jv5QFvyw9IjFfSwnLj/ADGhu6bOaU2OZ0i1AwzT7JlMQOYoTipwgY00EkZgg0INKjwyz4jLhlFLsOmXjbMVmsp3iXhPcqU9kS/RxO68+vI+DP8A+6B971wCmgNeyop8IbsDaKWuau4o39yGEK94Wb7Qk+qzUHME0g5sAg+u4t5Sate8H/TA29P86b+dvM1h+wtqIt6AHImYP2MfdBnarrZEKPMUKNtOebLW/BPUHR+qe06edPGNfe8jFLJ3rn3b/L2RzVCVamhBjpV3W0TpKv8AeGfbow8axkUBV4kDxXtCYHK8D5bvKG9NTnEhfoDaJRlAYmYUA16w0NO0A98NuX6K7SevOZFrSqYiaU5qKV790TXTfcyQv2aSwTqSCxPImo8ABB+wbdOXVJkoMSafZ5EZVJIY0yAJOYoBEOhay7OSLMhZgGoOszbgBoBoBuAjC22d0zkKMs+rphXXPcAOPvjfG90mSwyMGRhruPEEHwIMZC9zZ7OjTXwrLGdNSzE5LnqMhRBkTmchBZpqFb9Mmzs9ocYE9FzWrDcM82z9E6nuqeUbQbRzLbNoOqi1KpXJR99zxpv3aDm3abaObbZmQooJwJXJa+s3FuJgE84L1Ez++/3jy/CPPXhClq8JrOFC1w6E0pjK7+wVyHODtxXA8xuiTJ2FZj69FLOoH4iPnWKN22Rwq0Uu7HDKSnrNXrHgNT48438iXLuuxlmOOY2bH/mTToo4KM+4E6mGJR2uvZLHZ1sln6pK0NNUl51z+8+efad4jArPCSgaUmTK0z/4eQGW6uY7K8ommu0+Y02c2R67txFaUHeMIG6lIqW8FZ0wTKVDYRTSimgw8sPlATbClXCgVAzPZ80HfBiVfk0Yejw1dyqDDWoGVTXixy00MeXZKloBiIxTMjvJG4ADPThxjY7NCRMYdEFOAVJCjIeqK6ipJPcYYq0NmUypIB6zKuf4m4d7ZDugjd1pl3fK6JAJtoPXnEGgMxsyXbtOSjMCmlawGvi2lFXAeuTUE0NMOYah4OUPbTdHt2SOoNTXMADGzU303mu874OTMq7eG1tpr/mBeSIvtfEYrLtPaQuITQ/J5a/6MJ84syrgnsMQs71P3jn2U6sDrbdc2XXHKZVOZOdBTXUU3cYyNogm0qTT0U1QjsKAVxI9dwO409U9xMVZMsKXUbm9qqffA1rn6aqrVpmtNAq1rmeYGXdD7qtDM81ZmboVBP3urkTzoM+YMPG9tUVum1rItE+Yw/8ADq1BqejcgqOZLoO8QJslradimOavMqT27lHAAZAcIj2gmFTJYCo6QI35Wo4/fLQ90aOwbKq08LJ6qUDTDrQGpAHNh5RcvR/gVIsTTnVZSGa1K/hFfCvaSB2waH0fzWoXmqh1oorTwAHnG2sNiSUgSWoVR58yd55xHeN6yZC1nTFQfiNCexdT3CLDOLD2n6P2EtlSeDVsXWTLsyNeEZK+tmZ8j7QqGprhNQRvGeY45jI98dAtf0gWQGg6Z+ayXp3FqVigu29jm1HSFN32iOgz4sRhHeYlkc8LgiozBHiDFO6LL0Nq6QHqkUp2jMeQjTX/AHMqHpJJBlTDXqkFQx3qRlhY+DfmNAhlwpVvmZ9s9N5B8QKxW2On4bfKr/zSP1Ar74jt5Ic13gd8VrgmUt0o/wDWl+bCBV3TFCiATIUbLksyfUjw8NPKg7o1exl5enKJ/EvsYew+MYGVMq4CZ1oCNaHj7Y3mzE+z2UiZMV50zlRUWvCubHmQOXGOcuCdxqG2Sm2hgy0UU9aufDICL1i+jhw1Zk1KfhUnybKLt1/SLZWorY5R4sAR4qTTvEaGbeClQykEEVBBqCOIIjW/xY55tFLFnmGWvWIp1iuAkHctPDFQ8udCRSjKrAGlZrnLo0r6GWtSM6ekQAMga66+sE4Ufdo29TxBjKXpPl2dC8yiS09Fdc9xP35h3cOVKgzWbDZNtSyJMmOzLLNKqdWbccO5iMqDdrp1eZ7SbUzLbOFa4a0lyxnhB3nix3n3RDf9/wAy1vU5KPQTULXeeLHefdAuc3Qgqucw5O33a+ovPj80WpFmY4XqKQScnb/SOXE7/a+wWRQDNmegv7juA+eMQ3ZYTMOeQHpHhG02WuD6xME11pZ5R+zU/wDEceuR90e2g3GKEc2Rujo0Npn9V3WoByEqXSufA0zPAd8YTa/aNrVO6lcC9WWvInNiOJy7BQbo0f0hbSf+GlnnNPmJfvPcOMZrZu6mmvUEAkNgrrUDNh2Ejxhv8EDrW+BRJXML6Z4ua5dgz7yYZJsxd0LVw6k1qaA08d0VV6vpa1z7YP2GYktBiYAsRzNToBTM5QE1LFMczGlqzGhlpQH1vTfkMNQPzDhG82Kug2ezAMKO5xNy3AdwgZc95y2dZSVLk0poQBqSCagDXOkbIjCCaZAV7hGpBUV23G1stLVqsqXhQtzoHZRzOJOzB3Hol23XLkKFlqF56se1tTGaW95dgkpKA6SewLmWpAJZiWd3bRVxVod9AADSANp2itc8ms0y10wSepwFMfpk1574zauo6awinaDGOn7HT1ktMM5y6jE0rpZjOF5v0npUzpSh0BgAt8WmUwEue5FQMMw9MCD+freBEFp1tJl0y1mGagCuRQkaEcCIw0lv8dakp/y2/VjB9nnGiu7a5ZjdHOAluTQEGqNwFTmrHLqnuJgfeNmVbXjHpPLoeBEtsj2jH80i4+i/0K2nlkWWYw1Sj/oIY+QMdM2dWlnlV1KKT3gU8qRhrTIDoyHRgVPYRSLV8bTsLvkKhImT5YDEaoigLNIO4ljhB5k7o1yUX9p9tGFUspFMRVp2TUYUqssaE5+kcuGlYAXJdv1icBMY0JZ5kwt1sCCrdY6bhXdWKNho0l00wgMoA+7r5Enui5ZH6Ozz2LYAyYAxr60xMQUDM1AplGZ2LXt8ixsSLI7g5DC+LCTUCqsxJGdDnwMA7GuGaaZBgfjT2iHOqU6qs34nOH9i1I7zFVTMDr6FAfxaE5595jNCrKnMoYIaHMldUmKfSDLvO+ooaE5w2RasdfvDUHM0Ohrv4E8c8q0jydImrMdujYqmZZesFBrQsNac+URvZSR0sqhpu011Q8j5Gh3RcafCtsgOKeBjP2RClpBOWF5Z8wfdGhE0MAw0OY48weYORHERXtlmxiq5MPMDOkbxp09bTlCjKSb46ozhRrUzty3X0Kti9Mkg9gNMu3XwgkGjMWTaovNCsqqhqNTUcKk5QXF7SyaBwTwHW9kcLOzBAPBO6Np2sxAqSjMBgzNSfuget7Yz8210UMoL1oFC5kk6U+MGbMyWdOlnGmHM78zoq8SfnKsPGW1VsL2vdJEtps5qKPEk6ADex4fzHG9oto5lrmYmyUZIgNcIPtY7zDNptpplrmYmyUZIlclHE8Sd57oGqei6x9NtPwjifcPk9GVpD0WVftCP0cP6vnhFeVYi7hRr7IhkhmYUqSTlxJ4wekWRwVlShinTTQcFG9jwAFT2VPOIr1xXV9Ym/V5dejShnOP7a8Sa+Z0EbXaS+ksNnGAAORhlLuFB6RHBdeZoN8T3Rdcq77LSuSgvMfezUzb3Adgjmt62qdb57TFRiBkqgVwLnQE6V1JPGsN6AOhM2bQmuZZ2J72JPjEky8W6QGWzJhFFwkqQO0aV3w20gSUwA1Z82P4dy9+v+8VpawFYFibGuNWAK48wRiQkgEV1DEEV+EEJakO0zUSh1ec1sl8KV/pgjLkl1QuzFqKMzWgUUVRXQDcIN3fdErCFZcQBrQk6kAZ01yEUiN+jC5iOknsM/RXfzY/PGNpel4CSgYgE1FBWlSvXofw9UV/DWH2CzLLQKqhRrQCgqYDX0xmzii5iWqg575hxN39GgX/8ka8jKSVjIEx2xOwJZuL6HuxEgDcBTdF6zlpKdItA2iFiFANM3qxANAaDmSfVihdVnm4WoMVHIxUxDFvwDeanXOLy7MWma2MymrSgMwgGn9RrmST3xy0YoWe2tImias2WWBz+0BxA6hjXMGPZspROABqgIINQarWqZjkVghO2PtIGcsHsZD74FtdbS2TpJbIcUtakEVCtXXSmSjuiWKqSTNnMoWuJj2Ac+4RIl4v9YlSptSVE5VY+stEOfMYdd4I31g5sgAjsH+7mab2YHPsApA/bCUEt9lI3tMX9UtqeyDhOyvGZAfZ6zC0WidJeo6Isq5+oztOHZnNf9IgoIE3VO6G9jwmy0PerGX7HEduXgFLddq2SbLFSVeop2mhrywsfCKlluydNxSkBdslJJoFCutMzkq5HL2xqrTcjT3bEQBiFDrSXQggfiOXfGislmWWuFAAPaeJO8845cZnTWazV3/R+oFZzlj91OqP1HM+UE/8A6Wsy6SVP5qt/cTB1YZOSNYcAxd6ISURVJFCVUCo4GkBxs9KSuBAA1cS6hsWuR090aSekUpywZicqv25/q000/wAmY2RPqOchU8Dkp54TxiiBHQ74sazEZWFVYEEHeDGEtFkMtijEkqMidXTQE/iGSnuO+NS6FcrCh0KEueTUwkitfhB64LpLFJiuCTXqhe4gmuUR3hczTHQShVmyoNwGjE7hqKnhGxuq65dhkEu3N24k6Kg7shqdTyM1asWazy7LKLOaAVJP5iThUbyToPcIxN/X81oepyQegldOZ4sd590K/L8a0PU9VF9FOHM8WO892kUpShRjbT1RvY/O/wDiL/IilqEGNs2Poj3nkPnlWYliScyT4mPZkwsan55CCt1WIAdK+SjMfH4fJEk9js4kpjYVc5KO3d7K/Jjomx+znQL0s0VnzBnX1FOeEcDx7hugDsLczT3+tTRSWppJU7yDm/YD4nszO7bbSfVpOBD9tMBC/gXQv27hz7I1OuxWa+kLabpH+ryz1EPXI9Zxu7F9teAgDs/aXXGAyqjgKxYgDfvOmVanhXhAmWC74RmTEt4zRlLX0V823n3f7xkim1iSS0ppMxHopVsJDZg1DMRlU4m8IEXbm9SOqM/DSL9m2bmTQ/RsGwSnnMc1AlyxqS1PSfqjjTnEdls3RpmMz1m/0r5+ZiqXrNepxtRRRFLszE0HKgGZNQNRGl2PvM2mbQL1UozNSnYgBLamhrUZClN8Y6bIKSQvrTT0j/lBOBe/NvCOifR/c/Q2bER1phr3DIfPKGCtRXjFHZK6DakeYeqs1y5PJs1C8wiSfExJechnl9Eho04iUDwx1xt/TLDt3Rt7usqy5aogoqgADkMhFyEmpruu9JShZYoPM8yYvARHLETFYHRVtEDpxghaRAycYKAtrrRSzIMJbJqab8wNxzjJbddWdZDuE6WB2HEvvjazXjIbc2XFJD1zlOkzuVhX4wTpmxaEuM9tEDLtFlmDezS8uLCq/uAjUlNYD7RygElTGzEqfJc/lDjF5Ex2vjLo9mPVHHU9sWFMVZbQL2l2sl2NM+tMYdVK/uY7lr47t9OLpGgnWpJal5jKijVmIAHeYyV7fSnZ0qJSvOPH0F8TmfCOa3ztBOtT4pzk8FGSryVd3brzgaWg+/4m0tf0n2hj1JcpB2M58SR7IpN9Idp/6X6P/lGXJhpMZ2hrk28Jymyh2oSPJq+2I7bPl2haymGNcwGyNaUII3qRkaVyMZXFCDxahJSDmKDkzKCCMiCDvBqIUUHnhjV5aO29iMzTLOh4R5HT7hwesNjl2SUzu3Au51Y7gB5Bf5MYraDaBrQ9T1UX0E4czxY7z3aQtoNoGtDfdlr6CcOZ4sePcMoHWaRiqzZKNfgPn+NWg+zICMb5KPM8BEE+cXap7huA4QrTai7aUUZKOH8mJrBYjMag01Y8BAli6buxmp9Aa8zw+P8AvQ/ddztb5/RCokS6GYwyrwVeZ0HDM9sciRjYWeVUMRQUFaHLJjUYcqktnSmhjplw3OlmkrKTPezUpjc6k+wcBSGTRT7ZaZdlkF2AWXLUAAcslRRxOQEcWvy9nnzHnPqx7lHqqOQEaHbjaQ2qcJMk1loaCn/EmHIt2bh3nfDp9yypUhVZQ0x9+ZpoSQK0NMgONRxivajM2ZehlFz6b5LyG8/O/sikgh9utJmTDuA6oHALlQ84bGS0tyT5nRvLVjgmYRMApRhLzRSdaA7o9+qY3APo1qx5f7e2Irr+zWm8ip9w8PbBW75RJrxhnaWZGzDT3LFlFSMqE5DIAabqR0KzyAqqqjJQAOwZQL2dkVJO5R5n+K+UHwI3IzTbsk47VylJX+uaaDwRG/XHl/fSFKs5KSQJ0wZE16ingWHpHkPGMlfG1BEtpco0M1i8xgc8BostARpWUqE/mpxjLFo48ufbcaC8NurZO1nMg+7L+zHivWPeTAaZbXPpOx7WJ9piqWjwmOf1SuSrxmKarMdex2HsMGLDtzaZeTP0g4OKn9Q63iTGbxQsUG1OlXXtbKtFF9CYfVbf+Vt/ZkeUQbV52Wd/5b+Sk+6OeYo0Nj2gMyS8maasUYKx1bqnqtz4Hf267nINXIm4lB4gHxFYo37J6SzzU3lGp20yjy45uKzSTxlSz+wROw1j0xzFpG0ypd6Wps8UtGA0LOyii+Na8ADHK7xvF50xpkw4mY1J9gA3ADICHW2+qWeRZS3+S04U7JrhPBB5wNSeG07I83LfHSJcULFEeKPMUZiSlobihmKPC0IOxR4WhhaInnAakDviJk29JakgtmOR+EKM/b5lZjEaVhRv5iWLNIxmpyA15CFarTiyGSjQe8wrTaRTAnojU/ePwiFFjYSSLOWYKoqTB7EJEsKubH9zcewfO6I7JZxIQs3pUz5A6KOZ+d0Hdh7mM5/rU4dQH7Jaaket2D29kMgaXYrZz6vL6SYPtpgzrqqn1e3ee4bor/SDtR0MvoJZ+0mDrEepLOR7207K8RBi+L6WzSWmvnTQaYmPoqPfwAMcbt9uedMaZMNWY1J9w4ADIDgIbc6E7FtlDLE0tMYAqOrUgDPUiup5c4MJfMkzy8+YqYaYVNSfw5AHTNj+JuUZWwpgBmtoNBxPz5DnBK27H2qWkudOKr0oVguI4+uCy4lAyJUVpWtKcRUlaDr9eUZ8x5JqjHFWhXMirUBz9KsVLvzYk6DM+4eMX5twTCk91o6SAhmMK0xO2FVU+saVbsVjuiGz2cqoGles3LgO4Z97QJY+uuXRFUFnO+u803c6+EFLNtCJczDUzSGphRFRWOlMbMxpzAgXYEKdJPIzHUl/mYU8l9sEdiLj6S1qWoVXrGmfMjTu7YonWbjs5lyFDElj1myGrZgZcBQd0N2ivHobNNcGhw4V/M/VHma90W8cc++lW+iqyZKnMnpD/TkvniPdG74yFM8NxRl7Hej9IC7ErWh4Z5Ro8ceazG0hMNJiMzhvI8YQmA5g17IzhPrHuKIZs4KCWNANYqyryDiqg0rTPKLEvF4Az73mByMQFCRkOBhTL+OgQDtJPwgfNcsxYileHdHTjx/odk2StGKxSPyU/SSvugk0yM3sVP8A8HLHAuP3k++DLzY7zxiuYbXyitqmjdixD+oBvbWKV23iqqQx38PhBvb2V9urffSnepp7DGRAOgFTGOU1qD63spIABNe6I7Re+GnVqDz4d0DrFZnDglTQceyLltsTTKUoKV+co55NIhJtAdQw0MUb2t5SgXInfy5RG9tWSAgGIjXdrnDEtCT+qy0IzGfjnFJ+o61k4GJJ04mBNawfazgihzhgsiD1RDKgQMOEKLNrkjGaU3ewQo1qxGqwauqxUHSMM/VB/uPz7TSrdtixHE3ojzPD5+Ma+x7JTrVZps5XSWiZAtUdIdMCUFctK7ye2heU4+gHu27jbZuHMSkNXbeeQPFj8Y6RKKooVaKqigGgAA8gBAm57uWzyhLTtJ+828mAe2l/YV6BD1mHXPBdy9p38u2OvkZ9BdrdoTaZtFP2SVCDjxc9vspAWRJxsAO+K859wi/j6OX+Jsvifd48Yx60ZeVpBIRfRXLtO8+6DNo2jecitNZmdFCKMTVLZAPrwVdMuqm8GM0I0+wF3SZ9tlyrQxCMHoAcNZmBsOe7fnxoN8HLl8y1Zq/ZxJ6ORZy9FLdLaZgBObYerTVsIFO3FTIwEtQoSK1qadufvPvgnbrv6CbMlhg4V2UONGAJAOXL3xDYLLWaHYGiioB3t6o+eEEv13FmIrbRcMsH/LGfN2zY+wRt9gbt6OUZh1c5dg/mnhGRkbNzXbESuZqczUk90dIsksS0VBoop8T41Mb4irrdscZ21vHp7bMINVU4F7Eyr41PfHUr6vLoZEyZ91SR26L5kRxJ3zrvz8TDyUMZMh866eyFMmk6sT2k++J5+UsD7x8lH8xYumWrA1AJB38Ixbhe3O4IYHca+MS2BGWc9K4MzyzzEX1UDQRBeFTLanD/AH8o5609tc5JqlA61Ome8RDd1kdAQQNePL/aAeGNFYZ2KWpOtKHuyhsyBSnXMWYnEBU18Yrz7CZZGdag+REHIq22XUDkfdFLU12wsz/CkcJj+YU++DzPGc2NylzV4TAf1IPhB1jHaeMVmNu5NUltwYjx/wBoyFlym9oMbzamTis7ciD5/wAxiWk5I/Oh7x/Bg5GLymHViFWhY44tA9vH2rfO4Q67zSYO/wBkSXhK62KPbJK6wJ7o3+IUrDGMNLwxnjKV546xjyJSBHsJXZdpRWRWxYagUWmLD6xFd9I6Zbb4E1JSS5ZlSpagLLNKg01ahOf87yYwGy90426aYMh6I5jf2D2xr8QAJJoAKkncBqY38S2cr+M71ivfF7Czyi5zbRRxb4DUxgLHZXtM0itWarMx3cz3w+/r3Nom1FcIyQcuPaY0lyWVbNJLvkaYm9yj51MN7EYuRZSHbHlgJr2jWIptoxEnwHAcIIX3Od6zCtA7mpGmID0e4b+NYFyhvgKWLd3J1g33c+/dFMQVkS6ADx+e/wDdyiQsZ2KgHz85ecE7DIgNYxnGluuWN5hiGLBZqEcs/h88oJViCyr1a8c+7d8e+JwI6SM1kPpGt+GUkoaucR7F/k+Uc4UVYfOmcaTbi3dLa2AzCUQdo1/caRDelwGzWnAdMCMO2nW/ereMc76YE3kMwv3QB45wrqajduUQT5mJmPE/PkIt3cQFNSNd/lGaYKhoTZikVTalHrDxiJ71UZCp7I540HmQQSDugpdykLnxyii1tzJw607soQvVtwEau0DGOEgqwHEiAwvR+AiWy3kxmLkKVEXym22WyeeP/KP7SIPsIz+zrf4mYvGSh8GpGjYR2jFD7ykYpTrxU+yMLY3BkvXdn2UPwJjorrHOLPKwzp0s7yw8aj3iClWNtTj5GIXvLgK+UUSIcBHPGk822lhQgQ1JxFBXLd2xERDlFR2Qh409t7GE1ob7xh0xd/GIykSedIeJ8YUO6Ix5CnVbCoCKBlkPZFLa1iLI1DSrKO6pyjyFHT8Z/WLuYfbp2+4xp9oT9kn5x7GPthQoxPGqqXko/wCzVy+4e8tmfMxlF0EKFFUfZdR2wYGvj/qhQoyhKxCNHYfR7jChR0gaUDIdg9kSS9Y9hRtlxO1uenY1NekJrvrj1rFt7bMmFjMdnIDAFmLEDq5AmFCjE8rQEsNaPYUYLyHCFCgRz/PhDBChRI4RLY/TXtHthQoU3txf99P/ANv/AP0EadoUKNwGGOeW/wD79N7/AGCFCg5ICtI67fmPtiNYUKMFOyiGjUx5CiMPMQzdRHsKKI6FChR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3316" name="AutoShape 4" descr="data:image/jpeg;base64,/9j/4AAQSkZJRgABAQAAAQABAAD/2wCEAAkGBhQSERUUEhQWFRUWGBgYGBcYFxgVGhcXFhgXGBgXFxcXHCYfGhwjGRcYHy8gIycpLCwsGh8xNTAqNSYrLCkBCQoKDgwOGA8PFywcHBwpKSwpKSkpLCksKSkpKSksKSwsKSkpLCwsKSkpKSwpKSwsLCksKSwsKSwsKSwpLCwpLP/AABEIAMIBAwMBIgACEQEDEQH/xAAbAAABBQEBAAAAAAAAAAAAAAAFAAIDBAYHAf/EAEsQAAIAAwUEBgYJAgQDBwUAAAECAAMRBAUSITEGQVFhEyJxgZGhMkKxwdHwBxQjUmJykqLhgrIkM8LxQ1NjFTREc7PS4hZ0g5PD/8QAGAEBAQEBAQAAAAAAAAAAAAAAAQACAwT/xAAfEQEBAQADAQEBAQEBAAAAAAAAARECITESQVFhEwP/2gAMAwEAAhEDEQA/AM8ixMojxViVVjCJViQLHirEgESICHUjyHUgTwCPYVI9ESIR7hj2sIRIsMeQsMI5a5CJFChhnruz7M/ZlHhmncPE/CsSPpHoSIatxp2D41hy2YtuZvE/xBpetMA3gfPDWGmeNwY91PbSLUq6n4BRzPuETJdP3m8B7zD2g0zDwA8/hDTXie7L+YNLd6DdXtMAbz20s1ncoAXYZNgAoDwxEip7IsSVbCT6pPM5+ZiYXc2+g7/hDro2ilWoEyyajVWyYc+Y5iMvthtZMWa0mS2DBkzD0i1K0B3AV7a1h+Ytan6gBqa+URT5AANBHOrHtRaJbBulZxvVyWBHDPTtEbiVf0uYoKg0I1NPCHMQnZiCCBlVJq9tMM8eQ8os2J6zZX/UkFO/oiv90qBl1zqlPzov/wCwNJb3RPYp2E2ZvuzsB5Bpun6Z0aB1gYmTaV4dFMHfkf7RE+zb4pdslU9UOO9W/wDaPGKBndE85To0sp3q9BnxArE2wc7HaJqmvWlMCK10ZaeTRy/6T7+Wbe2Yvy20dCustlNRzoaDwjbbZUwy25t4ED4RhbxuohGFcjl2ZgDOvD2c43d/jFZZTHP0K/1Ia+2NzcLnV9VxCtOQ5Ze+OibHdawS860xj97Rzu8EqzNXINQLTTDQa9kdA+jkg2IgaLNcf2n3wcL2z+szfaUtEwfi9ucKL+0Nl/xMzu/tEKOmO2EoiQCPFEPEc2DgIcBHghM4GpA9vhEHoEexH043Bj5DzpHnSNyHix86DygKYR40wDUgd+cRrJLZVZuQ+C0hxk4HwEYWyqCKUqK592cSL6xwBPdT20hdI3ADz+EG32ZKGjuNK9Ue8/CI7fdSLJdlriWhqTu9msOVAxrvY92XsziSXYScwvefiYktcwGRjUegwf8ApNPdFmTOqIvlGJdpOpA84sJdiDUk+Xsjnm2m0kxpxlS3Ky0yOE0xNvqR4UiHZfaG0S5g6zPK9cOxIVeIY+ifbDidBva85FkTFMAFcgAMTMeAr7dIFWD6RZExwrB5dcgzUK95By9kYnay/frU4MBRVGFQTXfUnlWK1z3SZ7GuSLm7cBwhxOl7X3+bLIxJTG5wrXMDIktTfQDzEczbaC0FsfTzcWvpt7Aad1IdfVt6Rsq4F6qA10G/Pu8hFKRJLMqjNmIAHMmg84k3cnbFzYXd1PSAMgcUAJOQag3gnTiIwEbHaayCTLkyBuBduYQHPvOKMjISpPIMfAGJCOzjMLQmEkVqMjTIg8OdI82kshS0PX1qN4gV86xJsmv+Kl10rGi+kO66YHA3Z9zU/wBawphSMo0OzdpAyb0WNPytu7iPnKBVksuIMtRWmIdo18olu1wr5g4Tk3ZXUcwc4E2by2s5LD0aVH4WVgwHtglbZgVJ+HWXOLjswgj/ANGKtzzsamTMoWAp+ZNxHdQ9lOEKchlmahzV0QqfyEqa86TIUJ3lZ8VtKDLE0zDQAmrLjGvIn2wO2K+zt8sHLEswd+GtP2Rb+tfbWKaPWFmJ/ql9E3nDbNJC3jKrlSc48cQA7MzGPib9MqO0MmnSj7rt5NB4NjuuU3BJfipC+4wD25VhOmAZAvrXe4BGXaYJ3JNxXPxwhx3q7Hd3Rre6tZO91C1/Fu7wSfKNr9GiKLNNCtiHS1B7UX4Rzy1uzsOZPsJja/RAepaR+KWacMnHujn/AOd0QWva7sU1jxp/aIUaCbIzMKO7tKwXSjcCe740j0TDwA8/hByZs0EXEWLcaCgiNLCo3eOcc8rn0EpJZtMR7P4ixOut5aYmTCK03Vz4gQYlUpy+axdtMrpZDKNSDT82o/cIvlazF3BXcBqhcWE017fMGNJbLilKKKCKgitakHSorlXPhGMsdo61DlUeY/j2Rv0ndLIV99AT2jJocg3pVlSwoFNw135Uzy7Iz+2b4JsmYB1ZnVY80qR4qzfpjQgxRv2ziZZXqM5fXFd2HX9hYRIVkz+ks8t9SBhPaMvd5xXtChlZTowKnvEBdjb7V5bSGqHoGUEUqQM/7RE1430kpGLmlDQV3nXq8fnSIgdjtNJTo/q4kNeWY7qRlLzv9mXo0bIAAtx3ZfHwj2+73M0k0wS2JJG9jzpq3kIdcuzZnVmzT0VnUVZjvod3E6CvPuizSE3RcT2glvQlrm8w6Ds4nlE942lQuCUMMpTmfWc8TzPDdBO874E37OWOjs8vcOO4nix3DvO8wIstkMw+icIICqMySTko4sx3/wAQoy7LoefNVEGbHIbgBqzfhG/jpGkv7BJQWSQfRzmvxOpxdlKnsA3QamSRddlqcP1qcKcpYG4fhXzbkIxFqOEEE1Z+s/EL6SrXiT1j3c4qlFkxtwHsUantjTfR9c3S2kzTmsoVA/E2SDuGI9wgLZ5Bw5IWL50z9AHLTifZHSbikix3e0wqFcqZhFPWbKWD+3xMUVY3aq1dJPtDDRSslfElv/Tb9UCLssjFZhNBRDrzIziS2iktAT6RdyeRbAvkjeMELossvoJhUM4qAd1SNw0NMwYkq3EgW0JV6+kKAGnoNrujoG2tix2fSvWI/UrU/eEjF3RMUzZYlyQAZgQtQsQWyLV3ax0C81xWQneEV+9MMz/TDBXLrDImBlZZYXeScuOWeentia8rvo1WmKqncTryoKbosz7nILhpwAxkqSSTgzyoacjF57LKmSsJOLCfV11yp7ICp3ZaagFCccqpU/el6nXXCTWnDFwjUy562iVXcdeRjEybaiuokBgVNety1GpPyYOWO2CWwYCkqZu4HOo7VPiCOMSTW2Y0uVJB1lEU7EnYl8mi/tHN6O1BxlhnS37jhr7Ybeth6WWQKVIOE7sxl3aQL2jms69bI4Jda8QaGINDtxZgbQ3YjDtGXuiXZayj/s+YmtTMOe4soPth21rAvLb70od+Z+MM2DtGKVOQ+q1O5gR7jF+hi7RLpOlUOrAU355e+NH9ERpPtS/hQ+DMP9UZucMEyWxPW6RSRuADDwp740H0YzaXjaE4y2/bMl/GOfH1R00rHsSFYUdipAB0y0YZdhGUASKEg7otbK23HJwnVDT+k5j3juhXtJwvXc2ffv8AdBQqyJIWoUAVJY04nUxfsL5kcf8Ab208Yoq0SyptGB0+c/j3QJl7/s3RWhqDeHHY2oH7hGp2XtWJHlndmOw5H3eMUdtLNWWk0bjhPY3wOXfA7Zm34ZiE8cB78vbQxKfxomNCRwyh8maK0OhFD89lYmCSmm9d2CncilmJGRoaYR217o1lhWwkBQiAnICYlCTwBfU8gaxFxCXO+oTHYvjmGqqo3rU0ZjuqKHjw5Ar4tDOqzprMakjABhA3qAdymhJO/LmY63tv9GMibinWUdHPFWCEky5jcwfRbga4eI3xiLj2dwSmm23qy1bGVb0iwyod+opQa6CJeKNxbMiYn1i1nBJTrCuVRl1QOFfE8TFa/L/NpcIg6OQmYGgAGQZqasdAo+JPl/7Rva5gUdSUmYXRUUZY3plWmVBpoOYmchnYUl1whqAVzJPrHhv7PGIvElGa4C9WWtTnuG925/wBG72YuqXZ5f12dkiLWUu+h/4h4u+ijcDzypbL7NLPNDnJRh0h/wCdMH/DH4BlXj35VttdoTaZokyTVENFpo76FvyjMDvO+HwBN6XsbRNa0Ts1VgAlcq+pLHIZk9h4wOlSWmTdDm2Jyc6DXMx5aJ4ICJ6CZA/fbe2m+g7gIvXdZJuBcNazGqSB6KA+R5dkBFLqu20TpyD0EL1YVAIljcKb8IPiI0f0g2sdCkkEL0jV7kGQ/Uwp2QtibqmgzJs6oJOFFLBsI1Olc9B3GK9uuqbbrxwSVxLJKq1dBQM1WO4YwR4aw/gYq9ZiCcVYEqlJYpv6MBTvG+saC6pi/VwZUsKpLHM60NKnw0rG3u/6EZPpWmczsanCnVUVNT1jm3bQQZb6PZEtAspnQAUA6rDjwB84C5fKtdpJl4Av+aAwVfUDZ5tG1sMqslFJqMIU9wwn2QI2oslqsiYlRHXEACod8iDmRUYTUAaEZ6wYu+bVOx5g8Jj08qRqCsNZ7kHSdIxzwBGBAoSg6MkntQGNLsxsY9oqUIEvQufRyOigekR8mKEvZD65bujJKok0zHPGW6o5C7gcdVB3Vjq143xKsctVVakCiSlyoBx+6uRz8KxmkBs/0UWJCWZXdjUklioqczQLp4xBeX0bWYowQTJdSCKMWAI3gPXs1ire20domelMKA+rKqmv4gcR8e6AcyViPpzA1Dn0kwGu41xV1A8YLWfqPJt0zLP1HOJfUcZf0sNx3jv5QFvyw9IjFfSwnLj/ADGhu6bOaU2OZ0i1AwzT7JlMQOYoTipwgY00EkZgg0INKjwyz4jLhlFLsOmXjbMVmsp3iXhPcqU9kS/RxO68+vI+DP8A+6B971wCmgNeyop8IbsDaKWuau4o39yGEK94Wb7Qk+qzUHME0g5sAg+u4t5Sate8H/TA29P86b+dvM1h+wtqIt6AHImYP2MfdBnarrZEKPMUKNtOebLW/BPUHR+qe06edPGNfe8jFLJ3rn3b/L2RzVCVamhBjpV3W0TpKv8AeGfbow8axkUBV4kDxXtCYHK8D5bvKG9NTnEhfoDaJRlAYmYUA16w0NO0A98NuX6K7SevOZFrSqYiaU5qKV790TXTfcyQv2aSwTqSCxPImo8ABB+wbdOXVJkoMSafZ5EZVJIY0yAJOYoBEOhay7OSLMhZgGoOszbgBoBoBuAjC22d0zkKMs+rphXXPcAOPvjfG90mSwyMGRhruPEEHwIMZC9zZ7OjTXwrLGdNSzE5LnqMhRBkTmchBZpqFb9Mmzs9ocYE9FzWrDcM82z9E6nuqeUbQbRzLbNoOqi1KpXJR99zxpv3aDm3abaObbZmQooJwJXJa+s3FuJgE84L1Ez++/3jy/CPPXhClq8JrOFC1w6E0pjK7+wVyHODtxXA8xuiTJ2FZj69FLOoH4iPnWKN22Rwq0Uu7HDKSnrNXrHgNT48438iXLuuxlmOOY2bH/mTToo4KM+4E6mGJR2uvZLHZ1sln6pK0NNUl51z+8+efad4jArPCSgaUmTK0z/4eQGW6uY7K8ommu0+Y02c2R67txFaUHeMIG6lIqW8FZ0wTKVDYRTSimgw8sPlATbClXCgVAzPZ80HfBiVfk0Yejw1dyqDDWoGVTXixy00MeXZKloBiIxTMjvJG4ADPThxjY7NCRMYdEFOAVJCjIeqK6ipJPcYYq0NmUypIB6zKuf4m4d7ZDugjd1pl3fK6JAJtoPXnEGgMxsyXbtOSjMCmlawGvi2lFXAeuTUE0NMOYah4OUPbTdHt2SOoNTXMADGzU303mu874OTMq7eG1tpr/mBeSIvtfEYrLtPaQuITQ/J5a/6MJ84syrgnsMQs71P3jn2U6sDrbdc2XXHKZVOZOdBTXUU3cYyNogm0qTT0U1QjsKAVxI9dwO409U9xMVZMsKXUbm9qqffA1rn6aqrVpmtNAq1rmeYGXdD7qtDM81ZmboVBP3urkTzoM+YMPG9tUVum1rItE+Yw/8ADq1BqejcgqOZLoO8QJslradimOavMqT27lHAAZAcIj2gmFTJYCo6QI35Wo4/fLQ90aOwbKq08LJ6qUDTDrQGpAHNh5RcvR/gVIsTTnVZSGa1K/hFfCvaSB2waH0fzWoXmqh1oorTwAHnG2sNiSUgSWoVR58yd55xHeN6yZC1nTFQfiNCexdT3CLDOLD2n6P2EtlSeDVsXWTLsyNeEZK+tmZ8j7QqGprhNQRvGeY45jI98dAtf0gWQGg6Z+ayXp3FqVigu29jm1HSFN32iOgz4sRhHeYlkc8LgiozBHiDFO6LL0Nq6QHqkUp2jMeQjTX/AHMqHpJJBlTDXqkFQx3qRlhY+DfmNAhlwpVvmZ9s9N5B8QKxW2On4bfKr/zSP1Ar74jt5Ic13gd8VrgmUt0o/wDWl+bCBV3TFCiATIUbLksyfUjw8NPKg7o1exl5enKJ/EvsYew+MYGVMq4CZ1oCNaHj7Y3mzE+z2UiZMV50zlRUWvCubHmQOXGOcuCdxqG2Sm2hgy0UU9aufDICL1i+jhw1Zk1KfhUnybKLt1/SLZWorY5R4sAR4qTTvEaGbeClQykEEVBBqCOIIjW/xY55tFLFnmGWvWIp1iuAkHctPDFQ8udCRSjKrAGlZrnLo0r6GWtSM6ekQAMga66+sE4Ufdo29TxBjKXpPl2dC8yiS09Fdc9xP35h3cOVKgzWbDZNtSyJMmOzLLNKqdWbccO5iMqDdrp1eZ7SbUzLbOFa4a0lyxnhB3nix3n3RDf9/wAy1vU5KPQTULXeeLHefdAuc3Qgqucw5O33a+ovPj80WpFmY4XqKQScnb/SOXE7/a+wWRQDNmegv7juA+eMQ3ZYTMOeQHpHhG02WuD6xME11pZ5R+zU/wDEceuR90e2g3GKEc2Rujo0Npn9V3WoByEqXSufA0zPAd8YTa/aNrVO6lcC9WWvInNiOJy7BQbo0f0hbSf+GlnnNPmJfvPcOMZrZu6mmvUEAkNgrrUDNh2Ejxhv8EDrW+BRJXML6Z4ua5dgz7yYZJsxd0LVw6k1qaA08d0VV6vpa1z7YP2GYktBiYAsRzNToBTM5QE1LFMczGlqzGhlpQH1vTfkMNQPzDhG82Kug2ezAMKO5xNy3AdwgZc95y2dZSVLk0poQBqSCagDXOkbIjCCaZAV7hGpBUV23G1stLVqsqXhQtzoHZRzOJOzB3Hol23XLkKFlqF56se1tTGaW95dgkpKA6SewLmWpAJZiWd3bRVxVod9AADSANp2itc8ms0y10wSepwFMfpk1574zauo6awinaDGOn7HT1ktMM5y6jE0rpZjOF5v0npUzpSh0BgAt8WmUwEue5FQMMw9MCD+freBEFp1tJl0y1mGagCuRQkaEcCIw0lv8dakp/y2/VjB9nnGiu7a5ZjdHOAluTQEGqNwFTmrHLqnuJgfeNmVbXjHpPLoeBEtsj2jH80i4+i/0K2nlkWWYw1Sj/oIY+QMdM2dWlnlV1KKT3gU8qRhrTIDoyHRgVPYRSLV8bTsLvkKhImT5YDEaoigLNIO4ljhB5k7o1yUX9p9tGFUspFMRVp2TUYUqssaE5+kcuGlYAXJdv1icBMY0JZ5kwt1sCCrdY6bhXdWKNho0l00wgMoA+7r5Enui5ZH6Ozz2LYAyYAxr60xMQUDM1AplGZ2LXt8ixsSLI7g5DC+LCTUCqsxJGdDnwMA7GuGaaZBgfjT2iHOqU6qs34nOH9i1I7zFVTMDr6FAfxaE5595jNCrKnMoYIaHMldUmKfSDLvO+ooaE5w2RasdfvDUHM0Ohrv4E8c8q0jydImrMdujYqmZZesFBrQsNac+URvZSR0sqhpu011Q8j5Gh3RcafCtsgOKeBjP2RClpBOWF5Z8wfdGhE0MAw0OY48weYORHERXtlmxiq5MPMDOkbxp09bTlCjKSb46ozhRrUzty3X0Kti9Mkg9gNMu3XwgkGjMWTaovNCsqqhqNTUcKk5QXF7SyaBwTwHW9kcLOzBAPBO6Np2sxAqSjMBgzNSfuget7Yz8210UMoL1oFC5kk6U+MGbMyWdOlnGmHM78zoq8SfnKsPGW1VsL2vdJEtps5qKPEk6ADex4fzHG9oto5lrmYmyUZIgNcIPtY7zDNptpplrmYmyUZIlclHE8Sd57oGqei6x9NtPwjifcPk9GVpD0WVftCP0cP6vnhFeVYi7hRr7IhkhmYUqSTlxJ4wekWRwVlShinTTQcFG9jwAFT2VPOIr1xXV9Ym/V5dejShnOP7a8Sa+Z0EbXaS+ksNnGAAORhlLuFB6RHBdeZoN8T3Rdcq77LSuSgvMfezUzb3Adgjmt62qdb57TFRiBkqgVwLnQE6V1JPGsN6AOhM2bQmuZZ2J72JPjEky8W6QGWzJhFFwkqQO0aV3w20gSUwA1Z82P4dy9+v+8VpawFYFibGuNWAK48wRiQkgEV1DEEV+EEJakO0zUSh1ec1sl8KV/pgjLkl1QuzFqKMzWgUUVRXQDcIN3fdErCFZcQBrQk6kAZ01yEUiN+jC5iOknsM/RXfzY/PGNpel4CSgYgE1FBWlSvXofw9UV/DWH2CzLLQKqhRrQCgqYDX0xmzii5iWqg575hxN39GgX/8ka8jKSVjIEx2xOwJZuL6HuxEgDcBTdF6zlpKdItA2iFiFANM3qxANAaDmSfVihdVnm4WoMVHIxUxDFvwDeanXOLy7MWma2MymrSgMwgGn9RrmST3xy0YoWe2tImias2WWBz+0BxA6hjXMGPZspROABqgIINQarWqZjkVghO2PtIGcsHsZD74FtdbS2TpJbIcUtakEVCtXXSmSjuiWKqSTNnMoWuJj2Ac+4RIl4v9YlSptSVE5VY+stEOfMYdd4I31g5sgAjsH+7mab2YHPsApA/bCUEt9lI3tMX9UtqeyDhOyvGZAfZ6zC0WidJeo6Isq5+oztOHZnNf9IgoIE3VO6G9jwmy0PerGX7HEduXgFLddq2SbLFSVeop2mhrywsfCKlluydNxSkBdslJJoFCutMzkq5HL2xqrTcjT3bEQBiFDrSXQggfiOXfGislmWWuFAAPaeJO8845cZnTWazV3/R+oFZzlj91OqP1HM+UE/8A6Wsy6SVP5qt/cTB1YZOSNYcAxd6ISURVJFCVUCo4GkBxs9KSuBAA1cS6hsWuR090aSekUpywZicqv25/q000/wAmY2RPqOchU8Dkp54TxiiBHQ74sazEZWFVYEEHeDGEtFkMtijEkqMidXTQE/iGSnuO+NS6FcrCh0KEueTUwkitfhB64LpLFJiuCTXqhe4gmuUR3hczTHQShVmyoNwGjE7hqKnhGxuq65dhkEu3N24k6Kg7shqdTyM1asWazy7LKLOaAVJP5iThUbyToPcIxN/X81oepyQegldOZ4sd590K/L8a0PU9VF9FOHM8WO892kUpShRjbT1RvY/O/wDiL/IilqEGNs2Poj3nkPnlWYliScyT4mPZkwsan55CCt1WIAdK+SjMfH4fJEk9js4kpjYVc5KO3d7K/Jjomx+znQL0s0VnzBnX1FOeEcDx7hugDsLczT3+tTRSWppJU7yDm/YD4nszO7bbSfVpOBD9tMBC/gXQv27hz7I1OuxWa+kLabpH+ryz1EPXI9Zxu7F9teAgDs/aXXGAyqjgKxYgDfvOmVanhXhAmWC74RmTEt4zRlLX0V823n3f7xkim1iSS0ppMxHopVsJDZg1DMRlU4m8IEXbm9SOqM/DSL9m2bmTQ/RsGwSnnMc1AlyxqS1PSfqjjTnEdls3RpmMz1m/0r5+ZiqXrNepxtRRRFLszE0HKgGZNQNRGl2PvM2mbQL1UozNSnYgBLamhrUZClN8Y6bIKSQvrTT0j/lBOBe/NvCOifR/c/Q2bER1phr3DIfPKGCtRXjFHZK6DakeYeqs1y5PJs1C8wiSfExJechnl9Eho04iUDwx1xt/TLDt3Rt7usqy5aogoqgADkMhFyEmpruu9JShZYoPM8yYvARHLETFYHRVtEDpxghaRAycYKAtrrRSzIMJbJqab8wNxzjJbddWdZDuE6WB2HEvvjazXjIbc2XFJD1zlOkzuVhX4wTpmxaEuM9tEDLtFlmDezS8uLCq/uAjUlNYD7RygElTGzEqfJc/lDjF5Ex2vjLo9mPVHHU9sWFMVZbQL2l2sl2NM+tMYdVK/uY7lr47t9OLpGgnWpJal5jKijVmIAHeYyV7fSnZ0qJSvOPH0F8TmfCOa3ztBOtT4pzk8FGSryVd3brzgaWg+/4m0tf0n2hj1JcpB2M58SR7IpN9Idp/6X6P/lGXJhpMZ2hrk28Jymyh2oSPJq+2I7bPl2haymGNcwGyNaUII3qRkaVyMZXFCDxahJSDmKDkzKCCMiCDvBqIUUHnhjV5aO29iMzTLOh4R5HT7hwesNjl2SUzu3Au51Y7gB5Bf5MYraDaBrQ9T1UX0E4czxY7z3aQtoNoGtDfdlr6CcOZ4sePcMoHWaRiqzZKNfgPn+NWg+zICMb5KPM8BEE+cXap7huA4QrTai7aUUZKOH8mJrBYjMag01Y8BAli6buxmp9Aa8zw+P8AvQ/ddztb5/RCokS6GYwyrwVeZ0HDM9sciRjYWeVUMRQUFaHLJjUYcqktnSmhjplw3OlmkrKTPezUpjc6k+wcBSGTRT7ZaZdlkF2AWXLUAAcslRRxOQEcWvy9nnzHnPqx7lHqqOQEaHbjaQ2qcJMk1loaCn/EmHIt2bh3nfDp9yypUhVZQ0x9+ZpoSQK0NMgONRxivajM2ZehlFz6b5LyG8/O/sikgh9utJmTDuA6oHALlQ84bGS0tyT5nRvLVjgmYRMApRhLzRSdaA7o9+qY3APo1qx5f7e2Irr+zWm8ip9w8PbBW75RJrxhnaWZGzDT3LFlFSMqE5DIAabqR0KzyAqqqjJQAOwZQL2dkVJO5R5n+K+UHwI3IzTbsk47VylJX+uaaDwRG/XHl/fSFKs5KSQJ0wZE16ingWHpHkPGMlfG1BEtpco0M1i8xgc8BostARpWUqE/mpxjLFo48ufbcaC8NurZO1nMg+7L+zHivWPeTAaZbXPpOx7WJ9piqWjwmOf1SuSrxmKarMdex2HsMGLDtzaZeTP0g4OKn9Q63iTGbxQsUG1OlXXtbKtFF9CYfVbf+Vt/ZkeUQbV52Wd/5b+Sk+6OeYo0Nj2gMyS8maasUYKx1bqnqtz4Hf267nINXIm4lB4gHxFYo37J6SzzU3lGp20yjy45uKzSTxlSz+wROw1j0xzFpG0ypd6Wps8UtGA0LOyii+Na8ADHK7xvF50xpkw4mY1J9gA3ADICHW2+qWeRZS3+S04U7JrhPBB5wNSeG07I83LfHSJcULFEeKPMUZiSlobihmKPC0IOxR4WhhaInnAakDviJk29JakgtmOR+EKM/b5lZjEaVhRv5iWLNIxmpyA15CFarTiyGSjQe8wrTaRTAnojU/ePwiFFjYSSLOWYKoqTB7EJEsKubH9zcewfO6I7JZxIQs3pUz5A6KOZ+d0Hdh7mM5/rU4dQH7Jaaket2D29kMgaXYrZz6vL6SYPtpgzrqqn1e3ee4bor/SDtR0MvoJZ+0mDrEepLOR7207K8RBi+L6WzSWmvnTQaYmPoqPfwAMcbt9uedMaZMNWY1J9w4ADIDgIbc6E7FtlDLE0tMYAqOrUgDPUiup5c4MJfMkzy8+YqYaYVNSfw5AHTNj+JuUZWwpgBmtoNBxPz5DnBK27H2qWkudOKr0oVguI4+uCy4lAyJUVpWtKcRUlaDr9eUZ8x5JqjHFWhXMirUBz9KsVLvzYk6DM+4eMX5twTCk91o6SAhmMK0xO2FVU+saVbsVjuiGz2cqoGles3LgO4Z97QJY+uuXRFUFnO+u803c6+EFLNtCJczDUzSGphRFRWOlMbMxpzAgXYEKdJPIzHUl/mYU8l9sEdiLj6S1qWoVXrGmfMjTu7YonWbjs5lyFDElj1myGrZgZcBQd0N2ivHobNNcGhw4V/M/VHma90W8cc++lW+iqyZKnMnpD/TkvniPdG74yFM8NxRl7Hej9IC7ErWh4Z5Ro8ceazG0hMNJiMzhvI8YQmA5g17IzhPrHuKIZs4KCWNANYqyryDiqg0rTPKLEvF4Az73mByMQFCRkOBhTL+OgQDtJPwgfNcsxYileHdHTjx/odk2StGKxSPyU/SSvugk0yM3sVP8A8HLHAuP3k++DLzY7zxiuYbXyitqmjdixD+oBvbWKV23iqqQx38PhBvb2V9urffSnepp7DGRAOgFTGOU1qD63spIABNe6I7Re+GnVqDz4d0DrFZnDglTQceyLltsTTKUoKV+co55NIhJtAdQw0MUb2t5SgXInfy5RG9tWSAgGIjXdrnDEtCT+qy0IzGfjnFJ+o61k4GJJ04mBNawfazgihzhgsiD1RDKgQMOEKLNrkjGaU3ewQo1qxGqwauqxUHSMM/VB/uPz7TSrdtixHE3ojzPD5+Ma+x7JTrVZps5XSWiZAtUdIdMCUFctK7ye2heU4+gHu27jbZuHMSkNXbeeQPFj8Y6RKKooVaKqigGgAA8gBAm57uWzyhLTtJ+828mAe2l/YV6BD1mHXPBdy9p38u2OvkZ9BdrdoTaZtFP2SVCDjxc9vspAWRJxsAO+K859wi/j6OX+Jsvifd48Yx60ZeVpBIRfRXLtO8+6DNo2jecitNZmdFCKMTVLZAPrwVdMuqm8GM0I0+wF3SZ9tlyrQxCMHoAcNZmBsOe7fnxoN8HLl8y1Zq/ZxJ6ORZy9FLdLaZgBObYerTVsIFO3FTIwEtQoSK1qadufvPvgnbrv6CbMlhg4V2UONGAJAOXL3xDYLLWaHYGiioB3t6o+eEEv13FmIrbRcMsH/LGfN2zY+wRt9gbt6OUZh1c5dg/mnhGRkbNzXbESuZqczUk90dIsksS0VBoop8T41Mb4irrdscZ21vHp7bMINVU4F7Eyr41PfHUr6vLoZEyZ91SR26L5kRxJ3zrvz8TDyUMZMh866eyFMmk6sT2k++J5+UsD7x8lH8xYumWrA1AJB38Ixbhe3O4IYHca+MS2BGWc9K4MzyzzEX1UDQRBeFTLanD/AH8o5609tc5JqlA61Ome8RDd1kdAQQNePL/aAeGNFYZ2KWpOtKHuyhsyBSnXMWYnEBU18Yrz7CZZGdag+REHIq22XUDkfdFLU12wsz/CkcJj+YU++DzPGc2NylzV4TAf1IPhB1jHaeMVmNu5NUltwYjx/wBoyFlym9oMbzamTis7ciD5/wAxiWk5I/Oh7x/Bg5GLymHViFWhY44tA9vH2rfO4Q67zSYO/wBkSXhK62KPbJK6wJ7o3+IUrDGMNLwxnjKV546xjyJSBHsJXZdpRWRWxYagUWmLD6xFd9I6Zbb4E1JSS5ZlSpagLLNKg01ahOf87yYwGy90426aYMh6I5jf2D2xr8QAJJoAKkncBqY38S2cr+M71ivfF7Czyi5zbRRxb4DUxgLHZXtM0itWarMx3cz3w+/r3Nom1FcIyQcuPaY0lyWVbNJLvkaYm9yj51MN7EYuRZSHbHlgJr2jWIptoxEnwHAcIIX3Od6zCtA7mpGmID0e4b+NYFyhvgKWLd3J1g33c+/dFMQVkS6ADx+e/wDdyiQsZ2KgHz85ecE7DIgNYxnGluuWN5hiGLBZqEcs/h88oJViCyr1a8c+7d8e+JwI6SM1kPpGt+GUkoaucR7F/k+Uc4UVYfOmcaTbi3dLa2AzCUQdo1/caRDelwGzWnAdMCMO2nW/ereMc76YE3kMwv3QB45wrqajduUQT5mJmPE/PkIt3cQFNSNd/lGaYKhoTZikVTalHrDxiJ71UZCp7I540HmQQSDugpdykLnxyii1tzJw607soQvVtwEau0DGOEgqwHEiAwvR+AiWy3kxmLkKVEXym22WyeeP/KP7SIPsIz+zrf4mYvGSh8GpGjYR2jFD7ykYpTrxU+yMLY3BkvXdn2UPwJjorrHOLPKwzp0s7yw8aj3iClWNtTj5GIXvLgK+UUSIcBHPGk822lhQgQ1JxFBXLd2xERDlFR2Qh409t7GE1ob7xh0xd/GIykSedIeJ8YUO6Ix5CnVbCoCKBlkPZFLa1iLI1DSrKO6pyjyFHT8Z/WLuYfbp2+4xp9oT9kn5x7GPthQoxPGqqXko/wCzVy+4e8tmfMxlF0EKFFUfZdR2wYGvj/qhQoyhKxCNHYfR7jChR0gaUDIdg9kSS9Y9hRtlxO1uenY1NekJrvrj1rFt7bMmFjMdnIDAFmLEDq5AmFCjE8rQEsNaPYUYLyHCFCgRz/PhDBChRI4RLY/TXtHthQoU3txf99P/ANv/AP0EadoUKNwGGOeW/wD79N7/AGCFCg5ICtI67fmPtiNYUKMFOyiGjUx5CiMPMQzdRHsKKI6FChR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3318" name="Picture 6" descr="http://upload.wikimedia.org/wikipedia/commons/5/54/240_Sparks_Elevators.jpg"/>
          <p:cNvPicPr>
            <a:picLocks noChangeAspect="1" noChangeArrowheads="1"/>
          </p:cNvPicPr>
          <p:nvPr/>
        </p:nvPicPr>
        <p:blipFill>
          <a:blip r:embed="rId2" cstate="print"/>
          <a:srcRect/>
          <a:stretch>
            <a:fillRect/>
          </a:stretch>
        </p:blipFill>
        <p:spPr bwMode="auto">
          <a:xfrm>
            <a:off x="4495800" y="685800"/>
            <a:ext cx="4648200" cy="42672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endParaRPr lang="en-US" sz="1800" dirty="0" smtClean="0">
              <a:latin typeface="Arial" pitchFamily="34" charset="0"/>
              <a:cs typeface="Arial" pitchFamily="34" charset="0"/>
            </a:endParaRPr>
          </a:p>
          <a:p>
            <a:endParaRPr lang="en-US" sz="1800" dirty="0">
              <a:latin typeface="Arial" pitchFamily="34" charset="0"/>
              <a:cs typeface="Arial" pitchFamily="34" charset="0"/>
            </a:endParaRPr>
          </a:p>
          <a:p>
            <a:endParaRPr lang="en-US" sz="1800" dirty="0" smtClean="0">
              <a:latin typeface="Arial" pitchFamily="34" charset="0"/>
              <a:cs typeface="Arial" pitchFamily="34" charset="0"/>
            </a:endParaRPr>
          </a:p>
          <a:p>
            <a:r>
              <a:rPr lang="en-US" sz="2400" dirty="0" smtClean="0">
                <a:latin typeface="Arial" pitchFamily="34" charset="0"/>
                <a:cs typeface="Arial" pitchFamily="34" charset="0"/>
              </a:rPr>
              <a:t>The following are </a:t>
            </a:r>
            <a:r>
              <a:rPr lang="en-US" sz="2400" dirty="0" smtClean="0">
                <a:solidFill>
                  <a:srgbClr val="0000CC"/>
                </a:solidFill>
                <a:latin typeface="Arial" pitchFamily="34" charset="0"/>
                <a:cs typeface="Arial" pitchFamily="34" charset="0"/>
              </a:rPr>
              <a:t>suggested inside dimensions and rated capacities:</a:t>
            </a:r>
          </a:p>
          <a:p>
            <a:pPr>
              <a:buNone/>
            </a:pPr>
            <a:r>
              <a:rPr lang="en-US" sz="2400" dirty="0" smtClean="0">
                <a:latin typeface="Arial" pitchFamily="34" charset="0"/>
                <a:cs typeface="Arial" pitchFamily="34" charset="0"/>
              </a:rPr>
              <a:t>     </a:t>
            </a:r>
            <a:r>
              <a:rPr lang="en-US" sz="2400" dirty="0" smtClean="0">
                <a:solidFill>
                  <a:srgbClr val="FF0000"/>
                </a:solidFill>
                <a:latin typeface="Arial" pitchFamily="34" charset="0"/>
                <a:cs typeface="Arial" pitchFamily="34" charset="0"/>
              </a:rPr>
              <a:t>• Office buildings</a:t>
            </a:r>
            <a:r>
              <a:rPr lang="en-US" sz="2400" dirty="0" smtClean="0">
                <a:latin typeface="Arial" pitchFamily="34" charset="0"/>
                <a:cs typeface="Arial" pitchFamily="34" charset="0"/>
              </a:rPr>
              <a:t>: 6 feet 8 inches wide by 5 feet 5 inches deep; 3,500 pounds.</a:t>
            </a:r>
          </a:p>
          <a:p>
            <a:pPr>
              <a:buNone/>
            </a:pPr>
            <a:r>
              <a:rPr lang="en-US" sz="2400" dirty="0" smtClean="0">
                <a:latin typeface="Arial" pitchFamily="34" charset="0"/>
                <a:cs typeface="Arial" pitchFamily="34" charset="0"/>
              </a:rPr>
              <a:t>     • </a:t>
            </a:r>
            <a:r>
              <a:rPr lang="en-US" sz="2400" dirty="0" smtClean="0">
                <a:solidFill>
                  <a:srgbClr val="FF0000"/>
                </a:solidFill>
                <a:latin typeface="Arial" pitchFamily="34" charset="0"/>
                <a:cs typeface="Arial" pitchFamily="34" charset="0"/>
              </a:rPr>
              <a:t>Apartment buildings</a:t>
            </a:r>
            <a:r>
              <a:rPr lang="en-US" sz="2400" dirty="0" smtClean="0">
                <a:latin typeface="Arial" pitchFamily="34" charset="0"/>
                <a:cs typeface="Arial" pitchFamily="34" charset="0"/>
              </a:rPr>
              <a:t>: 6 feet 8 inches wide by 4 feet 3 inches deep; 2,500 pounds</a:t>
            </a:r>
          </a:p>
          <a:p>
            <a:pPr>
              <a:buNone/>
            </a:pPr>
            <a:r>
              <a:rPr lang="en-US" sz="2400" dirty="0" smtClean="0">
                <a:latin typeface="Arial" pitchFamily="34" charset="0"/>
                <a:cs typeface="Arial" pitchFamily="34" charset="0"/>
              </a:rPr>
              <a:t>     </a:t>
            </a:r>
            <a:r>
              <a:rPr lang="en-US" sz="2400" dirty="0" smtClean="0">
                <a:solidFill>
                  <a:srgbClr val="FF0000"/>
                </a:solidFill>
                <a:latin typeface="Arial" pitchFamily="34" charset="0"/>
                <a:cs typeface="Arial" pitchFamily="34" charset="0"/>
              </a:rPr>
              <a:t>• Hotels/motels</a:t>
            </a:r>
            <a:r>
              <a:rPr lang="en-US" sz="2400" dirty="0" smtClean="0">
                <a:latin typeface="Arial" pitchFamily="34" charset="0"/>
                <a:cs typeface="Arial" pitchFamily="34" charset="0"/>
              </a:rPr>
              <a:t>: 6 feet 8 inches wide by 5 feet 5 inches deep; 3,500 pounds.</a:t>
            </a:r>
          </a:p>
          <a:p>
            <a:pPr>
              <a:buNone/>
            </a:pPr>
            <a:r>
              <a:rPr lang="en-US" sz="2400" dirty="0" smtClean="0">
                <a:latin typeface="Arial" pitchFamily="34" charset="0"/>
                <a:cs typeface="Arial" pitchFamily="34" charset="0"/>
              </a:rPr>
              <a:t>     • </a:t>
            </a:r>
            <a:r>
              <a:rPr lang="en-US" sz="2400" dirty="0" smtClean="0">
                <a:solidFill>
                  <a:srgbClr val="FF0000"/>
                </a:solidFill>
                <a:latin typeface="Arial" pitchFamily="34" charset="0"/>
                <a:cs typeface="Arial" pitchFamily="34" charset="0"/>
              </a:rPr>
              <a:t>Service elevators</a:t>
            </a:r>
            <a:r>
              <a:rPr lang="en-US" sz="2400" dirty="0" smtClean="0">
                <a:latin typeface="Arial" pitchFamily="34" charset="0"/>
                <a:cs typeface="Arial" pitchFamily="34" charset="0"/>
              </a:rPr>
              <a:t>: 5 feet 4 inches wide by 8 feet 5 inches deep; 4,500 pounds.</a:t>
            </a:r>
          </a:p>
          <a:p>
            <a:pPr>
              <a:buNone/>
            </a:pPr>
            <a:r>
              <a:rPr lang="en-US" sz="2400" dirty="0" smtClean="0">
                <a:latin typeface="Arial" pitchFamily="34" charset="0"/>
                <a:cs typeface="Arial" pitchFamily="34" charset="0"/>
              </a:rPr>
              <a:t>     • </a:t>
            </a:r>
            <a:r>
              <a:rPr lang="en-US" sz="2400" dirty="0" smtClean="0">
                <a:solidFill>
                  <a:srgbClr val="FF0000"/>
                </a:solidFill>
                <a:latin typeface="Arial" pitchFamily="34" charset="0"/>
                <a:cs typeface="Arial" pitchFamily="34" charset="0"/>
              </a:rPr>
              <a:t>Hospital passenger elevators</a:t>
            </a:r>
            <a:r>
              <a:rPr lang="en-US" sz="2400" dirty="0" smtClean="0">
                <a:latin typeface="Arial" pitchFamily="34" charset="0"/>
                <a:cs typeface="Arial" pitchFamily="34" charset="0"/>
              </a:rPr>
              <a:t>: 6 feet 8 inches wide by 5 feet 5 inches deep; 3,500 pounds.</a:t>
            </a:r>
          </a:p>
          <a:p>
            <a:pPr>
              <a:buNone/>
            </a:pPr>
            <a:r>
              <a:rPr lang="en-US" sz="2400" dirty="0" smtClean="0">
                <a:latin typeface="Arial" pitchFamily="34" charset="0"/>
                <a:cs typeface="Arial" pitchFamily="34" charset="0"/>
              </a:rPr>
              <a:t>     • </a:t>
            </a:r>
            <a:r>
              <a:rPr lang="en-US" sz="2400" dirty="0" smtClean="0">
                <a:solidFill>
                  <a:srgbClr val="FF0000"/>
                </a:solidFill>
                <a:latin typeface="Arial" pitchFamily="34" charset="0"/>
                <a:cs typeface="Arial" pitchFamily="34" charset="0"/>
              </a:rPr>
              <a:t>Hospital vehicle elevators</a:t>
            </a:r>
            <a:r>
              <a:rPr lang="en-US" sz="2400" dirty="0" smtClean="0">
                <a:latin typeface="Arial" pitchFamily="34" charset="0"/>
                <a:cs typeface="Arial" pitchFamily="34" charset="0"/>
              </a:rPr>
              <a:t>: 5 feet 9 inches wide by 10 feet deep; 6,000 pounds</a:t>
            </a:r>
            <a:r>
              <a:rPr lang="en-US" sz="2400" b="1" dirty="0" smtClean="0">
                <a:latin typeface="Arial" pitchFamily="34" charset="0"/>
                <a:cs typeface="Arial" pitchFamily="34" charset="0"/>
              </a:rPr>
              <a:t>.</a:t>
            </a:r>
          </a:p>
          <a:p>
            <a:pPr>
              <a:buNone/>
            </a:pPr>
            <a:r>
              <a:rPr lang="en-US" sz="18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latin typeface="Arial" pitchFamily="34" charset="0"/>
                <a:cs typeface="Arial" pitchFamily="34" charset="0"/>
              </a:rPr>
              <a:t>Office buildings:</a:t>
            </a:r>
            <a:br>
              <a:rPr lang="en-US" b="1" i="1" dirty="0">
                <a:latin typeface="Arial" pitchFamily="34" charset="0"/>
                <a:cs typeface="Arial" pitchFamily="34" charset="0"/>
              </a:rPr>
            </a:br>
            <a:endParaRPr lang="en-US" dirty="0"/>
          </a:p>
        </p:txBody>
      </p:sp>
      <p:sp>
        <p:nvSpPr>
          <p:cNvPr id="3" name="Content Placeholder 2"/>
          <p:cNvSpPr>
            <a:spLocks noGrp="1"/>
          </p:cNvSpPr>
          <p:nvPr>
            <p:ph idx="1"/>
          </p:nvPr>
        </p:nvSpPr>
        <p:spPr>
          <a:xfrm>
            <a:off x="457200" y="1066800"/>
            <a:ext cx="8229600" cy="5059367"/>
          </a:xfrm>
        </p:spPr>
        <p:txBody>
          <a:bodyPr>
            <a:noAutofit/>
          </a:bodyPr>
          <a:lstStyle/>
          <a:p>
            <a:r>
              <a:rPr lang="en-US" sz="2400" dirty="0" smtClean="0">
                <a:latin typeface="Arial" pitchFamily="34" charset="0"/>
                <a:cs typeface="Arial" pitchFamily="34" charset="0"/>
              </a:rPr>
              <a:t>One </a:t>
            </a:r>
            <a:r>
              <a:rPr lang="en-US" sz="2400" dirty="0">
                <a:latin typeface="Arial" pitchFamily="34" charset="0"/>
                <a:cs typeface="Arial" pitchFamily="34" charset="0"/>
              </a:rPr>
              <a:t>elevator is required for every 45,000 net usable square feet. </a:t>
            </a:r>
            <a:endParaRPr lang="en-US" sz="2400" dirty="0" smtClean="0">
              <a:latin typeface="Arial" pitchFamily="34" charset="0"/>
              <a:cs typeface="Arial" pitchFamily="34" charset="0"/>
            </a:endParaRPr>
          </a:p>
          <a:p>
            <a:r>
              <a:rPr lang="en-US" sz="2400" dirty="0" smtClean="0">
                <a:latin typeface="Arial" pitchFamily="34" charset="0"/>
                <a:cs typeface="Arial" pitchFamily="34" charset="0"/>
              </a:rPr>
              <a:t>The </a:t>
            </a:r>
            <a:r>
              <a:rPr lang="en-US" sz="2400" dirty="0">
                <a:latin typeface="Arial" pitchFamily="34" charset="0"/>
                <a:cs typeface="Arial" pitchFamily="34" charset="0"/>
              </a:rPr>
              <a:t>ratio of the number of floors to </a:t>
            </a:r>
            <a:r>
              <a:rPr lang="en-US" sz="2400" dirty="0" smtClean="0">
                <a:latin typeface="Arial" pitchFamily="34" charset="0"/>
                <a:cs typeface="Arial" pitchFamily="34" charset="0"/>
              </a:rPr>
              <a:t>the number </a:t>
            </a:r>
            <a:r>
              <a:rPr lang="en-US" sz="2400" dirty="0">
                <a:latin typeface="Arial" pitchFamily="34" charset="0"/>
                <a:cs typeface="Arial" pitchFamily="34" charset="0"/>
              </a:rPr>
              <a:t>of elevators should be two to one or two and a half to one, depending on the occupancy of the </a:t>
            </a:r>
            <a:r>
              <a:rPr lang="en-US" sz="2400" dirty="0" smtClean="0">
                <a:latin typeface="Arial" pitchFamily="34" charset="0"/>
                <a:cs typeface="Arial" pitchFamily="34" charset="0"/>
              </a:rPr>
              <a:t>building.</a:t>
            </a:r>
          </a:p>
          <a:p>
            <a:r>
              <a:rPr lang="en-US" sz="2400" dirty="0" smtClean="0">
                <a:latin typeface="Arial" pitchFamily="34" charset="0"/>
                <a:cs typeface="Arial" pitchFamily="34" charset="0"/>
              </a:rPr>
              <a:t>The </a:t>
            </a:r>
            <a:r>
              <a:rPr lang="en-US" sz="2400" dirty="0">
                <a:latin typeface="Arial" pitchFamily="34" charset="0"/>
                <a:cs typeface="Arial" pitchFamily="34" charset="0"/>
              </a:rPr>
              <a:t>more dense the population, the more elevators </a:t>
            </a:r>
            <a:r>
              <a:rPr lang="en-US" sz="2400" dirty="0" smtClean="0">
                <a:latin typeface="Arial" pitchFamily="34" charset="0"/>
                <a:cs typeface="Arial" pitchFamily="34" charset="0"/>
              </a:rPr>
              <a:t>needed.</a:t>
            </a:r>
          </a:p>
          <a:p>
            <a:r>
              <a:rPr lang="en-US" sz="2400" dirty="0" smtClean="0">
                <a:latin typeface="Arial" pitchFamily="34" charset="0"/>
                <a:cs typeface="Arial" pitchFamily="34" charset="0"/>
              </a:rPr>
              <a:t> </a:t>
            </a:r>
            <a:r>
              <a:rPr lang="en-US" sz="2400" dirty="0">
                <a:latin typeface="Arial" pitchFamily="34" charset="0"/>
                <a:cs typeface="Arial" pitchFamily="34" charset="0"/>
              </a:rPr>
              <a:t>The number of elevators in a single group should not exceed eight and no single group should serve more than 16 </a:t>
            </a:r>
            <a:r>
              <a:rPr lang="en-US" sz="2400" dirty="0" smtClean="0">
                <a:latin typeface="Arial" pitchFamily="34" charset="0"/>
                <a:cs typeface="Arial" pitchFamily="34" charset="0"/>
              </a:rPr>
              <a:t>levels.</a:t>
            </a:r>
          </a:p>
          <a:p>
            <a:r>
              <a:rPr lang="en-US" sz="2400" dirty="0" smtClean="0">
                <a:latin typeface="Arial" pitchFamily="34" charset="0"/>
                <a:cs typeface="Arial" pitchFamily="34" charset="0"/>
              </a:rPr>
              <a:t>In </a:t>
            </a:r>
            <a:r>
              <a:rPr lang="en-US" sz="2400" dirty="0">
                <a:latin typeface="Arial" pitchFamily="34" charset="0"/>
                <a:cs typeface="Arial" pitchFamily="34" charset="0"/>
              </a:rPr>
              <a:t>buildings of four to eight floors, a separate service elevator should be considered. </a:t>
            </a:r>
            <a:endParaRPr lang="en-US" sz="2400" dirty="0" smtClean="0">
              <a:latin typeface="Arial" pitchFamily="34" charset="0"/>
              <a:cs typeface="Arial" pitchFamily="34" charset="0"/>
            </a:endParaRPr>
          </a:p>
          <a:p>
            <a:r>
              <a:rPr lang="en-US" sz="2400" dirty="0" smtClean="0">
                <a:latin typeface="Arial" pitchFamily="34" charset="0"/>
                <a:cs typeface="Arial" pitchFamily="34" charset="0"/>
              </a:rPr>
              <a:t>Over </a:t>
            </a:r>
            <a:r>
              <a:rPr lang="en-US" sz="2400" dirty="0">
                <a:latin typeface="Arial" pitchFamily="34" charset="0"/>
                <a:cs typeface="Arial" pitchFamily="34" charset="0"/>
              </a:rPr>
              <a:t>nine floors, a service elevator is virtually </a:t>
            </a:r>
            <a:r>
              <a:rPr lang="en-US" sz="2400" dirty="0" smtClean="0">
                <a:latin typeface="Arial" pitchFamily="34" charset="0"/>
                <a:cs typeface="Arial" pitchFamily="34" charset="0"/>
              </a:rPr>
              <a:t>required.</a:t>
            </a:r>
            <a:endParaRPr lang="en-US" sz="2400" dirty="0"/>
          </a:p>
        </p:txBody>
      </p:sp>
    </p:spTree>
    <p:extLst>
      <p:ext uri="{BB962C8B-B14F-4D97-AF65-F5344CB8AC3E}">
        <p14:creationId xmlns:p14="http://schemas.microsoft.com/office/powerpoint/2010/main" val="19635372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latin typeface="Arial" pitchFamily="34" charset="0"/>
                <a:cs typeface="Arial" pitchFamily="34" charset="0"/>
              </a:rPr>
              <a:t>Hotels/motels:</a:t>
            </a:r>
            <a:br>
              <a:rPr lang="en-US" b="1" i="1" dirty="0">
                <a:latin typeface="Arial" pitchFamily="34" charset="0"/>
                <a:cs typeface="Arial" pitchFamily="34" charset="0"/>
              </a:rPr>
            </a:br>
            <a:endParaRPr lang="en-US" dirty="0"/>
          </a:p>
        </p:txBody>
      </p:sp>
      <p:sp>
        <p:nvSpPr>
          <p:cNvPr id="3" name="Content Placeholder 2"/>
          <p:cNvSpPr>
            <a:spLocks noGrp="1"/>
          </p:cNvSpPr>
          <p:nvPr>
            <p:ph idx="1"/>
          </p:nvPr>
        </p:nvSpPr>
        <p:spPr>
          <a:xfrm>
            <a:off x="457200" y="990600"/>
            <a:ext cx="8229600" cy="5135567"/>
          </a:xfrm>
        </p:spPr>
        <p:txBody>
          <a:bodyPr>
            <a:normAutofit/>
          </a:bodyPr>
          <a:lstStyle/>
          <a:p>
            <a:pPr>
              <a:buNone/>
            </a:pPr>
            <a:r>
              <a:rPr lang="en-US" sz="1800" i="1" dirty="0" smtClean="0"/>
              <a:t>     </a:t>
            </a:r>
            <a:endParaRPr lang="en-US" sz="1800" i="1" dirty="0" smtClean="0">
              <a:latin typeface="Arial" pitchFamily="34" charset="0"/>
              <a:cs typeface="Arial" pitchFamily="34" charset="0"/>
            </a:endParaRPr>
          </a:p>
          <a:p>
            <a:r>
              <a:rPr lang="en-US" sz="2400" dirty="0" smtClean="0">
                <a:latin typeface="Arial" pitchFamily="34" charset="0"/>
                <a:cs typeface="Arial" pitchFamily="34" charset="0"/>
              </a:rPr>
              <a:t> </a:t>
            </a:r>
            <a:r>
              <a:rPr lang="en-US" sz="2400" dirty="0" smtClean="0">
                <a:latin typeface="Arial" pitchFamily="34" charset="0"/>
                <a:cs typeface="Arial" pitchFamily="34" charset="0"/>
              </a:rPr>
              <a:t>Provide </a:t>
            </a:r>
            <a:r>
              <a:rPr lang="en-US" sz="2400" dirty="0" smtClean="0">
                <a:solidFill>
                  <a:srgbClr val="FF0000"/>
                </a:solidFill>
                <a:latin typeface="Arial" pitchFamily="34" charset="0"/>
                <a:cs typeface="Arial" pitchFamily="34" charset="0"/>
              </a:rPr>
              <a:t>one elevator for every 75 rooms </a:t>
            </a:r>
            <a:r>
              <a:rPr lang="en-US" sz="2400" dirty="0" smtClean="0">
                <a:latin typeface="Arial" pitchFamily="34" charset="0"/>
                <a:cs typeface="Arial" pitchFamily="34" charset="0"/>
              </a:rPr>
              <a:t>with a minimum of one elevator up to three floors. </a:t>
            </a:r>
            <a:endParaRPr lang="en-US" sz="2400" dirty="0" smtClean="0">
              <a:latin typeface="Arial" pitchFamily="34" charset="0"/>
              <a:cs typeface="Arial" pitchFamily="34" charset="0"/>
            </a:endParaRPr>
          </a:p>
          <a:p>
            <a:pPr marL="0" indent="0">
              <a:buNone/>
            </a:pPr>
            <a:endParaRPr lang="en-US" sz="2400" dirty="0" smtClean="0">
              <a:latin typeface="Arial" pitchFamily="34" charset="0"/>
              <a:cs typeface="Arial" pitchFamily="34" charset="0"/>
            </a:endParaRPr>
          </a:p>
          <a:p>
            <a:r>
              <a:rPr lang="en-US" sz="2400" dirty="0" smtClean="0">
                <a:latin typeface="Arial" pitchFamily="34" charset="0"/>
                <a:cs typeface="Arial" pitchFamily="34" charset="0"/>
              </a:rPr>
              <a:t>Do </a:t>
            </a:r>
            <a:r>
              <a:rPr lang="en-US" sz="2400" dirty="0" smtClean="0">
                <a:latin typeface="Arial" pitchFamily="34" charset="0"/>
                <a:cs typeface="Arial" pitchFamily="34" charset="0"/>
              </a:rPr>
              <a:t>not </a:t>
            </a:r>
            <a:r>
              <a:rPr lang="en-US" sz="2400" dirty="0" smtClean="0">
                <a:latin typeface="Arial" pitchFamily="34" charset="0"/>
                <a:cs typeface="Arial" pitchFamily="34" charset="0"/>
              </a:rPr>
              <a:t>exceed 150 </a:t>
            </a:r>
            <a:r>
              <a:rPr lang="en-US" sz="2400" dirty="0" smtClean="0">
                <a:latin typeface="Arial" pitchFamily="34" charset="0"/>
                <a:cs typeface="Arial" pitchFamily="34" charset="0"/>
              </a:rPr>
              <a:t>feet from farthest room to elevator.</a:t>
            </a:r>
          </a:p>
          <a:p>
            <a:r>
              <a:rPr lang="en-US" sz="2400" dirty="0" smtClean="0">
                <a:latin typeface="Arial" pitchFamily="34" charset="0"/>
                <a:cs typeface="Arial" pitchFamily="34" charset="0"/>
              </a:rPr>
              <a:t> </a:t>
            </a:r>
            <a:r>
              <a:rPr lang="en-US" sz="2400" dirty="0" smtClean="0">
                <a:latin typeface="Arial" pitchFamily="34" charset="0"/>
                <a:cs typeface="Arial" pitchFamily="34" charset="0"/>
              </a:rPr>
              <a:t>When room service is provided, allow for </a:t>
            </a:r>
            <a:r>
              <a:rPr lang="en-US" sz="2400" dirty="0" smtClean="0">
                <a:solidFill>
                  <a:srgbClr val="FF0000"/>
                </a:solidFill>
                <a:latin typeface="Arial" pitchFamily="34" charset="0"/>
                <a:cs typeface="Arial" pitchFamily="34" charset="0"/>
              </a:rPr>
              <a:t>one separate service elevator for </a:t>
            </a:r>
            <a:r>
              <a:rPr lang="en-US" sz="2400" dirty="0" smtClean="0">
                <a:solidFill>
                  <a:srgbClr val="FF0000"/>
                </a:solidFill>
                <a:latin typeface="Arial" pitchFamily="34" charset="0"/>
                <a:cs typeface="Arial" pitchFamily="34" charset="0"/>
              </a:rPr>
              <a:t>every two passenger elevators</a:t>
            </a:r>
            <a:r>
              <a:rPr lang="en-US" sz="2400" dirty="0" smtClean="0">
                <a:latin typeface="Arial" pitchFamily="34" charset="0"/>
                <a:cs typeface="Arial" pitchFamily="34" charset="0"/>
              </a:rPr>
              <a:t>.</a:t>
            </a:r>
          </a:p>
          <a:p>
            <a:pPr marL="0" indent="0">
              <a:buNone/>
            </a:pPr>
            <a:endParaRPr lang="en-US" sz="2400" dirty="0" smtClean="0">
              <a:latin typeface="Arial" pitchFamily="34" charset="0"/>
              <a:cs typeface="Arial" pitchFamily="34" charset="0"/>
            </a:endParaRPr>
          </a:p>
          <a:p>
            <a:r>
              <a:rPr lang="en-US" sz="2400" dirty="0" smtClean="0">
                <a:latin typeface="Arial" pitchFamily="34" charset="0"/>
                <a:cs typeface="Arial" pitchFamily="34" charset="0"/>
              </a:rPr>
              <a:t>Special-functions</a:t>
            </a:r>
            <a:r>
              <a:rPr lang="en-US" sz="2400" dirty="0" smtClean="0">
                <a:latin typeface="Arial" pitchFamily="34" charset="0"/>
                <a:cs typeface="Arial" pitchFamily="34" charset="0"/>
              </a:rPr>
              <a:t>, meeting rooms, or lobby areas above entry level can increase the number of elevators.</a:t>
            </a:r>
          </a:p>
          <a:p>
            <a:pPr>
              <a:buNone/>
            </a:pPr>
            <a:r>
              <a:rPr lang="it-IT" sz="2400" dirty="0" smtClean="0">
                <a:latin typeface="Arial" pitchFamily="34" charset="0"/>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a:latin typeface="Arial" pitchFamily="34" charset="0"/>
                <a:cs typeface="Arial" pitchFamily="34" charset="0"/>
              </a:rPr>
              <a:t>Apartment / Condominium/Dormitory</a:t>
            </a:r>
            <a:br>
              <a:rPr lang="en-US" sz="3200" b="1" i="1" dirty="0">
                <a:latin typeface="Arial" pitchFamily="34" charset="0"/>
                <a:cs typeface="Arial" pitchFamily="34" charset="0"/>
              </a:rPr>
            </a:br>
            <a:endParaRPr lang="en-US" sz="3200" dirty="0"/>
          </a:p>
        </p:txBody>
      </p:sp>
      <p:sp>
        <p:nvSpPr>
          <p:cNvPr id="3" name="Content Placeholder 2"/>
          <p:cNvSpPr>
            <a:spLocks noGrp="1"/>
          </p:cNvSpPr>
          <p:nvPr>
            <p:ph idx="1"/>
          </p:nvPr>
        </p:nvSpPr>
        <p:spPr>
          <a:xfrm>
            <a:off x="457200" y="1143000"/>
            <a:ext cx="8229600" cy="4983167"/>
          </a:xfrm>
        </p:spPr>
        <p:txBody>
          <a:bodyPr>
            <a:normAutofit/>
          </a:bodyPr>
          <a:lstStyle/>
          <a:p>
            <a:r>
              <a:rPr lang="en-US" sz="2400" dirty="0" smtClean="0">
                <a:solidFill>
                  <a:srgbClr val="FF0000"/>
                </a:solidFill>
                <a:latin typeface="Arial" pitchFamily="34" charset="0"/>
                <a:cs typeface="Arial" pitchFamily="34" charset="0"/>
              </a:rPr>
              <a:t>One </a:t>
            </a:r>
            <a:r>
              <a:rPr lang="en-US" sz="2400" dirty="0">
                <a:solidFill>
                  <a:srgbClr val="FF0000"/>
                </a:solidFill>
                <a:latin typeface="Arial" pitchFamily="34" charset="0"/>
                <a:cs typeface="Arial" pitchFamily="34" charset="0"/>
              </a:rPr>
              <a:t>elevator for every 90 units </a:t>
            </a:r>
            <a:r>
              <a:rPr lang="en-US" sz="2400" dirty="0">
                <a:latin typeface="Arial" pitchFamily="34" charset="0"/>
                <a:cs typeface="Arial" pitchFamily="34" charset="0"/>
              </a:rPr>
              <a:t>with a maximum distance of 150 feet from elevators to the most distant unit</a:t>
            </a:r>
            <a:r>
              <a:rPr lang="en-US" sz="2400" dirty="0" smtClean="0">
                <a:latin typeface="Arial" pitchFamily="34" charset="0"/>
                <a:cs typeface="Arial" pitchFamily="34" charset="0"/>
              </a:rPr>
              <a:t>.</a:t>
            </a:r>
          </a:p>
          <a:p>
            <a:endParaRPr lang="en-US" sz="2400" dirty="0">
              <a:latin typeface="Arial" pitchFamily="34" charset="0"/>
              <a:cs typeface="Arial" pitchFamily="34" charset="0"/>
            </a:endParaRPr>
          </a:p>
          <a:p>
            <a:r>
              <a:rPr lang="en-US" sz="2400" dirty="0" smtClean="0">
                <a:solidFill>
                  <a:srgbClr val="FF0000"/>
                </a:solidFill>
                <a:latin typeface="Arial" pitchFamily="34" charset="0"/>
                <a:cs typeface="Arial" pitchFamily="34" charset="0"/>
              </a:rPr>
              <a:t>Urban </a:t>
            </a:r>
            <a:r>
              <a:rPr lang="en-US" sz="2400" dirty="0">
                <a:solidFill>
                  <a:srgbClr val="FF0000"/>
                </a:solidFill>
                <a:latin typeface="Arial" pitchFamily="34" charset="0"/>
                <a:cs typeface="Arial" pitchFamily="34" charset="0"/>
              </a:rPr>
              <a:t>locations or high-price units </a:t>
            </a:r>
            <a:r>
              <a:rPr lang="en-US" sz="2400" dirty="0">
                <a:latin typeface="Arial" pitchFamily="34" charset="0"/>
                <a:cs typeface="Arial" pitchFamily="34" charset="0"/>
              </a:rPr>
              <a:t>might require </a:t>
            </a:r>
            <a:r>
              <a:rPr lang="en-US" sz="2400" dirty="0">
                <a:solidFill>
                  <a:srgbClr val="FF0000"/>
                </a:solidFill>
                <a:latin typeface="Arial" pitchFamily="34" charset="0"/>
                <a:cs typeface="Arial" pitchFamily="34" charset="0"/>
              </a:rPr>
              <a:t>one elevator for every 60 units</a:t>
            </a:r>
            <a:r>
              <a:rPr lang="en-US" sz="2400" dirty="0" smtClean="0">
                <a:solidFill>
                  <a:srgbClr val="FF0000"/>
                </a:solidFill>
                <a:latin typeface="Arial" pitchFamily="34" charset="0"/>
                <a:cs typeface="Arial" pitchFamily="34" charset="0"/>
              </a:rPr>
              <a:t>.</a:t>
            </a:r>
          </a:p>
          <a:p>
            <a:endParaRPr lang="en-US" sz="2400" dirty="0">
              <a:solidFill>
                <a:srgbClr val="FF0000"/>
              </a:solidFill>
              <a:latin typeface="Arial" pitchFamily="34" charset="0"/>
              <a:cs typeface="Arial" pitchFamily="34" charset="0"/>
            </a:endParaRPr>
          </a:p>
          <a:p>
            <a:r>
              <a:rPr lang="en-US" sz="2400" dirty="0" smtClean="0">
                <a:latin typeface="Arial" pitchFamily="34" charset="0"/>
                <a:cs typeface="Arial" pitchFamily="34" charset="0"/>
              </a:rPr>
              <a:t>Make </a:t>
            </a:r>
            <a:r>
              <a:rPr lang="en-US" sz="2400" dirty="0">
                <a:solidFill>
                  <a:srgbClr val="FF0000"/>
                </a:solidFill>
                <a:latin typeface="Arial" pitchFamily="34" charset="0"/>
                <a:cs typeface="Arial" pitchFamily="34" charset="0"/>
              </a:rPr>
              <a:t>one elevator oversize </a:t>
            </a:r>
            <a:r>
              <a:rPr lang="en-US" sz="2400" dirty="0">
                <a:latin typeface="Arial" pitchFamily="34" charset="0"/>
                <a:cs typeface="Arial" pitchFamily="34" charset="0"/>
              </a:rPr>
              <a:t>(at least 3,500 pounds) </a:t>
            </a:r>
            <a:r>
              <a:rPr lang="en-US" sz="2400" dirty="0">
                <a:solidFill>
                  <a:srgbClr val="FF0000"/>
                </a:solidFill>
                <a:latin typeface="Arial" pitchFamily="34" charset="0"/>
                <a:cs typeface="Arial" pitchFamily="34" charset="0"/>
              </a:rPr>
              <a:t>to accommodate furniture</a:t>
            </a:r>
            <a:r>
              <a:rPr lang="en-US" sz="2400" dirty="0">
                <a:latin typeface="Arial" pitchFamily="34" charset="0"/>
                <a:cs typeface="Arial" pitchFamily="34" charset="0"/>
              </a:rPr>
              <a:t>. </a:t>
            </a:r>
            <a:endParaRPr lang="en-US" sz="2400" dirty="0" smtClean="0">
              <a:latin typeface="Arial" pitchFamily="34" charset="0"/>
              <a:cs typeface="Arial" pitchFamily="34" charset="0"/>
            </a:endParaRPr>
          </a:p>
          <a:p>
            <a:endParaRPr lang="en-US" sz="2400" dirty="0" smtClean="0">
              <a:latin typeface="Arial" pitchFamily="34" charset="0"/>
              <a:cs typeface="Arial" pitchFamily="34" charset="0"/>
            </a:endParaRPr>
          </a:p>
          <a:p>
            <a:r>
              <a:rPr lang="en-US" sz="2400" dirty="0" smtClean="0">
                <a:latin typeface="Arial" pitchFamily="34" charset="0"/>
                <a:cs typeface="Arial" pitchFamily="34" charset="0"/>
              </a:rPr>
              <a:t>In </a:t>
            </a:r>
            <a:r>
              <a:rPr lang="en-US" sz="2400" dirty="0">
                <a:latin typeface="Arial" pitchFamily="34" charset="0"/>
                <a:cs typeface="Arial" pitchFamily="34" charset="0"/>
              </a:rPr>
              <a:t>buildings 10 floors or </a:t>
            </a:r>
            <a:r>
              <a:rPr lang="en-US" sz="2400" dirty="0" smtClean="0">
                <a:latin typeface="Arial" pitchFamily="34" charset="0"/>
                <a:cs typeface="Arial" pitchFamily="34" charset="0"/>
              </a:rPr>
              <a:t>more,</a:t>
            </a:r>
            <a:r>
              <a:rPr lang="it-IT" sz="2400" dirty="0" smtClean="0">
                <a:latin typeface="Arial" pitchFamily="34" charset="0"/>
                <a:cs typeface="Arial" pitchFamily="34" charset="0"/>
              </a:rPr>
              <a:t>consider </a:t>
            </a:r>
            <a:r>
              <a:rPr lang="it-IT" sz="2400" dirty="0">
                <a:latin typeface="Arial" pitchFamily="34" charset="0"/>
                <a:cs typeface="Arial" pitchFamily="34" charset="0"/>
              </a:rPr>
              <a:t>a separate service elevator</a:t>
            </a:r>
            <a:endParaRPr lang="en-US" sz="2400" dirty="0"/>
          </a:p>
          <a:p>
            <a:r>
              <a:rPr lang="en-US" sz="1800" dirty="0" smtClean="0">
                <a:solidFill>
                  <a:srgbClr val="0000CC"/>
                </a:solidFill>
              </a:rPr>
              <a:t>1 pound=0.453592kg</a:t>
            </a:r>
            <a:endParaRPr lang="en-US" sz="1800" dirty="0">
              <a:solidFill>
                <a:srgbClr val="0000CC"/>
              </a:solidFill>
            </a:endParaRPr>
          </a:p>
        </p:txBody>
      </p:sp>
    </p:spTree>
    <p:extLst>
      <p:ext uri="{BB962C8B-B14F-4D97-AF65-F5344CB8AC3E}">
        <p14:creationId xmlns:p14="http://schemas.microsoft.com/office/powerpoint/2010/main" val="19142778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Escalators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23" y="663056"/>
            <a:ext cx="5825202" cy="2649770"/>
          </a:xfrm>
        </p:spPr>
        <p:txBody>
          <a:bodyPr>
            <a:normAutofit fontScale="25000" lnSpcReduction="20000"/>
          </a:bodyPr>
          <a:lstStyle/>
          <a:p>
            <a:pPr algn="l"/>
            <a:r>
              <a:rPr lang="en-US" sz="11200" b="1" dirty="0" smtClean="0">
                <a:solidFill>
                  <a:srgbClr val="FF0000"/>
                </a:solidFill>
                <a:latin typeface="Arial" pitchFamily="34" charset="0"/>
                <a:cs typeface="Arial" pitchFamily="34" charset="0"/>
              </a:rPr>
              <a:t>Escalator </a:t>
            </a:r>
            <a:r>
              <a:rPr lang="en-US" sz="11200" b="1" dirty="0" smtClean="0">
                <a:solidFill>
                  <a:srgbClr val="FF0000"/>
                </a:solidFill>
                <a:latin typeface="Arial" pitchFamily="34" charset="0"/>
                <a:cs typeface="Arial" pitchFamily="34" charset="0"/>
              </a:rPr>
              <a:t>= Elevator + </a:t>
            </a:r>
            <a:r>
              <a:rPr lang="en-US" sz="11200" b="1" dirty="0" err="1" smtClean="0">
                <a:solidFill>
                  <a:srgbClr val="FF0000"/>
                </a:solidFill>
                <a:latin typeface="Arial" pitchFamily="34" charset="0"/>
                <a:cs typeface="Arial" pitchFamily="34" charset="0"/>
              </a:rPr>
              <a:t>Scala</a:t>
            </a:r>
            <a:r>
              <a:rPr lang="en-US" sz="11200" b="1" dirty="0" smtClean="0">
                <a:solidFill>
                  <a:srgbClr val="FF0000"/>
                </a:solidFill>
                <a:latin typeface="Arial" pitchFamily="34" charset="0"/>
                <a:cs typeface="Arial" pitchFamily="34" charset="0"/>
              </a:rPr>
              <a:t> (Steps)</a:t>
            </a:r>
            <a:endParaRPr lang="en-US" sz="11200" dirty="0" smtClean="0">
              <a:solidFill>
                <a:srgbClr val="FF0000"/>
              </a:solidFill>
              <a:latin typeface="Arial" pitchFamily="34" charset="0"/>
              <a:cs typeface="Arial" pitchFamily="34" charset="0"/>
            </a:endParaRPr>
          </a:p>
          <a:p>
            <a:pPr algn="l">
              <a:buFont typeface="Arial" pitchFamily="34" charset="0"/>
              <a:buChar char="•"/>
            </a:pPr>
            <a:r>
              <a:rPr lang="en-US" sz="9600" b="1" dirty="0" smtClean="0">
                <a:solidFill>
                  <a:schemeClr val="tx1"/>
                </a:solidFill>
                <a:latin typeface="Arial" pitchFamily="34" charset="0"/>
                <a:cs typeface="Arial" pitchFamily="34" charset="0"/>
              </a:rPr>
              <a:t>Nathan Ames</a:t>
            </a:r>
            <a:r>
              <a:rPr lang="en-US" sz="9600" dirty="0" smtClean="0">
                <a:solidFill>
                  <a:schemeClr val="tx1"/>
                </a:solidFill>
                <a:latin typeface="Arial" pitchFamily="34" charset="0"/>
                <a:cs typeface="Arial" pitchFamily="34" charset="0"/>
              </a:rPr>
              <a:t>, of Saugus, Massachusetts, in the US, invented the first escalator in 1859.</a:t>
            </a:r>
          </a:p>
          <a:p>
            <a:pPr algn="l">
              <a:buFont typeface="Arial" pitchFamily="34" charset="0"/>
              <a:buChar char="•"/>
            </a:pPr>
            <a:r>
              <a:rPr lang="en-US" sz="9600" dirty="0" smtClean="0">
                <a:solidFill>
                  <a:schemeClr val="tx1"/>
                </a:solidFill>
                <a:latin typeface="Arial" pitchFamily="34" charset="0"/>
                <a:cs typeface="Arial" pitchFamily="34" charset="0"/>
              </a:rPr>
              <a:t>He called his invention as </a:t>
            </a:r>
            <a:r>
              <a:rPr lang="en-US" sz="9600" dirty="0" smtClean="0">
                <a:solidFill>
                  <a:srgbClr val="0000CC"/>
                </a:solidFill>
                <a:latin typeface="Arial" pitchFamily="34" charset="0"/>
                <a:cs typeface="Arial" pitchFamily="34" charset="0"/>
              </a:rPr>
              <a:t>a revolving stairs</a:t>
            </a:r>
            <a:r>
              <a:rPr lang="en-US" sz="9600" dirty="0" smtClean="0">
                <a:solidFill>
                  <a:schemeClr val="tx1"/>
                </a:solidFill>
                <a:latin typeface="Arial" pitchFamily="34" charset="0"/>
                <a:cs typeface="Arial" pitchFamily="34" charset="0"/>
              </a:rPr>
              <a:t> but in the patent he does not mentioned the type of material he would be using. </a:t>
            </a:r>
            <a:endParaRPr lang="en-US" sz="9600" dirty="0" smtClean="0">
              <a:solidFill>
                <a:schemeClr val="tx1"/>
              </a:solidFill>
              <a:latin typeface="Arial" pitchFamily="34" charset="0"/>
              <a:cs typeface="Arial" pitchFamily="34" charset="0"/>
            </a:endParaRPr>
          </a:p>
          <a:p>
            <a:pPr algn="l">
              <a:buFont typeface="Arial" pitchFamily="34" charset="0"/>
              <a:buChar char="•"/>
            </a:pPr>
            <a:endParaRPr lang="en-US" sz="9600" dirty="0" smtClean="0">
              <a:solidFill>
                <a:schemeClr val="tx1"/>
              </a:solidFill>
              <a:latin typeface="Arial" pitchFamily="34" charset="0"/>
              <a:cs typeface="Arial" pitchFamily="34" charset="0"/>
            </a:endParaRPr>
          </a:p>
          <a:p>
            <a:pPr algn="l">
              <a:buFont typeface="Arial" pitchFamily="34" charset="0"/>
              <a:buChar char="•"/>
            </a:pPr>
            <a:r>
              <a:rPr lang="en-US" sz="9600" b="1" dirty="0" smtClean="0">
                <a:solidFill>
                  <a:schemeClr val="tx1"/>
                </a:solidFill>
                <a:latin typeface="Arial" pitchFamily="34" charset="0"/>
                <a:cs typeface="Arial" pitchFamily="34" charset="0"/>
              </a:rPr>
              <a:t>Jesse Reno</a:t>
            </a:r>
            <a:r>
              <a:rPr lang="en-US" sz="9600" dirty="0" smtClean="0">
                <a:solidFill>
                  <a:schemeClr val="tx1"/>
                </a:solidFill>
                <a:latin typeface="Arial" pitchFamily="34" charset="0"/>
                <a:cs typeface="Arial" pitchFamily="34" charset="0"/>
              </a:rPr>
              <a:t> patented the first endless conveyor or elevator in 1892. </a:t>
            </a:r>
          </a:p>
          <a:p>
            <a:pPr algn="l">
              <a:buFont typeface="Arial" pitchFamily="34" charset="0"/>
              <a:buChar char="•"/>
            </a:pPr>
            <a:r>
              <a:rPr lang="en-US" sz="9600" dirty="0" smtClean="0">
                <a:solidFill>
                  <a:schemeClr val="tx1"/>
                </a:solidFill>
                <a:latin typeface="Arial" pitchFamily="34" charset="0"/>
                <a:cs typeface="Arial" pitchFamily="34" charset="0"/>
              </a:rPr>
              <a:t>He produced the first working escalator, </a:t>
            </a:r>
            <a:r>
              <a:rPr lang="en-US" sz="9600" u="dbl" dirty="0" smtClean="0">
                <a:solidFill>
                  <a:schemeClr val="tx1"/>
                </a:solidFill>
                <a:latin typeface="Arial" pitchFamily="34" charset="0"/>
                <a:cs typeface="Arial" pitchFamily="34" charset="0"/>
              </a:rPr>
              <a:t>which</a:t>
            </a:r>
            <a:r>
              <a:rPr lang="en-US" sz="9600" dirty="0" smtClean="0">
                <a:solidFill>
                  <a:schemeClr val="tx1"/>
                </a:solidFill>
                <a:latin typeface="Arial" pitchFamily="34" charset="0"/>
                <a:cs typeface="Arial" pitchFamily="34" charset="0"/>
              </a:rPr>
              <a:t> he called the </a:t>
            </a:r>
            <a:r>
              <a:rPr lang="en-US" sz="9600" dirty="0" smtClean="0">
                <a:solidFill>
                  <a:srgbClr val="0000CC"/>
                </a:solidFill>
                <a:latin typeface="Arial" pitchFamily="34" charset="0"/>
                <a:cs typeface="Arial" pitchFamily="34" charset="0"/>
              </a:rPr>
              <a:t>inclined elevator</a:t>
            </a:r>
            <a:r>
              <a:rPr lang="en-US" sz="9600" dirty="0" smtClean="0">
                <a:solidFill>
                  <a:schemeClr val="tx1"/>
                </a:solidFill>
                <a:latin typeface="Arial" pitchFamily="34" charset="0"/>
                <a:cs typeface="Arial" pitchFamily="34" charset="0"/>
              </a:rPr>
              <a:t>. </a:t>
            </a:r>
            <a:endParaRPr lang="en-US" sz="900" dirty="0"/>
          </a:p>
        </p:txBody>
      </p:sp>
      <p:pic>
        <p:nvPicPr>
          <p:cNvPr id="5" name="Picture 4" descr="first escalator.jpg"/>
          <p:cNvPicPr/>
          <p:nvPr/>
        </p:nvPicPr>
        <p:blipFill>
          <a:blip r:embed="rId2"/>
          <a:stretch>
            <a:fillRect/>
          </a:stretch>
        </p:blipFill>
        <p:spPr>
          <a:xfrm>
            <a:off x="6781800" y="2209800"/>
            <a:ext cx="1778605" cy="1793447"/>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00200"/>
            <a:ext cx="8229600" cy="4525963"/>
          </a:xfrm>
        </p:spPr>
        <p:txBody>
          <a:bodyPr>
            <a:normAutofit/>
          </a:bodyPr>
          <a:lstStyle/>
          <a:p>
            <a:r>
              <a:rPr lang="en-US" sz="2800" dirty="0" smtClean="0">
                <a:solidFill>
                  <a:schemeClr val="tx1"/>
                </a:solidFill>
                <a:latin typeface="Arial" pitchFamily="34" charset="0"/>
                <a:cs typeface="Arial" pitchFamily="34" charset="0"/>
              </a:rPr>
              <a:t>This escalator was installed next to the Old Iron Pier on Coney Island, New York, in 1896.</a:t>
            </a:r>
          </a:p>
          <a:p>
            <a:pPr>
              <a:buNone/>
            </a:pPr>
            <a:r>
              <a:rPr lang="en-US" sz="2800" dirty="0" smtClean="0">
                <a:solidFill>
                  <a:schemeClr val="tx1"/>
                </a:solidFill>
                <a:latin typeface="Arial" pitchFamily="34" charset="0"/>
                <a:cs typeface="Arial" pitchFamily="34" charset="0"/>
              </a:rPr>
              <a:t> </a:t>
            </a:r>
          </a:p>
          <a:p>
            <a:r>
              <a:rPr lang="en-US" sz="2800" dirty="0" smtClean="0">
                <a:solidFill>
                  <a:schemeClr val="tx1"/>
                </a:solidFill>
                <a:latin typeface="Arial" pitchFamily="34" charset="0"/>
                <a:cs typeface="Arial" pitchFamily="34" charset="0"/>
              </a:rPr>
              <a:t>The escalator was later </a:t>
            </a:r>
            <a:r>
              <a:rPr lang="en-US" sz="2800" dirty="0" err="1" smtClean="0">
                <a:solidFill>
                  <a:schemeClr val="tx1"/>
                </a:solidFill>
                <a:latin typeface="Arial" pitchFamily="34" charset="0"/>
                <a:cs typeface="Arial" pitchFamily="34" charset="0"/>
              </a:rPr>
              <a:t>redisgned</a:t>
            </a:r>
            <a:r>
              <a:rPr lang="en-US" sz="2800" dirty="0" smtClean="0">
                <a:solidFill>
                  <a:schemeClr val="tx1"/>
                </a:solidFill>
                <a:latin typeface="Arial" pitchFamily="34" charset="0"/>
                <a:cs typeface="Arial" pitchFamily="34" charset="0"/>
              </a:rPr>
              <a:t> by </a:t>
            </a:r>
            <a:r>
              <a:rPr lang="en-US" sz="2800" b="1" dirty="0" smtClean="0">
                <a:solidFill>
                  <a:schemeClr val="tx1"/>
                </a:solidFill>
                <a:latin typeface="Arial" pitchFamily="34" charset="0"/>
                <a:cs typeface="Arial" pitchFamily="34" charset="0"/>
              </a:rPr>
              <a:t>Charles </a:t>
            </a:r>
            <a:r>
              <a:rPr lang="en-US" sz="2800" b="1" dirty="0" err="1" smtClean="0">
                <a:solidFill>
                  <a:schemeClr val="tx1"/>
                </a:solidFill>
                <a:latin typeface="Arial" pitchFamily="34" charset="0"/>
                <a:cs typeface="Arial" pitchFamily="34" charset="0"/>
              </a:rPr>
              <a:t>Seeberger</a:t>
            </a:r>
            <a:r>
              <a:rPr lang="en-US" sz="2800" dirty="0" smtClean="0">
                <a:solidFill>
                  <a:schemeClr val="tx1"/>
                </a:solidFill>
                <a:latin typeface="Arial" pitchFamily="34" charset="0"/>
                <a:cs typeface="Arial" pitchFamily="34" charset="0"/>
              </a:rPr>
              <a:t> in 1897 who created the name ‘escalator’ from the word ‘</a:t>
            </a:r>
            <a:r>
              <a:rPr lang="en-US" sz="2800" dirty="0" err="1" smtClean="0">
                <a:solidFill>
                  <a:schemeClr val="tx1"/>
                </a:solidFill>
                <a:latin typeface="Arial" pitchFamily="34" charset="0"/>
                <a:cs typeface="Arial" pitchFamily="34" charset="0"/>
              </a:rPr>
              <a:t>scala</a:t>
            </a:r>
            <a:r>
              <a:rPr lang="en-US" sz="2800" dirty="0" smtClean="0">
                <a:solidFill>
                  <a:schemeClr val="tx1"/>
                </a:solidFill>
                <a:latin typeface="Arial" pitchFamily="34" charset="0"/>
                <a:cs typeface="Arial" pitchFamily="34" charset="0"/>
              </a:rPr>
              <a:t>’, which in </a:t>
            </a:r>
            <a:r>
              <a:rPr lang="en-US" sz="2800" dirty="0" err="1" smtClean="0">
                <a:solidFill>
                  <a:schemeClr val="tx1"/>
                </a:solidFill>
                <a:latin typeface="Arial" pitchFamily="34" charset="0"/>
                <a:cs typeface="Arial" pitchFamily="34" charset="0"/>
              </a:rPr>
              <a:t>latin</a:t>
            </a:r>
            <a:r>
              <a:rPr lang="en-US" sz="2800" dirty="0" smtClean="0">
                <a:solidFill>
                  <a:schemeClr val="tx1"/>
                </a:solidFill>
                <a:latin typeface="Arial" pitchFamily="34" charset="0"/>
                <a:cs typeface="Arial" pitchFamily="34" charset="0"/>
              </a:rPr>
              <a:t> means steps and the word ‘elevator’ which had been already invented.</a:t>
            </a:r>
          </a:p>
          <a:p>
            <a:endParaRPr lang="en-US" sz="800" dirty="0" smtClean="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00CC"/>
                </a:solidFill>
              </a:rPr>
              <a:t>Introduction</a:t>
            </a:r>
            <a:r>
              <a:rPr lang="en-US" dirty="0" smtClean="0">
                <a:solidFill>
                  <a:srgbClr val="0000CC"/>
                </a:solidFill>
              </a:rPr>
              <a:t/>
            </a:r>
            <a:br>
              <a:rPr lang="en-US" dirty="0" smtClean="0">
                <a:solidFill>
                  <a:srgbClr val="0000CC"/>
                </a:solidFill>
              </a:rPr>
            </a:br>
            <a:endParaRPr lang="en-US" dirty="0">
              <a:solidFill>
                <a:srgbClr val="0000CC"/>
              </a:solidFill>
            </a:endParaRPr>
          </a:p>
        </p:txBody>
      </p:sp>
      <p:sp>
        <p:nvSpPr>
          <p:cNvPr id="3" name="Content Placeholder 2"/>
          <p:cNvSpPr>
            <a:spLocks noGrp="1"/>
          </p:cNvSpPr>
          <p:nvPr>
            <p:ph idx="1"/>
          </p:nvPr>
        </p:nvSpPr>
        <p:spPr>
          <a:xfrm>
            <a:off x="457200" y="990600"/>
            <a:ext cx="8229600" cy="5135567"/>
          </a:xfrm>
        </p:spPr>
        <p:txBody>
          <a:bodyPr>
            <a:normAutofit fontScale="85000" lnSpcReduction="20000"/>
          </a:bodyPr>
          <a:lstStyle/>
          <a:p>
            <a:r>
              <a:rPr lang="en-US" sz="3100" dirty="0" smtClean="0">
                <a:latin typeface="Arial" pitchFamily="34" charset="0"/>
                <a:cs typeface="Arial" pitchFamily="34" charset="0"/>
              </a:rPr>
              <a:t>An </a:t>
            </a:r>
            <a:r>
              <a:rPr lang="en-US" sz="3100" b="1" dirty="0" smtClean="0">
                <a:latin typeface="Arial" pitchFamily="34" charset="0"/>
                <a:cs typeface="Arial" pitchFamily="34" charset="0"/>
              </a:rPr>
              <a:t>escalator</a:t>
            </a:r>
            <a:r>
              <a:rPr lang="en-US" sz="3100" dirty="0" smtClean="0">
                <a:latin typeface="Arial" pitchFamily="34" charset="0"/>
                <a:cs typeface="Arial" pitchFamily="34" charset="0"/>
              </a:rPr>
              <a:t> is a </a:t>
            </a:r>
            <a:r>
              <a:rPr lang="en-US" sz="3100" dirty="0" smtClean="0">
                <a:solidFill>
                  <a:srgbClr val="FF0000"/>
                </a:solidFill>
                <a:latin typeface="Arial" pitchFamily="34" charset="0"/>
                <a:cs typeface="Arial" pitchFamily="34" charset="0"/>
              </a:rPr>
              <a:t>moving staircase </a:t>
            </a:r>
            <a:r>
              <a:rPr lang="en-US" sz="3100" dirty="0" smtClean="0">
                <a:latin typeface="Arial" pitchFamily="34" charset="0"/>
                <a:cs typeface="Arial" pitchFamily="34" charset="0"/>
              </a:rPr>
              <a:t>– a conveyor transport device for carrying people between floors of a building. </a:t>
            </a:r>
          </a:p>
          <a:p>
            <a:endParaRPr lang="en-US" sz="3100" dirty="0" smtClean="0">
              <a:latin typeface="Arial" pitchFamily="34" charset="0"/>
              <a:cs typeface="Arial" pitchFamily="34" charset="0"/>
            </a:endParaRPr>
          </a:p>
          <a:p>
            <a:r>
              <a:rPr lang="en-US" sz="3100" dirty="0" smtClean="0">
                <a:latin typeface="Arial" pitchFamily="34" charset="0"/>
                <a:cs typeface="Arial" pitchFamily="34" charset="0"/>
              </a:rPr>
              <a:t>The device consists of a </a:t>
            </a:r>
            <a:r>
              <a:rPr lang="en-US" sz="3100" dirty="0" smtClean="0">
                <a:solidFill>
                  <a:srgbClr val="FF0000"/>
                </a:solidFill>
                <a:latin typeface="Arial" pitchFamily="34" charset="0"/>
                <a:cs typeface="Arial" pitchFamily="34" charset="0"/>
              </a:rPr>
              <a:t>motor-driven chain of individual, linked steps that move up or down on tracks, allowing the step treads to remain horizontal. </a:t>
            </a:r>
          </a:p>
          <a:p>
            <a:r>
              <a:rPr lang="en-US" sz="3100" dirty="0" smtClean="0">
                <a:latin typeface="Arial" pitchFamily="34" charset="0"/>
                <a:cs typeface="Arial" pitchFamily="34" charset="0"/>
              </a:rPr>
              <a:t>Escalators are used around the world to move pedestrian traffic in places where elevators would be impractical. </a:t>
            </a:r>
          </a:p>
          <a:p>
            <a:r>
              <a:rPr lang="en-US" sz="3100" dirty="0" smtClean="0">
                <a:latin typeface="Arial" pitchFamily="34" charset="0"/>
                <a:cs typeface="Arial" pitchFamily="34" charset="0"/>
              </a:rPr>
              <a:t>Principal areas of usage include </a:t>
            </a:r>
            <a:r>
              <a:rPr lang="en-US" sz="3100" dirty="0" smtClean="0">
                <a:solidFill>
                  <a:srgbClr val="FF0000"/>
                </a:solidFill>
                <a:latin typeface="Arial" pitchFamily="34" charset="0"/>
                <a:cs typeface="Arial" pitchFamily="34" charset="0"/>
              </a:rPr>
              <a:t>department stores, shopping malls, airports, transit systems, convention centers, hotels, arenas, stadiums and public buildings.</a:t>
            </a:r>
          </a:p>
          <a:p>
            <a:endParaRPr lang="en-US" dirty="0" smtClean="0">
              <a:latin typeface="Arial" pitchFamily="34" charset="0"/>
              <a:cs typeface="Arial" pitchFamily="34" charset="0"/>
            </a:endParaRP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875506"/>
          </a:xfrm>
        </p:spPr>
        <p:txBody>
          <a:bodyPr>
            <a:normAutofit/>
          </a:bodyPr>
          <a:lstStyle/>
          <a:p>
            <a:r>
              <a:rPr lang="en-US" sz="4000" b="1" dirty="0" smtClean="0"/>
              <a:t>ESCALATORS</a:t>
            </a:r>
            <a:endParaRPr lang="en-US" sz="4000" b="1" dirty="0"/>
          </a:p>
        </p:txBody>
      </p:sp>
      <p:sp>
        <p:nvSpPr>
          <p:cNvPr id="3" name="Content Placeholder 2"/>
          <p:cNvSpPr>
            <a:spLocks noGrp="1"/>
          </p:cNvSpPr>
          <p:nvPr>
            <p:ph idx="1"/>
          </p:nvPr>
        </p:nvSpPr>
        <p:spPr>
          <a:xfrm>
            <a:off x="228600" y="1143000"/>
            <a:ext cx="8686800" cy="5486400"/>
          </a:xfrm>
        </p:spPr>
        <p:txBody>
          <a:bodyPr>
            <a:normAutofit/>
          </a:bodyPr>
          <a:lstStyle/>
          <a:p>
            <a:r>
              <a:rPr lang="en-US" sz="2800" dirty="0" smtClean="0">
                <a:latin typeface="Arial" pitchFamily="34" charset="0"/>
                <a:cs typeface="Arial" pitchFamily="34" charset="0"/>
              </a:rPr>
              <a:t>The benefits of escalators are many.</a:t>
            </a:r>
          </a:p>
          <a:p>
            <a:endParaRPr lang="en-US" sz="2800" dirty="0" smtClean="0">
              <a:latin typeface="Arial" pitchFamily="34" charset="0"/>
              <a:cs typeface="Arial" pitchFamily="34" charset="0"/>
            </a:endParaRPr>
          </a:p>
          <a:p>
            <a:r>
              <a:rPr lang="en-US" sz="2800" dirty="0" smtClean="0">
                <a:latin typeface="Arial" pitchFamily="34" charset="0"/>
                <a:cs typeface="Arial" pitchFamily="34" charset="0"/>
              </a:rPr>
              <a:t> They have the capacity to move large numbers of people, and they can be placed in the same physical space as one might install a staircase.</a:t>
            </a:r>
          </a:p>
          <a:p>
            <a:pPr>
              <a:buNone/>
            </a:pPr>
            <a:r>
              <a:rPr lang="en-US" sz="2800" dirty="0" smtClean="0">
                <a:latin typeface="Arial" pitchFamily="34" charset="0"/>
                <a:cs typeface="Arial" pitchFamily="34" charset="0"/>
              </a:rPr>
              <a:t> </a:t>
            </a:r>
          </a:p>
          <a:p>
            <a:r>
              <a:rPr lang="en-US" sz="2800" dirty="0" smtClean="0">
                <a:latin typeface="Arial" pitchFamily="34" charset="0"/>
                <a:cs typeface="Arial" pitchFamily="34" charset="0"/>
              </a:rPr>
              <a:t>They can be used to guide people toward main exits or special exhibits, and they may be weatherproofed for outdoor use.</a:t>
            </a:r>
          </a:p>
          <a:p>
            <a:endParaRPr lang="en-US"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23106"/>
          </a:xfrm>
        </p:spPr>
        <p:txBody>
          <a:bodyPr>
            <a:normAutofit/>
          </a:bodyPr>
          <a:lstStyle/>
          <a:p>
            <a:r>
              <a:rPr lang="en-US" sz="2800" b="1" dirty="0" smtClean="0"/>
              <a:t>INCLINE AND TRANSPORTATION HEIGHT</a:t>
            </a:r>
            <a:endParaRPr lang="en-US" sz="2800" b="1" dirty="0"/>
          </a:p>
        </p:txBody>
      </p:sp>
      <p:sp>
        <p:nvSpPr>
          <p:cNvPr id="3" name="Content Placeholder 2"/>
          <p:cNvSpPr>
            <a:spLocks noGrp="1"/>
          </p:cNvSpPr>
          <p:nvPr>
            <p:ph idx="1"/>
          </p:nvPr>
        </p:nvSpPr>
        <p:spPr>
          <a:xfrm>
            <a:off x="152400" y="990600"/>
            <a:ext cx="4876800" cy="5867400"/>
          </a:xfrm>
        </p:spPr>
        <p:txBody>
          <a:bodyPr>
            <a:normAutofit/>
          </a:bodyPr>
          <a:lstStyle/>
          <a:p>
            <a:r>
              <a:rPr lang="en-US" sz="2000" dirty="0" smtClean="0">
                <a:latin typeface="Arial" pitchFamily="34" charset="0"/>
                <a:cs typeface="Arial" pitchFamily="34" charset="0"/>
              </a:rPr>
              <a:t>Generally designed on an incline of 27.3, 30, 35 degrees.</a:t>
            </a:r>
          </a:p>
          <a:p>
            <a:r>
              <a:rPr lang="en-US" sz="2000" dirty="0" smtClean="0">
                <a:solidFill>
                  <a:srgbClr val="FF0000"/>
                </a:solidFill>
                <a:latin typeface="Arial" pitchFamily="34" charset="0"/>
                <a:cs typeface="Arial" pitchFamily="34" charset="0"/>
              </a:rPr>
              <a:t>35 degree escalator is most effective </a:t>
            </a:r>
            <a:r>
              <a:rPr lang="en-US" sz="2000" dirty="0" smtClean="0">
                <a:solidFill>
                  <a:srgbClr val="0000CC"/>
                </a:solidFill>
                <a:latin typeface="Arial" pitchFamily="34" charset="0"/>
                <a:cs typeface="Arial" pitchFamily="34" charset="0"/>
              </a:rPr>
              <a:t>since it requires least amount of space</a:t>
            </a:r>
            <a:r>
              <a:rPr lang="en-US" sz="2000" dirty="0" smtClean="0">
                <a:latin typeface="Arial" pitchFamily="34" charset="0"/>
                <a:cs typeface="Arial" pitchFamily="34" charset="0"/>
              </a:rPr>
              <a:t>.</a:t>
            </a:r>
          </a:p>
          <a:p>
            <a:r>
              <a:rPr lang="en-US" sz="2000" dirty="0" smtClean="0">
                <a:latin typeface="Arial" pitchFamily="34" charset="0"/>
                <a:cs typeface="Arial" pitchFamily="34" charset="0"/>
              </a:rPr>
              <a:t> This incline is applicable to </a:t>
            </a:r>
            <a:r>
              <a:rPr lang="en-US" sz="2000" dirty="0" smtClean="0">
                <a:solidFill>
                  <a:srgbClr val="0000CC"/>
                </a:solidFill>
                <a:latin typeface="Arial" pitchFamily="34" charset="0"/>
                <a:cs typeface="Arial" pitchFamily="34" charset="0"/>
              </a:rPr>
              <a:t>a total transportation height of 6m</a:t>
            </a:r>
          </a:p>
          <a:p>
            <a:r>
              <a:rPr lang="en-US" sz="2000" dirty="0" smtClean="0">
                <a:solidFill>
                  <a:srgbClr val="C00000"/>
                </a:solidFill>
                <a:latin typeface="Arial" pitchFamily="34" charset="0"/>
                <a:cs typeface="Arial" pitchFamily="34" charset="0"/>
              </a:rPr>
              <a:t>If the height is more than 6m than incline of 27.3 should be given</a:t>
            </a:r>
            <a:endParaRPr lang="en-US" sz="2000" dirty="0">
              <a:solidFill>
                <a:srgbClr val="C00000"/>
              </a:solidFill>
              <a:latin typeface="Arial" pitchFamily="34" charset="0"/>
              <a:cs typeface="Arial" pitchFamily="34" charset="0"/>
            </a:endParaRPr>
          </a:p>
        </p:txBody>
      </p:sp>
      <p:pic>
        <p:nvPicPr>
          <p:cNvPr id="2051" name="Picture 3"/>
          <p:cNvPicPr>
            <a:picLocks noChangeAspect="1" noChangeArrowheads="1"/>
          </p:cNvPicPr>
          <p:nvPr/>
        </p:nvPicPr>
        <p:blipFill>
          <a:blip r:embed="rId2" cstate="print"/>
          <a:srcRect/>
          <a:stretch>
            <a:fillRect/>
          </a:stretch>
        </p:blipFill>
        <p:spPr bwMode="auto">
          <a:xfrm>
            <a:off x="5181600" y="966391"/>
            <a:ext cx="3581400" cy="58916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GB" sz="3200" dirty="0" smtClean="0"/>
              <a:t>The elevator (or lift in the Commonwealth excluding Canada) is a type of vertical transport equipment that efficiently moves people or goods between floors (</a:t>
            </a:r>
            <a:r>
              <a:rPr lang="en-GB" sz="3200" dirty="0" err="1" smtClean="0"/>
              <a:t>levels,decks</a:t>
            </a:r>
            <a:r>
              <a:rPr lang="en-GB" sz="3200" dirty="0" smtClean="0"/>
              <a:t>)of a building, vessel or other structure. </a:t>
            </a:r>
          </a:p>
          <a:p>
            <a:pPr algn="just"/>
            <a:r>
              <a:rPr lang="en-GB" sz="3200" dirty="0" smtClean="0"/>
              <a:t>Elevators are generally powered by electric motors that either drive traction cables or counterweight systems like a hoist, or pump hydraulic fluid to raise a cylindrical piston like a jack.</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875506"/>
          </a:xfrm>
        </p:spPr>
        <p:txBody>
          <a:bodyPr>
            <a:normAutofit/>
          </a:bodyPr>
          <a:lstStyle/>
          <a:p>
            <a:r>
              <a:rPr lang="en-US" sz="2800" b="1" dirty="0" smtClean="0"/>
              <a:t>ESCALATOR CAPACITY</a:t>
            </a:r>
            <a:endParaRPr lang="en-US" sz="2800" b="1" dirty="0"/>
          </a:p>
        </p:txBody>
      </p:sp>
      <p:sp>
        <p:nvSpPr>
          <p:cNvPr id="3" name="Content Placeholder 2"/>
          <p:cNvSpPr>
            <a:spLocks noGrp="1"/>
          </p:cNvSpPr>
          <p:nvPr>
            <p:ph idx="1"/>
          </p:nvPr>
        </p:nvSpPr>
        <p:spPr>
          <a:xfrm>
            <a:off x="304800" y="1066800"/>
            <a:ext cx="8534400" cy="5562600"/>
          </a:xfrm>
        </p:spPr>
        <p:txBody>
          <a:bodyPr>
            <a:normAutofit/>
          </a:bodyPr>
          <a:lstStyle/>
          <a:p>
            <a:r>
              <a:rPr lang="en-US" sz="2000" dirty="0" smtClean="0">
                <a:latin typeface="Arial" pitchFamily="34" charset="0"/>
                <a:cs typeface="Arial" pitchFamily="34" charset="0"/>
              </a:rPr>
              <a:t>Most escalators are designed with </a:t>
            </a:r>
            <a:r>
              <a:rPr lang="en-US" sz="2000" dirty="0" smtClean="0">
                <a:solidFill>
                  <a:srgbClr val="FF0000"/>
                </a:solidFill>
                <a:latin typeface="Arial" pitchFamily="34" charset="0"/>
                <a:cs typeface="Arial" pitchFamily="34" charset="0"/>
              </a:rPr>
              <a:t>1000mm wide steps </a:t>
            </a:r>
            <a:r>
              <a:rPr lang="en-US" sz="2000" dirty="0" smtClean="0">
                <a:latin typeface="Arial" pitchFamily="34" charset="0"/>
                <a:cs typeface="Arial" pitchFamily="34" charset="0"/>
              </a:rPr>
              <a:t>which allow passengers to move comfortably when carrying luggage and shopping bags.</a:t>
            </a:r>
          </a:p>
          <a:p>
            <a:r>
              <a:rPr lang="en-US" sz="2000" dirty="0" smtClean="0">
                <a:latin typeface="Arial" pitchFamily="34" charset="0"/>
                <a:cs typeface="Arial" pitchFamily="34" charset="0"/>
              </a:rPr>
              <a:t>600mm and 800mm wide steps are also available and generally used in low traffic areas</a:t>
            </a:r>
          </a:p>
          <a:p>
            <a:r>
              <a:rPr lang="en-US" sz="2000" dirty="0" smtClean="0">
                <a:solidFill>
                  <a:srgbClr val="FF0000"/>
                </a:solidFill>
                <a:latin typeface="Arial" pitchFamily="34" charset="0"/>
                <a:cs typeface="Arial" pitchFamily="34" charset="0"/>
              </a:rPr>
              <a:t>Standard transportation speed ranges between 0.5 to 0.65m/s</a:t>
            </a:r>
          </a:p>
          <a:p>
            <a:r>
              <a:rPr lang="en-US" sz="2000" dirty="0" smtClean="0">
                <a:latin typeface="Arial" pitchFamily="34" charset="0"/>
                <a:cs typeface="Arial" pitchFamily="34" charset="0"/>
              </a:rPr>
              <a:t>For a speed of 0.5m/s </a:t>
            </a:r>
            <a:r>
              <a:rPr lang="en-US" sz="2000" dirty="0" smtClean="0">
                <a:solidFill>
                  <a:srgbClr val="FF0000"/>
                </a:solidFill>
                <a:latin typeface="Arial" pitchFamily="34" charset="0"/>
                <a:cs typeface="Arial" pitchFamily="34" charset="0"/>
              </a:rPr>
              <a:t>the theoretical capacity </a:t>
            </a:r>
            <a:r>
              <a:rPr lang="en-US" sz="2000" dirty="0" smtClean="0">
                <a:latin typeface="Arial" pitchFamily="34" charset="0"/>
                <a:cs typeface="Arial" pitchFamily="34" charset="0"/>
              </a:rPr>
              <a:t>is:</a:t>
            </a:r>
          </a:p>
          <a:p>
            <a:pPr>
              <a:buNone/>
            </a:pPr>
            <a:r>
              <a:rPr lang="en-US" sz="2000" dirty="0" smtClean="0">
                <a:latin typeface="Arial" pitchFamily="34" charset="0"/>
                <a:cs typeface="Arial" pitchFamily="34" charset="0"/>
              </a:rPr>
              <a:t>      600mm step width -4500 persons per hour</a:t>
            </a:r>
          </a:p>
          <a:p>
            <a:pPr>
              <a:buNone/>
            </a:pPr>
            <a:r>
              <a:rPr lang="en-US" sz="2000" dirty="0" smtClean="0">
                <a:latin typeface="Arial" pitchFamily="34" charset="0"/>
                <a:cs typeface="Arial" pitchFamily="34" charset="0"/>
              </a:rPr>
              <a:t>      800mm step width -6750 persons per hour</a:t>
            </a:r>
          </a:p>
          <a:p>
            <a:pPr>
              <a:buNone/>
            </a:pPr>
            <a:r>
              <a:rPr lang="en-US" sz="2000" dirty="0" smtClean="0">
                <a:latin typeface="Arial" pitchFamily="34" charset="0"/>
                <a:cs typeface="Arial" pitchFamily="34" charset="0"/>
              </a:rPr>
              <a:t>      1000mm step width -9000 persons/hour</a:t>
            </a:r>
          </a:p>
          <a:p>
            <a:pPr>
              <a:buNone/>
            </a:pP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Whenever possible </a:t>
            </a:r>
            <a:r>
              <a:rPr lang="en-US" sz="2000" dirty="0" smtClean="0">
                <a:solidFill>
                  <a:srgbClr val="0000CC"/>
                </a:solidFill>
                <a:latin typeface="Arial" pitchFamily="34" charset="0"/>
                <a:cs typeface="Arial" pitchFamily="34" charset="0"/>
              </a:rPr>
              <a:t>its best to install two or more parallel sets of escalators.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646906"/>
          </a:xfrm>
        </p:spPr>
        <p:txBody>
          <a:bodyPr>
            <a:normAutofit/>
          </a:bodyPr>
          <a:lstStyle/>
          <a:p>
            <a:r>
              <a:rPr lang="en-US" sz="3200" dirty="0" smtClean="0"/>
              <a:t>TYPES</a:t>
            </a:r>
            <a:endParaRPr lang="en-US" sz="3200" dirty="0"/>
          </a:p>
        </p:txBody>
      </p:sp>
      <p:sp>
        <p:nvSpPr>
          <p:cNvPr id="3" name="Content Placeholder 2"/>
          <p:cNvSpPr>
            <a:spLocks noGrp="1"/>
          </p:cNvSpPr>
          <p:nvPr>
            <p:ph idx="1"/>
          </p:nvPr>
        </p:nvSpPr>
        <p:spPr>
          <a:xfrm>
            <a:off x="381000" y="914400"/>
            <a:ext cx="8229600" cy="5715000"/>
          </a:xfrm>
        </p:spPr>
        <p:txBody>
          <a:bodyPr>
            <a:normAutofit fontScale="92500" lnSpcReduction="20000"/>
          </a:bodyPr>
          <a:lstStyle/>
          <a:p>
            <a:r>
              <a:rPr lang="en-US" sz="2600" dirty="0" smtClean="0">
                <a:latin typeface="Arial" pitchFamily="34" charset="0"/>
                <a:cs typeface="Arial" pitchFamily="34" charset="0"/>
              </a:rPr>
              <a:t>Escalators have </a:t>
            </a:r>
            <a:r>
              <a:rPr lang="en-US" sz="2600" dirty="0" smtClean="0">
                <a:solidFill>
                  <a:srgbClr val="FF0000"/>
                </a:solidFill>
                <a:latin typeface="Arial" pitchFamily="34" charset="0"/>
                <a:cs typeface="Arial" pitchFamily="34" charset="0"/>
              </a:rPr>
              <a:t>three</a:t>
            </a:r>
            <a:r>
              <a:rPr lang="en-US" sz="2600" dirty="0" smtClean="0">
                <a:latin typeface="Arial" pitchFamily="34" charset="0"/>
                <a:cs typeface="Arial" pitchFamily="34" charset="0"/>
              </a:rPr>
              <a:t> typical configuration options:</a:t>
            </a:r>
          </a:p>
          <a:p>
            <a:endParaRPr lang="en-US" sz="2600" dirty="0" smtClean="0">
              <a:latin typeface="Arial" pitchFamily="34" charset="0"/>
              <a:cs typeface="Arial" pitchFamily="34" charset="0"/>
            </a:endParaRPr>
          </a:p>
          <a:p>
            <a:pPr>
              <a:buFont typeface="Arial" pitchFamily="34" charset="0"/>
              <a:buChar char="•"/>
            </a:pPr>
            <a:r>
              <a:rPr lang="en-US" sz="2600" dirty="0" smtClean="0">
                <a:latin typeface="Arial" pitchFamily="34" charset="0"/>
                <a:cs typeface="Arial" pitchFamily="34" charset="0"/>
              </a:rPr>
              <a:t> </a:t>
            </a:r>
            <a:r>
              <a:rPr lang="en-US" sz="2600" b="1" dirty="0" smtClean="0">
                <a:latin typeface="Arial" pitchFamily="34" charset="0"/>
                <a:cs typeface="Arial" pitchFamily="34" charset="0"/>
              </a:rPr>
              <a:t>Parallel</a:t>
            </a:r>
            <a:r>
              <a:rPr lang="en-US" sz="2600" dirty="0" smtClean="0">
                <a:latin typeface="Arial" pitchFamily="34" charset="0"/>
                <a:cs typeface="Arial" pitchFamily="34" charset="0"/>
              </a:rPr>
              <a:t> -up and down escalators "</a:t>
            </a:r>
            <a:r>
              <a:rPr lang="en-US" sz="2600" dirty="0" smtClean="0">
                <a:solidFill>
                  <a:srgbClr val="FF0000"/>
                </a:solidFill>
                <a:latin typeface="Arial" pitchFamily="34" charset="0"/>
                <a:cs typeface="Arial" pitchFamily="34" charset="0"/>
              </a:rPr>
              <a:t>side by side or separated by a distance"</a:t>
            </a:r>
            <a:r>
              <a:rPr lang="en-US" sz="2600" dirty="0" smtClean="0">
                <a:latin typeface="Arial" pitchFamily="34" charset="0"/>
                <a:cs typeface="Arial" pitchFamily="34" charset="0"/>
              </a:rPr>
              <a:t>, seen often </a:t>
            </a:r>
            <a:r>
              <a:rPr lang="en-US" sz="2600" dirty="0" smtClean="0">
                <a:solidFill>
                  <a:srgbClr val="FF0000"/>
                </a:solidFill>
                <a:latin typeface="Arial" pitchFamily="34" charset="0"/>
                <a:cs typeface="Arial" pitchFamily="34" charset="0"/>
              </a:rPr>
              <a:t>in metro stations and multilevel motion picture theaters</a:t>
            </a:r>
          </a:p>
          <a:p>
            <a:pPr>
              <a:buFont typeface="Arial" pitchFamily="34" charset="0"/>
              <a:buChar char="•"/>
            </a:pPr>
            <a:r>
              <a:rPr lang="en-US" sz="2600" dirty="0" smtClean="0">
                <a:latin typeface="Arial" pitchFamily="34" charset="0"/>
                <a:cs typeface="Arial" pitchFamily="34" charset="0"/>
              </a:rPr>
              <a:t> </a:t>
            </a:r>
            <a:r>
              <a:rPr lang="en-US" sz="2600" b="1" dirty="0" smtClean="0">
                <a:latin typeface="Arial" pitchFamily="34" charset="0"/>
                <a:cs typeface="Arial" pitchFamily="34" charset="0"/>
              </a:rPr>
              <a:t>Crisscross</a:t>
            </a:r>
            <a:r>
              <a:rPr lang="en-US" sz="2600" dirty="0" smtClean="0">
                <a:latin typeface="Arial" pitchFamily="34" charset="0"/>
                <a:cs typeface="Arial" pitchFamily="34" charset="0"/>
              </a:rPr>
              <a:t> -minimizes structural space requirements by "</a:t>
            </a:r>
            <a:r>
              <a:rPr lang="en-US" sz="2600" dirty="0" smtClean="0">
                <a:solidFill>
                  <a:srgbClr val="0000CC"/>
                </a:solidFill>
                <a:latin typeface="Arial" pitchFamily="34" charset="0"/>
                <a:cs typeface="Arial" pitchFamily="34" charset="0"/>
              </a:rPr>
              <a:t>stacking</a:t>
            </a:r>
            <a:r>
              <a:rPr lang="en-US" sz="2600" dirty="0" smtClean="0">
                <a:latin typeface="Arial" pitchFamily="34" charset="0"/>
                <a:cs typeface="Arial" pitchFamily="34" charset="0"/>
              </a:rPr>
              <a:t>" escalators </a:t>
            </a:r>
            <a:r>
              <a:rPr lang="en-US" sz="2600" dirty="0" smtClean="0">
                <a:solidFill>
                  <a:srgbClr val="0000CC"/>
                </a:solidFill>
                <a:latin typeface="Arial" pitchFamily="34" charset="0"/>
                <a:cs typeface="Arial" pitchFamily="34" charset="0"/>
              </a:rPr>
              <a:t>that go in one direction, frequently used in department stores or shopping centers</a:t>
            </a:r>
          </a:p>
          <a:p>
            <a:pPr>
              <a:buFont typeface="Arial" pitchFamily="34" charset="0"/>
              <a:buChar char="•"/>
            </a:pPr>
            <a:r>
              <a:rPr lang="en-US" sz="2600" dirty="0" smtClean="0">
                <a:latin typeface="Arial" pitchFamily="34" charset="0"/>
                <a:cs typeface="Arial" pitchFamily="34" charset="0"/>
              </a:rPr>
              <a:t> </a:t>
            </a:r>
            <a:r>
              <a:rPr lang="en-US" sz="2600" b="1" dirty="0" smtClean="0">
                <a:latin typeface="Arial" pitchFamily="34" charset="0"/>
                <a:cs typeface="Arial" pitchFamily="34" charset="0"/>
              </a:rPr>
              <a:t>Multiple parallel</a:t>
            </a:r>
            <a:r>
              <a:rPr lang="en-US" sz="2600" dirty="0" smtClean="0">
                <a:latin typeface="Arial" pitchFamily="34" charset="0"/>
                <a:cs typeface="Arial" pitchFamily="34" charset="0"/>
              </a:rPr>
              <a:t> </a:t>
            </a:r>
            <a:r>
              <a:rPr lang="en-US" sz="2600" dirty="0" smtClean="0">
                <a:solidFill>
                  <a:srgbClr val="0000CC"/>
                </a:solidFill>
                <a:latin typeface="Arial" pitchFamily="34" charset="0"/>
                <a:cs typeface="Arial" pitchFamily="34" charset="0"/>
              </a:rPr>
              <a:t>-two or more escalators together</a:t>
            </a:r>
            <a:r>
              <a:rPr lang="en-US" sz="2600" dirty="0" smtClean="0">
                <a:latin typeface="Arial" pitchFamily="34" charset="0"/>
                <a:cs typeface="Arial" pitchFamily="34" charset="0"/>
              </a:rPr>
              <a:t> that travel in one direction next to one or two escalators in the same bank that travel in the other direction</a:t>
            </a:r>
          </a:p>
          <a:p>
            <a:r>
              <a:rPr lang="en-US" sz="2600" dirty="0" smtClean="0">
                <a:latin typeface="Arial" pitchFamily="34" charset="0"/>
                <a:cs typeface="Arial" pitchFamily="34" charset="0"/>
              </a:rPr>
              <a:t>     Escalators are </a:t>
            </a:r>
            <a:r>
              <a:rPr lang="en-US" sz="2600" dirty="0" smtClean="0">
                <a:solidFill>
                  <a:srgbClr val="0000CC"/>
                </a:solidFill>
                <a:latin typeface="Arial" pitchFamily="34" charset="0"/>
                <a:cs typeface="Arial" pitchFamily="34" charset="0"/>
              </a:rPr>
              <a:t>required to have moving handrails </a:t>
            </a:r>
            <a:r>
              <a:rPr lang="en-US" sz="2600" dirty="0" smtClean="0">
                <a:latin typeface="Arial" pitchFamily="34" charset="0"/>
                <a:cs typeface="Arial" pitchFamily="34" charset="0"/>
              </a:rPr>
              <a:t>that keep pace with the movement of the steps. </a:t>
            </a:r>
          </a:p>
          <a:p>
            <a:r>
              <a:rPr lang="en-US" sz="2600" dirty="0" smtClean="0">
                <a:latin typeface="Arial" pitchFamily="34" charset="0"/>
                <a:cs typeface="Arial" pitchFamily="34" charset="0"/>
              </a:rPr>
              <a:t>The </a:t>
            </a:r>
            <a:r>
              <a:rPr lang="en-US" sz="2600" dirty="0" smtClean="0">
                <a:solidFill>
                  <a:srgbClr val="0000CC"/>
                </a:solidFill>
                <a:latin typeface="Arial" pitchFamily="34" charset="0"/>
                <a:cs typeface="Arial" pitchFamily="34" charset="0"/>
              </a:rPr>
              <a:t>direction of movement (up or down) can be permanently the same, </a:t>
            </a:r>
            <a:r>
              <a:rPr lang="en-US" sz="2600" dirty="0" smtClean="0">
                <a:solidFill>
                  <a:srgbClr val="FF0000"/>
                </a:solidFill>
                <a:latin typeface="Arial" pitchFamily="34" charset="0"/>
                <a:cs typeface="Arial" pitchFamily="34" charset="0"/>
              </a:rPr>
              <a:t>or be controlled by personnel according to the time of day, or automatically</a:t>
            </a:r>
            <a:r>
              <a:rPr lang="en-US" sz="2600" dirty="0" smtClean="0">
                <a:latin typeface="Arial" pitchFamily="34" charset="0"/>
                <a:cs typeface="Arial" pitchFamily="34" charset="0"/>
              </a:rPr>
              <a:t>.</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upload.wikimedia.org/wikipedia/commons/thumb/a/a7/Shanghai_Museum_escalators.JPG/220px-Shanghai_Museum_escalators.JPG"/>
          <p:cNvPicPr>
            <a:picLocks noChangeAspect="1" noChangeArrowheads="1"/>
          </p:cNvPicPr>
          <p:nvPr/>
        </p:nvPicPr>
        <p:blipFill>
          <a:blip r:embed="rId2" cstate="print"/>
          <a:srcRect/>
          <a:stretch>
            <a:fillRect/>
          </a:stretch>
        </p:blipFill>
        <p:spPr bwMode="auto">
          <a:xfrm>
            <a:off x="1066800" y="0"/>
            <a:ext cx="2819400" cy="4038600"/>
          </a:xfrm>
          <a:prstGeom prst="rect">
            <a:avLst/>
          </a:prstGeom>
          <a:noFill/>
        </p:spPr>
      </p:pic>
      <p:pic>
        <p:nvPicPr>
          <p:cNvPr id="1028" name="Picture 4" descr="http://upload.wikimedia.org/wikipedia/commons/thumb/b/b5/Holborn_Tube_Station_Escalator.jpg/220px-Holborn_Tube_Station_Escalator.jpg"/>
          <p:cNvPicPr>
            <a:picLocks noChangeAspect="1" noChangeArrowheads="1"/>
          </p:cNvPicPr>
          <p:nvPr/>
        </p:nvPicPr>
        <p:blipFill>
          <a:blip r:embed="rId3" cstate="print"/>
          <a:srcRect/>
          <a:stretch>
            <a:fillRect/>
          </a:stretch>
        </p:blipFill>
        <p:spPr bwMode="auto">
          <a:xfrm>
            <a:off x="1066800" y="4026128"/>
            <a:ext cx="4267200" cy="2831871"/>
          </a:xfrm>
          <a:prstGeom prst="rect">
            <a:avLst/>
          </a:prstGeom>
          <a:noFill/>
        </p:spPr>
      </p:pic>
      <p:pic>
        <p:nvPicPr>
          <p:cNvPr id="1030" name="Picture 6" descr="http://upload.wikimedia.org/wikipedia/commons/thumb/d/d7/Tanforan_Target_escalator_1.JPG/220px-Tanforan_Target_escalator_1.JPG"/>
          <p:cNvPicPr>
            <a:picLocks noChangeAspect="1" noChangeArrowheads="1"/>
          </p:cNvPicPr>
          <p:nvPr/>
        </p:nvPicPr>
        <p:blipFill>
          <a:blip r:embed="rId4" cstate="print"/>
          <a:srcRect/>
          <a:stretch>
            <a:fillRect/>
          </a:stretch>
        </p:blipFill>
        <p:spPr bwMode="auto">
          <a:xfrm>
            <a:off x="3886200" y="0"/>
            <a:ext cx="4191000" cy="3143252"/>
          </a:xfrm>
          <a:prstGeom prst="rect">
            <a:avLst/>
          </a:prstGeom>
          <a:noFill/>
        </p:spPr>
      </p:pic>
      <p:pic>
        <p:nvPicPr>
          <p:cNvPr id="3074" name="Picture 2"/>
          <p:cNvPicPr>
            <a:picLocks noChangeAspect="1" noChangeArrowheads="1"/>
          </p:cNvPicPr>
          <p:nvPr/>
        </p:nvPicPr>
        <p:blipFill>
          <a:blip r:embed="rId5" cstate="print"/>
          <a:srcRect/>
          <a:stretch>
            <a:fillRect/>
          </a:stretch>
        </p:blipFill>
        <p:spPr bwMode="auto">
          <a:xfrm>
            <a:off x="5334000" y="3200400"/>
            <a:ext cx="2743200"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1375" y="579620"/>
            <a:ext cx="6447501" cy="1320800"/>
          </a:xfrm>
        </p:spPr>
        <p:txBody>
          <a:bodyPr/>
          <a:lstStyle/>
          <a:p>
            <a:r>
              <a:rPr lang="en-US" sz="2000" b="1" dirty="0" smtClean="0">
                <a:solidFill>
                  <a:srgbClr val="92D050"/>
                </a:solidFill>
                <a:latin typeface="Arial" pitchFamily="34" charset="0"/>
                <a:cs typeface="Arial" pitchFamily="34" charset="0"/>
              </a:rPr>
              <a:t>Types of escalators</a:t>
            </a:r>
            <a:r>
              <a:rPr lang="en-US" dirty="0" smtClean="0"/>
              <a:t/>
            </a:r>
            <a:br>
              <a:rPr lang="en-US" dirty="0" smtClean="0"/>
            </a:br>
            <a:endParaRPr lang="en-US" dirty="0"/>
          </a:p>
        </p:txBody>
      </p:sp>
      <p:sp>
        <p:nvSpPr>
          <p:cNvPr id="4" name="TextBox 3"/>
          <p:cNvSpPr txBox="1"/>
          <p:nvPr/>
        </p:nvSpPr>
        <p:spPr>
          <a:xfrm>
            <a:off x="381001" y="1169235"/>
            <a:ext cx="6324599" cy="4708981"/>
          </a:xfrm>
          <a:prstGeom prst="rect">
            <a:avLst/>
          </a:prstGeom>
          <a:noFill/>
        </p:spPr>
        <p:txBody>
          <a:bodyPr wrap="square" rtlCol="0">
            <a:spAutoFit/>
          </a:bodyPr>
          <a:lstStyle/>
          <a:p>
            <a:pPr lvl="0"/>
            <a:r>
              <a:rPr lang="en-US" b="1" dirty="0" smtClean="0"/>
              <a:t>Parallel</a:t>
            </a:r>
            <a:r>
              <a:rPr lang="en-US" sz="1600" b="1" dirty="0" smtClean="0">
                <a:latin typeface="Arial" pitchFamily="34" charset="0"/>
                <a:cs typeface="Arial" pitchFamily="34" charset="0"/>
              </a:rPr>
              <a:t>: </a:t>
            </a:r>
            <a:r>
              <a:rPr lang="en-US" sz="2000" dirty="0" smtClean="0">
                <a:latin typeface="Arial" pitchFamily="34" charset="0"/>
                <a:cs typeface="Arial" pitchFamily="34" charset="0"/>
              </a:rPr>
              <a:t>These type of escalator go up and down simultaneously.</a:t>
            </a:r>
          </a:p>
          <a:p>
            <a:r>
              <a:rPr lang="en-US" sz="2000" dirty="0" smtClean="0">
                <a:latin typeface="Arial" pitchFamily="34" charset="0"/>
                <a:cs typeface="Arial" pitchFamily="34" charset="0"/>
              </a:rPr>
              <a:t>          1 Speed: 0.5m/s</a:t>
            </a:r>
          </a:p>
          <a:p>
            <a:r>
              <a:rPr lang="en-US" sz="2000" dirty="0" smtClean="0">
                <a:latin typeface="Arial" pitchFamily="34" charset="0"/>
                <a:cs typeface="Arial" pitchFamily="34" charset="0"/>
              </a:rPr>
              <a:t>          2 Inclination: 30, 35 </a:t>
            </a:r>
          </a:p>
          <a:p>
            <a:r>
              <a:rPr lang="en-US" sz="2000" dirty="0" smtClean="0">
                <a:latin typeface="Arial" pitchFamily="34" charset="0"/>
                <a:cs typeface="Arial" pitchFamily="34" charset="0"/>
              </a:rPr>
              <a:t>          3 Step width: 800 / 1000</a:t>
            </a:r>
          </a:p>
          <a:p>
            <a:r>
              <a:rPr lang="en-US" sz="2000" dirty="0" smtClean="0">
                <a:latin typeface="Arial" pitchFamily="34" charset="0"/>
                <a:cs typeface="Arial" pitchFamily="34" charset="0"/>
              </a:rPr>
              <a:t>          4 Power: 50 Hz / 3p</a:t>
            </a:r>
          </a:p>
          <a:p>
            <a:r>
              <a:rPr lang="en-US" sz="2000" dirty="0" smtClean="0">
                <a:latin typeface="Arial" pitchFamily="34" charset="0"/>
                <a:cs typeface="Arial" pitchFamily="34" charset="0"/>
              </a:rPr>
              <a:t>          5 Handrails: Rubber /Stainless steel                                                                 </a:t>
            </a:r>
          </a:p>
          <a:p>
            <a:r>
              <a:rPr lang="en-US" sz="2000" dirty="0" smtClean="0">
                <a:latin typeface="Arial" pitchFamily="34" charset="0"/>
                <a:cs typeface="Arial" pitchFamily="34" charset="0"/>
              </a:rPr>
              <a:t>          6 Step: stainless steel</a:t>
            </a:r>
          </a:p>
          <a:p>
            <a:r>
              <a:rPr lang="en-US" sz="2000" dirty="0" smtClean="0">
                <a:latin typeface="Arial" pitchFamily="34" charset="0"/>
                <a:cs typeface="Arial" pitchFamily="34" charset="0"/>
              </a:rPr>
              <a:t>          7 Landing plate: anti skid stainless steel.</a:t>
            </a:r>
          </a:p>
          <a:p>
            <a:r>
              <a:rPr lang="en-US" sz="2000" dirty="0" smtClean="0">
                <a:latin typeface="Arial" pitchFamily="34" charset="0"/>
                <a:cs typeface="Arial" pitchFamily="34" charset="0"/>
              </a:rPr>
              <a:t>          8 Operation: Emergency stop button/ Key switch / Inspection operation.</a:t>
            </a:r>
          </a:p>
          <a:p>
            <a:r>
              <a:rPr lang="en-US" sz="2000" dirty="0" smtClean="0">
                <a:latin typeface="Arial" pitchFamily="34" charset="0"/>
                <a:cs typeface="Arial" pitchFamily="34" charset="0"/>
              </a:rPr>
              <a:t>          9 Illumination: lighting under upper and lower landing steps.</a:t>
            </a:r>
          </a:p>
          <a:p>
            <a:r>
              <a:rPr lang="en-US" sz="2000" dirty="0" smtClean="0">
                <a:latin typeface="Arial" pitchFamily="34" charset="0"/>
                <a:cs typeface="Arial" pitchFamily="34" charset="0"/>
              </a:rPr>
              <a:t>         10 Indicator: Failure indicator on control cabinet.</a:t>
            </a:r>
          </a:p>
          <a:p>
            <a:endParaRPr lang="en-US" sz="2000" dirty="0"/>
          </a:p>
        </p:txBody>
      </p:sp>
      <p:pic>
        <p:nvPicPr>
          <p:cNvPr id="5" name="Picture 4" descr="Untitled picture5.png"/>
          <p:cNvPicPr/>
          <p:nvPr/>
        </p:nvPicPr>
        <p:blipFill>
          <a:blip r:embed="rId2"/>
          <a:stretch>
            <a:fillRect/>
          </a:stretch>
        </p:blipFill>
        <p:spPr>
          <a:xfrm>
            <a:off x="6172200" y="1066800"/>
            <a:ext cx="2514600" cy="28194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sz="half" idx="1"/>
          </p:nvPr>
        </p:nvSpPr>
        <p:spPr/>
        <p:txBody>
          <a:bodyPr>
            <a:normAutofit fontScale="77500" lnSpcReduction="20000"/>
          </a:bodyPr>
          <a:lstStyle/>
          <a:p>
            <a:pPr lvl="0"/>
            <a:r>
              <a:rPr lang="en-US" b="1" dirty="0" smtClean="0"/>
              <a:t>Multi parallel:</a:t>
            </a:r>
            <a:endParaRPr lang="en-US" dirty="0" smtClean="0"/>
          </a:p>
          <a:p>
            <a:pPr>
              <a:buNone/>
            </a:pPr>
            <a:r>
              <a:rPr lang="en-US" dirty="0" smtClean="0"/>
              <a:t> </a:t>
            </a:r>
            <a:r>
              <a:rPr lang="en-US" dirty="0" smtClean="0">
                <a:latin typeface="Arial" pitchFamily="34" charset="0"/>
                <a:cs typeface="Arial" pitchFamily="34" charset="0"/>
              </a:rPr>
              <a:t>1 Speed: 0.5m/s</a:t>
            </a:r>
          </a:p>
          <a:p>
            <a:pPr>
              <a:buNone/>
            </a:pPr>
            <a:r>
              <a:rPr lang="en-US" dirty="0" smtClean="0">
                <a:latin typeface="Arial" pitchFamily="34" charset="0"/>
                <a:cs typeface="Arial" pitchFamily="34" charset="0"/>
              </a:rPr>
              <a:t>2 Inclinations: 30, 35</a:t>
            </a:r>
          </a:p>
          <a:p>
            <a:pPr>
              <a:buNone/>
            </a:pPr>
            <a:r>
              <a:rPr lang="en-US" dirty="0" smtClean="0">
                <a:latin typeface="Arial" pitchFamily="34" charset="0"/>
                <a:cs typeface="Arial" pitchFamily="34" charset="0"/>
              </a:rPr>
              <a:t> 3 Step widths: 800 / 1000                                                                                     </a:t>
            </a:r>
          </a:p>
          <a:p>
            <a:pPr>
              <a:buNone/>
            </a:pPr>
            <a:r>
              <a:rPr lang="en-US" dirty="0" smtClean="0">
                <a:latin typeface="Arial" pitchFamily="34" charset="0"/>
                <a:cs typeface="Arial" pitchFamily="34" charset="0"/>
              </a:rPr>
              <a:t>4 Power: 50 Hz / 3p</a:t>
            </a:r>
          </a:p>
          <a:p>
            <a:pPr>
              <a:buNone/>
            </a:pPr>
            <a:r>
              <a:rPr lang="en-US" dirty="0" smtClean="0">
                <a:latin typeface="Arial" pitchFamily="34" charset="0"/>
                <a:cs typeface="Arial" pitchFamily="34" charset="0"/>
              </a:rPr>
              <a:t>5 Handrails: Rubber /Stainless steel</a:t>
            </a:r>
          </a:p>
          <a:p>
            <a:pPr>
              <a:buNone/>
            </a:pPr>
            <a:r>
              <a:rPr lang="en-US" dirty="0" smtClean="0">
                <a:latin typeface="Arial" pitchFamily="34" charset="0"/>
                <a:cs typeface="Arial" pitchFamily="34" charset="0"/>
              </a:rPr>
              <a:t>6 Step: stainless steel</a:t>
            </a:r>
          </a:p>
          <a:p>
            <a:pPr>
              <a:buNone/>
            </a:pPr>
            <a:r>
              <a:rPr lang="en-US" dirty="0" smtClean="0">
                <a:latin typeface="Arial" pitchFamily="34" charset="0"/>
                <a:cs typeface="Arial" pitchFamily="34" charset="0"/>
              </a:rPr>
              <a:t>7 Landing plate: anti skid stainless steel</a:t>
            </a:r>
          </a:p>
          <a:p>
            <a:pPr>
              <a:buNone/>
            </a:pPr>
            <a:r>
              <a:rPr lang="en-US" dirty="0" smtClean="0">
                <a:latin typeface="Arial" pitchFamily="34" charset="0"/>
                <a:cs typeface="Arial" pitchFamily="34" charset="0"/>
              </a:rPr>
              <a:t>8 Operation: Emergency stop button/ Key switch / Inspection operation.</a:t>
            </a:r>
          </a:p>
          <a:p>
            <a:pPr>
              <a:buNone/>
            </a:pPr>
            <a:r>
              <a:rPr lang="en-US" dirty="0" smtClean="0">
                <a:latin typeface="Arial" pitchFamily="34" charset="0"/>
                <a:cs typeface="Arial" pitchFamily="34" charset="0"/>
              </a:rPr>
              <a:t> 9 Illumination: lighting under upper and lower landing steps.</a:t>
            </a:r>
          </a:p>
          <a:p>
            <a:pPr>
              <a:buNone/>
            </a:pPr>
            <a:r>
              <a:rPr lang="en-US" dirty="0" smtClean="0">
                <a:latin typeface="Arial" pitchFamily="34" charset="0"/>
                <a:cs typeface="Arial" pitchFamily="34" charset="0"/>
              </a:rPr>
              <a:t> 10 Indicator: Failure indicator on control cabinet.</a:t>
            </a:r>
          </a:p>
          <a:p>
            <a:endParaRPr lang="en-US" dirty="0"/>
          </a:p>
        </p:txBody>
      </p:sp>
      <p:pic>
        <p:nvPicPr>
          <p:cNvPr id="7" name="Content Placeholder 6" descr="Untitled picture.png"/>
          <p:cNvPicPr>
            <a:picLocks noGrp="1"/>
          </p:cNvPicPr>
          <p:nvPr>
            <p:ph sz="half" idx="2"/>
          </p:nvPr>
        </p:nvPicPr>
        <p:blipFill>
          <a:blip r:embed="rId2"/>
          <a:stretch>
            <a:fillRect/>
          </a:stretch>
        </p:blipFill>
        <p:spPr>
          <a:xfrm>
            <a:off x="6172200" y="2209800"/>
            <a:ext cx="2590799" cy="32766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1954" y="209863"/>
            <a:ext cx="6340839" cy="3693319"/>
          </a:xfrm>
          <a:prstGeom prst="rect">
            <a:avLst/>
          </a:prstGeom>
          <a:noFill/>
        </p:spPr>
        <p:txBody>
          <a:bodyPr wrap="square" rtlCol="0">
            <a:spAutoFit/>
          </a:bodyPr>
          <a:lstStyle/>
          <a:p>
            <a:pPr lvl="0"/>
            <a:r>
              <a:rPr lang="en-US" sz="3200" b="1" dirty="0" smtClean="0"/>
              <a:t>Spiral type escalators</a:t>
            </a:r>
            <a:r>
              <a:rPr lang="en-US" sz="3200" b="1" dirty="0" smtClean="0">
                <a:latin typeface="Arial" pitchFamily="34" charset="0"/>
                <a:cs typeface="Arial" pitchFamily="34" charset="0"/>
              </a:rPr>
              <a:t>:</a:t>
            </a:r>
          </a:p>
          <a:p>
            <a:pPr lvl="0"/>
            <a:r>
              <a:rPr lang="en-US" sz="2400" dirty="0" smtClean="0">
                <a:latin typeface="Arial" pitchFamily="34" charset="0"/>
                <a:cs typeface="Arial" pitchFamily="34" charset="0"/>
              </a:rPr>
              <a:t> These are used to enhance the architectural beauty and to save the space.</a:t>
            </a:r>
          </a:p>
          <a:p>
            <a:r>
              <a:rPr lang="en-US" sz="2400" dirty="0" smtClean="0">
                <a:latin typeface="Arial" pitchFamily="34" charset="0"/>
                <a:cs typeface="Arial" pitchFamily="34" charset="0"/>
              </a:rPr>
              <a:t>         1 Inclined Angle : 30" </a:t>
            </a:r>
          </a:p>
          <a:p>
            <a:r>
              <a:rPr lang="en-US" sz="2400" dirty="0" smtClean="0">
                <a:latin typeface="Arial" pitchFamily="34" charset="0"/>
                <a:cs typeface="Arial" pitchFamily="34" charset="0"/>
              </a:rPr>
              <a:t>         2 Rated Speed [m/sec] : 25                                                                                 </a:t>
            </a:r>
          </a:p>
          <a:p>
            <a:r>
              <a:rPr lang="en-US" sz="2400" dirty="0" smtClean="0">
                <a:latin typeface="Arial" pitchFamily="34" charset="0"/>
                <a:cs typeface="Arial" pitchFamily="34" charset="0"/>
              </a:rPr>
              <a:t>         3 Number of Persons : 6300 per hour </a:t>
            </a:r>
          </a:p>
          <a:p>
            <a:r>
              <a:rPr lang="en-US" sz="2400" dirty="0" smtClean="0">
                <a:latin typeface="Arial" pitchFamily="34" charset="0"/>
                <a:cs typeface="Arial" pitchFamily="34" charset="0"/>
              </a:rPr>
              <a:t>         4 Rated Speed (</a:t>
            </a:r>
            <a:r>
              <a:rPr lang="en-US" sz="2400" dirty="0" err="1" smtClean="0">
                <a:latin typeface="Arial" pitchFamily="34" charset="0"/>
                <a:cs typeface="Arial" pitchFamily="34" charset="0"/>
              </a:rPr>
              <a:t>mtrs</a:t>
            </a:r>
            <a:r>
              <a:rPr lang="en-US" sz="2400" dirty="0" smtClean="0">
                <a:latin typeface="Arial" pitchFamily="34" charset="0"/>
                <a:cs typeface="Arial" pitchFamily="34" charset="0"/>
              </a:rPr>
              <a:t>./sec.) :25 m/ min. </a:t>
            </a:r>
          </a:p>
          <a:p>
            <a:r>
              <a:rPr lang="en-US" sz="2400" dirty="0" smtClean="0">
                <a:latin typeface="Arial" pitchFamily="34" charset="0"/>
                <a:cs typeface="Arial" pitchFamily="34" charset="0"/>
              </a:rPr>
              <a:t>         5 Vertical Rise ( m ) : 3500 ~ 6600 </a:t>
            </a:r>
          </a:p>
          <a:p>
            <a:r>
              <a:rPr lang="en-US" sz="1600" b="1" dirty="0" smtClean="0">
                <a:latin typeface="Arial" pitchFamily="34" charset="0"/>
                <a:cs typeface="Arial" pitchFamily="34" charset="0"/>
              </a:rPr>
              <a:t> </a:t>
            </a:r>
            <a:endParaRPr lang="en-US" dirty="0" smtClean="0">
              <a:latin typeface="Arial" pitchFamily="34" charset="0"/>
              <a:cs typeface="Arial" pitchFamily="34" charset="0"/>
            </a:endParaRPr>
          </a:p>
          <a:p>
            <a:endParaRPr lang="en-US" dirty="0"/>
          </a:p>
        </p:txBody>
      </p:sp>
      <p:pic>
        <p:nvPicPr>
          <p:cNvPr id="5" name="Picture 4" descr="Untitled picture1.png"/>
          <p:cNvPicPr/>
          <p:nvPr/>
        </p:nvPicPr>
        <p:blipFill>
          <a:blip r:embed="rId2"/>
          <a:stretch>
            <a:fillRect/>
          </a:stretch>
        </p:blipFill>
        <p:spPr>
          <a:xfrm>
            <a:off x="5867400" y="3657600"/>
            <a:ext cx="2590800" cy="28956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err="1" smtClean="0"/>
              <a:t>Criss</a:t>
            </a:r>
            <a:r>
              <a:rPr lang="en-US" b="1" dirty="0" smtClean="0"/>
              <a:t>-cross</a:t>
            </a:r>
            <a:endParaRPr lang="en-US" dirty="0"/>
          </a:p>
        </p:txBody>
      </p:sp>
      <p:sp>
        <p:nvSpPr>
          <p:cNvPr id="5" name="Content Placeholder 4"/>
          <p:cNvSpPr>
            <a:spLocks noGrp="1"/>
          </p:cNvSpPr>
          <p:nvPr>
            <p:ph sz="half" idx="1"/>
          </p:nvPr>
        </p:nvSpPr>
        <p:spPr/>
        <p:txBody>
          <a:bodyPr>
            <a:normAutofit fontScale="77500" lnSpcReduction="20000"/>
          </a:bodyPr>
          <a:lstStyle/>
          <a:p>
            <a:r>
              <a:rPr lang="en-US" b="1" dirty="0" smtClean="0"/>
              <a:t> </a:t>
            </a:r>
            <a:r>
              <a:rPr lang="en-US" dirty="0" smtClean="0">
                <a:solidFill>
                  <a:srgbClr val="0000CC"/>
                </a:solidFill>
                <a:latin typeface="Arial" pitchFamily="34" charset="0"/>
                <a:cs typeface="Arial" pitchFamily="34" charset="0"/>
              </a:rPr>
              <a:t>They stacks the escalators that go in single direction and reduces structural space requirement</a:t>
            </a:r>
            <a:r>
              <a:rPr lang="en-US" dirty="0" smtClean="0">
                <a:latin typeface="Arial" pitchFamily="34" charset="0"/>
                <a:cs typeface="Arial" pitchFamily="34" charset="0"/>
              </a:rPr>
              <a:t>.</a:t>
            </a:r>
          </a:p>
          <a:p>
            <a:pPr>
              <a:buNone/>
            </a:pPr>
            <a:r>
              <a:rPr lang="en-US" dirty="0" smtClean="0">
                <a:latin typeface="Arial" pitchFamily="34" charset="0"/>
                <a:cs typeface="Arial" pitchFamily="34" charset="0"/>
              </a:rPr>
              <a:t> 1 Step width: 600 / 800 / 1000</a:t>
            </a:r>
          </a:p>
          <a:p>
            <a:pPr>
              <a:buNone/>
            </a:pPr>
            <a:r>
              <a:rPr lang="en-US" dirty="0" smtClean="0">
                <a:latin typeface="Arial" pitchFamily="34" charset="0"/>
                <a:cs typeface="Arial" pitchFamily="34" charset="0"/>
              </a:rPr>
              <a:t> 2 Power: 300V / 50 Hz / 3p</a:t>
            </a:r>
          </a:p>
          <a:p>
            <a:pPr>
              <a:buNone/>
            </a:pPr>
            <a:r>
              <a:rPr lang="en-US" dirty="0" smtClean="0">
                <a:latin typeface="Arial" pitchFamily="34" charset="0"/>
                <a:cs typeface="Arial" pitchFamily="34" charset="0"/>
              </a:rPr>
              <a:t>3 Handrails: Rubber /Stainless steel. </a:t>
            </a:r>
          </a:p>
          <a:p>
            <a:pPr>
              <a:buNone/>
            </a:pPr>
            <a:r>
              <a:rPr lang="en-US" dirty="0" smtClean="0">
                <a:latin typeface="Arial" pitchFamily="34" charset="0"/>
                <a:cs typeface="Arial" pitchFamily="34" charset="0"/>
              </a:rPr>
              <a:t>4 Step: stainless steel.                                                                                       </a:t>
            </a:r>
          </a:p>
          <a:p>
            <a:pPr>
              <a:buNone/>
            </a:pPr>
            <a:r>
              <a:rPr lang="en-US" dirty="0" smtClean="0">
                <a:latin typeface="Arial" pitchFamily="34" charset="0"/>
                <a:cs typeface="Arial" pitchFamily="34" charset="0"/>
              </a:rPr>
              <a:t>5 Landing plate: anti skid stainless steel.</a:t>
            </a:r>
          </a:p>
          <a:p>
            <a:pPr>
              <a:buNone/>
            </a:pPr>
            <a:r>
              <a:rPr lang="en-US" dirty="0" smtClean="0">
                <a:latin typeface="Arial" pitchFamily="34" charset="0"/>
                <a:cs typeface="Arial" pitchFamily="34" charset="0"/>
              </a:rPr>
              <a:t>6 Operation: Emergency stop button / Key switch / Inspection operation.</a:t>
            </a:r>
          </a:p>
          <a:p>
            <a:pPr>
              <a:buNone/>
            </a:pPr>
            <a:r>
              <a:rPr lang="en-US" dirty="0" smtClean="0">
                <a:latin typeface="Arial" pitchFamily="34" charset="0"/>
                <a:cs typeface="Arial" pitchFamily="34" charset="0"/>
              </a:rPr>
              <a:t>7 Illumination: lighting under upper and lower landing steps.</a:t>
            </a:r>
          </a:p>
          <a:p>
            <a:pPr>
              <a:buNone/>
            </a:pPr>
            <a:r>
              <a:rPr lang="en-US" dirty="0" smtClean="0">
                <a:latin typeface="Arial" pitchFamily="34" charset="0"/>
                <a:cs typeface="Arial" pitchFamily="34" charset="0"/>
              </a:rPr>
              <a:t>8 Indicator: Failure indicator on control cabinet.</a:t>
            </a:r>
          </a:p>
          <a:p>
            <a:endParaRPr lang="en-US" dirty="0"/>
          </a:p>
        </p:txBody>
      </p:sp>
      <p:pic>
        <p:nvPicPr>
          <p:cNvPr id="7" name="Content Placeholder 6" descr="3.png"/>
          <p:cNvPicPr>
            <a:picLocks noGrp="1"/>
          </p:cNvPicPr>
          <p:nvPr>
            <p:ph sz="half" idx="2"/>
          </p:nvPr>
        </p:nvPicPr>
        <p:blipFill>
          <a:blip r:embed="rId2"/>
          <a:stretch>
            <a:fillRect/>
          </a:stretch>
        </p:blipFill>
        <p:spPr>
          <a:xfrm>
            <a:off x="5943600" y="1371600"/>
            <a:ext cx="2895599" cy="3809999"/>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sp>
        <p:nvSpPr>
          <p:cNvPr id="3" name="Content Placeholder 2"/>
          <p:cNvSpPr>
            <a:spLocks noGrp="1"/>
          </p:cNvSpPr>
          <p:nvPr>
            <p:ph idx="1"/>
          </p:nvPr>
        </p:nvSpPr>
        <p:spPr/>
        <p:txBody>
          <a:bodyPr>
            <a:normAutofit/>
          </a:bodyPr>
          <a:lstStyle/>
          <a:p>
            <a:r>
              <a:rPr lang="en-US" sz="2400" b="1" dirty="0" smtClean="0">
                <a:solidFill>
                  <a:schemeClr val="tx1">
                    <a:lumMod val="95000"/>
                    <a:lumOff val="5000"/>
                  </a:schemeClr>
                </a:solidFill>
              </a:rPr>
              <a:t>Landi</a:t>
            </a:r>
            <a:r>
              <a:rPr lang="en-US" sz="2400" b="1" dirty="0" smtClean="0">
                <a:solidFill>
                  <a:schemeClr val="tx1">
                    <a:lumMod val="95000"/>
                    <a:lumOff val="5000"/>
                  </a:schemeClr>
                </a:solidFill>
                <a:latin typeface="Arial" pitchFamily="34" charset="0"/>
                <a:cs typeface="Arial" pitchFamily="34" charset="0"/>
              </a:rPr>
              <a:t>ng platform: </a:t>
            </a:r>
            <a:r>
              <a:rPr lang="en-US" sz="2400" dirty="0" smtClean="0">
                <a:solidFill>
                  <a:schemeClr val="tx1">
                    <a:lumMod val="95000"/>
                    <a:lumOff val="5000"/>
                  </a:schemeClr>
                </a:solidFill>
                <a:latin typeface="Arial" pitchFamily="34" charset="0"/>
                <a:cs typeface="Arial" pitchFamily="34" charset="0"/>
              </a:rPr>
              <a:t>These two platforms house the curved sections of the tracks, as well as the gears and motors that drive the stairs. The top platform contains the motor assembly and the main drive gear, while the bottom holds the step return idler sprockets.</a:t>
            </a:r>
            <a:r>
              <a:rPr lang="en-US" sz="2400" dirty="0" smtClean="0">
                <a:solidFill>
                  <a:schemeClr val="tx1">
                    <a:lumMod val="95000"/>
                    <a:lumOff val="5000"/>
                  </a:schemeClr>
                </a:solidFill>
              </a:rPr>
              <a:t> </a:t>
            </a:r>
          </a:p>
          <a:p>
            <a:endParaRPr lang="en-US" sz="2400" dirty="0" smtClean="0">
              <a:solidFill>
                <a:schemeClr val="tx1">
                  <a:lumMod val="95000"/>
                  <a:lumOff val="5000"/>
                </a:schemeClr>
              </a:solidFill>
            </a:endParaRPr>
          </a:p>
          <a:p>
            <a:r>
              <a:rPr lang="en-US" sz="2400" b="1" dirty="0" smtClean="0">
                <a:latin typeface="Arial" pitchFamily="34" charset="0"/>
                <a:cs typeface="Arial" pitchFamily="34" charset="0"/>
              </a:rPr>
              <a:t>Floor plate:</a:t>
            </a:r>
            <a:r>
              <a:rPr lang="en-US" sz="2400" dirty="0" smtClean="0">
                <a:latin typeface="Arial" pitchFamily="34" charset="0"/>
                <a:cs typeface="Arial" pitchFamily="34" charset="0"/>
              </a:rPr>
              <a:t> It provides a place for the passengers to stand before they step onto the moving stairs. This plate is flush with the finished floor and is either hinged or removable to allow easy access to the machinery below.</a:t>
            </a:r>
          </a:p>
          <a:p>
            <a:endParaRPr lang="en-US" dirty="0" smtClean="0"/>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23106"/>
          </a:xfrm>
        </p:spPr>
        <p:txBody>
          <a:bodyPr>
            <a:normAutofit/>
          </a:bodyPr>
          <a:lstStyle/>
          <a:p>
            <a:r>
              <a:rPr lang="en-US" sz="3200" b="1" dirty="0" smtClean="0"/>
              <a:t>COMPONENTS</a:t>
            </a:r>
            <a:endParaRPr lang="en-US" sz="3200" b="1" dirty="0"/>
          </a:p>
        </p:txBody>
      </p:sp>
      <p:sp>
        <p:nvSpPr>
          <p:cNvPr id="3" name="Content Placeholder 2"/>
          <p:cNvSpPr>
            <a:spLocks noGrp="1"/>
          </p:cNvSpPr>
          <p:nvPr>
            <p:ph idx="1"/>
          </p:nvPr>
        </p:nvSpPr>
        <p:spPr>
          <a:xfrm>
            <a:off x="152400" y="838200"/>
            <a:ext cx="4724400" cy="5791200"/>
          </a:xfrm>
        </p:spPr>
        <p:txBody>
          <a:bodyPr>
            <a:normAutofit/>
          </a:bodyPr>
          <a:lstStyle/>
          <a:p>
            <a:endParaRPr lang="en-US" sz="1800" b="1" dirty="0" smtClean="0">
              <a:latin typeface="Arial" pitchFamily="34" charset="0"/>
              <a:cs typeface="Arial" pitchFamily="34" charset="0"/>
            </a:endParaRPr>
          </a:p>
          <a:p>
            <a:endParaRPr lang="en-US" sz="1800" b="1" dirty="0">
              <a:latin typeface="Arial" pitchFamily="34" charset="0"/>
              <a:cs typeface="Arial" pitchFamily="34" charset="0"/>
            </a:endParaRPr>
          </a:p>
        </p:txBody>
      </p:sp>
      <p:pic>
        <p:nvPicPr>
          <p:cNvPr id="38914" name="Picture 2" descr="http://upload.wikimedia.org/wikipedia/commons/thumb/6/60/Eskalator_Flora.jpg/220px-Eskalator_Flora.jpg"/>
          <p:cNvPicPr>
            <a:picLocks noChangeAspect="1" noChangeArrowheads="1"/>
          </p:cNvPicPr>
          <p:nvPr/>
        </p:nvPicPr>
        <p:blipFill>
          <a:blip r:embed="rId2" cstate="print"/>
          <a:srcRect/>
          <a:stretch>
            <a:fillRect/>
          </a:stretch>
        </p:blipFill>
        <p:spPr bwMode="auto">
          <a:xfrm>
            <a:off x="4495800" y="1447800"/>
            <a:ext cx="4648200" cy="411480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400800"/>
          </a:xfrm>
        </p:spPr>
        <p:txBody>
          <a:bodyPr>
            <a:normAutofit/>
          </a:bodyPr>
          <a:lstStyle/>
          <a:p>
            <a:endParaRPr lang="en-US" sz="1800" dirty="0">
              <a:latin typeface="Arial" pitchFamily="34" charset="0"/>
              <a:cs typeface="Arial" pitchFamily="34" charset="0"/>
            </a:endParaRPr>
          </a:p>
        </p:txBody>
      </p:sp>
      <p:pic>
        <p:nvPicPr>
          <p:cNvPr id="40962" name="Picture 2" descr="http://upload.wikimedia.org/wikipedia/commons/thumb/4/45/Handrail.jpg/220px-Handrail.jpg"/>
          <p:cNvPicPr>
            <a:picLocks noChangeAspect="1" noChangeArrowheads="1"/>
          </p:cNvPicPr>
          <p:nvPr/>
        </p:nvPicPr>
        <p:blipFill>
          <a:blip r:embed="rId2" cstate="print"/>
          <a:srcRect/>
          <a:stretch>
            <a:fillRect/>
          </a:stretch>
        </p:blipFill>
        <p:spPr bwMode="auto">
          <a:xfrm>
            <a:off x="381000" y="1143000"/>
            <a:ext cx="7696200" cy="4495800"/>
          </a:xfrm>
          <a:prstGeom prst="rect">
            <a:avLst/>
          </a:prstGeom>
          <a:noFill/>
        </p:spPr>
      </p:pic>
      <p:sp>
        <p:nvSpPr>
          <p:cNvPr id="5" name="Rectangle 4"/>
          <p:cNvSpPr/>
          <p:nvPr/>
        </p:nvSpPr>
        <p:spPr>
          <a:xfrm>
            <a:off x="4343400" y="5638800"/>
            <a:ext cx="4572000" cy="830997"/>
          </a:xfrm>
          <a:prstGeom prst="rect">
            <a:avLst/>
          </a:prstGeom>
        </p:spPr>
        <p:txBody>
          <a:bodyPr>
            <a:spAutoFit/>
          </a:bodyPr>
          <a:lstStyle/>
          <a:p>
            <a:r>
              <a:rPr lang="en-US" sz="2400" dirty="0" smtClean="0"/>
              <a:t>An escalator equipped with a "bellows" handrail. </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a:bodyPr>
          <a:lstStyle/>
          <a:p>
            <a:r>
              <a:rPr lang="en-US" sz="4000" b="1" dirty="0" smtClean="0">
                <a:latin typeface="Arial" pitchFamily="34" charset="0"/>
                <a:cs typeface="Arial" pitchFamily="34" charset="0"/>
              </a:rPr>
              <a:t>ELEVATORS</a:t>
            </a:r>
            <a:endParaRPr lang="en-US" sz="4000" b="1" dirty="0">
              <a:latin typeface="Arial" pitchFamily="34" charset="0"/>
              <a:cs typeface="Arial" pitchFamily="34" charset="0"/>
            </a:endParaRPr>
          </a:p>
        </p:txBody>
      </p:sp>
      <p:sp>
        <p:nvSpPr>
          <p:cNvPr id="3" name="Content Placeholder 2"/>
          <p:cNvSpPr>
            <a:spLocks noGrp="1"/>
          </p:cNvSpPr>
          <p:nvPr>
            <p:ph idx="1"/>
          </p:nvPr>
        </p:nvSpPr>
        <p:spPr>
          <a:xfrm>
            <a:off x="304800" y="914400"/>
            <a:ext cx="8229600" cy="5715000"/>
          </a:xfrm>
        </p:spPr>
        <p:txBody>
          <a:bodyPr>
            <a:noAutofit/>
          </a:bodyPr>
          <a:lstStyle/>
          <a:p>
            <a:r>
              <a:rPr lang="en-US" sz="2000" dirty="0">
                <a:latin typeface="Arial" pitchFamily="34" charset="0"/>
                <a:cs typeface="Arial" pitchFamily="34" charset="0"/>
              </a:rPr>
              <a:t>An </a:t>
            </a:r>
            <a:r>
              <a:rPr lang="en-US" sz="2000" dirty="0" smtClean="0">
                <a:latin typeface="Arial" pitchFamily="34" charset="0"/>
                <a:cs typeface="Arial" pitchFamily="34" charset="0"/>
              </a:rPr>
              <a:t>elevator </a:t>
            </a:r>
            <a:r>
              <a:rPr lang="en-US" sz="2000" dirty="0">
                <a:latin typeface="Arial" pitchFamily="34" charset="0"/>
                <a:cs typeface="Arial" pitchFamily="34" charset="0"/>
              </a:rPr>
              <a:t>is a type of vertical </a:t>
            </a:r>
            <a:r>
              <a:rPr lang="en-US" sz="2000" dirty="0" smtClean="0">
                <a:latin typeface="Arial" pitchFamily="34" charset="0"/>
                <a:cs typeface="Arial" pitchFamily="34" charset="0"/>
              </a:rPr>
              <a:t>transport equipment.</a:t>
            </a:r>
          </a:p>
          <a:p>
            <a:r>
              <a:rPr lang="en-US" sz="2000" dirty="0">
                <a:latin typeface="Arial" pitchFamily="34" charset="0"/>
                <a:cs typeface="Arial" pitchFamily="34" charset="0"/>
              </a:rPr>
              <a:t>Elevators are generally powered by electric motors that either drive traction cables or counterweight systems like a hoist, or pump hydraulic fluid to raise a cylindrical piston like a </a:t>
            </a:r>
            <a:r>
              <a:rPr lang="en-US" sz="2000" dirty="0" smtClean="0">
                <a:latin typeface="Arial" pitchFamily="34" charset="0"/>
                <a:cs typeface="Arial" pitchFamily="34" charset="0"/>
              </a:rPr>
              <a:t>jack.</a:t>
            </a:r>
          </a:p>
          <a:p>
            <a:r>
              <a:rPr lang="en-US" sz="2000" dirty="0">
                <a:latin typeface="Arial" pitchFamily="34" charset="0"/>
                <a:cs typeface="Arial" pitchFamily="34" charset="0"/>
              </a:rPr>
              <a:t>Because of wheelchair access laws, elevators are often a legal requirement in new multistory buildings, especially where wheelchair ramps would be </a:t>
            </a:r>
            <a:r>
              <a:rPr lang="en-US" sz="2000" dirty="0" smtClean="0">
                <a:latin typeface="Arial" pitchFamily="34" charset="0"/>
                <a:cs typeface="Arial" pitchFamily="34" charset="0"/>
              </a:rPr>
              <a:t>impractical.</a:t>
            </a:r>
          </a:p>
          <a:p>
            <a:r>
              <a:rPr lang="en-US" sz="2000" dirty="0">
                <a:latin typeface="Arial" pitchFamily="34" charset="0"/>
                <a:cs typeface="Arial" pitchFamily="34" charset="0"/>
              </a:rPr>
              <a:t>A modern day lift consists of a </a:t>
            </a:r>
            <a:r>
              <a:rPr lang="en-US" sz="2000" dirty="0" smtClean="0">
                <a:latin typeface="Arial" pitchFamily="34" charset="0"/>
                <a:cs typeface="Arial" pitchFamily="34" charset="0"/>
              </a:rPr>
              <a:t>cab </a:t>
            </a:r>
            <a:r>
              <a:rPr lang="en-US" sz="2000" dirty="0">
                <a:latin typeface="Arial" pitchFamily="34" charset="0"/>
                <a:cs typeface="Arial" pitchFamily="34" charset="0"/>
              </a:rPr>
              <a:t>mounted on a platform within an enclosed space called a shaft or sometimes a </a:t>
            </a:r>
            <a:r>
              <a:rPr lang="en-US" sz="2000" dirty="0" smtClean="0">
                <a:latin typeface="Arial" pitchFamily="34" charset="0"/>
                <a:cs typeface="Arial" pitchFamily="34" charset="0"/>
              </a:rPr>
              <a:t>“ hoistway “.</a:t>
            </a:r>
          </a:p>
          <a:p>
            <a:r>
              <a:rPr lang="en-US" sz="2000" dirty="0">
                <a:latin typeface="Arial" pitchFamily="34" charset="0"/>
                <a:cs typeface="Arial" pitchFamily="34" charset="0"/>
              </a:rPr>
              <a:t>Hydraulic lifts use the principles of </a:t>
            </a:r>
            <a:r>
              <a:rPr lang="en-US" sz="2000" dirty="0" smtClean="0">
                <a:latin typeface="Arial" pitchFamily="34" charset="0"/>
                <a:cs typeface="Arial" pitchFamily="34" charset="0"/>
              </a:rPr>
              <a:t>hydraulics </a:t>
            </a:r>
            <a:r>
              <a:rPr lang="en-US" sz="2000" dirty="0">
                <a:latin typeface="Arial" pitchFamily="34" charset="0"/>
                <a:cs typeface="Arial" pitchFamily="34" charset="0"/>
              </a:rPr>
              <a:t>to pressurize an above ground or in-ground piston to raise and lower the </a:t>
            </a:r>
            <a:r>
              <a:rPr lang="en-US" sz="2000" dirty="0" smtClean="0">
                <a:latin typeface="Arial" pitchFamily="34" charset="0"/>
                <a:cs typeface="Arial" pitchFamily="34" charset="0"/>
              </a:rPr>
              <a:t>car.</a:t>
            </a:r>
          </a:p>
          <a:p>
            <a:r>
              <a:rPr lang="en-US" sz="2000" dirty="0" smtClean="0">
                <a:latin typeface="Arial" pitchFamily="34" charset="0"/>
                <a:cs typeface="Arial" pitchFamily="34" charset="0"/>
              </a:rPr>
              <a:t>Roped </a:t>
            </a:r>
            <a:r>
              <a:rPr lang="en-US" sz="2000" dirty="0">
                <a:latin typeface="Arial" pitchFamily="34" charset="0"/>
                <a:cs typeface="Arial" pitchFamily="34" charset="0"/>
              </a:rPr>
              <a:t>hydraulics use a combination of both ropes and hydraulic power to raise and lower cars</a:t>
            </a:r>
            <a:r>
              <a:rPr lang="en-US" sz="2000" dirty="0" smtClean="0">
                <a:latin typeface="Arial" pitchFamily="34" charset="0"/>
                <a:cs typeface="Arial" pitchFamily="34" charset="0"/>
              </a:rPr>
              <a:t>.</a:t>
            </a:r>
          </a:p>
          <a:p>
            <a:r>
              <a:rPr lang="en-US" sz="2000" dirty="0">
                <a:latin typeface="Arial" pitchFamily="34" charset="0"/>
                <a:cs typeface="Arial" pitchFamily="34" charset="0"/>
              </a:rPr>
              <a:t> Hydraulic lifts are cheaper, but installing cylinders greater than a certain length becomes impractical for very high lift hoistways</a:t>
            </a:r>
            <a:r>
              <a:rPr lang="en-US" sz="2000" dirty="0" smtClean="0">
                <a:latin typeface="Arial" pitchFamily="34" charset="0"/>
                <a:cs typeface="Arial" pitchFamily="34" charset="0"/>
              </a:rPr>
              <a:t>. </a:t>
            </a:r>
            <a:r>
              <a:rPr lang="en-US" sz="2000" dirty="0">
                <a:latin typeface="Arial" pitchFamily="34" charset="0"/>
                <a:cs typeface="Arial" pitchFamily="34" charset="0"/>
              </a:rPr>
              <a:t>Hydraulic lifts are usually slower than traction lifts.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915400" cy="5181600"/>
          </a:xfrm>
        </p:spPr>
        <p:txBody>
          <a:bodyPr>
            <a:normAutofit/>
          </a:bodyPr>
          <a:lstStyle/>
          <a:p>
            <a:endParaRPr lang="en-US" sz="2000" dirty="0">
              <a:latin typeface="Arial" pitchFamily="34" charset="0"/>
              <a:cs typeface="Arial" pitchFamily="34" charset="0"/>
            </a:endParaRPr>
          </a:p>
        </p:txBody>
      </p:sp>
      <p:pic>
        <p:nvPicPr>
          <p:cNvPr id="39938" name="Picture 2" descr="http://upload.wikimedia.org/wikipedia/commons/thumb/1/11/Escalator_mechanism_03.jpg/220px-Escalator_mechanism_03.jpg"/>
          <p:cNvPicPr>
            <a:picLocks noChangeAspect="1" noChangeArrowheads="1"/>
          </p:cNvPicPr>
          <p:nvPr/>
        </p:nvPicPr>
        <p:blipFill>
          <a:blip r:embed="rId2" cstate="print"/>
          <a:srcRect/>
          <a:stretch>
            <a:fillRect/>
          </a:stretch>
        </p:blipFill>
        <p:spPr bwMode="auto">
          <a:xfrm>
            <a:off x="762000" y="762000"/>
            <a:ext cx="7696200" cy="4038600"/>
          </a:xfrm>
          <a:prstGeom prst="rect">
            <a:avLst/>
          </a:prstGeom>
          <a:noFill/>
        </p:spPr>
      </p:pic>
      <p:sp>
        <p:nvSpPr>
          <p:cNvPr id="6" name="Rectangle 5"/>
          <p:cNvSpPr/>
          <p:nvPr/>
        </p:nvSpPr>
        <p:spPr>
          <a:xfrm>
            <a:off x="304800" y="5715000"/>
            <a:ext cx="8839200" cy="830997"/>
          </a:xfrm>
          <a:prstGeom prst="rect">
            <a:avLst/>
          </a:prstGeom>
        </p:spPr>
        <p:txBody>
          <a:bodyPr wrap="square">
            <a:spAutoFit/>
          </a:bodyPr>
          <a:lstStyle/>
          <a:p>
            <a:r>
              <a:rPr lang="en-US" sz="2400" dirty="0" smtClean="0"/>
              <a:t>View of escalator steps on </a:t>
            </a:r>
          </a:p>
          <a:p>
            <a:r>
              <a:rPr lang="en-US" sz="2400" dirty="0" smtClean="0"/>
              <a:t>continuous chain</a:t>
            </a:r>
            <a:endParaRPr lang="en-US" sz="2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8915400" cy="5821363"/>
          </a:xfrm>
        </p:spPr>
        <p:txBody>
          <a:bodyPr>
            <a:normAutofit lnSpcReduction="10000"/>
          </a:bodyPr>
          <a:lstStyle/>
          <a:p>
            <a:r>
              <a:rPr lang="en-US" sz="2400" b="1" dirty="0" smtClean="0"/>
              <a:t>Truss:</a:t>
            </a:r>
            <a:r>
              <a:rPr lang="en-US" sz="2400" dirty="0" smtClean="0"/>
              <a:t> </a:t>
            </a:r>
            <a:r>
              <a:rPr lang="en-US" sz="2400" dirty="0" smtClean="0">
                <a:latin typeface="Arial" pitchFamily="34" charset="0"/>
                <a:cs typeface="Arial" pitchFamily="34" charset="0"/>
              </a:rPr>
              <a:t>The truss is a hollow metal structure that bridges the lower and upper landings. It is composed of two side sections joined together with cross braces across the bottom and just below the top. The ends of the truss are attached to the top and bottom landing platforms via steel or concrete supports. The truss carries all the straight track</a:t>
            </a:r>
          </a:p>
          <a:p>
            <a:pPr>
              <a:buNone/>
            </a:pPr>
            <a:endParaRPr lang="en-US" sz="2400" dirty="0" smtClean="0">
              <a:latin typeface="Arial" pitchFamily="34" charset="0"/>
              <a:cs typeface="Arial" pitchFamily="34" charset="0"/>
            </a:endParaRPr>
          </a:p>
          <a:p>
            <a:r>
              <a:rPr lang="en-US" sz="2400" b="1" dirty="0" smtClean="0"/>
              <a:t>Steps:</a:t>
            </a:r>
            <a:r>
              <a:rPr lang="en-US" sz="2400" dirty="0" smtClean="0"/>
              <a:t> </a:t>
            </a:r>
            <a:r>
              <a:rPr lang="en-US" sz="2400" dirty="0" smtClean="0">
                <a:latin typeface="Arial" pitchFamily="34" charset="0"/>
                <a:cs typeface="Arial" pitchFamily="34" charset="0"/>
              </a:rPr>
              <a:t>The steps themselves are solid, one piece, die-cast aluminum or steel. The steps are linked by a continuous metal chain that forms a closed loop. The front and back edges of the steps are each connected to two wheels. The rear wheels are set further apart to fit into the back track and the front wheels have shorter axles to fit into the narrower front track. These are basically moving platform on which escalator passengers ride.</a:t>
            </a:r>
          </a:p>
          <a:p>
            <a:pPr>
              <a:buNone/>
            </a:pPr>
            <a:r>
              <a:rPr lang="en-US" sz="2400" dirty="0" smtClean="0">
                <a:latin typeface="Arial" pitchFamily="34" charset="0"/>
                <a:cs typeface="Arial" pitchFamily="34" charset="0"/>
              </a:rPr>
              <a:t> </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4294967295"/>
          </p:nvPr>
        </p:nvSpPr>
        <p:spPr>
          <a:xfrm>
            <a:off x="304800" y="152400"/>
            <a:ext cx="8534400" cy="6172200"/>
          </a:xfrm>
        </p:spPr>
        <p:txBody>
          <a:bodyPr>
            <a:normAutofit/>
          </a:bodyPr>
          <a:lstStyle/>
          <a:p>
            <a:r>
              <a:rPr lang="en-US" sz="2400" b="1" dirty="0" smtClean="0"/>
              <a:t>Handrail:</a:t>
            </a:r>
            <a:r>
              <a:rPr lang="en-US" sz="2400" dirty="0" smtClean="0"/>
              <a:t> </a:t>
            </a:r>
            <a:r>
              <a:rPr lang="en-US" sz="2400" dirty="0" smtClean="0">
                <a:latin typeface="Arial" pitchFamily="34" charset="0"/>
                <a:cs typeface="Arial" pitchFamily="34" charset="0"/>
              </a:rPr>
              <a:t>The handrail provides a convenient handhold for passengers while they are riding the escalator. In an escalator, the handrail is pulled along its track by a chain that is connected to the main drive gear by a series of pulleys. It is constructed of four distinct sections. At the center of the handrail is a "slider", also known as a "glider ply", which is a layer of a cotton or synthetic textile</a:t>
            </a:r>
          </a:p>
          <a:p>
            <a:endParaRPr lang="en-US" sz="2400" dirty="0" smtClean="0">
              <a:latin typeface="Arial" pitchFamily="34" charset="0"/>
              <a:cs typeface="Arial" pitchFamily="34" charset="0"/>
            </a:endParaRPr>
          </a:p>
          <a:p>
            <a:r>
              <a:rPr lang="en-US" sz="2400" b="1" dirty="0" smtClean="0"/>
              <a:t>Deck board: </a:t>
            </a:r>
            <a:r>
              <a:rPr lang="en-US" sz="2400" dirty="0" smtClean="0">
                <a:latin typeface="Arial" pitchFamily="34" charset="0"/>
                <a:cs typeface="Arial" pitchFamily="34" charset="0"/>
              </a:rPr>
              <a:t>These are used for preventing clothing from getting caught and other such problems</a:t>
            </a:r>
          </a:p>
          <a:p>
            <a:endParaRPr lang="en-US" sz="2400" dirty="0" smtClean="0">
              <a:latin typeface="Arial" pitchFamily="34" charset="0"/>
              <a:cs typeface="Arial" pitchFamily="34" charset="0"/>
            </a:endParaRPr>
          </a:p>
          <a:p>
            <a:r>
              <a:rPr lang="en-US" sz="2400" b="1" dirty="0" smtClean="0"/>
              <a:t>Balustrade: </a:t>
            </a:r>
            <a:r>
              <a:rPr lang="en-US" sz="2400" dirty="0" smtClean="0">
                <a:latin typeface="Arial" pitchFamily="34" charset="0"/>
                <a:cs typeface="Arial" pitchFamily="34" charset="0"/>
              </a:rPr>
              <a:t>The side of an escalator extending above the Steps, which includes Skirt Guard, Interior Panel, Deck Board and Moving Handrails.</a:t>
            </a:r>
          </a:p>
          <a:p>
            <a:endParaRPr lang="en-US"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457200"/>
            <a:ext cx="8229600" cy="5867400"/>
          </a:xfrm>
        </p:spPr>
        <p:txBody>
          <a:bodyPr>
            <a:normAutofit/>
          </a:bodyPr>
          <a:lstStyle/>
          <a:p>
            <a:r>
              <a:rPr lang="en-US" sz="2400" b="1" dirty="0" smtClean="0"/>
              <a:t>Tracks:</a:t>
            </a:r>
            <a:r>
              <a:rPr lang="en-US" sz="2400" dirty="0" smtClean="0"/>
              <a:t> </a:t>
            </a:r>
            <a:r>
              <a:rPr lang="en-US" sz="2400" dirty="0" smtClean="0">
                <a:latin typeface="Arial" pitchFamily="34" charset="0"/>
                <a:cs typeface="Arial" pitchFamily="34" charset="0"/>
              </a:rPr>
              <a:t>The track system is built into the truss to guide the step chain, which continuously pulls the steps from the bottom platform and back to the top in an endless loop. </a:t>
            </a:r>
          </a:p>
          <a:p>
            <a:r>
              <a:rPr lang="en-US" sz="2400" dirty="0" smtClean="0">
                <a:latin typeface="Arial" pitchFamily="34" charset="0"/>
                <a:cs typeface="Arial" pitchFamily="34" charset="0"/>
              </a:rPr>
              <a:t>There are actually two tracks: one for the front wheels of the steps (called the step-wheel track) and one for the back wheels of the steps (called the trailer-wheel track). </a:t>
            </a:r>
          </a:p>
          <a:p>
            <a:r>
              <a:rPr lang="en-US" sz="2400" dirty="0" smtClean="0">
                <a:latin typeface="Arial" pitchFamily="34" charset="0"/>
                <a:cs typeface="Arial" pitchFamily="34" charset="0"/>
              </a:rPr>
              <a:t>The relative positions of these tracks cause the steps to form a staircase as they move out from under the </a:t>
            </a:r>
            <a:r>
              <a:rPr lang="en-US" sz="2400" dirty="0" smtClean="0">
                <a:latin typeface="Arial" pitchFamily="34" charset="0"/>
                <a:cs typeface="Arial" pitchFamily="34" charset="0"/>
              </a:rPr>
              <a:t>comb plate</a:t>
            </a:r>
            <a:r>
              <a:rPr lang="en-US" sz="2400" dirty="0" smtClean="0">
                <a:latin typeface="Arial" pitchFamily="34" charset="0"/>
                <a:cs typeface="Arial" pitchFamily="34" charset="0"/>
              </a:rPr>
              <a:t>. </a:t>
            </a:r>
          </a:p>
          <a:p>
            <a:r>
              <a:rPr lang="en-US" sz="2400" dirty="0" smtClean="0">
                <a:latin typeface="Arial" pitchFamily="34" charset="0"/>
                <a:cs typeface="Arial" pitchFamily="34" charset="0"/>
              </a:rPr>
              <a:t>This right angle bends the steps into a shape resembling a staircase</a:t>
            </a:r>
            <a:endParaRPr lang="en-US" sz="24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scalator-Components_0.jpg"/>
          <p:cNvPicPr/>
          <p:nvPr/>
        </p:nvPicPr>
        <p:blipFill>
          <a:blip r:embed="rId2"/>
          <a:stretch>
            <a:fillRect/>
          </a:stretch>
        </p:blipFill>
        <p:spPr>
          <a:xfrm>
            <a:off x="1295400" y="0"/>
            <a:ext cx="6477000" cy="6553200"/>
          </a:xfrm>
          <a:prstGeom prst="rect">
            <a:avLst/>
          </a:prstGeom>
          <a:noFill/>
          <a:ln>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b="1" dirty="0" smtClean="0"/>
              <a:t>Advantages of Escalators</a:t>
            </a:r>
            <a:endParaRPr lang="en-US" sz="3200" dirty="0"/>
          </a:p>
        </p:txBody>
      </p:sp>
      <p:sp>
        <p:nvSpPr>
          <p:cNvPr id="3" name="Content Placeholder 2"/>
          <p:cNvSpPr>
            <a:spLocks noGrp="1"/>
          </p:cNvSpPr>
          <p:nvPr>
            <p:ph idx="1"/>
          </p:nvPr>
        </p:nvSpPr>
        <p:spPr>
          <a:xfrm>
            <a:off x="457200" y="1219200"/>
            <a:ext cx="8229600" cy="4906967"/>
          </a:xfrm>
        </p:spPr>
        <p:txBody>
          <a:bodyPr>
            <a:noAutofit/>
          </a:bodyPr>
          <a:lstStyle/>
          <a:p>
            <a:r>
              <a:rPr lang="en-US" sz="2400" dirty="0" smtClean="0"/>
              <a:t>It helps a large no. of people in moving from one place to another at the same time and they reduce the need of elevator because people would not have to wait for elevator and escalator can carry a large no. of people at the same time.</a:t>
            </a:r>
          </a:p>
          <a:p>
            <a:endParaRPr lang="en-US" sz="2400" dirty="0" smtClean="0"/>
          </a:p>
          <a:p>
            <a:r>
              <a:rPr lang="en-US" sz="2400" dirty="0" smtClean="0"/>
              <a:t>It is helpful for the people that have pain in their legs and joints </a:t>
            </a:r>
            <a:r>
              <a:rPr lang="en-US" sz="2400" dirty="0" err="1" smtClean="0"/>
              <a:t>i.e</a:t>
            </a:r>
            <a:r>
              <a:rPr lang="en-US" sz="2400" dirty="0" smtClean="0"/>
              <a:t> it provide comfort to the </a:t>
            </a:r>
            <a:r>
              <a:rPr lang="en-US" sz="2400" dirty="0" smtClean="0"/>
              <a:t>people.</a:t>
            </a:r>
            <a:endParaRPr lang="en-US" sz="2400" dirty="0" smtClean="0"/>
          </a:p>
          <a:p>
            <a:r>
              <a:rPr lang="en-US" sz="2400" dirty="0" smtClean="0"/>
              <a:t>Escalators are effective when used as a mean of guidance and circulation</a:t>
            </a:r>
            <a:r>
              <a:rPr lang="en-US" sz="2400" dirty="0" smtClean="0"/>
              <a:t>.</a:t>
            </a:r>
            <a:endParaRPr lang="en-US" sz="2400" dirty="0" smtClean="0"/>
          </a:p>
          <a:p>
            <a:r>
              <a:rPr lang="en-US" sz="2400" dirty="0" smtClean="0"/>
              <a:t>Their speed can be </a:t>
            </a:r>
            <a:r>
              <a:rPr lang="en-US" sz="2400" dirty="0" smtClean="0"/>
              <a:t>adjusted </a:t>
            </a:r>
            <a:r>
              <a:rPr lang="en-US" sz="2400" dirty="0" smtClean="0"/>
              <a:t>which is helpful in managing the crowd</a:t>
            </a:r>
            <a:r>
              <a:rPr lang="en-US" sz="2400" dirty="0" smtClean="0"/>
              <a:t>.</a:t>
            </a:r>
            <a:endParaRPr lang="en-US" sz="2400" dirty="0" smtClean="0"/>
          </a:p>
          <a:p>
            <a:r>
              <a:rPr lang="en-US" sz="2400" dirty="0" smtClean="0"/>
              <a:t>When turned off they can be used a staircase</a:t>
            </a:r>
            <a:endParaRPr lang="en-US" sz="24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lvl="0"/>
            <a:r>
              <a:rPr lang="en-US" b="1" dirty="0" smtClean="0">
                <a:solidFill>
                  <a:schemeClr val="accent1"/>
                </a:solidFill>
                <a:latin typeface="+mj-lt"/>
                <a:ea typeface="+mj-ea"/>
                <a:cs typeface="+mj-cs"/>
              </a:rPr>
              <a:t>Disa</a:t>
            </a:r>
            <a:r>
              <a:rPr lang="en-US" b="1" dirty="0">
                <a:solidFill>
                  <a:schemeClr val="accent1"/>
                </a:solidFill>
              </a:rPr>
              <a:t>dvantages of Escalators</a:t>
            </a:r>
            <a:br>
              <a:rPr lang="en-US" b="1" dirty="0">
                <a:solidFill>
                  <a:schemeClr val="accent1"/>
                </a:solidFill>
              </a:rPr>
            </a:br>
            <a:endParaRPr lang="en-US" dirty="0"/>
          </a:p>
        </p:txBody>
      </p:sp>
      <p:sp>
        <p:nvSpPr>
          <p:cNvPr id="5" name="Content Placeholder 4"/>
          <p:cNvSpPr>
            <a:spLocks noGrp="1"/>
          </p:cNvSpPr>
          <p:nvPr>
            <p:ph idx="1"/>
          </p:nvPr>
        </p:nvSpPr>
        <p:spPr/>
        <p:txBody>
          <a:bodyPr/>
          <a:lstStyle/>
          <a:p>
            <a:r>
              <a:rPr lang="en-US" dirty="0" smtClean="0"/>
              <a:t>Waste of energy when not in use.</a:t>
            </a:r>
          </a:p>
          <a:p>
            <a:endParaRPr lang="en-US" dirty="0" smtClean="0"/>
          </a:p>
          <a:p>
            <a:r>
              <a:rPr lang="en-US" smtClean="0"/>
              <a:t>Possible injuries </a:t>
            </a:r>
            <a:r>
              <a:rPr lang="en-US" dirty="0" smtClean="0"/>
              <a:t>when stopped suddenly</a:t>
            </a:r>
          </a:p>
          <a:p>
            <a:endParaRPr lang="en-US" dirty="0" smtClean="0"/>
          </a:p>
          <a:p>
            <a:r>
              <a:rPr lang="en-US" dirty="0" smtClean="0"/>
              <a:t>Source of fear for small children</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RAMPS</a:t>
            </a:r>
            <a:endParaRPr lang="en-US" dirty="0"/>
          </a:p>
        </p:txBody>
      </p:sp>
      <p:sp>
        <p:nvSpPr>
          <p:cNvPr id="3" name="Content Placeholder 2"/>
          <p:cNvSpPr>
            <a:spLocks noGrp="1"/>
          </p:cNvSpPr>
          <p:nvPr>
            <p:ph idx="1"/>
          </p:nvPr>
        </p:nvSpPr>
        <p:spPr>
          <a:xfrm>
            <a:off x="457200" y="1143000"/>
            <a:ext cx="8229600" cy="4983167"/>
          </a:xfrm>
        </p:spPr>
        <p:txBody>
          <a:bodyPr>
            <a:normAutofit fontScale="25000" lnSpcReduction="20000"/>
          </a:bodyPr>
          <a:lstStyle/>
          <a:p>
            <a:r>
              <a:rPr lang="en-US" sz="9600" dirty="0" smtClean="0"/>
              <a:t>Ramps are sloping surface that can be used to provide an </a:t>
            </a:r>
            <a:r>
              <a:rPr lang="en-US" sz="9600" dirty="0" smtClean="0"/>
              <a:t>easy connection </a:t>
            </a:r>
            <a:r>
              <a:rPr lang="en-US" sz="9600" dirty="0" smtClean="0"/>
              <a:t>from floor to floor especially when large numbers </a:t>
            </a:r>
            <a:r>
              <a:rPr lang="en-US" sz="9600" dirty="0" smtClean="0"/>
              <a:t>of people </a:t>
            </a:r>
            <a:r>
              <a:rPr lang="en-US" sz="9600" dirty="0" smtClean="0"/>
              <a:t>or vehicles are moving from time to time</a:t>
            </a:r>
            <a:r>
              <a:rPr lang="en-US" sz="9600" dirty="0" smtClean="0"/>
              <a:t>.</a:t>
            </a:r>
          </a:p>
          <a:p>
            <a:endParaRPr lang="en-US" sz="9600" dirty="0" smtClean="0"/>
          </a:p>
          <a:p>
            <a:r>
              <a:rPr lang="en-US" sz="9600" dirty="0" smtClean="0"/>
              <a:t>Ramps </a:t>
            </a:r>
            <a:r>
              <a:rPr lang="en-US" sz="9600" dirty="0" smtClean="0"/>
              <a:t>are adopted for buildings, such as stadiums, railroad</a:t>
            </a:r>
          </a:p>
          <a:p>
            <a:r>
              <a:rPr lang="en-US" sz="9600" dirty="0" smtClean="0"/>
              <a:t>stations, exhibition halls, garage buildings, etc</a:t>
            </a:r>
            <a:r>
              <a:rPr lang="en-US" sz="9600" dirty="0" smtClean="0"/>
              <a:t>.</a:t>
            </a:r>
          </a:p>
          <a:p>
            <a:endParaRPr lang="en-US" sz="9600" dirty="0" smtClean="0"/>
          </a:p>
          <a:p>
            <a:r>
              <a:rPr lang="en-US" sz="9600" dirty="0" smtClean="0"/>
              <a:t>it </a:t>
            </a:r>
            <a:r>
              <a:rPr lang="en-US" sz="9600" dirty="0" smtClean="0"/>
              <a:t>is generally built with slopes up to 15% (15 cm in 100 cm) </a:t>
            </a:r>
            <a:r>
              <a:rPr lang="en-US" sz="9600" dirty="0" smtClean="0"/>
              <a:t>but 10</a:t>
            </a:r>
            <a:r>
              <a:rPr lang="en-US" sz="9600" dirty="0" smtClean="0"/>
              <a:t>% is preferred. </a:t>
            </a:r>
            <a:endParaRPr lang="en-US" sz="9600" dirty="0" smtClean="0"/>
          </a:p>
          <a:p>
            <a:r>
              <a:rPr lang="en-US" sz="9600" dirty="0" smtClean="0"/>
              <a:t>With </a:t>
            </a:r>
            <a:r>
              <a:rPr lang="en-US" sz="9600" dirty="0" smtClean="0"/>
              <a:t>10% slope and a storey height of 12 </a:t>
            </a:r>
            <a:r>
              <a:rPr lang="en-US" sz="9600" dirty="0" smtClean="0"/>
              <a:t>feet a </a:t>
            </a:r>
            <a:r>
              <a:rPr lang="en-US" sz="9600" dirty="0" smtClean="0"/>
              <a:t>ramp connecting two floors would have to be 120 feet long</a:t>
            </a:r>
            <a:r>
              <a:rPr lang="en-US" sz="9600" dirty="0" smtClean="0"/>
              <a:t>.</a:t>
            </a:r>
          </a:p>
          <a:p>
            <a:endParaRPr lang="en-US" sz="9600" dirty="0" smtClean="0"/>
          </a:p>
          <a:p>
            <a:r>
              <a:rPr lang="en-US" sz="9600" dirty="0" smtClean="0"/>
              <a:t>It </a:t>
            </a:r>
            <a:r>
              <a:rPr lang="en-US" sz="9600" dirty="0" smtClean="0"/>
              <a:t>can be curved, zigzagged, u-shaped or spiraled and </a:t>
            </a:r>
            <a:r>
              <a:rPr lang="en-US" sz="9600" dirty="0" smtClean="0"/>
              <a:t>in all cases </a:t>
            </a:r>
            <a:r>
              <a:rPr lang="en-US" sz="9600" dirty="0" smtClean="0"/>
              <a:t>should be constructed with a non-slip surface</a:t>
            </a:r>
            <a:r>
              <a:rPr lang="en-US" dirty="0" smtClean="0"/>
              <a:t>.</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457200"/>
          </a:xfrm>
        </p:spPr>
        <p:txBody>
          <a:bodyPr>
            <a:normAutofit fontScale="90000"/>
          </a:bodyPr>
          <a:lstStyle/>
          <a:p>
            <a:r>
              <a:rPr lang="en-US" b="1" dirty="0"/>
              <a:t>Design Consideration</a:t>
            </a:r>
            <a:br>
              <a:rPr lang="en-US" b="1" dirty="0"/>
            </a:br>
            <a:endParaRPr lang="en-US" dirty="0"/>
          </a:p>
        </p:txBody>
      </p:sp>
      <p:sp>
        <p:nvSpPr>
          <p:cNvPr id="3" name="Content Placeholder 2"/>
          <p:cNvSpPr>
            <a:spLocks noGrp="1"/>
          </p:cNvSpPr>
          <p:nvPr>
            <p:ph idx="1"/>
          </p:nvPr>
        </p:nvSpPr>
        <p:spPr>
          <a:xfrm>
            <a:off x="457200" y="762000"/>
            <a:ext cx="8229600" cy="5364167"/>
          </a:xfrm>
        </p:spPr>
        <p:txBody>
          <a:bodyPr/>
          <a:lstStyle/>
          <a:p>
            <a:endParaRPr lang="en-US" dirty="0" smtClean="0"/>
          </a:p>
          <a:p>
            <a:r>
              <a:rPr lang="en-US" dirty="0" smtClean="0"/>
              <a:t>An </a:t>
            </a:r>
            <a:r>
              <a:rPr lang="en-US" dirty="0" smtClean="0"/>
              <a:t>exterior location is preferred for ramps</a:t>
            </a:r>
            <a:r>
              <a:rPr lang="en-US" dirty="0" smtClean="0"/>
              <a:t>.</a:t>
            </a:r>
          </a:p>
          <a:p>
            <a:endParaRPr lang="en-US" dirty="0"/>
          </a:p>
          <a:p>
            <a:r>
              <a:rPr lang="en-US" dirty="0" smtClean="0"/>
              <a:t> </a:t>
            </a:r>
            <a:r>
              <a:rPr lang="en-US" dirty="0" smtClean="0"/>
              <a:t>Indoor ramps are </a:t>
            </a:r>
            <a:r>
              <a:rPr lang="en-US" dirty="0" smtClean="0"/>
              <a:t>not recommended </a:t>
            </a:r>
            <a:r>
              <a:rPr lang="en-US" dirty="0" smtClean="0"/>
              <a:t>because they take up a great deal of space</a:t>
            </a:r>
            <a:r>
              <a:rPr lang="en-US" dirty="0" smtClean="0"/>
              <a:t>.</a:t>
            </a:r>
          </a:p>
          <a:p>
            <a:endParaRPr lang="en-US" dirty="0" smtClean="0"/>
          </a:p>
          <a:p>
            <a:r>
              <a:rPr lang="en-US" dirty="0" smtClean="0"/>
              <a:t>Ideally</a:t>
            </a:r>
            <a:r>
              <a:rPr lang="en-US" dirty="0" smtClean="0"/>
              <a:t>, the entrance to a ramp should be immediately </a:t>
            </a:r>
            <a:r>
              <a:rPr lang="en-US" dirty="0" smtClean="0"/>
              <a:t>adjacent to </a:t>
            </a:r>
            <a:r>
              <a:rPr lang="en-US" dirty="0" smtClean="0"/>
              <a:t>the stairs.</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Text Placeholder 5"/>
          <p:cNvSpPr>
            <a:spLocks noGrp="1"/>
          </p:cNvSpPr>
          <p:nvPr>
            <p:ph type="body" idx="1"/>
          </p:nvPr>
        </p:nvSpPr>
        <p:spPr/>
        <p:txBody>
          <a:bodyPr/>
          <a:lstStyle/>
          <a:p>
            <a:endParaRPr lang="en-US"/>
          </a:p>
        </p:txBody>
      </p:sp>
      <p:pic>
        <p:nvPicPr>
          <p:cNvPr id="1026" name="Picture 2"/>
          <p:cNvPicPr>
            <a:picLocks noGrp="1" noChangeAspect="1" noChangeArrowheads="1"/>
          </p:cNvPicPr>
          <p:nvPr>
            <p:ph sz="half" idx="2"/>
          </p:nvPr>
        </p:nvPicPr>
        <p:blipFill>
          <a:blip r:embed="rId2"/>
          <a:stretch>
            <a:fillRect/>
          </a:stretch>
        </p:blipFill>
        <p:spPr bwMode="auto">
          <a:xfrm>
            <a:off x="457200" y="2563600"/>
            <a:ext cx="4040188" cy="3173838"/>
          </a:xfrm>
          <a:prstGeom prst="rect">
            <a:avLst/>
          </a:prstGeom>
          <a:noFill/>
          <a:ln w="9525">
            <a:noFill/>
            <a:miter lim="800000"/>
            <a:headEnd/>
            <a:tailEnd/>
          </a:ln>
          <a:effectLst/>
        </p:spPr>
      </p:pic>
      <p:sp>
        <p:nvSpPr>
          <p:cNvPr id="7" name="Text Placeholder 6"/>
          <p:cNvSpPr>
            <a:spLocks noGrp="1"/>
          </p:cNvSpPr>
          <p:nvPr>
            <p:ph type="body" sz="quarter" idx="3"/>
          </p:nvPr>
        </p:nvSpPr>
        <p:spPr/>
        <p:txBody>
          <a:bodyPr/>
          <a:lstStyle/>
          <a:p>
            <a:endParaRPr lang="en-US"/>
          </a:p>
        </p:txBody>
      </p:sp>
      <p:pic>
        <p:nvPicPr>
          <p:cNvPr id="1027" name="Picture 3"/>
          <p:cNvPicPr>
            <a:picLocks noGrp="1" noChangeAspect="1" noChangeArrowheads="1"/>
          </p:cNvPicPr>
          <p:nvPr>
            <p:ph sz="quarter" idx="4"/>
          </p:nvPr>
        </p:nvPicPr>
        <p:blipFill>
          <a:blip r:embed="rId3"/>
          <a:srcRect/>
          <a:stretch>
            <a:fillRect/>
          </a:stretch>
        </p:blipFill>
        <p:spPr bwMode="auto">
          <a:xfrm>
            <a:off x="4656137" y="2374106"/>
            <a:ext cx="4019550" cy="3552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1079" y="564629"/>
            <a:ext cx="6447501" cy="1320800"/>
          </a:xfrm>
        </p:spPr>
        <p:txBody>
          <a:bodyPr/>
          <a:lstStyle/>
          <a:p>
            <a:r>
              <a:rPr lang="en-GB" dirty="0" smtClean="0"/>
              <a:t>Design</a:t>
            </a:r>
            <a:endParaRPr lang="en-GB" dirty="0"/>
          </a:p>
        </p:txBody>
      </p:sp>
      <p:sp>
        <p:nvSpPr>
          <p:cNvPr id="3" name="Content Placeholder 2"/>
          <p:cNvSpPr>
            <a:spLocks noGrp="1"/>
          </p:cNvSpPr>
          <p:nvPr>
            <p:ph idx="1"/>
          </p:nvPr>
        </p:nvSpPr>
        <p:spPr>
          <a:xfrm>
            <a:off x="609600" y="1600200"/>
            <a:ext cx="8153399" cy="4800600"/>
          </a:xfrm>
        </p:spPr>
        <p:txBody>
          <a:bodyPr>
            <a:normAutofit fontScale="92500" lnSpcReduction="10000"/>
          </a:bodyPr>
          <a:lstStyle/>
          <a:p>
            <a:r>
              <a:rPr lang="en-GB" sz="2800" dirty="0" smtClean="0"/>
              <a:t>An elevator </a:t>
            </a:r>
            <a:r>
              <a:rPr lang="en-GB" sz="2800" dirty="0"/>
              <a:t>is essentially a platform that is either pulled or pushed up by a mechanical means</a:t>
            </a:r>
            <a:r>
              <a:rPr lang="en-GB" sz="2800" dirty="0" smtClean="0"/>
              <a:t>.</a:t>
            </a:r>
          </a:p>
          <a:p>
            <a:r>
              <a:rPr lang="en-GB" sz="2800" dirty="0"/>
              <a:t>In the past, elevator drive mechanisms were powered by steam and water </a:t>
            </a:r>
            <a:r>
              <a:rPr lang="en-GB" sz="2800" dirty="0" smtClean="0"/>
              <a:t>hydraulic pistons </a:t>
            </a:r>
            <a:r>
              <a:rPr lang="en-GB" sz="2800" dirty="0"/>
              <a:t>or by hand</a:t>
            </a:r>
            <a:r>
              <a:rPr lang="en-GB" sz="2800" dirty="0" smtClean="0"/>
              <a:t>.</a:t>
            </a:r>
          </a:p>
          <a:p>
            <a:r>
              <a:rPr lang="en-GB" sz="2800" dirty="0"/>
              <a:t>A modern day </a:t>
            </a:r>
            <a:r>
              <a:rPr lang="en-GB" sz="2800" dirty="0" smtClean="0"/>
              <a:t>elevator consists </a:t>
            </a:r>
            <a:r>
              <a:rPr lang="en-GB" sz="2800" dirty="0"/>
              <a:t>of a cab (also called a "cage" or "car") mounted on a platform within an enclosed space called a shaft </a:t>
            </a:r>
            <a:r>
              <a:rPr lang="en-GB" sz="2800" dirty="0" smtClean="0"/>
              <a:t>or sometimes </a:t>
            </a:r>
            <a:r>
              <a:rPr lang="en-GB" sz="2800" dirty="0"/>
              <a:t>a "</a:t>
            </a:r>
            <a:r>
              <a:rPr lang="en-GB" sz="2800" dirty="0" err="1"/>
              <a:t>hoistway</a:t>
            </a:r>
            <a:r>
              <a:rPr lang="en-GB" sz="2800" dirty="0" smtClean="0"/>
              <a:t>".</a:t>
            </a:r>
          </a:p>
          <a:p>
            <a:r>
              <a:rPr lang="en-GB" sz="2800" dirty="0"/>
              <a:t>Hydraulic elevators use the principles of hydraulics (in the sense of hydraulic power) to pressurize an above </a:t>
            </a:r>
            <a:r>
              <a:rPr lang="en-GB" sz="2800" dirty="0" smtClean="0"/>
              <a:t>ground or </a:t>
            </a:r>
            <a:r>
              <a:rPr lang="en-GB" sz="2800" dirty="0"/>
              <a:t>in-ground piston to raise and lower the </a:t>
            </a:r>
            <a:r>
              <a:rPr lang="en-GB" sz="2800" dirty="0" smtClean="0"/>
              <a:t>car.</a:t>
            </a:r>
          </a:p>
          <a:p>
            <a:r>
              <a:rPr lang="en-GB" sz="2800" dirty="0"/>
              <a:t>Elevator doors protect riders from falling into the shaft</a:t>
            </a:r>
            <a:r>
              <a:rPr lang="en-GB" sz="2800" dirty="0" smtClean="0"/>
              <a:t>.</a:t>
            </a:r>
          </a:p>
          <a:p>
            <a:endParaRPr lang="en-GB" dirty="0"/>
          </a:p>
          <a:p>
            <a:endParaRPr lang="en-GB" sz="1200" dirty="0"/>
          </a:p>
        </p:txBody>
      </p:sp>
    </p:spTree>
    <p:extLst>
      <p:ext uri="{BB962C8B-B14F-4D97-AF65-F5344CB8AC3E}">
        <p14:creationId xmlns:p14="http://schemas.microsoft.com/office/powerpoint/2010/main" val="40195142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b="1" dirty="0" smtClean="0"/>
              <a:t>Width-</a:t>
            </a:r>
            <a:r>
              <a:rPr lang="en-US" sz="2400" dirty="0" smtClean="0"/>
              <a:t>The minimum width should be 0.90 m.</a:t>
            </a:r>
            <a:br>
              <a:rPr lang="en-US" sz="2400" dirty="0" smtClean="0"/>
            </a:br>
            <a:r>
              <a:rPr lang="en-US" sz="2400" b="1" dirty="0" smtClean="0"/>
              <a:t>Slope:</a:t>
            </a:r>
            <a:r>
              <a:rPr lang="en-US" sz="2400" dirty="0" smtClean="0"/>
              <a:t/>
            </a:r>
            <a:br>
              <a:rPr lang="en-US" sz="2400" dirty="0" smtClean="0"/>
            </a:br>
            <a:endParaRPr lang="en-US" sz="2400" dirty="0"/>
          </a:p>
        </p:txBody>
      </p:sp>
      <p:pic>
        <p:nvPicPr>
          <p:cNvPr id="3074" name="Picture 2"/>
          <p:cNvPicPr>
            <a:picLocks noGrp="1" noChangeAspect="1" noChangeArrowheads="1"/>
          </p:cNvPicPr>
          <p:nvPr>
            <p:ph idx="1"/>
          </p:nvPr>
        </p:nvPicPr>
        <p:blipFill>
          <a:blip r:embed="rId2"/>
          <a:srcRect/>
          <a:stretch>
            <a:fillRect/>
          </a:stretch>
        </p:blipFill>
        <p:spPr bwMode="auto">
          <a:xfrm>
            <a:off x="2462594" y="1600200"/>
            <a:ext cx="4218812"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Design considerations</a:t>
            </a:r>
            <a:endParaRPr lang="en-US" dirty="0"/>
          </a:p>
        </p:txBody>
      </p:sp>
      <p:sp>
        <p:nvSpPr>
          <p:cNvPr id="3" name="Content Placeholder 2"/>
          <p:cNvSpPr>
            <a:spLocks noGrp="1"/>
          </p:cNvSpPr>
          <p:nvPr>
            <p:ph idx="1"/>
          </p:nvPr>
        </p:nvSpPr>
        <p:spPr>
          <a:xfrm>
            <a:off x="457200" y="1295400"/>
            <a:ext cx="8458200" cy="5334000"/>
          </a:xfrm>
        </p:spPr>
        <p:txBody>
          <a:bodyPr>
            <a:normAutofit/>
          </a:bodyPr>
          <a:lstStyle/>
          <a:p>
            <a:r>
              <a:rPr lang="en-US" b="1" dirty="0" smtClean="0"/>
              <a:t>Landings</a:t>
            </a:r>
          </a:p>
          <a:p>
            <a:r>
              <a:rPr lang="en-US" dirty="0" smtClean="0"/>
              <a:t>Ramps </a:t>
            </a:r>
            <a:r>
              <a:rPr lang="en-US" dirty="0" smtClean="0"/>
              <a:t>should be provided with landings </a:t>
            </a:r>
            <a:r>
              <a:rPr lang="en-US" dirty="0" smtClean="0">
                <a:solidFill>
                  <a:srgbClr val="FF0000"/>
                </a:solidFill>
              </a:rPr>
              <a:t>for resting, maneuvering and avoiding excessive speed.</a:t>
            </a:r>
          </a:p>
          <a:p>
            <a:r>
              <a:rPr lang="en-US" dirty="0" smtClean="0"/>
              <a:t>Landings </a:t>
            </a:r>
            <a:r>
              <a:rPr lang="en-US" dirty="0" smtClean="0"/>
              <a:t>should be provided </a:t>
            </a:r>
            <a:r>
              <a:rPr lang="en-US" dirty="0" smtClean="0"/>
              <a:t>for every </a:t>
            </a:r>
            <a:r>
              <a:rPr lang="en-US" dirty="0" smtClean="0"/>
              <a:t>10.00 m, at every change of direction and at the top and bottom of every ramp.</a:t>
            </a:r>
          </a:p>
          <a:p>
            <a:r>
              <a:rPr lang="en-US" b="1" dirty="0" smtClean="0"/>
              <a:t>Handrail</a:t>
            </a:r>
            <a:endParaRPr lang="en-US" b="1" dirty="0" smtClean="0"/>
          </a:p>
          <a:p>
            <a:r>
              <a:rPr lang="en-US" dirty="0" smtClean="0"/>
              <a:t>A protective handrail at least 0.40 m</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38200" y="457200"/>
            <a:ext cx="7391400" cy="5668963"/>
          </a:xfrm>
        </p:spPr>
        <p:txBody>
          <a:bodyPr>
            <a:normAutofit/>
          </a:bodyPr>
          <a:lstStyle/>
          <a:p>
            <a:r>
              <a:rPr lang="en-US" b="1" dirty="0" smtClean="0"/>
              <a:t>Surface</a:t>
            </a:r>
            <a:endParaRPr lang="en-US" b="1" dirty="0" smtClean="0"/>
          </a:p>
          <a:p>
            <a:pPr marL="0" indent="0">
              <a:buNone/>
            </a:pPr>
            <a:r>
              <a:rPr lang="en-US" dirty="0" smtClean="0"/>
              <a:t>The ramp surface should be hard and non-slip.</a:t>
            </a:r>
          </a:p>
          <a:p>
            <a:r>
              <a:rPr lang="en-US" dirty="0" smtClean="0"/>
              <a:t> </a:t>
            </a:r>
            <a:r>
              <a:rPr lang="en-US" b="1" dirty="0" smtClean="0"/>
              <a:t>Tactile marking</a:t>
            </a:r>
          </a:p>
          <a:p>
            <a:pPr marL="0" indent="0">
              <a:buNone/>
            </a:pPr>
            <a:r>
              <a:rPr lang="en-US" dirty="0" smtClean="0"/>
              <a:t>A colored textural indication at the top and bottom of the ramp should be placed to alert sightless people as to the location of the ramp.</a:t>
            </a:r>
          </a:p>
          <a:p>
            <a:pPr marL="0" indent="0">
              <a:buNone/>
            </a:pPr>
            <a:r>
              <a:rPr lang="en-US" dirty="0" smtClean="0"/>
              <a:t>The marking strip width should not be less than 0.60 m.</a:t>
            </a: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57200"/>
            <a:ext cx="7239000" cy="5333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42646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685800"/>
            <a:ext cx="7010400" cy="4724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39559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8846"/>
            <a:ext cx="8229600" cy="7294305"/>
          </a:xfrm>
          <a:prstGeom prst="rect">
            <a:avLst/>
          </a:prstGeom>
        </p:spPr>
        <p:txBody>
          <a:bodyPr wrap="square">
            <a:spAutoFit/>
          </a:bodyPr>
          <a:lstStyle/>
          <a:p>
            <a:pPr>
              <a:buFont typeface="Arial" pitchFamily="34" charset="0"/>
              <a:buChar char="•"/>
            </a:pPr>
            <a:r>
              <a:rPr lang="en-GB" sz="2400" dirty="0" smtClean="0"/>
              <a:t>The most common configuration for </a:t>
            </a:r>
            <a:r>
              <a:rPr lang="en-GB" sz="2400" dirty="0" smtClean="0">
                <a:solidFill>
                  <a:srgbClr val="FF0000"/>
                </a:solidFill>
              </a:rPr>
              <a:t>elevator door is to have two panels that meet in the middle, and slide open laterally</a:t>
            </a:r>
            <a:r>
              <a:rPr lang="en-GB" sz="2400" dirty="0" smtClean="0"/>
              <a:t>.</a:t>
            </a:r>
          </a:p>
          <a:p>
            <a:pPr>
              <a:buFont typeface="Arial" pitchFamily="34" charset="0"/>
              <a:buChar char="•"/>
            </a:pPr>
            <a:r>
              <a:rPr lang="en-GB" sz="2400" dirty="0" smtClean="0"/>
              <a:t>In a cascading telescopic configuration for elevator door (potentially allowing wider entryways within limited space), the doors run on independent tracks so that while open, they are tucked behind one another, and while closed, they form cascading layers on one side.</a:t>
            </a:r>
          </a:p>
          <a:p>
            <a:pPr>
              <a:buFont typeface="Arial" pitchFamily="34" charset="0"/>
              <a:buChar char="•"/>
            </a:pPr>
            <a:r>
              <a:rPr lang="en-GB" sz="2400" dirty="0" smtClean="0">
                <a:solidFill>
                  <a:srgbClr val="FF0000"/>
                </a:solidFill>
              </a:rPr>
              <a:t>Machine room-less elevators </a:t>
            </a:r>
            <a:r>
              <a:rPr lang="en-GB" sz="2400" dirty="0" smtClean="0"/>
              <a:t>are designed so that most of the components fit within the shaft containing the elevator car; and a small cabinet houses the elevator controller.</a:t>
            </a:r>
          </a:p>
          <a:p>
            <a:pPr>
              <a:buFont typeface="Arial" pitchFamily="34" charset="0"/>
              <a:buChar char="•"/>
            </a:pPr>
            <a:r>
              <a:rPr lang="en-GB" sz="2400" dirty="0" smtClean="0">
                <a:solidFill>
                  <a:srgbClr val="FF0000"/>
                </a:solidFill>
              </a:rPr>
              <a:t>the benefits of MRL </a:t>
            </a:r>
            <a:r>
              <a:rPr lang="en-GB" sz="2400" dirty="0" smtClean="0"/>
              <a:t>are </a:t>
            </a:r>
          </a:p>
          <a:p>
            <a:pPr>
              <a:buFont typeface="Arial" pitchFamily="34" charset="0"/>
              <a:buChar char="•"/>
            </a:pPr>
            <a:r>
              <a:rPr lang="en-GB" sz="2400" dirty="0" smtClean="0"/>
              <a:t>        -creates more usable space</a:t>
            </a:r>
          </a:p>
          <a:p>
            <a:pPr>
              <a:buFont typeface="Arial" pitchFamily="34" charset="0"/>
              <a:buChar char="•"/>
            </a:pPr>
            <a:r>
              <a:rPr lang="en-GB" sz="2400" dirty="0" smtClean="0"/>
              <a:t>        -use less energy (70-80% less than hydraulic elevators)</a:t>
            </a:r>
          </a:p>
          <a:p>
            <a:pPr>
              <a:buFont typeface="Arial" pitchFamily="34" charset="0"/>
              <a:buChar char="•"/>
            </a:pPr>
            <a:r>
              <a:rPr lang="en-GB" sz="2400" dirty="0" smtClean="0"/>
              <a:t>        -uses no oil</a:t>
            </a:r>
          </a:p>
          <a:p>
            <a:pPr>
              <a:buFont typeface="Arial" pitchFamily="34" charset="0"/>
              <a:buChar char="•"/>
            </a:pPr>
            <a:r>
              <a:rPr lang="en-GB" sz="2400" dirty="0" smtClean="0"/>
              <a:t>        -can operate at faster speeds than hydraulics but not normal traction units.</a:t>
            </a:r>
          </a:p>
          <a:p>
            <a:endParaRPr lang="en-GB" sz="2400" dirty="0" smtClean="0"/>
          </a:p>
          <a:p>
            <a:endParaRPr lang="en-GB" sz="2400" dirty="0" smtClean="0"/>
          </a:p>
          <a:p>
            <a:endParaRPr lang="en-GB" dirty="0" smtClean="0"/>
          </a:p>
          <a:p>
            <a:endParaRPr lang="en-GB"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7292" y="279816"/>
            <a:ext cx="6447501" cy="1320800"/>
          </a:xfrm>
        </p:spPr>
        <p:txBody>
          <a:bodyPr>
            <a:normAutofit fontScale="90000"/>
          </a:bodyPr>
          <a:lstStyle/>
          <a:p>
            <a:r>
              <a:rPr lang="en-GB" dirty="0" smtClean="0"/>
              <a:t>Types of elevators</a:t>
            </a:r>
            <a:br>
              <a:rPr lang="en-GB" dirty="0" smtClean="0"/>
            </a:br>
            <a:endParaRPr lang="en-GB" dirty="0"/>
          </a:p>
        </p:txBody>
      </p:sp>
      <p:sp>
        <p:nvSpPr>
          <p:cNvPr id="3" name="Content Placeholder 2"/>
          <p:cNvSpPr>
            <a:spLocks noGrp="1"/>
          </p:cNvSpPr>
          <p:nvPr>
            <p:ph idx="1"/>
          </p:nvPr>
        </p:nvSpPr>
        <p:spPr>
          <a:xfrm>
            <a:off x="2667000" y="952533"/>
            <a:ext cx="6096000" cy="2743200"/>
          </a:xfrm>
        </p:spPr>
        <p:txBody>
          <a:bodyPr>
            <a:normAutofit fontScale="92500" lnSpcReduction="20000"/>
          </a:bodyPr>
          <a:lstStyle/>
          <a:p>
            <a:pPr marL="0" indent="0">
              <a:buNone/>
            </a:pPr>
            <a:r>
              <a:rPr lang="en-GB" sz="2200" b="1" u="sng" dirty="0" smtClean="0">
                <a:solidFill>
                  <a:srgbClr val="FF0000"/>
                </a:solidFill>
              </a:rPr>
              <a:t>Passenger elevator </a:t>
            </a:r>
            <a:r>
              <a:rPr lang="en-GB" sz="2200" dirty="0" smtClean="0"/>
              <a:t>- Elevator </a:t>
            </a:r>
            <a:r>
              <a:rPr lang="en-GB" sz="2200" dirty="0"/>
              <a:t>are the main transportation arteries in the modern building and are vital in determining a building's economic success. </a:t>
            </a:r>
            <a:r>
              <a:rPr lang="en-GB" sz="2200" dirty="0" smtClean="0"/>
              <a:t> </a:t>
            </a:r>
            <a:r>
              <a:rPr lang="en-GB" sz="2200" dirty="0"/>
              <a:t>A</a:t>
            </a:r>
            <a:r>
              <a:rPr lang="en-GB" sz="2200" dirty="0" smtClean="0"/>
              <a:t>ll </a:t>
            </a:r>
            <a:r>
              <a:rPr lang="en-GB" sz="2200" dirty="0"/>
              <a:t>types of passenger lifts of different capacity and </a:t>
            </a:r>
            <a:r>
              <a:rPr lang="en-GB" sz="2200" dirty="0" err="1" smtClean="0"/>
              <a:t>speed.Latest</a:t>
            </a:r>
            <a:r>
              <a:rPr lang="en-GB" sz="2200" dirty="0" smtClean="0"/>
              <a:t> </a:t>
            </a:r>
            <a:r>
              <a:rPr lang="en-GB" sz="2200" dirty="0"/>
              <a:t>passenger lifts comprises of VVVF Close loop microprocessor Controller with sophisticated steel cage &amp; latest electronic components for minimum and easy maintenance as well as low power consumption as per today's need.  </a:t>
            </a:r>
            <a:br>
              <a:rPr lang="en-GB" sz="2200" dirty="0"/>
            </a:br>
            <a:r>
              <a:rPr lang="en-GB" sz="1800" dirty="0"/>
              <a:t/>
            </a:r>
            <a:br>
              <a:rPr lang="en-GB" sz="1800" dirty="0"/>
            </a:br>
            <a:endParaRPr lang="en-GB" sz="1800" dirty="0"/>
          </a:p>
        </p:txBody>
      </p:sp>
      <p:pic>
        <p:nvPicPr>
          <p:cNvPr id="4" name="Picture 3" descr="Passenger Elevators"/>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89699"/>
            <a:ext cx="1994632" cy="1868868"/>
          </a:xfrm>
          <a:prstGeom prst="rect">
            <a:avLst/>
          </a:prstGeom>
          <a:ln>
            <a:noFill/>
          </a:ln>
          <a:effectLst>
            <a:outerShdw blurRad="190500" algn="tl" rotWithShape="0">
              <a:srgbClr val="000000">
                <a:alpha val="70000"/>
              </a:srgbClr>
            </a:outerShdw>
          </a:effectLst>
        </p:spPr>
      </p:pic>
      <p:pic>
        <p:nvPicPr>
          <p:cNvPr id="5" name="Picture 4" descr="Stretcher Elevators"/>
          <p:cNvPicPr/>
          <p:nvPr/>
        </p:nvPicPr>
        <p:blipFill>
          <a:blip r:embed="rId3">
            <a:extLst>
              <a:ext uri="{28A0092B-C50C-407E-A947-70E740481C1C}">
                <a14:useLocalDpi xmlns:a14="http://schemas.microsoft.com/office/drawing/2010/main" val="0"/>
              </a:ext>
            </a:extLst>
          </a:blip>
          <a:srcRect/>
          <a:stretch>
            <a:fillRect/>
          </a:stretch>
        </p:blipFill>
        <p:spPr bwMode="auto">
          <a:xfrm>
            <a:off x="305483" y="3733800"/>
            <a:ext cx="1993949" cy="2056328"/>
          </a:xfrm>
          <a:prstGeom prst="rect">
            <a:avLst/>
          </a:prstGeom>
          <a:ln>
            <a:noFill/>
          </a:ln>
          <a:effectLst>
            <a:outerShdw blurRad="190500" algn="tl" rotWithShape="0">
              <a:srgbClr val="000000">
                <a:alpha val="70000"/>
              </a:srgbClr>
            </a:outerShdw>
          </a:effectLst>
        </p:spPr>
      </p:pic>
      <p:sp>
        <p:nvSpPr>
          <p:cNvPr id="6" name="Rectangle 5"/>
          <p:cNvSpPr/>
          <p:nvPr/>
        </p:nvSpPr>
        <p:spPr>
          <a:xfrm>
            <a:off x="2743200" y="3574064"/>
            <a:ext cx="6019800" cy="3170099"/>
          </a:xfrm>
          <a:prstGeom prst="rect">
            <a:avLst/>
          </a:prstGeom>
        </p:spPr>
        <p:txBody>
          <a:bodyPr wrap="square">
            <a:spAutoFit/>
          </a:bodyPr>
          <a:lstStyle/>
          <a:p>
            <a:r>
              <a:rPr lang="en-GB" sz="2000" b="1" u="sng" dirty="0" err="1">
                <a:solidFill>
                  <a:srgbClr val="FF0000"/>
                </a:solidFill>
              </a:rPr>
              <a:t>Strecher</a:t>
            </a:r>
            <a:r>
              <a:rPr lang="en-GB" sz="2000" b="1" u="sng" dirty="0">
                <a:solidFill>
                  <a:srgbClr val="FF0000"/>
                </a:solidFill>
              </a:rPr>
              <a:t> </a:t>
            </a:r>
            <a:r>
              <a:rPr lang="en-GB" sz="2000" b="1" u="sng" dirty="0" smtClean="0">
                <a:solidFill>
                  <a:srgbClr val="FF0000"/>
                </a:solidFill>
              </a:rPr>
              <a:t>elevator</a:t>
            </a:r>
            <a:r>
              <a:rPr lang="en-GB" sz="2000" b="1" dirty="0" smtClean="0">
                <a:solidFill>
                  <a:srgbClr val="FF0000"/>
                </a:solidFill>
              </a:rPr>
              <a:t>- </a:t>
            </a:r>
            <a:r>
              <a:rPr lang="en-GB" sz="2000" dirty="0" err="1" smtClean="0"/>
              <a:t>Strecher</a:t>
            </a:r>
            <a:r>
              <a:rPr lang="en-GB" sz="2000" dirty="0" smtClean="0"/>
              <a:t> elevator also </a:t>
            </a:r>
            <a:r>
              <a:rPr lang="en-GB" sz="2000" dirty="0"/>
              <a:t>cater to the health sector by providing specialized range of Stretcher Elevators suited for application in hospitals, health </a:t>
            </a:r>
            <a:r>
              <a:rPr lang="en-GB" sz="2000" dirty="0" err="1"/>
              <a:t>centers</a:t>
            </a:r>
            <a:r>
              <a:rPr lang="en-GB" sz="2000" dirty="0"/>
              <a:t> and other similar places. A Stretcher Elevator provides highly stable and smooth operation as it utilizes inverter control technology and lowest noise mechanism. With blurring logic and group control of these Elevators, the waiting time is also reduced. These highly spacious Elevators can easily accommodate stretchers and other medical equipment</a:t>
            </a:r>
          </a:p>
        </p:txBody>
      </p:sp>
    </p:spTree>
    <p:extLst>
      <p:ext uri="{BB962C8B-B14F-4D97-AF65-F5344CB8AC3E}">
        <p14:creationId xmlns:p14="http://schemas.microsoft.com/office/powerpoint/2010/main" val="15104860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276600" y="609600"/>
            <a:ext cx="5867400" cy="2362200"/>
          </a:xfrm>
        </p:spPr>
        <p:txBody>
          <a:bodyPr>
            <a:normAutofit/>
          </a:bodyPr>
          <a:lstStyle/>
          <a:p>
            <a:pPr marL="0" indent="0">
              <a:buNone/>
            </a:pPr>
            <a:r>
              <a:rPr lang="en-GB" sz="2000" b="1" u="sng" dirty="0" smtClean="0">
                <a:solidFill>
                  <a:srgbClr val="FF0000"/>
                </a:solidFill>
              </a:rPr>
              <a:t>Good elevators </a:t>
            </a:r>
            <a:r>
              <a:rPr lang="en-GB" sz="1800" u="sng" dirty="0" smtClean="0">
                <a:solidFill>
                  <a:schemeClr val="tx1"/>
                </a:solidFill>
              </a:rPr>
              <a:t>- </a:t>
            </a:r>
            <a:r>
              <a:rPr lang="en-GB" sz="1800" dirty="0" smtClean="0"/>
              <a:t> </a:t>
            </a:r>
            <a:r>
              <a:rPr lang="en-GB" sz="1800" dirty="0"/>
              <a:t>Goods Elevators are used in different industries for lifting heavy goods and items. These goods elevators are precision designed to have excellent lifting capacity &amp; maintenance less working mechanism. Offered at industry leading </a:t>
            </a:r>
            <a:r>
              <a:rPr lang="en-GB" sz="1800" dirty="0" smtClean="0"/>
              <a:t>prices, it make </a:t>
            </a:r>
            <a:r>
              <a:rPr lang="en-GB" sz="1800" dirty="0"/>
              <a:t>sure that the work orders for these goods lifts are executed with in the shortest time.</a:t>
            </a:r>
            <a:br>
              <a:rPr lang="en-GB" sz="1800" dirty="0"/>
            </a:br>
            <a:endParaRPr lang="en-GB" sz="1800" dirty="0"/>
          </a:p>
        </p:txBody>
      </p:sp>
      <p:pic>
        <p:nvPicPr>
          <p:cNvPr id="4" name="Picture 3" descr="Goods Elevators"/>
          <p:cNvPicPr/>
          <p:nvPr/>
        </p:nvPicPr>
        <p:blipFill>
          <a:blip r:embed="rId2">
            <a:extLst>
              <a:ext uri="{28A0092B-C50C-407E-A947-70E740481C1C}">
                <a14:useLocalDpi xmlns:a14="http://schemas.microsoft.com/office/drawing/2010/main" val="0"/>
              </a:ext>
            </a:extLst>
          </a:blip>
          <a:srcRect/>
          <a:stretch>
            <a:fillRect/>
          </a:stretch>
        </p:blipFill>
        <p:spPr bwMode="auto">
          <a:xfrm>
            <a:off x="502036" y="601649"/>
            <a:ext cx="2206223" cy="2249510"/>
          </a:xfrm>
          <a:prstGeom prst="rect">
            <a:avLst/>
          </a:prstGeom>
          <a:ln>
            <a:noFill/>
          </a:ln>
          <a:effectLst>
            <a:outerShdw blurRad="190500" algn="tl" rotWithShape="0">
              <a:srgbClr val="000000">
                <a:alpha val="70000"/>
              </a:srgbClr>
            </a:outerShdw>
          </a:effectLst>
        </p:spPr>
      </p:pic>
      <p:pic>
        <p:nvPicPr>
          <p:cNvPr id="5" name="Picture 4" descr="Panoramic Elevators"/>
          <p:cNvPicPr/>
          <p:nvPr/>
        </p:nvPicPr>
        <p:blipFill>
          <a:blip r:embed="rId3">
            <a:extLst>
              <a:ext uri="{28A0092B-C50C-407E-A947-70E740481C1C}">
                <a14:useLocalDpi xmlns:a14="http://schemas.microsoft.com/office/drawing/2010/main" val="0"/>
              </a:ext>
            </a:extLst>
          </a:blip>
          <a:srcRect/>
          <a:stretch>
            <a:fillRect/>
          </a:stretch>
        </p:blipFill>
        <p:spPr bwMode="auto">
          <a:xfrm>
            <a:off x="508000" y="3339922"/>
            <a:ext cx="2206223" cy="2326783"/>
          </a:xfrm>
          <a:prstGeom prst="rect">
            <a:avLst/>
          </a:prstGeom>
          <a:ln>
            <a:noFill/>
          </a:ln>
          <a:effectLst>
            <a:outerShdw blurRad="190500" algn="tl" rotWithShape="0">
              <a:srgbClr val="000000">
                <a:alpha val="70000"/>
              </a:srgbClr>
            </a:outerShdw>
          </a:effectLst>
        </p:spPr>
      </p:pic>
      <p:sp>
        <p:nvSpPr>
          <p:cNvPr id="6" name="Rectangle 5"/>
          <p:cNvSpPr/>
          <p:nvPr/>
        </p:nvSpPr>
        <p:spPr>
          <a:xfrm>
            <a:off x="2889338" y="3339922"/>
            <a:ext cx="5797461" cy="3170099"/>
          </a:xfrm>
          <a:prstGeom prst="rect">
            <a:avLst/>
          </a:prstGeom>
        </p:spPr>
        <p:txBody>
          <a:bodyPr wrap="square">
            <a:spAutoFit/>
          </a:bodyPr>
          <a:lstStyle/>
          <a:p>
            <a:r>
              <a:rPr lang="en-GB" sz="2000" b="1" u="sng" dirty="0">
                <a:solidFill>
                  <a:srgbClr val="FF0000"/>
                </a:solidFill>
              </a:rPr>
              <a:t>Panoramic </a:t>
            </a:r>
            <a:r>
              <a:rPr lang="en-GB" sz="2000" b="1" u="sng" dirty="0" smtClean="0">
                <a:solidFill>
                  <a:srgbClr val="FF0000"/>
                </a:solidFill>
              </a:rPr>
              <a:t>elevators</a:t>
            </a:r>
            <a:r>
              <a:rPr lang="en-GB" sz="2000" b="1" dirty="0">
                <a:solidFill>
                  <a:srgbClr val="FF0000"/>
                </a:solidFill>
              </a:rPr>
              <a:t> </a:t>
            </a:r>
            <a:r>
              <a:rPr lang="en-GB" dirty="0" smtClean="0"/>
              <a:t>- panoramic </a:t>
            </a:r>
            <a:r>
              <a:rPr lang="en-GB" dirty="0"/>
              <a:t>elevators , panoramic lift are designed basically for malls and other commercials buildings. It has an overlook over other elevators. Visible on one side and to step aside on the floors of your will on the other side. Built in speed very high, comfort level exclusive and excitement of viewing the on-goings of the place your at is an addition to the developments of these machines. Traveling on Panoramic elevators , panoramic lift is a treat, the furniture and the view is not some that can be explained.</a:t>
            </a:r>
            <a:br>
              <a:rPr lang="en-GB" dirty="0"/>
            </a:br>
            <a:endParaRPr lang="en-GB" dirty="0"/>
          </a:p>
        </p:txBody>
      </p:sp>
    </p:spTree>
    <p:extLst>
      <p:ext uri="{BB962C8B-B14F-4D97-AF65-F5344CB8AC3E}">
        <p14:creationId xmlns:p14="http://schemas.microsoft.com/office/powerpoint/2010/main" val="5117728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802423" y="877910"/>
            <a:ext cx="6313868" cy="1828800"/>
          </a:xfrm>
        </p:spPr>
        <p:txBody>
          <a:bodyPr>
            <a:noAutofit/>
          </a:bodyPr>
          <a:lstStyle/>
          <a:p>
            <a:pPr marL="0" indent="0">
              <a:buNone/>
            </a:pPr>
            <a:r>
              <a:rPr lang="en-GB" sz="1800" b="1" u="sng" dirty="0" smtClean="0">
                <a:solidFill>
                  <a:srgbClr val="FF0000"/>
                </a:solidFill>
              </a:rPr>
              <a:t>Capsule elevators </a:t>
            </a:r>
            <a:r>
              <a:rPr lang="en-GB" sz="1800" dirty="0" smtClean="0"/>
              <a:t>- Capsule </a:t>
            </a:r>
            <a:r>
              <a:rPr lang="en-GB" sz="1800" dirty="0"/>
              <a:t>Elevators act as Architectural highlights on prestigious buildings. They can be called the ornaments of a building as they enhance its beauty and bring life into it. Its design, features and infinite options add its optimum travel comfort. It has aesthetically attractive interiors with large glass viewing panel. </a:t>
            </a:r>
            <a:r>
              <a:rPr lang="en-GB" sz="1800" dirty="0" smtClean="0"/>
              <a:t>Capsule lifts demand </a:t>
            </a:r>
            <a:r>
              <a:rPr lang="en-GB" sz="1800" dirty="0"/>
              <a:t>specialized knowledge and had the experience </a:t>
            </a:r>
            <a:r>
              <a:rPr lang="en-GB" sz="1800" dirty="0" smtClean="0"/>
              <a:t> </a:t>
            </a:r>
            <a:r>
              <a:rPr lang="en-GB" sz="1800" dirty="0"/>
              <a:t>at its best. </a:t>
            </a:r>
          </a:p>
          <a:p>
            <a:pPr marL="0" indent="0">
              <a:buNone/>
            </a:pPr>
            <a:endParaRPr lang="en-GB" sz="1800" dirty="0"/>
          </a:p>
        </p:txBody>
      </p:sp>
      <p:pic>
        <p:nvPicPr>
          <p:cNvPr id="4" name="Picture 3" descr="Capsule Elevators"/>
          <p:cNvPicPr/>
          <p:nvPr/>
        </p:nvPicPr>
        <p:blipFill>
          <a:blip r:embed="rId2">
            <a:extLst>
              <a:ext uri="{28A0092B-C50C-407E-A947-70E740481C1C}">
                <a14:useLocalDpi xmlns:a14="http://schemas.microsoft.com/office/drawing/2010/main" val="0"/>
              </a:ext>
            </a:extLst>
          </a:blip>
          <a:srcRect/>
          <a:stretch>
            <a:fillRect/>
          </a:stretch>
        </p:blipFill>
        <p:spPr bwMode="auto">
          <a:xfrm>
            <a:off x="508001" y="609600"/>
            <a:ext cx="2168495" cy="2365421"/>
          </a:xfrm>
          <a:prstGeom prst="rect">
            <a:avLst/>
          </a:prstGeom>
          <a:ln>
            <a:noFill/>
          </a:ln>
          <a:effectLst>
            <a:outerShdw blurRad="190500" algn="tl" rotWithShape="0">
              <a:srgbClr val="000000">
                <a:alpha val="70000"/>
              </a:srgbClr>
            </a:outerShdw>
          </a:effectLst>
        </p:spPr>
      </p:pic>
      <p:pic>
        <p:nvPicPr>
          <p:cNvPr id="5" name="Picture 4" descr="Glass Elevators"/>
          <p:cNvPicPr/>
          <p:nvPr/>
        </p:nvPicPr>
        <p:blipFill>
          <a:blip r:embed="rId3">
            <a:extLst>
              <a:ext uri="{28A0092B-C50C-407E-A947-70E740481C1C}">
                <a14:useLocalDpi xmlns:a14="http://schemas.microsoft.com/office/drawing/2010/main" val="0"/>
              </a:ext>
            </a:extLst>
          </a:blip>
          <a:srcRect/>
          <a:stretch>
            <a:fillRect/>
          </a:stretch>
        </p:blipFill>
        <p:spPr bwMode="auto">
          <a:xfrm>
            <a:off x="508001" y="3488682"/>
            <a:ext cx="2168495" cy="2345448"/>
          </a:xfrm>
          <a:prstGeom prst="rect">
            <a:avLst/>
          </a:prstGeom>
          <a:ln>
            <a:noFill/>
          </a:ln>
          <a:effectLst>
            <a:outerShdw blurRad="190500" algn="tl" rotWithShape="0">
              <a:srgbClr val="000000">
                <a:alpha val="70000"/>
              </a:srgbClr>
            </a:outerShdw>
          </a:effectLst>
        </p:spPr>
      </p:pic>
      <p:sp>
        <p:nvSpPr>
          <p:cNvPr id="6" name="Rectangle 5"/>
          <p:cNvSpPr/>
          <p:nvPr/>
        </p:nvSpPr>
        <p:spPr>
          <a:xfrm>
            <a:off x="2830132" y="3422858"/>
            <a:ext cx="5932868" cy="2339102"/>
          </a:xfrm>
          <a:prstGeom prst="rect">
            <a:avLst/>
          </a:prstGeom>
        </p:spPr>
        <p:txBody>
          <a:bodyPr wrap="square">
            <a:spAutoFit/>
          </a:bodyPr>
          <a:lstStyle/>
          <a:p>
            <a:r>
              <a:rPr lang="en-GB" sz="2000" b="1" u="sng" dirty="0">
                <a:solidFill>
                  <a:srgbClr val="FF0000"/>
                </a:solidFill>
              </a:rPr>
              <a:t>Glass elevators </a:t>
            </a:r>
            <a:r>
              <a:rPr lang="en-GB" dirty="0"/>
              <a:t>- Glass elevators from skylark combine speed, efficiency, simplicity and easy maintenance at competitive prices. these elevators are intended for use in residential apartments, hotels, banks and similar applications, where the ease of use by individuals is important. </a:t>
            </a:r>
            <a:r>
              <a:rPr lang="en-GB" dirty="0" smtClean="0"/>
              <a:t>Is </a:t>
            </a:r>
            <a:r>
              <a:rPr lang="en-GB" dirty="0"/>
              <a:t>available with variable voltage, variable frequency drive systems as options enabling perfect </a:t>
            </a:r>
            <a:r>
              <a:rPr lang="en-GB" dirty="0" err="1"/>
              <a:t>leveling</a:t>
            </a:r>
            <a:r>
              <a:rPr lang="en-GB" dirty="0"/>
              <a:t> and energy efficiency.</a:t>
            </a:r>
            <a:br>
              <a:rPr lang="en-GB" dirty="0"/>
            </a:br>
            <a:endParaRPr lang="en-GB" dirty="0"/>
          </a:p>
        </p:txBody>
      </p:sp>
    </p:spTree>
    <p:extLst>
      <p:ext uri="{BB962C8B-B14F-4D97-AF65-F5344CB8AC3E}">
        <p14:creationId xmlns:p14="http://schemas.microsoft.com/office/powerpoint/2010/main" val="3849505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682221" y="601663"/>
            <a:ext cx="6461779" cy="1836737"/>
          </a:xfrm>
        </p:spPr>
        <p:txBody>
          <a:bodyPr>
            <a:noAutofit/>
          </a:bodyPr>
          <a:lstStyle/>
          <a:p>
            <a:pPr marL="0" indent="0">
              <a:buNone/>
            </a:pPr>
            <a:r>
              <a:rPr lang="en-GB" sz="2000" b="1" u="sng" dirty="0" smtClean="0">
                <a:solidFill>
                  <a:srgbClr val="FF0000"/>
                </a:solidFill>
              </a:rPr>
              <a:t>Automobile elevators </a:t>
            </a:r>
            <a:r>
              <a:rPr lang="en-GB" sz="2000" dirty="0" smtClean="0"/>
              <a:t>- </a:t>
            </a:r>
            <a:r>
              <a:rPr lang="en-GB" sz="2000" dirty="0"/>
              <a:t>A car elevator is installed where ramps are considered space-in conservative. Car elevators are usually used in parking the vehicles at different floors, automobile show rooms, automobile service </a:t>
            </a:r>
            <a:r>
              <a:rPr lang="en-GB" sz="2000" dirty="0" err="1"/>
              <a:t>centers</a:t>
            </a:r>
            <a:r>
              <a:rPr lang="en-GB" sz="2000" dirty="0"/>
              <a:t> etc. The car elevator usually has got the entrance on opposite sides so that the car can enter from one end and leave from the opposite end.</a:t>
            </a:r>
            <a:br>
              <a:rPr lang="en-GB" sz="2000" dirty="0"/>
            </a:br>
            <a:r>
              <a:rPr lang="en-GB" sz="2000" dirty="0"/>
              <a:t/>
            </a:r>
            <a:br>
              <a:rPr lang="en-GB" sz="2000" dirty="0"/>
            </a:br>
            <a:endParaRPr lang="en-GB" sz="2000" dirty="0"/>
          </a:p>
        </p:txBody>
      </p:sp>
      <p:pic>
        <p:nvPicPr>
          <p:cNvPr id="4" name="Picture 3" descr="Automobile Elevators"/>
          <p:cNvPicPr/>
          <p:nvPr/>
        </p:nvPicPr>
        <p:blipFill>
          <a:blip r:embed="rId2">
            <a:extLst>
              <a:ext uri="{28A0092B-C50C-407E-A947-70E740481C1C}">
                <a14:useLocalDpi xmlns:a14="http://schemas.microsoft.com/office/drawing/2010/main" val="0"/>
              </a:ext>
            </a:extLst>
          </a:blip>
          <a:srcRect/>
          <a:stretch>
            <a:fillRect/>
          </a:stretch>
        </p:blipFill>
        <p:spPr bwMode="auto">
          <a:xfrm>
            <a:off x="508000" y="609599"/>
            <a:ext cx="2096947" cy="2365421"/>
          </a:xfrm>
          <a:prstGeom prst="rect">
            <a:avLst/>
          </a:prstGeom>
          <a:ln>
            <a:noFill/>
          </a:ln>
          <a:effectLst>
            <a:outerShdw blurRad="190500" algn="tl" rotWithShape="0">
              <a:srgbClr val="000000">
                <a:alpha val="70000"/>
              </a:srgbClr>
            </a:outerShdw>
          </a:effectLst>
        </p:spPr>
      </p:pic>
      <p:pic>
        <p:nvPicPr>
          <p:cNvPr id="5" name="Picture 4" descr="Hydraulic Elevators"/>
          <p:cNvPicPr/>
          <p:nvPr/>
        </p:nvPicPr>
        <p:blipFill>
          <a:blip r:embed="rId3">
            <a:extLst>
              <a:ext uri="{28A0092B-C50C-407E-A947-70E740481C1C}">
                <a14:useLocalDpi xmlns:a14="http://schemas.microsoft.com/office/drawing/2010/main" val="0"/>
              </a:ext>
            </a:extLst>
          </a:blip>
          <a:srcRect/>
          <a:stretch>
            <a:fillRect/>
          </a:stretch>
        </p:blipFill>
        <p:spPr bwMode="auto">
          <a:xfrm>
            <a:off x="508001" y="3453591"/>
            <a:ext cx="2096946" cy="2277508"/>
          </a:xfrm>
          <a:prstGeom prst="rect">
            <a:avLst/>
          </a:prstGeom>
          <a:ln>
            <a:noFill/>
          </a:ln>
          <a:effectLst>
            <a:outerShdw blurRad="190500" algn="tl" rotWithShape="0">
              <a:srgbClr val="000000">
                <a:alpha val="70000"/>
              </a:srgbClr>
            </a:outerShdw>
          </a:effectLst>
        </p:spPr>
      </p:pic>
      <p:sp>
        <p:nvSpPr>
          <p:cNvPr id="6" name="Rectangle 5"/>
          <p:cNvSpPr/>
          <p:nvPr/>
        </p:nvSpPr>
        <p:spPr>
          <a:xfrm>
            <a:off x="2682220" y="3488003"/>
            <a:ext cx="6080779" cy="2062103"/>
          </a:xfrm>
          <a:prstGeom prst="rect">
            <a:avLst/>
          </a:prstGeom>
        </p:spPr>
        <p:txBody>
          <a:bodyPr wrap="square">
            <a:spAutoFit/>
          </a:bodyPr>
          <a:lstStyle/>
          <a:p>
            <a:r>
              <a:rPr lang="en-GB" sz="2000" b="1" u="sng" dirty="0">
                <a:solidFill>
                  <a:srgbClr val="FF0000"/>
                </a:solidFill>
              </a:rPr>
              <a:t>Hydraulic elevators </a:t>
            </a:r>
            <a:r>
              <a:rPr lang="en-GB" dirty="0"/>
              <a:t>- </a:t>
            </a:r>
            <a:r>
              <a:rPr lang="en-GB" dirty="0" smtClean="0"/>
              <a:t> </a:t>
            </a:r>
            <a:r>
              <a:rPr lang="en-GB" dirty="0"/>
              <a:t>Hydraulic drive systems have a motor-pump unit which supplies pressurized fluid via flexible hoses to a hydraulic cylinder. The cylinder provides the elevator car with motion indirectly. An electric motor drives the pump. Control of the system is by electro-hydraulic valves; ascent is driven under pressure and descent under gravity using the weight of the elevator car.</a:t>
            </a:r>
          </a:p>
        </p:txBody>
      </p:sp>
    </p:spTree>
    <p:extLst>
      <p:ext uri="{BB962C8B-B14F-4D97-AF65-F5344CB8AC3E}">
        <p14:creationId xmlns:p14="http://schemas.microsoft.com/office/powerpoint/2010/main" val="34527382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364</TotalTime>
  <Words>2979</Words>
  <Application>Microsoft Office PowerPoint</Application>
  <PresentationFormat>On-screen Show (4:3)</PresentationFormat>
  <Paragraphs>221</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ELEVATORS AND ESCALATORS</vt:lpstr>
      <vt:lpstr>PowerPoint Presentation</vt:lpstr>
      <vt:lpstr>ELEVATORS</vt:lpstr>
      <vt:lpstr>Design</vt:lpstr>
      <vt:lpstr>PowerPoint Presentation</vt:lpstr>
      <vt:lpstr>Types of elevators </vt:lpstr>
      <vt:lpstr>PowerPoint Presentation</vt:lpstr>
      <vt:lpstr>PowerPoint Presentation</vt:lpstr>
      <vt:lpstr>PowerPoint Presentation</vt:lpstr>
      <vt:lpstr>PowerPoint Presentation</vt:lpstr>
      <vt:lpstr>Office buildings: </vt:lpstr>
      <vt:lpstr>Hotels/motels: </vt:lpstr>
      <vt:lpstr>Apartment / Condominium/Dormitory </vt:lpstr>
      <vt:lpstr>Escalators</vt:lpstr>
      <vt:lpstr>PowerPoint Presentation</vt:lpstr>
      <vt:lpstr>PowerPoint Presentation</vt:lpstr>
      <vt:lpstr>Introduction </vt:lpstr>
      <vt:lpstr>ESCALATORS</vt:lpstr>
      <vt:lpstr>INCLINE AND TRANSPORTATION HEIGHT</vt:lpstr>
      <vt:lpstr>ESCALATOR CAPACITY</vt:lpstr>
      <vt:lpstr>TYPES</vt:lpstr>
      <vt:lpstr>PowerPoint Presentation</vt:lpstr>
      <vt:lpstr>Types of escalators </vt:lpstr>
      <vt:lpstr>PowerPoint Presentation</vt:lpstr>
      <vt:lpstr>PowerPoint Presentation</vt:lpstr>
      <vt:lpstr>Criss-cross</vt:lpstr>
      <vt:lpstr>components</vt:lpstr>
      <vt:lpstr>COMPONENTS</vt:lpstr>
      <vt:lpstr>PowerPoint Presentation</vt:lpstr>
      <vt:lpstr>PowerPoint Presentation</vt:lpstr>
      <vt:lpstr>PowerPoint Presentation</vt:lpstr>
      <vt:lpstr>PowerPoint Presentation</vt:lpstr>
      <vt:lpstr>PowerPoint Presentation</vt:lpstr>
      <vt:lpstr>PowerPoint Presentation</vt:lpstr>
      <vt:lpstr>Advantages of Escalators</vt:lpstr>
      <vt:lpstr>Disadvantages of Escalators </vt:lpstr>
      <vt:lpstr>RAMPS</vt:lpstr>
      <vt:lpstr>Design Consideration </vt:lpstr>
      <vt:lpstr>PowerPoint Presentation</vt:lpstr>
      <vt:lpstr>Width-The minimum width should be 0.90 m. Slope: </vt:lpstr>
      <vt:lpstr>Design considerations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ELEVATORS AND ESCALATORS</dc:title>
  <dc:creator>normal</dc:creator>
  <cp:lastModifiedBy>bindu</cp:lastModifiedBy>
  <cp:revision>64</cp:revision>
  <dcterms:created xsi:type="dcterms:W3CDTF">2012-03-27T14:06:37Z</dcterms:created>
  <dcterms:modified xsi:type="dcterms:W3CDTF">2016-11-23T10:51:32Z</dcterms:modified>
</cp:coreProperties>
</file>