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6" r:id="rId2"/>
    <p:sldId id="257" r:id="rId3"/>
    <p:sldId id="282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83" r:id="rId12"/>
    <p:sldId id="276" r:id="rId13"/>
    <p:sldId id="287" r:id="rId14"/>
    <p:sldId id="277" r:id="rId15"/>
    <p:sldId id="278" r:id="rId16"/>
    <p:sldId id="279" r:id="rId17"/>
    <p:sldId id="288" r:id="rId18"/>
    <p:sldId id="281" r:id="rId19"/>
    <p:sldId id="289" r:id="rId20"/>
    <p:sldId id="290" r:id="rId21"/>
    <p:sldId id="291" r:id="rId22"/>
    <p:sldId id="292" r:id="rId23"/>
    <p:sldId id="293" r:id="rId24"/>
    <p:sldId id="294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216EE-A45C-46C5-AA63-4C96ED4C916F}" type="datetimeFigureOut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F4AF6-0D36-4B67-81EC-84CE59C4D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F4AF6-0D36-4B67-81EC-84CE59C4D5F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0B38-D029-47B2-81FF-F589CBC6053D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F78D-203D-4E4D-AD75-93552E4AED79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BA36-501A-4E26-B321-D35186B7F814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B3A1-6A65-427F-8E48-4BB0F8FD56D6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DCEE-4DBB-42D1-8432-0265D47A12A3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52F0-22D5-4A62-A766-C8A2C2B5D3B1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D7AF-8F86-48B7-9572-4DE14A4CAED2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1867-497E-479B-988D-3205769789F1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778-C532-4D79-ACED-4A1341B51719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9F8E-7718-4281-A1DB-B6489638215A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722F-2CA5-4284-8384-3431FA37433A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925D-D8BE-4850-B26C-058FF5449BEB}" type="datetime1">
              <a:rPr lang="en-US" smtClean="0"/>
              <a:pPr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DDFE-DF43-4582-BD60-EB51F8F32F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10" dirty="0" smtClean="0">
                <a:cs typeface="Calibri"/>
              </a:rPr>
              <a:t>BUILDING COMPONENTS AND THEIR FUNCTIONS</a:t>
            </a:r>
            <a:r>
              <a:rPr lang="en-US" sz="3200" dirty="0" smtClean="0">
                <a:cs typeface="Calibri"/>
              </a:rPr>
              <a:t/>
            </a:r>
            <a:br>
              <a:rPr lang="en-US" sz="3200" dirty="0" smtClean="0">
                <a:cs typeface="Calibri"/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object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II. 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constructed with </a:t>
            </a:r>
            <a:r>
              <a:rPr lang="en-US" dirty="0" smtClean="0">
                <a:solidFill>
                  <a:srgbClr val="FF0000"/>
                </a:solidFill>
              </a:rPr>
              <a:t>various types of material </a:t>
            </a:r>
            <a:r>
              <a:rPr lang="en-US" dirty="0" smtClean="0"/>
              <a:t>-ranging from blocks, bricks, concrete, stones. </a:t>
            </a:r>
          </a:p>
          <a:p>
            <a:r>
              <a:rPr lang="en-US" dirty="0" smtClean="0"/>
              <a:t>The external walls </a:t>
            </a:r>
            <a:r>
              <a:rPr lang="en-US" dirty="0" smtClean="0">
                <a:solidFill>
                  <a:srgbClr val="FF0000"/>
                </a:solidFill>
              </a:rPr>
              <a:t>separate the outside from the inside</a:t>
            </a:r>
            <a:r>
              <a:rPr lang="en-US" dirty="0" smtClean="0"/>
              <a:t>, and enclose the space within. </a:t>
            </a:r>
          </a:p>
          <a:p>
            <a:r>
              <a:rPr lang="en-US" dirty="0" smtClean="0"/>
              <a:t>The internal walls –</a:t>
            </a:r>
            <a:r>
              <a:rPr lang="en-US" dirty="0" smtClean="0">
                <a:solidFill>
                  <a:srgbClr val="FF0000"/>
                </a:solidFill>
              </a:rPr>
              <a:t>divide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room spaces </a:t>
            </a:r>
            <a:r>
              <a:rPr lang="en-US" dirty="0" smtClean="0"/>
              <a:t>-partition walls.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OF WALL….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. It should </a:t>
            </a:r>
            <a:r>
              <a:rPr lang="en-US" dirty="0" smtClean="0">
                <a:solidFill>
                  <a:srgbClr val="FF0000"/>
                </a:solidFill>
              </a:rPr>
              <a:t>support </a:t>
            </a:r>
            <a:r>
              <a:rPr lang="en-US" dirty="0" smtClean="0"/>
              <a:t>upper floors and roofs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2. </a:t>
            </a:r>
            <a:r>
              <a:rPr lang="en-US" dirty="0" smtClean="0"/>
              <a:t>   Walls should resist </a:t>
            </a:r>
            <a:r>
              <a:rPr lang="en-US" dirty="0" smtClean="0">
                <a:solidFill>
                  <a:srgbClr val="FF0000"/>
                </a:solidFill>
              </a:rPr>
              <a:t>damp penetration</a:t>
            </a:r>
          </a:p>
          <a:p>
            <a:r>
              <a:rPr lang="en-US" dirty="0" smtClean="0"/>
              <a:t>3.Walls should provide </a:t>
            </a:r>
            <a:r>
              <a:rPr lang="en-US" dirty="0" smtClean="0">
                <a:solidFill>
                  <a:srgbClr val="FF0000"/>
                </a:solidFill>
              </a:rPr>
              <a:t>adequate thermal insulation</a:t>
            </a:r>
          </a:p>
          <a:p>
            <a:r>
              <a:rPr lang="en-US" dirty="0" smtClean="0"/>
              <a:t>4.       walls should provide </a:t>
            </a:r>
            <a:r>
              <a:rPr lang="en-US" dirty="0" smtClean="0">
                <a:solidFill>
                  <a:srgbClr val="FF0000"/>
                </a:solidFill>
              </a:rPr>
              <a:t>sufficient sound insulation</a:t>
            </a:r>
          </a:p>
          <a:p>
            <a:r>
              <a:rPr lang="en-US" dirty="0" smtClean="0"/>
              <a:t>5.   Walls should offer </a:t>
            </a:r>
            <a:r>
              <a:rPr lang="en-US" dirty="0" smtClean="0">
                <a:solidFill>
                  <a:srgbClr val="FF0000"/>
                </a:solidFill>
              </a:rPr>
              <a:t>adequate fire resistance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FLOORS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 smtClean="0"/>
              <a:t>Floors </a:t>
            </a:r>
            <a:r>
              <a:rPr lang="en-US" sz="11200" dirty="0" smtClean="0"/>
              <a:t>are the horizontal elements which </a:t>
            </a:r>
            <a:r>
              <a:rPr lang="en-US" sz="11200" dirty="0" smtClean="0">
                <a:solidFill>
                  <a:srgbClr val="0000CC"/>
                </a:solidFill>
              </a:rPr>
              <a:t>divide the building into different levels</a:t>
            </a:r>
            <a:r>
              <a:rPr lang="en-US" sz="11200" dirty="0" smtClean="0"/>
              <a:t> for the purpose of creating more accommodation within a restricted space one above the other</a:t>
            </a:r>
          </a:p>
          <a:p>
            <a:r>
              <a:rPr lang="en-US" sz="11200" dirty="0" smtClean="0"/>
              <a:t> </a:t>
            </a:r>
            <a:r>
              <a:rPr lang="en-US" sz="11200" dirty="0" smtClean="0">
                <a:solidFill>
                  <a:srgbClr val="0000CC"/>
                </a:solidFill>
              </a:rPr>
              <a:t>provide support </a:t>
            </a:r>
            <a:r>
              <a:rPr lang="en-US" sz="11200" dirty="0" smtClean="0"/>
              <a:t>for the occupants, furniture and equipment of a building. </a:t>
            </a:r>
            <a:br>
              <a:rPr lang="en-US" sz="11200" dirty="0" smtClean="0"/>
            </a:br>
            <a:r>
              <a:rPr lang="en-US" sz="11200" dirty="0" smtClean="0"/>
              <a:t/>
            </a:r>
            <a:br>
              <a:rPr lang="en-US" sz="11200" dirty="0" smtClean="0"/>
            </a:br>
            <a:r>
              <a:rPr lang="en-US" sz="11200" dirty="0" smtClean="0"/>
              <a:t>The floor of a building immediately above the ground is known as ground floor. </a:t>
            </a:r>
          </a:p>
          <a:p>
            <a:r>
              <a:rPr lang="en-US" sz="11200" dirty="0" smtClean="0"/>
              <a:t>All other floors which are above the ground floor are known as the upper floors.</a:t>
            </a:r>
          </a:p>
          <a:p>
            <a:r>
              <a:rPr lang="en-US" sz="11200" dirty="0" smtClean="0"/>
              <a:t/>
            </a:r>
            <a:br>
              <a:rPr lang="en-US" sz="11200" dirty="0" smtClean="0"/>
            </a:br>
            <a:r>
              <a:rPr lang="en-US" sz="11200" dirty="0" smtClean="0"/>
              <a:t/>
            </a:r>
            <a:br>
              <a:rPr lang="en-US" sz="11200" dirty="0" smtClean="0"/>
            </a:br>
            <a:r>
              <a:rPr lang="en-US" sz="11200" dirty="0" smtClean="0"/>
              <a:t/>
            </a:r>
            <a:br>
              <a:rPr lang="en-US" sz="11200" dirty="0" smtClean="0"/>
            </a:br>
            <a:endParaRPr lang="en-US" sz="11200" dirty="0" smtClean="0"/>
          </a:p>
          <a:p>
            <a:endParaRPr lang="en-US" dirty="0" smtClean="0"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9600" dirty="0" smtClean="0"/>
              <a:t>The floors of the first storey is known as the </a:t>
            </a:r>
            <a:r>
              <a:rPr lang="en-US" sz="9600" dirty="0" smtClean="0">
                <a:solidFill>
                  <a:srgbClr val="0000CC"/>
                </a:solidFill>
              </a:rPr>
              <a:t>first floor </a:t>
            </a:r>
          </a:p>
          <a:p>
            <a:r>
              <a:rPr lang="en-US" sz="9600" dirty="0" smtClean="0"/>
              <a:t>that of the second storey is known as the </a:t>
            </a:r>
            <a:r>
              <a:rPr lang="en-US" sz="9600" dirty="0" smtClean="0">
                <a:solidFill>
                  <a:srgbClr val="0000CC"/>
                </a:solidFill>
              </a:rPr>
              <a:t>second floor </a:t>
            </a:r>
            <a:r>
              <a:rPr lang="en-US" sz="9600" dirty="0" smtClean="0"/>
              <a:t>etc, etc.</a:t>
            </a:r>
          </a:p>
          <a:p>
            <a:r>
              <a:rPr lang="en-US" sz="9600" dirty="0" smtClean="0"/>
              <a:t> In case, part of the building is constructed below the ground level, or the building has the basement, the floor is known as </a:t>
            </a:r>
            <a:r>
              <a:rPr lang="en-US" sz="9600" dirty="0" smtClean="0">
                <a:solidFill>
                  <a:srgbClr val="0000CC"/>
                </a:solidFill>
              </a:rPr>
              <a:t>basement floor</a:t>
            </a:r>
            <a:r>
              <a:rPr lang="en-US" sz="960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Floor….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Every floor has a </a:t>
            </a:r>
            <a:r>
              <a:rPr lang="en-US" sz="2400" dirty="0" smtClean="0">
                <a:solidFill>
                  <a:srgbClr val="0000CC"/>
                </a:solidFill>
              </a:rPr>
              <a:t>structural component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) the </a:t>
            </a:r>
            <a:r>
              <a:rPr lang="en-US" sz="2400" dirty="0" smtClean="0">
                <a:solidFill>
                  <a:srgbClr val="0000CC"/>
                </a:solidFill>
              </a:rPr>
              <a:t>sub-floor,</a:t>
            </a:r>
            <a:r>
              <a:rPr lang="en-US" sz="2400" dirty="0" smtClean="0"/>
              <a:t> which is a structural component to impart strength and stability to support the super-imposed loads and 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 (ii) </a:t>
            </a:r>
            <a:r>
              <a:rPr lang="en-US" sz="2400" dirty="0" smtClean="0">
                <a:solidFill>
                  <a:srgbClr val="0000CC"/>
                </a:solidFill>
              </a:rPr>
              <a:t>floor covering</a:t>
            </a:r>
            <a:r>
              <a:rPr lang="en-US" sz="2400" dirty="0" smtClean="0"/>
              <a:t>  or flooring consisting of suitable floor finish.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Floor covering provides a smooth, clean, impervious and durable surface.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Floor area is usable covered area of a building  at any floor level.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CC"/>
                </a:solidFill>
              </a:rPr>
              <a:t>Floor area ratio  (F.A.R) </a:t>
            </a:r>
            <a:r>
              <a:rPr lang="en-US" sz="2400" dirty="0" smtClean="0"/>
              <a:t> is defined as the quotient obtained by dividing  the total covered area (plinth area)  on all floors and 100  by the area  of the plot.</a:t>
            </a:r>
          </a:p>
          <a:p>
            <a:r>
              <a:rPr lang="en-US" sz="2400" dirty="0" smtClean="0"/>
              <a:t> </a:t>
            </a:r>
            <a:r>
              <a:rPr 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FAR= (Total area covered by all floors x 100)/plot area</a:t>
            </a:r>
            <a:endParaRPr lang="en-US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A floor – satisfy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Strength &amp;stability- to support the floor covering &amp; super imposed 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Durability &amp; damp prevention-clean, smooth, impervious , durable and wear resistance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Heat insulation- imp in gr. &amp; basement floor</a:t>
            </a:r>
          </a:p>
          <a:p>
            <a:pPr marL="514350" indent="-514350">
              <a:buNone/>
            </a:pPr>
            <a:r>
              <a:rPr lang="en-US" sz="2800" dirty="0" smtClean="0"/>
              <a:t>				   - When suspended and </a:t>
            </a:r>
          </a:p>
          <a:p>
            <a:pPr marL="514350" indent="-514350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			      ventilated timber floor</a:t>
            </a:r>
          </a:p>
          <a:p>
            <a:pPr marL="514350" indent="-514350">
              <a:buNone/>
            </a:pPr>
            <a:r>
              <a:rPr lang="en-US" sz="2800" dirty="0" smtClean="0"/>
              <a:t>4. Sound insulation and fire proof- imp in upper floors-they act as </a:t>
            </a:r>
            <a:r>
              <a:rPr lang="en-US" sz="2800" dirty="0" err="1" smtClean="0"/>
              <a:t>hzl</a:t>
            </a:r>
            <a:r>
              <a:rPr lang="en-US" sz="2800" dirty="0" smtClean="0"/>
              <a:t> barriers for passage of sound and fire in vertical dir.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Criteria for calculating floor areas and height of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building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Residential buildings</a:t>
            </a:r>
          </a:p>
          <a:p>
            <a:r>
              <a:rPr lang="en-US" dirty="0" smtClean="0"/>
              <a:t>Dormitories</a:t>
            </a:r>
          </a:p>
          <a:p>
            <a:r>
              <a:rPr lang="en-US" dirty="0" smtClean="0"/>
              <a:t>Educational buildings</a:t>
            </a:r>
          </a:p>
          <a:p>
            <a:r>
              <a:rPr lang="en-US" dirty="0" smtClean="0"/>
              <a:t>Institutional buildings</a:t>
            </a:r>
          </a:p>
          <a:p>
            <a:r>
              <a:rPr lang="en-US" dirty="0" smtClean="0"/>
              <a:t>Industrial buildings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Cubic content per capita, m3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9</a:t>
            </a:r>
          </a:p>
          <a:p>
            <a:r>
              <a:rPr lang="en-US" dirty="0" smtClean="0"/>
              <a:t>12-15</a:t>
            </a:r>
          </a:p>
          <a:p>
            <a:r>
              <a:rPr lang="en-US" dirty="0" smtClean="0"/>
              <a:t>4.5-7.5</a:t>
            </a:r>
          </a:p>
          <a:p>
            <a:r>
              <a:rPr lang="en-US" dirty="0" smtClean="0"/>
              <a:t>30</a:t>
            </a:r>
          </a:p>
          <a:p>
            <a:r>
              <a:rPr lang="en-US" dirty="0" smtClean="0"/>
              <a:t>7.5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Criteria for calculating floor areas and height of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 of building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Residential buildings</a:t>
            </a:r>
          </a:p>
          <a:p>
            <a:r>
              <a:rPr lang="en-US" dirty="0" smtClean="0"/>
              <a:t>Dormitories</a:t>
            </a:r>
          </a:p>
          <a:p>
            <a:r>
              <a:rPr lang="en-US" dirty="0" smtClean="0"/>
              <a:t>Educational buildings</a:t>
            </a:r>
          </a:p>
          <a:p>
            <a:r>
              <a:rPr lang="en-US" dirty="0" smtClean="0"/>
              <a:t>Institutional buildings</a:t>
            </a:r>
          </a:p>
          <a:p>
            <a:r>
              <a:rPr lang="en-US" dirty="0" smtClean="0"/>
              <a:t>Industrial buildings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Floor area per capita, m2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2.5-9</a:t>
            </a:r>
          </a:p>
          <a:p>
            <a:r>
              <a:rPr lang="en-US" dirty="0" smtClean="0"/>
              <a:t>3-4</a:t>
            </a:r>
          </a:p>
          <a:p>
            <a:r>
              <a:rPr lang="en-US" dirty="0" smtClean="0"/>
              <a:t>1-2</a:t>
            </a:r>
          </a:p>
          <a:p>
            <a:r>
              <a:rPr lang="en-US" dirty="0" smtClean="0"/>
              <a:t>8-10</a:t>
            </a:r>
          </a:p>
          <a:p>
            <a:r>
              <a:rPr lang="en-US" dirty="0" smtClean="0"/>
              <a:t>2-2.5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Doors &amp;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Main function- doors-to serve as a connecting link between internal parts and to allow free movement to the outside of the building.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windows- for proper ventilation and lighting</a:t>
            </a:r>
          </a:p>
          <a:p>
            <a:pPr>
              <a:buNone/>
            </a:pPr>
            <a:r>
              <a:rPr lang="en-US" sz="2800" dirty="0" smtClean="0"/>
              <a:t>Should satisfy the following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Weather resistance- resist adverse effect of weather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Sound and thermal insulation- air tight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Damp prevention – not affected by moisture penetration- which reduce strength and durability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Termite prevention- not affect –by white ants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Doors and windows……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fire resistance and durability</a:t>
            </a:r>
          </a:p>
          <a:p>
            <a:pPr>
              <a:buNone/>
            </a:pPr>
            <a:r>
              <a:rPr lang="en-US" dirty="0" smtClean="0"/>
              <a:t>6. Privacy and security- privacy without inconvenience or trouble and security against theft.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Buildings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building can be defined as an </a:t>
            </a:r>
            <a:r>
              <a:rPr lang="en-US" dirty="0">
                <a:solidFill>
                  <a:srgbClr val="FF0000"/>
                </a:solidFill>
              </a:rPr>
              <a:t>enclosed structure intended for </a:t>
            </a:r>
            <a:r>
              <a:rPr lang="en-US" dirty="0" smtClean="0">
                <a:solidFill>
                  <a:srgbClr val="FF0000"/>
                </a:solidFill>
              </a:rPr>
              <a:t>human occupancy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building includes the </a:t>
            </a:r>
            <a:r>
              <a:rPr lang="en-US" dirty="0">
                <a:solidFill>
                  <a:srgbClr val="FF0000"/>
                </a:solidFill>
              </a:rPr>
              <a:t>structure</a:t>
            </a:r>
            <a:r>
              <a:rPr lang="en-US" dirty="0"/>
              <a:t> itself and </a:t>
            </a:r>
            <a:r>
              <a:rPr lang="en-US" dirty="0" smtClean="0">
                <a:solidFill>
                  <a:srgbClr val="FF0000"/>
                </a:solidFill>
              </a:rPr>
              <a:t>nonstructural </a:t>
            </a:r>
            <a:r>
              <a:rPr lang="en-US" dirty="0" smtClean="0"/>
              <a:t>components permanently </a:t>
            </a:r>
            <a:r>
              <a:rPr lang="en-US" dirty="0"/>
              <a:t>attached to and supported by the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vi. Sills, lintels and weather shades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600" i="1" dirty="0" smtClean="0">
                <a:solidFill>
                  <a:srgbClr val="FF0000"/>
                </a:solidFill>
              </a:rPr>
              <a:t>Sill</a:t>
            </a:r>
            <a:r>
              <a:rPr lang="en-US" sz="2600" dirty="0" smtClean="0"/>
              <a:t>- portion between the bottom of window frame and the wall below.</a:t>
            </a:r>
          </a:p>
          <a:p>
            <a:r>
              <a:rPr lang="en-US" sz="2600" dirty="0" smtClean="0"/>
              <a:t>Function- to protect the wall from wear and tear</a:t>
            </a:r>
          </a:p>
          <a:p>
            <a:r>
              <a:rPr lang="en-US" sz="2600" i="1" dirty="0" smtClean="0">
                <a:solidFill>
                  <a:srgbClr val="FF0000"/>
                </a:solidFill>
              </a:rPr>
              <a:t>Lintel</a:t>
            </a:r>
            <a:r>
              <a:rPr lang="en-US" sz="2600" dirty="0" smtClean="0">
                <a:solidFill>
                  <a:srgbClr val="FF0000"/>
                </a:solidFill>
              </a:rPr>
              <a:t>-</a:t>
            </a:r>
          </a:p>
          <a:p>
            <a:r>
              <a:rPr lang="en-US" sz="2600" dirty="0" smtClean="0"/>
              <a:t> door frame and window frame- not so strong to support the masonry above it.</a:t>
            </a:r>
          </a:p>
          <a:p>
            <a:r>
              <a:rPr lang="en-US" sz="2600" dirty="0" smtClean="0"/>
              <a:t>-separate str. Element is needed –between top of frame and wall above the opening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Weather shades</a:t>
            </a:r>
            <a:r>
              <a:rPr lang="en-US" sz="2600" dirty="0" smtClean="0"/>
              <a:t>- sunshades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Vii- ROOFS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sz="2600" dirty="0" smtClean="0"/>
              <a:t>UPPERMOST PART OF A BUILDING</a:t>
            </a:r>
          </a:p>
          <a:p>
            <a:pPr marL="514350" indent="-514350"/>
            <a:r>
              <a:rPr lang="en-US" sz="2600" dirty="0" smtClean="0"/>
              <a:t>Main fn.- to enclose the space and to protect the same from weathering effects.</a:t>
            </a:r>
          </a:p>
          <a:p>
            <a:pPr marL="514350" indent="-514350"/>
            <a:r>
              <a:rPr lang="en-US" sz="2600" dirty="0" smtClean="0"/>
              <a:t> </a:t>
            </a:r>
            <a:r>
              <a:rPr lang="en-US" sz="2600" dirty="0" smtClean="0"/>
              <a:t>imp as </a:t>
            </a:r>
            <a:r>
              <a:rPr lang="en-US" sz="2600" dirty="0" err="1" smtClean="0"/>
              <a:t>fdn</a:t>
            </a:r>
            <a:r>
              <a:rPr lang="en-US" sz="2600" dirty="0" smtClean="0"/>
              <a:t>.</a:t>
            </a:r>
          </a:p>
          <a:p>
            <a:pPr marL="514350" indent="-514350"/>
            <a:r>
              <a:rPr lang="en-US" sz="2600" dirty="0" smtClean="0"/>
              <a:t>Protection for the bldg itself</a:t>
            </a:r>
          </a:p>
          <a:p>
            <a:pPr marL="514350" indent="-514350"/>
            <a:r>
              <a:rPr lang="en-US" sz="2600" dirty="0" smtClean="0"/>
              <a:t>Prevents destruction from top.</a:t>
            </a:r>
          </a:p>
          <a:p>
            <a:pPr marL="514350" indent="-514350"/>
            <a:r>
              <a:rPr lang="en-US" sz="2600" dirty="0" smtClean="0"/>
              <a:t> </a:t>
            </a:r>
            <a:r>
              <a:rPr lang="en-US" sz="2600" dirty="0" smtClean="0"/>
              <a:t>satisfy the following requirements: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CC"/>
                </a:solidFill>
              </a:rPr>
              <a:t>Strength and stability- </a:t>
            </a:r>
            <a:r>
              <a:rPr lang="en-US" sz="2600" dirty="0" smtClean="0"/>
              <a:t>strong enough to take the anticipated load safely.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CC"/>
                </a:solidFill>
              </a:rPr>
              <a:t>Weather resistance-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CC"/>
                </a:solidFill>
              </a:rPr>
              <a:t>Heat insulation</a:t>
            </a:r>
            <a:r>
              <a:rPr lang="en-US" sz="2600" dirty="0" smtClean="0"/>
              <a:t>-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4. </a:t>
            </a:r>
            <a:r>
              <a:rPr lang="en-US" dirty="0" smtClean="0"/>
              <a:t>sound insulation from external sources</a:t>
            </a:r>
          </a:p>
          <a:p>
            <a:pPr>
              <a:buNone/>
            </a:pPr>
            <a:r>
              <a:rPr lang="en-US" dirty="0" smtClean="0"/>
              <a:t>5. Fire resistance- to give protection against the spread of fire from any adjacent buildings and to prevent early collapse of roof-so that  occupants </a:t>
            </a:r>
            <a:r>
              <a:rPr lang="en-US" dirty="0" smtClean="0"/>
              <a:t>should get sufficient time to </a:t>
            </a:r>
            <a:r>
              <a:rPr lang="en-US" dirty="0" smtClean="0"/>
              <a:t>escape.</a:t>
            </a:r>
          </a:p>
          <a:p>
            <a:pPr>
              <a:buNone/>
            </a:pPr>
            <a:r>
              <a:rPr lang="en-US" dirty="0" smtClean="0"/>
              <a:t>    -Spread of fire from its source to other parts by way of roof cannot occur.</a:t>
            </a:r>
          </a:p>
          <a:p>
            <a:pPr>
              <a:buNone/>
            </a:pPr>
            <a:r>
              <a:rPr lang="en-US" dirty="0" smtClean="0"/>
              <a:t> 6. Day lighting- provides daylight in buildings with large floor area.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Viii-STEPS &amp; STAIRS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00CC"/>
                </a:solidFill>
              </a:rPr>
              <a:t>STEP-</a:t>
            </a:r>
            <a:r>
              <a:rPr lang="en-US" sz="2600" dirty="0" smtClean="0"/>
              <a:t> - riser and treads- supported by strings</a:t>
            </a:r>
          </a:p>
          <a:p>
            <a:r>
              <a:rPr lang="en-US" sz="2600" dirty="0" smtClean="0">
                <a:solidFill>
                  <a:srgbClr val="0000CC"/>
                </a:solidFill>
              </a:rPr>
              <a:t>STAIR</a:t>
            </a:r>
            <a:r>
              <a:rPr lang="en-US" sz="2600" dirty="0" smtClean="0"/>
              <a:t>- consists of no. of steps leading from one floor to other.</a:t>
            </a:r>
          </a:p>
          <a:p>
            <a:r>
              <a:rPr lang="en-US" sz="2600" dirty="0" smtClean="0"/>
              <a:t> </a:t>
            </a:r>
            <a:r>
              <a:rPr lang="en-US" sz="2600" b="1" i="1" dirty="0" smtClean="0"/>
              <a:t>location</a:t>
            </a:r>
            <a:r>
              <a:rPr lang="en-US" sz="2600" dirty="0" smtClean="0"/>
              <a:t> – such as to afford easiest and quickest  service possible to the bldg.</a:t>
            </a:r>
          </a:p>
          <a:p>
            <a:r>
              <a:rPr lang="en-US" sz="2600" b="1" i="1" dirty="0" smtClean="0"/>
              <a:t>Main fn. Of stairs- </a:t>
            </a:r>
          </a:p>
          <a:p>
            <a:pPr>
              <a:buNone/>
            </a:pPr>
            <a:r>
              <a:rPr lang="en-US" sz="2600" dirty="0" smtClean="0"/>
              <a:t>   1</a:t>
            </a:r>
            <a:r>
              <a:rPr lang="en-US" sz="2600" b="1" i="1" dirty="0" smtClean="0"/>
              <a:t>.</a:t>
            </a:r>
            <a:r>
              <a:rPr lang="en-US" sz="2600" dirty="0" smtClean="0"/>
              <a:t>provide  means of communication b/n the various floors.</a:t>
            </a:r>
          </a:p>
          <a:p>
            <a:pPr>
              <a:buNone/>
            </a:pPr>
            <a:r>
              <a:rPr lang="en-US" sz="2600" dirty="0" smtClean="0"/>
              <a:t>	2. Provide means of escape from the upper floors in case of fire.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Steps and stairs – satisfy……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CC"/>
                </a:solidFill>
              </a:rPr>
              <a:t>Strength and stability- </a:t>
            </a:r>
            <a:r>
              <a:rPr lang="en-US" sz="2600" dirty="0" smtClean="0"/>
              <a:t>design as floors</a:t>
            </a:r>
          </a:p>
          <a:p>
            <a:pPr marL="514350" indent="-514350">
              <a:buNone/>
            </a:pPr>
            <a:r>
              <a:rPr lang="en-US" sz="2600" dirty="0" smtClean="0"/>
              <a:t>-strong enough to carry anticipated loads of people using and </a:t>
            </a:r>
            <a:r>
              <a:rPr lang="en-US" sz="2600" dirty="0" err="1" smtClean="0"/>
              <a:t>furnitures</a:t>
            </a:r>
            <a:r>
              <a:rPr lang="en-US" sz="2600" dirty="0" smtClean="0"/>
              <a:t>- carried up &amp; down.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2. Fire resistance-</a:t>
            </a:r>
            <a:r>
              <a:rPr lang="en-US" sz="2600" dirty="0" smtClean="0"/>
              <a:t>material selection</a:t>
            </a:r>
          </a:p>
          <a:p>
            <a:pPr marL="514350" indent="-514350">
              <a:buNone/>
            </a:pPr>
            <a:r>
              <a:rPr lang="en-US" sz="2600" dirty="0" smtClean="0"/>
              <a:t>	</a:t>
            </a:r>
            <a:r>
              <a:rPr lang="en-US" sz="2600" dirty="0" smtClean="0"/>
              <a:t>		       - provide safe means of escape in fire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3.Sound insulation – </a:t>
            </a:r>
            <a:r>
              <a:rPr lang="en-US" sz="2600" dirty="0" smtClean="0">
                <a:solidFill>
                  <a:srgbClr val="000000"/>
                </a:solidFill>
              </a:rPr>
              <a:t>from external sources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4.Weather resistance- </a:t>
            </a:r>
            <a:r>
              <a:rPr lang="en-US" sz="2600" dirty="0" smtClean="0">
                <a:solidFill>
                  <a:srgbClr val="000000"/>
                </a:solidFill>
              </a:rPr>
              <a:t>if exposed to open air –resistance to rain, heat etc..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00CC"/>
                </a:solidFill>
              </a:rPr>
              <a:t>5. Comfort  - </a:t>
            </a:r>
            <a:r>
              <a:rPr lang="en-US" sz="2600" dirty="0" smtClean="0">
                <a:solidFill>
                  <a:srgbClr val="000000"/>
                </a:solidFill>
              </a:rPr>
              <a:t>proper design and proper location of steps- provide comfort and efficiency in vertical movement, natural light and ventilation, safety in emergency.</a:t>
            </a:r>
          </a:p>
          <a:p>
            <a:pPr marL="514350" indent="-514350">
              <a:buNone/>
            </a:pPr>
            <a:r>
              <a:rPr lang="en-US" sz="2600" dirty="0" smtClean="0">
                <a:solidFill>
                  <a:srgbClr val="000000"/>
                </a:solidFill>
              </a:rPr>
              <a:t>	</a:t>
            </a:r>
            <a:r>
              <a:rPr lang="en-US" sz="2600" dirty="0" smtClean="0">
                <a:solidFill>
                  <a:srgbClr val="000000"/>
                </a:solidFill>
              </a:rPr>
              <a:t>-rise height- 15-17cm, tread width- 25-30cm, length -75cm min.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ix. FINISHES FOR WALLS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Types of finishes- pointing, plastering, painting, distempering, decorative </a:t>
            </a:r>
            <a:r>
              <a:rPr lang="en-US" sz="2600" dirty="0" err="1" smtClean="0"/>
              <a:t>colour</a:t>
            </a:r>
            <a:r>
              <a:rPr lang="en-US" sz="2600" dirty="0" smtClean="0"/>
              <a:t> washing, cladding etc.</a:t>
            </a:r>
          </a:p>
          <a:p>
            <a:r>
              <a:rPr lang="en-US" sz="2600" dirty="0" smtClean="0"/>
              <a:t>Main fn.-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Protect the structure –exposed surfaces from the effects of weather.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Provide a true, even and smooth finished surface and also improve the aesthetic appearance of the structure as a whole.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Cover up the unsound and porous material used in the construction.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functions--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build means making use of solid materials to create a space that will </a:t>
            </a:r>
            <a:r>
              <a:rPr lang="en-US" dirty="0" err="1" smtClean="0"/>
              <a:t>fulfil</a:t>
            </a:r>
            <a:r>
              <a:rPr lang="en-US" dirty="0" smtClean="0"/>
              <a:t> a particular function.</a:t>
            </a:r>
          </a:p>
          <a:p>
            <a:r>
              <a:rPr lang="en-US" dirty="0" smtClean="0"/>
              <a:t>  Satisfy the need for which it was built (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Must resist the loads coming to it i.e. (must be </a:t>
            </a:r>
            <a:r>
              <a:rPr lang="en-US" dirty="0" smtClean="0">
                <a:solidFill>
                  <a:srgbClr val="FF0000"/>
                </a:solidFill>
              </a:rPr>
              <a:t>stable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Must continue to fulfill its function (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Must be achieved with the minimum use of resources. (</a:t>
            </a:r>
            <a:r>
              <a:rPr lang="en-US" dirty="0" smtClean="0">
                <a:solidFill>
                  <a:srgbClr val="FF0000"/>
                </a:solidFill>
              </a:rPr>
              <a:t>economy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residential building and their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 substructure and superstructure</a:t>
            </a:r>
          </a:p>
          <a:p>
            <a:r>
              <a:rPr lang="en-US" dirty="0" smtClean="0"/>
              <a:t>Substructure-</a:t>
            </a:r>
          </a:p>
          <a:p>
            <a:pPr lvl="1"/>
            <a:r>
              <a:rPr lang="en-US" dirty="0" smtClean="0"/>
              <a:t>portion below ground level</a:t>
            </a:r>
          </a:p>
          <a:p>
            <a:pPr lvl="1"/>
            <a:r>
              <a:rPr lang="en-US" dirty="0" smtClean="0"/>
              <a:t>   transmits the load of superstructure to the soil  </a:t>
            </a:r>
          </a:p>
          <a:p>
            <a:pPr lvl="1"/>
            <a:r>
              <a:rPr lang="en-US" dirty="0" smtClean="0"/>
              <a:t>foundation               </a:t>
            </a:r>
          </a:p>
          <a:p>
            <a:r>
              <a:rPr lang="en-US" dirty="0" smtClean="0"/>
              <a:t>Superstructure-</a:t>
            </a:r>
          </a:p>
          <a:p>
            <a:pPr lvl="1"/>
            <a:r>
              <a:rPr lang="en-US" dirty="0" smtClean="0"/>
              <a:t>Constructed </a:t>
            </a:r>
            <a:r>
              <a:rPr lang="en-US" smtClean="0"/>
              <a:t>above substructure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components of a building can be broadly summarized as follows:</a:t>
            </a:r>
          </a:p>
          <a:p>
            <a:r>
              <a:rPr lang="en-US" dirty="0" smtClean="0"/>
              <a:t>       Foundations</a:t>
            </a:r>
          </a:p>
          <a:p>
            <a:r>
              <a:rPr lang="en-US" dirty="0" smtClean="0"/>
              <a:t>       Walls</a:t>
            </a:r>
          </a:p>
          <a:p>
            <a:r>
              <a:rPr lang="en-US" dirty="0" smtClean="0"/>
              <a:t>       Floors</a:t>
            </a:r>
          </a:p>
          <a:p>
            <a:r>
              <a:rPr lang="en-US" dirty="0" smtClean="0"/>
              <a:t>      Doors and windows</a:t>
            </a:r>
          </a:p>
          <a:p>
            <a:r>
              <a:rPr lang="en-US" dirty="0" smtClean="0"/>
              <a:t>      Stairs</a:t>
            </a:r>
          </a:p>
          <a:p>
            <a:r>
              <a:rPr lang="en-US" dirty="0" smtClean="0"/>
              <a:t>      Roof</a:t>
            </a:r>
          </a:p>
          <a:p>
            <a:r>
              <a:rPr lang="en-US" dirty="0" smtClean="0"/>
              <a:t>     Services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en-US" b="1" dirty="0" smtClean="0"/>
              <a:t>FOUNDATIONS.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lowest part of a structure-</a:t>
            </a:r>
          </a:p>
          <a:p>
            <a:r>
              <a:rPr lang="en-US" dirty="0" smtClean="0"/>
              <a:t> below the ground level </a:t>
            </a:r>
          </a:p>
          <a:p>
            <a:r>
              <a:rPr lang="en-US" dirty="0" smtClean="0"/>
              <a:t>which is in direct contact with the ground</a:t>
            </a:r>
          </a:p>
          <a:p>
            <a:r>
              <a:rPr lang="en-US" dirty="0" smtClean="0"/>
              <a:t> transmits all dead, live and other loads to the soil beneath</a:t>
            </a:r>
          </a:p>
          <a:p>
            <a:r>
              <a:rPr lang="en-US" dirty="0" smtClean="0"/>
              <a:t> in a manner -do not stress the soil beyond its safe allowable bearing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function of the foundation - to spread the load from a building to the ground </a:t>
            </a:r>
          </a:p>
          <a:p>
            <a:r>
              <a:rPr lang="en-US" dirty="0" smtClean="0"/>
              <a:t>so that any movement that will occur do not cause damage to any part of the building</a:t>
            </a:r>
          </a:p>
          <a:p>
            <a:r>
              <a:rPr lang="en-US" dirty="0" smtClean="0"/>
              <a:t>should be strong </a:t>
            </a:r>
          </a:p>
          <a:p>
            <a:r>
              <a:rPr lang="en-US" dirty="0" smtClean="0"/>
              <a:t> It should be stable</a:t>
            </a:r>
          </a:p>
          <a:p>
            <a:r>
              <a:rPr lang="en-US" dirty="0" smtClean="0"/>
              <a:t>Stability dependent on </a:t>
            </a:r>
          </a:p>
          <a:p>
            <a:pPr lvl="1"/>
            <a:r>
              <a:rPr lang="en-US" dirty="0" smtClean="0"/>
              <a:t>the way in which the foundation transmits the load to the soil, </a:t>
            </a:r>
          </a:p>
          <a:p>
            <a:pPr lvl="1"/>
            <a:r>
              <a:rPr lang="en-US" dirty="0" smtClean="0"/>
              <a:t>&amp;the way in which the soil reacts.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Strength- influenced by the kind of materials used for its construction.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ig-b-3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135" y="1600200"/>
            <a:ext cx="602173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 descr="https://buildingtechnology.files.wordpress.com/2011/01/fdnforc.jpg?w=19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00200"/>
            <a:ext cx="5943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1DDFE-DF43-4582-BD60-EB51F8F32F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1021</Words>
  <Application>Microsoft Office PowerPoint</Application>
  <PresentationFormat>On-screen Show (4:3)</PresentationFormat>
  <Paragraphs>188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BUILDING COMPONENTS AND THEIR FUNCTIONS </vt:lpstr>
      <vt:lpstr>Buildings </vt:lpstr>
      <vt:lpstr>Building functions--</vt:lpstr>
      <vt:lpstr>Components of residential building and their functions</vt:lpstr>
      <vt:lpstr>Slide 5</vt:lpstr>
      <vt:lpstr>I. FOUNDATIONS. </vt:lpstr>
      <vt:lpstr>Foundation…..</vt:lpstr>
      <vt:lpstr>Slide 8</vt:lpstr>
      <vt:lpstr>Slide 9</vt:lpstr>
      <vt:lpstr>II. WALLS</vt:lpstr>
      <vt:lpstr>FUNCTIONS OF WALL….</vt:lpstr>
      <vt:lpstr>III. FLOORS</vt:lpstr>
      <vt:lpstr>Slide 13</vt:lpstr>
      <vt:lpstr>Floor….</vt:lpstr>
      <vt:lpstr>Floors….</vt:lpstr>
      <vt:lpstr>Criteria for calculating floor areas and height of structures</vt:lpstr>
      <vt:lpstr>Criteria for calculating floor areas and height of structures</vt:lpstr>
      <vt:lpstr>V. Doors &amp; windows</vt:lpstr>
      <vt:lpstr>Doors and windows……</vt:lpstr>
      <vt:lpstr>vi. Sills, lintels and weather shades</vt:lpstr>
      <vt:lpstr>Vii- ROOFS </vt:lpstr>
      <vt:lpstr>Roofs…..</vt:lpstr>
      <vt:lpstr>Viii-STEPS &amp; STAIRS</vt:lpstr>
      <vt:lpstr>Steps and stairs – satisfy……</vt:lpstr>
      <vt:lpstr>ix. FINISHES FOR WALLS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civil</dc:creator>
  <cp:lastModifiedBy>Admin</cp:lastModifiedBy>
  <cp:revision>55</cp:revision>
  <dcterms:created xsi:type="dcterms:W3CDTF">2015-08-17T06:33:03Z</dcterms:created>
  <dcterms:modified xsi:type="dcterms:W3CDTF">2015-09-11T06:58:56Z</dcterms:modified>
</cp:coreProperties>
</file>