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315" r:id="rId40"/>
    <p:sldId id="295" r:id="rId41"/>
    <p:sldId id="316" r:id="rId42"/>
    <p:sldId id="310" r:id="rId43"/>
    <p:sldId id="311" r:id="rId44"/>
    <p:sldId id="312" r:id="rId45"/>
    <p:sldId id="313" r:id="rId46"/>
    <p:sldId id="314" r:id="rId47"/>
    <p:sldId id="297" r:id="rId48"/>
    <p:sldId id="298" r:id="rId49"/>
    <p:sldId id="299" r:id="rId50"/>
    <p:sldId id="317" r:id="rId51"/>
    <p:sldId id="300" r:id="rId52"/>
    <p:sldId id="302" r:id="rId53"/>
    <p:sldId id="318" r:id="rId54"/>
    <p:sldId id="301" r:id="rId55"/>
    <p:sldId id="303" r:id="rId56"/>
    <p:sldId id="304" r:id="rId57"/>
    <p:sldId id="305" r:id="rId58"/>
    <p:sldId id="306" r:id="rId59"/>
    <p:sldId id="307" r:id="rId60"/>
    <p:sldId id="308" r:id="rId61"/>
    <p:sldId id="309"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933571-7CC4-4C4D-859E-384013F9FAAF}" type="datetimeFigureOut">
              <a:rPr lang="en-US" smtClean="0"/>
              <a:t>10/14/2015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9C2BAB-5CB6-4B40-BE07-006F20856FB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254AA4-28F2-4ED4-BBB6-103C19AB3965}" type="datetime1">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C7446D-993F-461C-B6F1-4D16D5E2BF94}" type="datetime1">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FBAC7B-6AFB-418F-8EC4-FCD433350D27}" type="datetime1">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83E59-DB36-4CA2-A20C-5F8BF2987C00}" type="datetime1">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4B9D9E-CFF4-4BBC-8FEF-0A66DEDBBCB2}" type="datetime1">
              <a:rPr lang="en-US" smtClean="0"/>
              <a:t>10/14/2015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EB41CE-EC72-47E3-AD3D-FDAD7ED948A5}" type="datetime1">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D1045A-2507-482E-B497-38455B2B298E}" type="datetime1">
              <a:rPr lang="en-US" smtClean="0"/>
              <a:t>10/14/2015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B7A260-26B8-4340-9834-12D3FE0E7240}" type="datetime1">
              <a:rPr lang="en-US" smtClean="0"/>
              <a:t>10/14/2015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440A2-54CC-40CC-9209-EFBCEC66C054}" type="datetime1">
              <a:rPr lang="en-US" smtClean="0"/>
              <a:t>10/14/2015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B528AE-3745-4510-9C69-7817B86BD7B8}" type="datetime1">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975676-25C5-4265-B039-0D529ADDDA2A}" type="datetime1">
              <a:rPr lang="en-US" smtClean="0"/>
              <a:t>10/14/2015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478D54-39C7-4E24-9D6F-EAD85D4C6B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9A593-2007-4F8A-BB8C-274BF1E91BBD}" type="datetime1">
              <a:rPr lang="en-US" smtClean="0"/>
              <a:t>10/14/2015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78D54-39C7-4E24-9D6F-EAD85D4C6B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Concrete" TargetMode="External"/><Relationship Id="rId2" Type="http://schemas.openxmlformats.org/officeDocument/2006/relationships/hyperlink" Target="https://en.wikipedia.org/wiki/Casting" TargetMode="External"/><Relationship Id="rId1" Type="http://schemas.openxmlformats.org/officeDocument/2006/relationships/slideLayout" Target="../slideLayouts/slideLayout2.xml"/><Relationship Id="rId6" Type="http://schemas.openxmlformats.org/officeDocument/2006/relationships/hyperlink" Target="https://en.wikipedia.org/wiki/Gravel" TargetMode="External"/><Relationship Id="rId5" Type="http://schemas.openxmlformats.org/officeDocument/2006/relationships/hyperlink" Target="https://en.wikipedia.org/wiki/Construction_aggregate" TargetMode="External"/><Relationship Id="rId4" Type="http://schemas.openxmlformats.org/officeDocument/2006/relationships/hyperlink" Target="https://en.wikipedia.org/wiki/Portland_cement"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www.madehow.com/knowledge/Stonemasonry.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madehow.com/knowledge/Volcano.html"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s://en.wikipedia.org/wiki/Building_insulation" TargetMode="External"/><Relationship Id="rId2" Type="http://schemas.openxmlformats.org/officeDocument/2006/relationships/hyperlink" Target="https://en.wikipedia.org/wiki/Weight" TargetMode="External"/><Relationship Id="rId1" Type="http://schemas.openxmlformats.org/officeDocument/2006/relationships/slideLayout" Target="../slideLayouts/slideLayout2.xml"/><Relationship Id="rId5" Type="http://schemas.openxmlformats.org/officeDocument/2006/relationships/hyperlink" Target="https://en.wikipedia.org/wiki/Nominal_size" TargetMode="External"/><Relationship Id="rId4" Type="http://schemas.openxmlformats.org/officeDocument/2006/relationships/hyperlink" Target="https://en.wikipedia.org/wiki/Masonry"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en.wikipedia.org/wiki/Tensile_strength" TargetMode="External"/><Relationship Id="rId2" Type="http://schemas.openxmlformats.org/officeDocument/2006/relationships/hyperlink" Target="https://en.wikipedia.org/wiki/Grout" TargetMode="External"/><Relationship Id="rId1" Type="http://schemas.openxmlformats.org/officeDocument/2006/relationships/slideLayout" Target="../slideLayouts/slideLayout2.xml"/><Relationship Id="rId4" Type="http://schemas.openxmlformats.org/officeDocument/2006/relationships/hyperlink" Target="https://en.wikipedia.org/wiki/Wind_load"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en.wikipedia.org/wiki/Lintel" TargetMode="External"/><Relationship Id="rId2" Type="http://schemas.openxmlformats.org/officeDocument/2006/relationships/hyperlink" Target="https://en.wikipedia.org/wiki/Bond_beam" TargetMode="External"/><Relationship Id="rId1" Type="http://schemas.openxmlformats.org/officeDocument/2006/relationships/slideLayout" Target="../slideLayouts/slideLayout7.xml"/><Relationship Id="rId4" Type="http://schemas.openxmlformats.org/officeDocument/2006/relationships/hyperlink" Target="https://en.wikipedia.org/wiki/Expansion_join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en.wikipedia.org/wiki/Concrete_masonry_unit"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en.wikipedia.org/wiki/Mortar_(masonry)"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hyperlink" Target="https://en.wikipedia.org/wiki/Steel_frame" TargetMode="External"/><Relationship Id="rId3" Type="http://schemas.openxmlformats.org/officeDocument/2006/relationships/hyperlink" Target="https://en.wikipedia.org/wiki/Rebar" TargetMode="External"/><Relationship Id="rId7" Type="http://schemas.openxmlformats.org/officeDocument/2006/relationships/hyperlink" Target="https://en.wikipedia.org/wiki/Tilt_slab" TargetMode="External"/><Relationship Id="rId2" Type="http://schemas.openxmlformats.org/officeDocument/2006/relationships/hyperlink" Target="https://en.wikipedia.org/wiki/Reinforced_concrete" TargetMode="External"/><Relationship Id="rId1" Type="http://schemas.openxmlformats.org/officeDocument/2006/relationships/slideLayout" Target="../slideLayouts/slideLayout2.xml"/><Relationship Id="rId6" Type="http://schemas.openxmlformats.org/officeDocument/2006/relationships/hyperlink" Target="https://en.wikipedia.org/wiki/I-beam" TargetMode="External"/><Relationship Id="rId5" Type="http://schemas.openxmlformats.org/officeDocument/2006/relationships/hyperlink" Target="https://en.wikipedia.org/wiki/Foundation_(architecture)" TargetMode="External"/><Relationship Id="rId4" Type="http://schemas.openxmlformats.org/officeDocument/2006/relationships/hyperlink" Target="https://en.wikipedia.org/wiki/Load-bear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BRICKS</a:t>
            </a:r>
            <a:endParaRPr lang="en-US" dirty="0"/>
          </a:p>
        </p:txBody>
      </p:sp>
      <p:sp>
        <p:nvSpPr>
          <p:cNvPr id="5" name="Content Placeholder 4"/>
          <p:cNvSpPr>
            <a:spLocks noGrp="1"/>
          </p:cNvSpPr>
          <p:nvPr>
            <p:ph idx="1"/>
          </p:nvPr>
        </p:nvSpPr>
        <p:spPr/>
        <p:txBody>
          <a:bodyPr>
            <a:normAutofit fontScale="92500" lnSpcReduction="10000"/>
          </a:bodyPr>
          <a:lstStyle/>
          <a:p>
            <a:r>
              <a:rPr lang="en-US" b="1" dirty="0" smtClean="0"/>
              <a:t>Brick-</a:t>
            </a:r>
            <a:r>
              <a:rPr lang="en-US" dirty="0"/>
              <a:t> structural clay products, manufactured as standard units, used in building construction</a:t>
            </a:r>
            <a:r>
              <a:rPr lang="en-US" dirty="0" smtClean="0"/>
              <a:t>.</a:t>
            </a:r>
          </a:p>
          <a:p>
            <a:r>
              <a:rPr lang="en-US" dirty="0" smtClean="0"/>
              <a:t>Oldest building material</a:t>
            </a:r>
          </a:p>
          <a:p>
            <a:r>
              <a:rPr lang="en-US" dirty="0" smtClean="0"/>
              <a:t>Leading building material- because of its strength, low cost and easy availability</a:t>
            </a:r>
          </a:p>
          <a:p>
            <a:r>
              <a:rPr lang="en-US" dirty="0" smtClean="0"/>
              <a:t>Made from soil- hence properties depends on properties of soil.</a:t>
            </a:r>
          </a:p>
          <a:p>
            <a:r>
              <a:rPr lang="en-US" dirty="0" smtClean="0"/>
              <a:t>Great wall of China –made from both country burnt and sundried bricks.</a:t>
            </a:r>
          </a:p>
          <a:p>
            <a:endParaRPr lang="en-US" dirty="0"/>
          </a:p>
        </p:txBody>
      </p:sp>
      <p:sp>
        <p:nvSpPr>
          <p:cNvPr id="6" name="Slide Number Placeholder 5"/>
          <p:cNvSpPr>
            <a:spLocks noGrp="1"/>
          </p:cNvSpPr>
          <p:nvPr>
            <p:ph type="sldNum" sz="quarter" idx="12"/>
          </p:nvPr>
        </p:nvSpPr>
        <p:spPr/>
        <p:txBody>
          <a:bodyPr/>
          <a:lstStyle/>
          <a:p>
            <a:fld id="{A6478D54-39C7-4E24-9D6F-EAD85D4C6B0A}"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1. Strength</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r>
              <a:rPr lang="en-US" dirty="0" smtClean="0"/>
              <a:t>Bricks are well-known for their high compressive strength. Their compressive strength depends on:</a:t>
            </a:r>
          </a:p>
          <a:p>
            <a:r>
              <a:rPr lang="en-US" dirty="0" smtClean="0"/>
              <a:t>the raw materials used,</a:t>
            </a:r>
          </a:p>
          <a:p>
            <a:r>
              <a:rPr lang="en-US" dirty="0" smtClean="0"/>
              <a:t>the manufacturing process, and</a:t>
            </a:r>
          </a:p>
          <a:p>
            <a:r>
              <a:rPr lang="en-US" dirty="0" smtClean="0"/>
              <a:t>the shape and size.</a:t>
            </a:r>
          </a:p>
          <a:p>
            <a:r>
              <a:rPr lang="en-US" dirty="0" smtClean="0"/>
              <a:t>Bricks made by a de-aerated extruder and fired to sufficiently high temperature can easily withstand a compressive pressure exceeding 28 N/mm</a:t>
            </a:r>
            <a:r>
              <a:rPr lang="en-US" baseline="30000" dirty="0" smtClean="0"/>
              <a:t>2</a:t>
            </a:r>
            <a:r>
              <a:rPr lang="en-US" dirty="0" smtClean="0"/>
              <a:t> (4,000 psi). They are suitable for almost all structural building applications</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i="1" dirty="0" smtClean="0"/>
              <a:t>2.Aesthetic appeal</a:t>
            </a:r>
            <a:endParaRPr lang="en-US" sz="3200" dirty="0"/>
          </a:p>
        </p:txBody>
      </p:sp>
      <p:sp>
        <p:nvSpPr>
          <p:cNvPr id="3" name="Content Placeholder 2"/>
          <p:cNvSpPr>
            <a:spLocks noGrp="1"/>
          </p:cNvSpPr>
          <p:nvPr>
            <p:ph idx="1"/>
          </p:nvPr>
        </p:nvSpPr>
        <p:spPr>
          <a:xfrm>
            <a:off x="457200" y="1066800"/>
            <a:ext cx="8229600" cy="5410200"/>
          </a:xfrm>
        </p:spPr>
        <p:txBody>
          <a:bodyPr>
            <a:normAutofit fontScale="85000" lnSpcReduction="20000"/>
          </a:bodyPr>
          <a:lstStyle/>
          <a:p>
            <a:r>
              <a:rPr lang="en-US" dirty="0" smtClean="0"/>
              <a:t>Brick </a:t>
            </a:r>
            <a:r>
              <a:rPr lang="en-US" dirty="0"/>
              <a:t>possesses the natural and pleasant </a:t>
            </a:r>
            <a:r>
              <a:rPr lang="en-US" dirty="0" err="1"/>
              <a:t>colours</a:t>
            </a:r>
            <a:r>
              <a:rPr lang="en-US" dirty="0"/>
              <a:t> of burnt clay. </a:t>
            </a:r>
            <a:endParaRPr lang="en-US" dirty="0" smtClean="0"/>
          </a:p>
          <a:p>
            <a:r>
              <a:rPr lang="en-US" dirty="0" smtClean="0"/>
              <a:t>Its </a:t>
            </a:r>
            <a:r>
              <a:rPr lang="en-US" dirty="0" err="1"/>
              <a:t>colour</a:t>
            </a:r>
            <a:r>
              <a:rPr lang="en-US" dirty="0"/>
              <a:t> formation is achieved through a complicate physical chemical reaction during the firing process. </a:t>
            </a:r>
            <a:endParaRPr lang="en-US" dirty="0" smtClean="0"/>
          </a:p>
          <a:p>
            <a:r>
              <a:rPr lang="en-US" dirty="0" smtClean="0"/>
              <a:t>In </a:t>
            </a:r>
            <a:r>
              <a:rPr lang="en-US" dirty="0"/>
              <a:t>contrast to </a:t>
            </a:r>
            <a:r>
              <a:rPr lang="en-US" dirty="0" err="1"/>
              <a:t>colour</a:t>
            </a:r>
            <a:r>
              <a:rPr lang="en-US" dirty="0"/>
              <a:t> of stained body, brick </a:t>
            </a:r>
            <a:r>
              <a:rPr lang="en-US" dirty="0" err="1"/>
              <a:t>colour</a:t>
            </a:r>
            <a:r>
              <a:rPr lang="en-US" dirty="0"/>
              <a:t> is permanent and will not be faded during weathering process. </a:t>
            </a:r>
            <a:endParaRPr lang="en-US" dirty="0" smtClean="0"/>
          </a:p>
          <a:p>
            <a:r>
              <a:rPr lang="en-US" dirty="0" smtClean="0"/>
              <a:t>Different </a:t>
            </a:r>
            <a:r>
              <a:rPr lang="en-US" dirty="0"/>
              <a:t>clay compositions, firing temperatures or kiln atmosphere can lead to different </a:t>
            </a:r>
            <a:r>
              <a:rPr lang="en-US" dirty="0" err="1"/>
              <a:t>colours</a:t>
            </a:r>
            <a:r>
              <a:rPr lang="en-US" dirty="0"/>
              <a:t> of the burnt products. </a:t>
            </a:r>
            <a:endParaRPr lang="en-US" dirty="0" smtClean="0"/>
          </a:p>
          <a:p>
            <a:r>
              <a:rPr lang="en-US" dirty="0" smtClean="0"/>
              <a:t>By </a:t>
            </a:r>
            <a:r>
              <a:rPr lang="en-US" dirty="0"/>
              <a:t>proper control of these factors, bricks can be made to exhibit endless variety of natural and attractive </a:t>
            </a:r>
            <a:r>
              <a:rPr lang="en-US" dirty="0" err="1"/>
              <a:t>colours</a:t>
            </a:r>
            <a:r>
              <a:rPr lang="en-US" dirty="0"/>
              <a:t>.</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Besides its richness in </a:t>
            </a:r>
            <a:r>
              <a:rPr lang="en-US" dirty="0" err="1" smtClean="0"/>
              <a:t>colour</a:t>
            </a:r>
            <a:r>
              <a:rPr lang="en-US" dirty="0" smtClean="0"/>
              <a:t>, bricks can be made to various textures. </a:t>
            </a:r>
          </a:p>
          <a:p>
            <a:r>
              <a:rPr lang="en-US" dirty="0" smtClean="0"/>
              <a:t>It is the combination of </a:t>
            </a:r>
            <a:r>
              <a:rPr lang="en-US" dirty="0" err="1" smtClean="0"/>
              <a:t>colour</a:t>
            </a:r>
            <a:r>
              <a:rPr lang="en-US" dirty="0" smtClean="0"/>
              <a:t> and texture that gives brick such distinctive feature which is everlasting and meadows with age.</a:t>
            </a:r>
          </a:p>
          <a:p>
            <a:r>
              <a:rPr lang="en-US" dirty="0" smtClean="0"/>
              <a:t> In view of the high cost to maintain the appearance of a building, the unique features of brick become an unparalleled advantage to housing design.</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3 Porosity</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Autofit/>
          </a:bodyPr>
          <a:lstStyle/>
          <a:p>
            <a:r>
              <a:rPr lang="en-US" sz="2400" dirty="0" smtClean="0"/>
              <a:t>Porosity of building material is an important factor to consider in respect its performance and applications.</a:t>
            </a:r>
          </a:p>
          <a:p>
            <a:r>
              <a:rPr lang="en-US" sz="2400" dirty="0" smtClean="0"/>
              <a:t> </a:t>
            </a:r>
            <a:r>
              <a:rPr lang="en-US" sz="2400" dirty="0"/>
              <a:t>the porosity of brick is attributed to its fine capillaries. </a:t>
            </a:r>
            <a:endParaRPr lang="en-US" sz="2400" dirty="0" smtClean="0"/>
          </a:p>
          <a:p>
            <a:r>
              <a:rPr lang="en-US" sz="2400" dirty="0" smtClean="0"/>
              <a:t>By </a:t>
            </a:r>
            <a:r>
              <a:rPr lang="en-US" sz="2400" dirty="0"/>
              <a:t>virtue of the capillary effect, the rate of moisture transport in the brick is ten times faster than in other building materials. </a:t>
            </a:r>
            <a:endParaRPr lang="en-US" sz="2400" dirty="0" smtClean="0"/>
          </a:p>
          <a:p>
            <a:r>
              <a:rPr lang="en-US" sz="2400" dirty="0" smtClean="0"/>
              <a:t>Moisture </a:t>
            </a:r>
            <a:r>
              <a:rPr lang="en-US" sz="2400" dirty="0"/>
              <a:t>is released during day-time and re-absorbed during night-time</a:t>
            </a:r>
            <a:r>
              <a:rPr lang="en-US" sz="2400" dirty="0" smtClean="0"/>
              <a:t>.</a:t>
            </a:r>
          </a:p>
          <a:p>
            <a:r>
              <a:rPr lang="en-US" sz="2400" dirty="0" smtClean="0"/>
              <a:t> The </a:t>
            </a:r>
            <a:r>
              <a:rPr lang="en-US" sz="2400" dirty="0"/>
              <a:t>ability to release and re-absorb moisture (a "breathing" process) by capillary effect is one of the most useful properties of brick that helps to regulate the temperature and humidity of atmosphere in a house. </a:t>
            </a:r>
            <a:endParaRPr lang="en-US" sz="2400" dirty="0" smtClean="0"/>
          </a:p>
          <a:p>
            <a:r>
              <a:rPr lang="en-US" sz="2400" dirty="0" smtClean="0"/>
              <a:t>This </a:t>
            </a:r>
            <a:r>
              <a:rPr lang="en-US" sz="2400" dirty="0"/>
              <a:t>distinctive property makes brick an admirable building material, particularly suitable for houses in the tropics. </a:t>
            </a:r>
            <a:endParaRPr lang="en-US" sz="2400" dirty="0" smtClean="0"/>
          </a:p>
          <a:p>
            <a:r>
              <a:rPr lang="en-US" sz="2400" dirty="0" smtClean="0"/>
              <a:t/>
            </a:r>
            <a:br>
              <a:rPr lang="en-US" sz="2400" dirty="0" smtClean="0"/>
            </a:br>
            <a:r>
              <a:rPr lang="en-US" sz="2400" dirty="0" smtClean="0"/>
              <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Autofit/>
          </a:bodyPr>
          <a:lstStyle/>
          <a:p>
            <a:r>
              <a:rPr lang="en-US" sz="2800" dirty="0" smtClean="0"/>
              <a:t>Experiment results show that bricks with water absorption rate at 8% is 10 times more durable in resisting salt attack than that with water absorption rate at 20%. </a:t>
            </a:r>
          </a:p>
          <a:p>
            <a:pPr>
              <a:buNone/>
            </a:pPr>
            <a:endParaRPr lang="en-US" sz="2800" dirty="0" smtClean="0"/>
          </a:p>
          <a:p>
            <a:r>
              <a:rPr lang="en-US" sz="2800" dirty="0" smtClean="0"/>
              <a:t>Well burnt brick has a normal water absorption rate less than 10% in contrast to that of concrete block and cement mortar exceeding 15%. </a:t>
            </a:r>
          </a:p>
          <a:p>
            <a:r>
              <a:rPr lang="en-US" sz="2800" dirty="0" smtClean="0"/>
              <a:t>This explains why brick walls require comparatively minimum maintenance in the course of time.</a:t>
            </a:r>
          </a:p>
          <a:p>
            <a:r>
              <a:rPr lang="en-US" sz="2800" dirty="0" smtClean="0"/>
              <a:t>To mitigate the adverse effects but at the same time retain the advantages associated with porosity, the rate of water absorption of facing bricks for masonry brickwork should preferable be maintained around 10%.</a:t>
            </a:r>
            <a:r>
              <a:rPr lang="en-US" sz="2400" dirty="0" smtClean="0"/>
              <a:t/>
            </a:r>
            <a:br>
              <a:rPr lang="en-US" sz="2400" dirty="0" smtClean="0"/>
            </a:br>
            <a:r>
              <a:rPr lang="en-US" sz="2400" dirty="0" smtClean="0"/>
              <a:t/>
            </a:r>
            <a:br>
              <a:rPr lang="en-US" sz="2400" dirty="0" smtClean="0"/>
            </a:br>
            <a:endParaRPr lang="en-US" sz="2400"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3600" b="1" i="1" dirty="0" smtClean="0"/>
              <a:t>Fire Resistance</a:t>
            </a:r>
            <a:endParaRPr lang="en-US" sz="3600" dirty="0"/>
          </a:p>
        </p:txBody>
      </p:sp>
      <p:sp>
        <p:nvSpPr>
          <p:cNvPr id="3" name="Content Placeholder 2"/>
          <p:cNvSpPr>
            <a:spLocks noGrp="1"/>
          </p:cNvSpPr>
          <p:nvPr>
            <p:ph idx="1"/>
          </p:nvPr>
        </p:nvSpPr>
        <p:spPr>
          <a:xfrm>
            <a:off x="457200" y="990600"/>
            <a:ext cx="8229600" cy="5486400"/>
          </a:xfrm>
        </p:spPr>
        <p:txBody>
          <a:bodyPr>
            <a:normAutofit fontScale="40000" lnSpcReduction="20000"/>
          </a:bodyPr>
          <a:lstStyle/>
          <a:p>
            <a:r>
              <a:rPr lang="en-US" sz="7000" dirty="0" smtClean="0"/>
              <a:t>Brick </a:t>
            </a:r>
            <a:r>
              <a:rPr lang="en-US" sz="7000" dirty="0"/>
              <a:t>is inherent with excellent fire resistance. </a:t>
            </a:r>
            <a:endParaRPr lang="en-US" sz="7000" dirty="0" smtClean="0"/>
          </a:p>
          <a:p>
            <a:r>
              <a:rPr lang="en-US" sz="7000" dirty="0" smtClean="0"/>
              <a:t>A </a:t>
            </a:r>
            <a:r>
              <a:rPr lang="en-US" sz="7000" dirty="0"/>
              <a:t>100 mm brickwork with 12.5 mm normal plastering will provide a fire-resistance of 2 hours and a 200 mm non-plastered brickwork will give a maximum rating of 6 hours for non-load bearing purposes. </a:t>
            </a:r>
            <a:endParaRPr lang="en-US" sz="7000" dirty="0" smtClean="0"/>
          </a:p>
          <a:p>
            <a:endParaRPr lang="en-US" sz="7000" dirty="0"/>
          </a:p>
          <a:p>
            <a:r>
              <a:rPr lang="en-US" sz="7000" dirty="0" smtClean="0"/>
              <a:t>Brick </a:t>
            </a:r>
            <a:r>
              <a:rPr lang="en-US" sz="7000" dirty="0"/>
              <a:t>can support considerable load even when heated to 1000</a:t>
            </a:r>
            <a:r>
              <a:rPr lang="en-US" sz="7000" baseline="30000" dirty="0"/>
              <a:t>o</a:t>
            </a:r>
            <a:r>
              <a:rPr lang="en-US" sz="7000" dirty="0"/>
              <a:t>C in contrast to concrete wall at only up to 450</a:t>
            </a:r>
            <a:r>
              <a:rPr lang="en-US" sz="7000" baseline="30000" dirty="0"/>
              <a:t>o</a:t>
            </a:r>
            <a:r>
              <a:rPr lang="en-US" sz="7000" dirty="0"/>
              <a:t>C due to loss of water of hydration</a:t>
            </a:r>
            <a:r>
              <a:rPr lang="en-US" sz="7000" dirty="0" smtClean="0"/>
              <a:t>.</a:t>
            </a:r>
          </a:p>
          <a:p>
            <a:pPr>
              <a:buNone/>
            </a:pPr>
            <a:endParaRPr lang="en-US" sz="7000" dirty="0" smtClean="0"/>
          </a:p>
          <a:p>
            <a:r>
              <a:rPr lang="en-US" sz="7000" dirty="0" smtClean="0"/>
              <a:t>It is a fact that the non-combustibility of brick helps to promote its use in building houses against fire. </a:t>
            </a:r>
          </a:p>
          <a:p>
            <a:endParaRPr lang="en-US" sz="4500" dirty="0" smtClean="0"/>
          </a:p>
          <a:p>
            <a:pPr>
              <a:buNone/>
            </a:pP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lstStyle/>
          <a:p>
            <a:r>
              <a:rPr lang="en-US" b="1" i="1" dirty="0"/>
              <a:t>5 Sound Insulation</a:t>
            </a:r>
            <a:r>
              <a:rPr lang="en-US" dirty="0" smtClean="0"/>
              <a:t/>
            </a:r>
            <a:br>
              <a:rPr lang="en-US" dirty="0" smtClean="0"/>
            </a:br>
            <a:r>
              <a:rPr lang="en-US" dirty="0"/>
              <a:t>Brick wall shows good insulation property due to its dense structure. </a:t>
            </a:r>
            <a:endParaRPr lang="en-US" dirty="0" smtClean="0"/>
          </a:p>
          <a:p>
            <a:r>
              <a:rPr lang="en-US" dirty="0" smtClean="0"/>
              <a:t>The </a:t>
            </a:r>
            <a:r>
              <a:rPr lang="en-US" dirty="0"/>
              <a:t>sound insulation of brickwork is generally </a:t>
            </a:r>
            <a:endParaRPr lang="en-US" dirty="0" smtClean="0"/>
          </a:p>
          <a:p>
            <a:pPr>
              <a:buNone/>
            </a:pPr>
            <a:r>
              <a:rPr lang="en-US" dirty="0" smtClean="0"/>
              <a:t>- 45 </a:t>
            </a:r>
            <a:r>
              <a:rPr lang="en-US" dirty="0"/>
              <a:t>decibels for a 4-1/2 in. thickness </a:t>
            </a:r>
            <a:endParaRPr lang="en-US" dirty="0" smtClean="0"/>
          </a:p>
          <a:p>
            <a:pPr>
              <a:buNone/>
            </a:pPr>
            <a:r>
              <a:rPr lang="en-US" dirty="0" smtClean="0"/>
              <a:t>- </a:t>
            </a:r>
            <a:r>
              <a:rPr lang="en-US" dirty="0"/>
              <a:t>50 decibels for a 9-in. thickness for the frequency range of 200 to 2,000 Hz.</a:t>
            </a:r>
          </a:p>
        </p:txBody>
      </p:sp>
      <p:sp>
        <p:nvSpPr>
          <p:cNvPr id="4" name="Slide Number Placeholder 3"/>
          <p:cNvSpPr>
            <a:spLocks noGrp="1"/>
          </p:cNvSpPr>
          <p:nvPr>
            <p:ph type="sldNum" sz="quarter" idx="12"/>
          </p:nvPr>
        </p:nvSpPr>
        <p:spPr/>
        <p:txBody>
          <a:bodyPr/>
          <a:lstStyle/>
          <a:p>
            <a:fld id="{A6478D54-39C7-4E24-9D6F-EAD85D4C6B0A}"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i="1" dirty="0" smtClean="0"/>
              <a:t>6. Thermal Insulation</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r>
              <a:rPr lang="en-US" dirty="0" smtClean="0"/>
              <a:t>Brick </a:t>
            </a:r>
            <a:r>
              <a:rPr lang="en-US" dirty="0"/>
              <a:t>generally exhibits better thermal insulation property than other building materials like concrete. </a:t>
            </a:r>
            <a:endParaRPr lang="en-US" dirty="0" smtClean="0"/>
          </a:p>
          <a:p>
            <a:r>
              <a:rPr lang="en-US" dirty="0" smtClean="0"/>
              <a:t>Perforation </a:t>
            </a:r>
            <a:r>
              <a:rPr lang="en-US" dirty="0"/>
              <a:t>can improve the thermal insulation property of bricks to some extent</a:t>
            </a:r>
            <a:r>
              <a:rPr lang="en-US" dirty="0" smtClean="0"/>
              <a:t>.</a:t>
            </a:r>
          </a:p>
          <a:p>
            <a:r>
              <a:rPr lang="en-US" dirty="0" smtClean="0"/>
              <a:t> </a:t>
            </a:r>
            <a:r>
              <a:rPr lang="en-US" dirty="0"/>
              <a:t>Besides, the mass and moisture of bricks help to keep the temperature inside the house relatively constant. </a:t>
            </a:r>
            <a:endParaRPr lang="en-US" dirty="0" smtClean="0"/>
          </a:p>
        </p:txBody>
      </p:sp>
      <p:sp>
        <p:nvSpPr>
          <p:cNvPr id="4" name="Slide Number Placeholder 3"/>
          <p:cNvSpPr>
            <a:spLocks noGrp="1"/>
          </p:cNvSpPr>
          <p:nvPr>
            <p:ph type="sldNum" sz="quarter" idx="12"/>
          </p:nvPr>
        </p:nvSpPr>
        <p:spPr/>
        <p:txBody>
          <a:bodyPr/>
          <a:lstStyle/>
          <a:p>
            <a:fld id="{A6478D54-39C7-4E24-9D6F-EAD85D4C6B0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 other words, bricks absorb and release heat slowly and thus keep the house cool during daytime and warm during nighttime.</a:t>
            </a:r>
            <a:br>
              <a:rPr lang="en-US" dirty="0" smtClean="0"/>
            </a:br>
            <a:endParaRPr lang="en-US" dirty="0" smtClean="0"/>
          </a:p>
          <a:p>
            <a:r>
              <a:rPr lang="en-US" dirty="0" smtClean="0"/>
              <a:t>Energy saving of a brick house is remarkable. </a:t>
            </a:r>
          </a:p>
          <a:p>
            <a:r>
              <a:rPr lang="en-US" dirty="0" smtClean="0"/>
              <a:t>A study commissioned by the Brick Institute of America had demonstrated that a brick house can save energy up to 30% when compared to that built of wood.</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Typical Thermal Conductivities of Various Building Materials</a:t>
            </a:r>
            <a:r>
              <a:rPr lang="en-US" dirty="0"/>
              <a:t> </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table">
            <a:tbl>
              <a:tblPr firstRow="1" bandRow="1">
                <a:tableStyleId>{5C22544A-7EE6-4342-B048-85BDC9FD1C3A}</a:tableStyleId>
              </a:tblPr>
              <a:tblGrid>
                <a:gridCol w="2743200"/>
                <a:gridCol w="2743200"/>
                <a:gridCol w="2743200"/>
              </a:tblGrid>
              <a:tr h="415710">
                <a:tc>
                  <a:txBody>
                    <a:bodyPr/>
                    <a:lstStyle/>
                    <a:p>
                      <a:pPr algn="ctr"/>
                      <a:r>
                        <a:rPr lang="en-US" dirty="0">
                          <a:latin typeface="Arial"/>
                        </a:rPr>
                        <a:t>Material</a:t>
                      </a:r>
                    </a:p>
                  </a:txBody>
                  <a:tcPr marL="15240" marR="15240" marT="15240" marB="15240" anchor="ctr"/>
                </a:tc>
                <a:tc>
                  <a:txBody>
                    <a:bodyPr/>
                    <a:lstStyle/>
                    <a:p>
                      <a:pPr algn="ctr"/>
                      <a:r>
                        <a:rPr lang="en-US">
                          <a:latin typeface="Arial"/>
                        </a:rPr>
                        <a:t>Btu/(sq.ft.-hr-F/in.)</a:t>
                      </a:r>
                    </a:p>
                  </a:txBody>
                  <a:tcPr marL="15240" marR="15240" marT="15240" marB="15240" anchor="ctr"/>
                </a:tc>
                <a:tc>
                  <a:txBody>
                    <a:bodyPr/>
                    <a:lstStyle/>
                    <a:p>
                      <a:pPr algn="ctr"/>
                      <a:r>
                        <a:rPr lang="en-US">
                          <a:latin typeface="Arial"/>
                        </a:rPr>
                        <a:t>W/mK</a:t>
                      </a:r>
                    </a:p>
                  </a:txBody>
                  <a:tcPr marL="15240" marR="15240" marT="15240" marB="15240" anchor="ctr"/>
                </a:tc>
              </a:tr>
              <a:tr h="649191">
                <a:tc>
                  <a:txBody>
                    <a:bodyPr/>
                    <a:lstStyle/>
                    <a:p>
                      <a:pPr algn="l"/>
                      <a:r>
                        <a:rPr lang="en-US" dirty="0">
                          <a:latin typeface="Arial"/>
                        </a:rPr>
                        <a:t>Sand &amp; gravel aggregate (dry)</a:t>
                      </a:r>
                    </a:p>
                  </a:txBody>
                  <a:tcPr marL="15240" marR="15240" marT="15240" marB="15240" anchor="ctr"/>
                </a:tc>
                <a:tc>
                  <a:txBody>
                    <a:bodyPr/>
                    <a:lstStyle/>
                    <a:p>
                      <a:pPr algn="ctr"/>
                      <a:r>
                        <a:rPr lang="en-US">
                          <a:latin typeface="Arial"/>
                        </a:rPr>
                        <a:t>9.0</a:t>
                      </a:r>
                    </a:p>
                  </a:txBody>
                  <a:tcPr marL="15240" marR="15240" marT="15240" marB="15240" anchor="ctr"/>
                </a:tc>
                <a:tc>
                  <a:txBody>
                    <a:bodyPr/>
                    <a:lstStyle/>
                    <a:p>
                      <a:pPr algn="ctr"/>
                      <a:r>
                        <a:rPr lang="en-US">
                          <a:latin typeface="Arial"/>
                        </a:rPr>
                        <a:t>1.30</a:t>
                      </a:r>
                    </a:p>
                  </a:txBody>
                  <a:tcPr marL="15240" marR="15240" marT="15240" marB="15240" anchor="ctr"/>
                </a:tc>
              </a:tr>
              <a:tr h="415710">
                <a:tc>
                  <a:txBody>
                    <a:bodyPr/>
                    <a:lstStyle/>
                    <a:p>
                      <a:pPr algn="l"/>
                      <a:r>
                        <a:rPr lang="en-US">
                          <a:latin typeface="Arial"/>
                        </a:rPr>
                        <a:t>Cement Mortar</a:t>
                      </a:r>
                    </a:p>
                  </a:txBody>
                  <a:tcPr marL="15240" marR="15240" marT="15240" marB="15240" anchor="ctr"/>
                </a:tc>
                <a:tc>
                  <a:txBody>
                    <a:bodyPr/>
                    <a:lstStyle/>
                    <a:p>
                      <a:pPr algn="ctr"/>
                      <a:r>
                        <a:rPr lang="en-US">
                          <a:latin typeface="Arial"/>
                        </a:rPr>
                        <a:t>5.0</a:t>
                      </a:r>
                    </a:p>
                  </a:txBody>
                  <a:tcPr marL="15240" marR="15240" marT="15240" marB="15240" anchor="ctr"/>
                </a:tc>
                <a:tc>
                  <a:txBody>
                    <a:bodyPr/>
                    <a:lstStyle/>
                    <a:p>
                      <a:pPr algn="ctr"/>
                      <a:r>
                        <a:rPr lang="en-US">
                          <a:latin typeface="Arial"/>
                        </a:rPr>
                        <a:t>0.70</a:t>
                      </a:r>
                    </a:p>
                  </a:txBody>
                  <a:tcPr marL="15240" marR="15240" marT="15240" marB="15240" anchor="ctr"/>
                </a:tc>
              </a:tr>
              <a:tr h="415710">
                <a:tc>
                  <a:txBody>
                    <a:bodyPr/>
                    <a:lstStyle/>
                    <a:p>
                      <a:pPr algn="l"/>
                      <a:r>
                        <a:rPr lang="en-US">
                          <a:latin typeface="Arial"/>
                        </a:rPr>
                        <a:t>Concrete (1:4)</a:t>
                      </a:r>
                    </a:p>
                  </a:txBody>
                  <a:tcPr marL="15240" marR="15240" marT="15240" marB="15240" anchor="ctr"/>
                </a:tc>
                <a:tc>
                  <a:txBody>
                    <a:bodyPr/>
                    <a:lstStyle/>
                    <a:p>
                      <a:pPr algn="ctr"/>
                      <a:r>
                        <a:rPr lang="en-US">
                          <a:latin typeface="Arial"/>
                        </a:rPr>
                        <a:t>5.28</a:t>
                      </a:r>
                    </a:p>
                  </a:txBody>
                  <a:tcPr marL="15240" marR="15240" marT="15240" marB="15240" anchor="ctr"/>
                </a:tc>
                <a:tc>
                  <a:txBody>
                    <a:bodyPr/>
                    <a:lstStyle/>
                    <a:p>
                      <a:pPr algn="ctr"/>
                      <a:r>
                        <a:rPr lang="en-US">
                          <a:latin typeface="Arial"/>
                        </a:rPr>
                        <a:t>0.77</a:t>
                      </a:r>
                    </a:p>
                  </a:txBody>
                  <a:tcPr marL="15240" marR="15240" marT="15240" marB="15240" anchor="ctr"/>
                </a:tc>
              </a:tr>
              <a:tr h="649191">
                <a:tc>
                  <a:txBody>
                    <a:bodyPr/>
                    <a:lstStyle/>
                    <a:p>
                      <a:pPr algn="l"/>
                      <a:r>
                        <a:rPr lang="en-US" dirty="0">
                          <a:latin typeface="Arial"/>
                        </a:rPr>
                        <a:t>Concrete Block (1:5) (four Oval-core)</a:t>
                      </a:r>
                    </a:p>
                  </a:txBody>
                  <a:tcPr marL="15240" marR="15240" marT="15240" marB="15240" anchor="ctr"/>
                </a:tc>
                <a:tc>
                  <a:txBody>
                    <a:bodyPr/>
                    <a:lstStyle/>
                    <a:p>
                      <a:pPr algn="ctr"/>
                      <a:r>
                        <a:rPr lang="en-US">
                          <a:latin typeface="Arial"/>
                        </a:rPr>
                        <a:t>5.2</a:t>
                      </a:r>
                    </a:p>
                  </a:txBody>
                  <a:tcPr marL="15240" marR="15240" marT="15240" marB="15240" anchor="ctr"/>
                </a:tc>
                <a:tc>
                  <a:txBody>
                    <a:bodyPr/>
                    <a:lstStyle/>
                    <a:p>
                      <a:pPr algn="ctr"/>
                      <a:r>
                        <a:rPr lang="en-US">
                          <a:latin typeface="Arial"/>
                        </a:rPr>
                        <a:t>0.75</a:t>
                      </a:r>
                    </a:p>
                  </a:txBody>
                  <a:tcPr marL="15240" marR="15240" marT="15240" marB="15240" anchor="ctr"/>
                </a:tc>
              </a:tr>
              <a:tr h="649191">
                <a:tc>
                  <a:txBody>
                    <a:bodyPr/>
                    <a:lstStyle/>
                    <a:p>
                      <a:pPr algn="l"/>
                      <a:r>
                        <a:rPr lang="en-US">
                          <a:latin typeface="Arial"/>
                        </a:rPr>
                        <a:t>Concrete Block (1:10) (four Oval-core)</a:t>
                      </a:r>
                    </a:p>
                  </a:txBody>
                  <a:tcPr marL="15240" marR="15240" marT="15240" marB="15240" anchor="ctr"/>
                </a:tc>
                <a:tc>
                  <a:txBody>
                    <a:bodyPr/>
                    <a:lstStyle/>
                    <a:p>
                      <a:pPr algn="ctr"/>
                      <a:r>
                        <a:rPr lang="en-US">
                          <a:latin typeface="Arial"/>
                        </a:rPr>
                        <a:t>6.6</a:t>
                      </a:r>
                    </a:p>
                  </a:txBody>
                  <a:tcPr marL="15240" marR="15240" marT="15240" marB="15240" anchor="ctr"/>
                </a:tc>
                <a:tc>
                  <a:txBody>
                    <a:bodyPr/>
                    <a:lstStyle/>
                    <a:p>
                      <a:pPr algn="ctr"/>
                      <a:r>
                        <a:rPr lang="en-US">
                          <a:latin typeface="Arial"/>
                        </a:rPr>
                        <a:t>0.95</a:t>
                      </a:r>
                    </a:p>
                  </a:txBody>
                  <a:tcPr marL="15240" marR="15240" marT="15240" marB="15240" anchor="ctr"/>
                </a:tc>
              </a:tr>
              <a:tr h="649191">
                <a:tc>
                  <a:txBody>
                    <a:bodyPr/>
                    <a:lstStyle/>
                    <a:p>
                      <a:pPr algn="l"/>
                      <a:r>
                        <a:rPr lang="en-US">
                          <a:latin typeface="Arial"/>
                        </a:rPr>
                        <a:t>Solid Brick (density:1925kg/m</a:t>
                      </a:r>
                      <a:r>
                        <a:rPr lang="en-US" baseline="30000">
                          <a:latin typeface="Arial"/>
                        </a:rPr>
                        <a:t>3</a:t>
                      </a:r>
                      <a:r>
                        <a:rPr lang="en-US">
                          <a:latin typeface="Arial"/>
                        </a:rPr>
                        <a:t>)</a:t>
                      </a:r>
                    </a:p>
                  </a:txBody>
                  <a:tcPr marL="15240" marR="15240" marT="15240" marB="15240" anchor="ctr"/>
                </a:tc>
                <a:tc>
                  <a:txBody>
                    <a:bodyPr/>
                    <a:lstStyle/>
                    <a:p>
                      <a:pPr algn="ctr"/>
                      <a:r>
                        <a:rPr lang="en-US">
                          <a:latin typeface="Arial"/>
                        </a:rPr>
                        <a:t>5.0</a:t>
                      </a:r>
                    </a:p>
                  </a:txBody>
                  <a:tcPr marL="15240" marR="15240" marT="15240" marB="15240" anchor="ctr"/>
                </a:tc>
                <a:tc>
                  <a:txBody>
                    <a:bodyPr/>
                    <a:lstStyle/>
                    <a:p>
                      <a:pPr algn="ctr"/>
                      <a:r>
                        <a:rPr lang="en-US">
                          <a:latin typeface="Arial"/>
                        </a:rPr>
                        <a:t>0.72</a:t>
                      </a:r>
                    </a:p>
                  </a:txBody>
                  <a:tcPr marL="15240" marR="15240" marT="15240" marB="15240" anchor="ctr"/>
                </a:tc>
              </a:tr>
              <a:tr h="956703">
                <a:tc>
                  <a:txBody>
                    <a:bodyPr/>
                    <a:lstStyle/>
                    <a:p>
                      <a:pPr algn="l"/>
                      <a:r>
                        <a:rPr lang="en-US">
                          <a:latin typeface="Arial"/>
                        </a:rPr>
                        <a:t>Perforated Brick (25% perforation density:1400kg/m</a:t>
                      </a:r>
                      <a:r>
                        <a:rPr lang="en-US" baseline="30000">
                          <a:latin typeface="Arial"/>
                        </a:rPr>
                        <a:t>3</a:t>
                      </a:r>
                      <a:r>
                        <a:rPr lang="en-US">
                          <a:latin typeface="Arial"/>
                        </a:rPr>
                        <a:t>)</a:t>
                      </a:r>
                    </a:p>
                  </a:txBody>
                  <a:tcPr marL="15240" marR="15240" marT="15240" marB="15240" anchor="ctr"/>
                </a:tc>
                <a:tc>
                  <a:txBody>
                    <a:bodyPr/>
                    <a:lstStyle/>
                    <a:p>
                      <a:pPr algn="ctr"/>
                      <a:r>
                        <a:rPr lang="en-US">
                          <a:latin typeface="Arial"/>
                        </a:rPr>
                        <a:t>4.0</a:t>
                      </a:r>
                    </a:p>
                  </a:txBody>
                  <a:tcPr marL="15240" marR="15240" marT="15240" marB="15240" anchor="ctr"/>
                </a:tc>
                <a:tc>
                  <a:txBody>
                    <a:bodyPr/>
                    <a:lstStyle/>
                    <a:p>
                      <a:pPr algn="ctr"/>
                      <a:r>
                        <a:rPr lang="en-US" dirty="0">
                          <a:latin typeface="Arial"/>
                        </a:rPr>
                        <a:t>0.58</a:t>
                      </a:r>
                    </a:p>
                  </a:txBody>
                  <a:tcPr marL="15240" marR="15240" marT="15240" marB="15240" anchor="ctr"/>
                </a:tc>
              </a:tr>
            </a:tbl>
          </a:graphicData>
        </a:graphic>
      </p:graphicFrame>
      <p:sp>
        <p:nvSpPr>
          <p:cNvPr id="5" name="Slide Number Placeholder 4"/>
          <p:cNvSpPr>
            <a:spLocks noGrp="1"/>
          </p:cNvSpPr>
          <p:nvPr>
            <p:ph type="sldNum" sz="quarter" idx="12"/>
          </p:nvPr>
        </p:nvSpPr>
        <p:spPr/>
        <p:txBody>
          <a:bodyPr/>
          <a:lstStyle/>
          <a:p>
            <a:fld id="{A6478D54-39C7-4E24-9D6F-EAD85D4C6B0A}"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Constituents of brick earth</a:t>
            </a:r>
            <a:endParaRPr lang="en-US" dirty="0"/>
          </a:p>
        </p:txBody>
      </p:sp>
      <p:pic>
        <p:nvPicPr>
          <p:cNvPr id="4" name="Content Placeholder 3" descr="images.jpg"/>
          <p:cNvPicPr>
            <a:picLocks noGrp="1" noChangeAspect="1"/>
          </p:cNvPicPr>
          <p:nvPr>
            <p:ph sz="half" idx="1"/>
          </p:nvPr>
        </p:nvPicPr>
        <p:blipFill>
          <a:blip r:embed="rId2"/>
          <a:stretch>
            <a:fillRect/>
          </a:stretch>
        </p:blipFill>
        <p:spPr>
          <a:xfrm>
            <a:off x="533400" y="1524000"/>
            <a:ext cx="3581400" cy="3886200"/>
          </a:xfrm>
        </p:spPr>
      </p:pic>
      <p:sp>
        <p:nvSpPr>
          <p:cNvPr id="6" name="Content Placeholder 5"/>
          <p:cNvSpPr>
            <a:spLocks noGrp="1"/>
          </p:cNvSpPr>
          <p:nvPr>
            <p:ph sz="half" idx="2"/>
          </p:nvPr>
        </p:nvSpPr>
        <p:spPr>
          <a:xfrm>
            <a:off x="4038600" y="1219200"/>
            <a:ext cx="4648200" cy="5257800"/>
          </a:xfrm>
        </p:spPr>
        <p:txBody>
          <a:bodyPr>
            <a:normAutofit lnSpcReduction="10000"/>
          </a:bodyPr>
          <a:lstStyle/>
          <a:p>
            <a:r>
              <a:rPr lang="en-US" dirty="0" smtClean="0">
                <a:solidFill>
                  <a:srgbClr val="FF0000"/>
                </a:solidFill>
              </a:rPr>
              <a:t>Alumina</a:t>
            </a:r>
            <a:r>
              <a:rPr lang="en-US" dirty="0" smtClean="0"/>
              <a:t>- 20-30%-imparts plasticity to earth so that it can be </a:t>
            </a:r>
            <a:r>
              <a:rPr lang="en-US" dirty="0" err="1" smtClean="0"/>
              <a:t>moulded</a:t>
            </a:r>
            <a:r>
              <a:rPr lang="en-US" dirty="0" smtClean="0"/>
              <a:t>.</a:t>
            </a:r>
          </a:p>
          <a:p>
            <a:r>
              <a:rPr lang="en-US" dirty="0" smtClean="0"/>
              <a:t>Excess alumina- bricks shrink and warp</a:t>
            </a:r>
          </a:p>
          <a:p>
            <a:r>
              <a:rPr lang="en-US" dirty="0" smtClean="0">
                <a:solidFill>
                  <a:srgbClr val="FF0000"/>
                </a:solidFill>
              </a:rPr>
              <a:t>Silica</a:t>
            </a:r>
            <a:r>
              <a:rPr lang="en-US" dirty="0" smtClean="0"/>
              <a:t>-50 to 60%-prevents warping and shrinking. Imparts uniform shape to the bricks.</a:t>
            </a:r>
          </a:p>
          <a:p>
            <a:r>
              <a:rPr lang="en-US" dirty="0" smtClean="0"/>
              <a:t>Lime-not exceeding 5%</a:t>
            </a:r>
          </a:p>
          <a:p>
            <a:r>
              <a:rPr lang="en-US" dirty="0" smtClean="0"/>
              <a:t>Assists the fusion of sand in high temp at kiln.</a:t>
            </a:r>
          </a:p>
          <a:p>
            <a:endParaRPr lang="en-US" dirty="0" smtClean="0"/>
          </a:p>
          <a:p>
            <a:endParaRPr lang="en-US" dirty="0" smtClean="0"/>
          </a:p>
          <a:p>
            <a:endParaRPr lang="en-US" dirty="0" smtClean="0"/>
          </a:p>
          <a:p>
            <a:endParaRPr lang="en-US" dirty="0"/>
          </a:p>
        </p:txBody>
      </p:sp>
      <p:sp>
        <p:nvSpPr>
          <p:cNvPr id="7" name="Slide Number Placeholder 6"/>
          <p:cNvSpPr>
            <a:spLocks noGrp="1"/>
          </p:cNvSpPr>
          <p:nvPr>
            <p:ph type="sldNum" sz="quarter" idx="12"/>
          </p:nvPr>
        </p:nvSpPr>
        <p:spPr/>
        <p:txBody>
          <a:bodyPr/>
          <a:lstStyle/>
          <a:p>
            <a:fld id="{A6478D54-39C7-4E24-9D6F-EAD85D4C6B0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7 Wear resistance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wear resistance of a substance depends on its particulate bonds. Bricks shows high wear resistance because of its extremely strong ceramic bonds formed by the effect of heat at high temperature</a:t>
            </a:r>
            <a:r>
              <a:rPr lang="en-US" dirty="0" smtClean="0"/>
              <a:t>.</a:t>
            </a:r>
          </a:p>
        </p:txBody>
      </p:sp>
      <p:sp>
        <p:nvSpPr>
          <p:cNvPr id="4" name="Slide Number Placeholder 3"/>
          <p:cNvSpPr>
            <a:spLocks noGrp="1"/>
          </p:cNvSpPr>
          <p:nvPr>
            <p:ph type="sldNum" sz="quarter" idx="12"/>
          </p:nvPr>
        </p:nvSpPr>
        <p:spPr/>
        <p:txBody>
          <a:bodyPr/>
          <a:lstStyle/>
          <a:p>
            <a:fld id="{A6478D54-39C7-4E24-9D6F-EAD85D4C6B0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8 .Efflorescence</a:t>
            </a:r>
            <a:endParaRPr lang="en-US" dirty="0"/>
          </a:p>
        </p:txBody>
      </p:sp>
      <p:sp>
        <p:nvSpPr>
          <p:cNvPr id="3" name="Content Placeholder 2"/>
          <p:cNvSpPr>
            <a:spLocks noGrp="1"/>
          </p:cNvSpPr>
          <p:nvPr>
            <p:ph idx="1"/>
          </p:nvPr>
        </p:nvSpPr>
        <p:spPr>
          <a:xfrm>
            <a:off x="457200" y="1219200"/>
            <a:ext cx="8229600" cy="5181600"/>
          </a:xfrm>
        </p:spPr>
        <p:txBody>
          <a:bodyPr>
            <a:normAutofit lnSpcReduction="10000"/>
          </a:bodyPr>
          <a:lstStyle/>
          <a:p>
            <a:r>
              <a:rPr lang="en-US" dirty="0" smtClean="0"/>
              <a:t>Efflorescence is a phenomenon that soluble slats dissolved in water are carried, deposited and gradually accumulated on brick surfaces to form an unsightly scum. </a:t>
            </a:r>
          </a:p>
          <a:p>
            <a:r>
              <a:rPr lang="en-US" dirty="0" smtClean="0"/>
              <a:t>The soluble salts may be originated from the raw material of bricks. </a:t>
            </a:r>
          </a:p>
          <a:p>
            <a:r>
              <a:rPr lang="en-US" dirty="0" smtClean="0"/>
              <a:t>But in most cases, efflorescence is caused by salts from the external sources such as ground water, contaminated atmosphere, mortar ingredients and other materials in contacts with the bricks.</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9 Flexibility in Applications</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Brick </a:t>
            </a:r>
            <a:r>
              <a:rPr lang="en-US" dirty="0"/>
              <a:t>is used for an extremely wide range of applications in an equally extensive range of building and engineering structures</a:t>
            </a:r>
            <a:r>
              <a:rPr lang="en-US" dirty="0" smtClean="0"/>
              <a:t>.</a:t>
            </a:r>
          </a:p>
          <a:p>
            <a:r>
              <a:rPr lang="en-US" dirty="0" smtClean="0"/>
              <a:t> </a:t>
            </a:r>
            <a:r>
              <a:rPr lang="en-US" dirty="0"/>
              <a:t>In particular, it can be used for load bearing structures which greatly simply the construction process so as to save materials, time and </a:t>
            </a:r>
            <a:r>
              <a:rPr lang="en-US" dirty="0" err="1"/>
              <a:t>labour</a:t>
            </a:r>
            <a:r>
              <a:rPr lang="en-US" dirty="0"/>
              <a:t>. </a:t>
            </a:r>
            <a:endParaRPr lang="en-US" dirty="0" smtClean="0"/>
          </a:p>
          <a:p>
            <a:r>
              <a:rPr lang="en-US" dirty="0" smtClean="0"/>
              <a:t>Besides</a:t>
            </a:r>
            <a:r>
              <a:rPr lang="en-US" dirty="0"/>
              <a:t>, brick can be make into convenient shape and size to facilitate the construction work</a:t>
            </a:r>
            <a:r>
              <a:rPr lang="en-US" dirty="0" smtClean="0"/>
              <a:t>.</a:t>
            </a:r>
          </a:p>
          <a:p>
            <a:r>
              <a:rPr lang="en-US" dirty="0" smtClean="0"/>
              <a:t> </a:t>
            </a:r>
            <a:r>
              <a:rPr lang="en-US" dirty="0"/>
              <a:t>It is very flexible and handy in application almost everywhere.</a:t>
            </a:r>
          </a:p>
        </p:txBody>
      </p:sp>
      <p:sp>
        <p:nvSpPr>
          <p:cNvPr id="4" name="Slide Number Placeholder 3"/>
          <p:cNvSpPr>
            <a:spLocks noGrp="1"/>
          </p:cNvSpPr>
          <p:nvPr>
            <p:ph type="sldNum" sz="quarter" idx="12"/>
          </p:nvPr>
        </p:nvSpPr>
        <p:spPr/>
        <p:txBody>
          <a:bodyPr/>
          <a:lstStyle/>
          <a:p>
            <a:fld id="{A6478D54-39C7-4E24-9D6F-EAD85D4C6B0A}"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10 Durability</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Brick </a:t>
            </a:r>
            <a:r>
              <a:rPr lang="en-US" dirty="0"/>
              <a:t>is extremely durable and perhaps is the most durable man-made structural building materials so far. </a:t>
            </a:r>
            <a:endParaRPr lang="en-US" dirty="0" smtClean="0"/>
          </a:p>
          <a:p>
            <a:r>
              <a:rPr lang="en-US" dirty="0" smtClean="0"/>
              <a:t>There </a:t>
            </a:r>
            <a:r>
              <a:rPr lang="en-US" dirty="0"/>
              <a:t>has been numerous ancient brick-building standing for centuries as a testimony of the endurance of burnt-clay brick.</a:t>
            </a:r>
          </a:p>
          <a:p>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bricks</a:t>
            </a:r>
            <a:endParaRPr lang="en-US" dirty="0"/>
          </a:p>
        </p:txBody>
      </p:sp>
      <p:sp>
        <p:nvSpPr>
          <p:cNvPr id="3" name="Content Placeholder 2"/>
          <p:cNvSpPr>
            <a:spLocks noGrp="1"/>
          </p:cNvSpPr>
          <p:nvPr>
            <p:ph idx="1"/>
          </p:nvPr>
        </p:nvSpPr>
        <p:spPr/>
        <p:txBody>
          <a:bodyPr/>
          <a:lstStyle/>
          <a:p>
            <a:r>
              <a:rPr lang="en-US" dirty="0" smtClean="0"/>
              <a:t>Sundried bricks &amp;Burnt bricks</a:t>
            </a:r>
          </a:p>
          <a:p>
            <a:r>
              <a:rPr lang="en-US" dirty="0" smtClean="0"/>
              <a:t>Burnt bricks:</a:t>
            </a:r>
          </a:p>
          <a:p>
            <a:pPr lvl="1"/>
            <a:r>
              <a:rPr lang="en-US" dirty="0" smtClean="0"/>
              <a:t>First class</a:t>
            </a:r>
          </a:p>
          <a:p>
            <a:pPr lvl="1"/>
            <a:r>
              <a:rPr lang="en-US" dirty="0" smtClean="0"/>
              <a:t>Second class</a:t>
            </a:r>
          </a:p>
          <a:p>
            <a:pPr lvl="1"/>
            <a:r>
              <a:rPr lang="en-US" dirty="0" smtClean="0"/>
              <a:t>Third class</a:t>
            </a:r>
          </a:p>
          <a:p>
            <a:pPr lvl="1"/>
            <a:r>
              <a:rPr lang="en-US" dirty="0" smtClean="0"/>
              <a:t>Kiln rejects: </a:t>
            </a:r>
            <a:r>
              <a:rPr lang="en-US" dirty="0" err="1" smtClean="0"/>
              <a:t>zhama</a:t>
            </a:r>
            <a:r>
              <a:rPr lang="en-US" dirty="0" smtClean="0"/>
              <a:t> bricks and </a:t>
            </a:r>
            <a:r>
              <a:rPr lang="en-US" dirty="0" err="1" smtClean="0"/>
              <a:t>pila</a:t>
            </a:r>
            <a:r>
              <a:rPr lang="en-US" dirty="0" smtClean="0"/>
              <a:t> bricks</a:t>
            </a:r>
          </a:p>
          <a:p>
            <a:pPr lvl="1"/>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First class bricks</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r>
              <a:rPr lang="en-US" dirty="0" smtClean="0"/>
              <a:t>Well burnt</a:t>
            </a:r>
          </a:p>
          <a:p>
            <a:r>
              <a:rPr lang="en-US" dirty="0" smtClean="0"/>
              <a:t>Table </a:t>
            </a:r>
            <a:r>
              <a:rPr lang="en-US" dirty="0" err="1" smtClean="0"/>
              <a:t>moulded</a:t>
            </a:r>
            <a:endParaRPr lang="en-US" dirty="0" smtClean="0"/>
          </a:p>
          <a:p>
            <a:r>
              <a:rPr lang="en-US" dirty="0" smtClean="0"/>
              <a:t>Red or copper </a:t>
            </a:r>
            <a:r>
              <a:rPr lang="en-US" dirty="0" err="1" smtClean="0"/>
              <a:t>colour</a:t>
            </a:r>
            <a:endParaRPr lang="en-US" dirty="0" smtClean="0"/>
          </a:p>
          <a:p>
            <a:r>
              <a:rPr lang="en-US" dirty="0" smtClean="0"/>
              <a:t>Uniform size and shape</a:t>
            </a:r>
          </a:p>
          <a:p>
            <a:r>
              <a:rPr lang="en-US" dirty="0" smtClean="0"/>
              <a:t>Sharp well defined edges</a:t>
            </a:r>
          </a:p>
          <a:p>
            <a:r>
              <a:rPr lang="en-US" dirty="0" smtClean="0"/>
              <a:t>Smooth surface</a:t>
            </a:r>
          </a:p>
          <a:p>
            <a:r>
              <a:rPr lang="en-US" dirty="0" smtClean="0"/>
              <a:t>Without containing any flaws, </a:t>
            </a:r>
            <a:r>
              <a:rPr lang="en-US" dirty="0" err="1" smtClean="0"/>
              <a:t>cracka</a:t>
            </a:r>
            <a:r>
              <a:rPr lang="en-US" dirty="0" smtClean="0"/>
              <a:t>, stone, grit</a:t>
            </a:r>
          </a:p>
          <a:p>
            <a:r>
              <a:rPr lang="en-US" dirty="0" smtClean="0"/>
              <a:t>Used for construction work of superior quality/permanent nature</a:t>
            </a: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first class bricks</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600" dirty="0" smtClean="0"/>
              <a:t>Reasonably hard, so that scratch with finger nail leave no mark</a:t>
            </a:r>
          </a:p>
          <a:p>
            <a:r>
              <a:rPr lang="en-US" sz="2600" dirty="0" smtClean="0"/>
              <a:t>On being struck with another brick –produce clear metallic sound</a:t>
            </a:r>
          </a:p>
          <a:p>
            <a:r>
              <a:rPr lang="en-US" sz="2600" dirty="0" smtClean="0"/>
              <a:t>On being fracture, the interior surface of such a brick shows a uniform and compact texture.</a:t>
            </a:r>
          </a:p>
          <a:p>
            <a:r>
              <a:rPr lang="en-US" sz="2600" dirty="0" smtClean="0"/>
              <a:t>They do not absorb water more than 10%  of the dry weight </a:t>
            </a:r>
          </a:p>
          <a:p>
            <a:r>
              <a:rPr lang="en-US" sz="2600" dirty="0" smtClean="0"/>
              <a:t>They have a minimum crushing strength of 10.5N/mm2</a:t>
            </a:r>
          </a:p>
          <a:p>
            <a:r>
              <a:rPr lang="en-US" sz="2600" dirty="0" smtClean="0"/>
              <a:t>No efflorescence on surfaces</a:t>
            </a:r>
          </a:p>
          <a:p>
            <a:endParaRPr lang="en-US" sz="2400" dirty="0" smtClean="0"/>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Second class bricks</a:t>
            </a:r>
            <a:endParaRPr lang="en-US" dirty="0"/>
          </a:p>
        </p:txBody>
      </p:sp>
      <p:sp>
        <p:nvSpPr>
          <p:cNvPr id="3" name="Content Placeholder 2"/>
          <p:cNvSpPr>
            <a:spLocks noGrp="1"/>
          </p:cNvSpPr>
          <p:nvPr>
            <p:ph idx="1"/>
          </p:nvPr>
        </p:nvSpPr>
        <p:spPr>
          <a:xfrm>
            <a:off x="457200" y="1295400"/>
            <a:ext cx="8229600" cy="5181600"/>
          </a:xfrm>
        </p:spPr>
        <p:txBody>
          <a:bodyPr>
            <a:normAutofit lnSpcReduction="10000"/>
          </a:bodyPr>
          <a:lstStyle/>
          <a:p>
            <a:r>
              <a:rPr lang="en-US" sz="2400" dirty="0" smtClean="0"/>
              <a:t>Same as 1</a:t>
            </a:r>
            <a:r>
              <a:rPr lang="en-US" sz="2400" baseline="30000" dirty="0" smtClean="0"/>
              <a:t>st</a:t>
            </a:r>
            <a:r>
              <a:rPr lang="en-US" sz="2400" dirty="0" smtClean="0"/>
              <a:t> class, but they may have fine cracks and mild distortion.</a:t>
            </a:r>
          </a:p>
          <a:p>
            <a:r>
              <a:rPr lang="en-US" sz="2400" dirty="0" smtClean="0"/>
              <a:t>Either well burnt or slightly over burnt.</a:t>
            </a:r>
          </a:p>
          <a:p>
            <a:r>
              <a:rPr lang="en-US" sz="2400" dirty="0" smtClean="0"/>
              <a:t>Emit ringing sound when struck against each other</a:t>
            </a:r>
          </a:p>
          <a:p>
            <a:r>
              <a:rPr lang="en-US" sz="2400" dirty="0" smtClean="0"/>
              <a:t>Rectangular in shape with well defined and sharp edges</a:t>
            </a:r>
          </a:p>
          <a:p>
            <a:r>
              <a:rPr lang="en-US" sz="2400" dirty="0" smtClean="0"/>
              <a:t>May have slight irregularity of sizes which can be covered in the courses.</a:t>
            </a:r>
          </a:p>
          <a:p>
            <a:r>
              <a:rPr lang="en-US" sz="2400" dirty="0" smtClean="0"/>
              <a:t>Clean surfaces</a:t>
            </a:r>
          </a:p>
          <a:p>
            <a:r>
              <a:rPr lang="en-US" sz="2400" dirty="0" smtClean="0"/>
              <a:t>Perfect and free from cracks, but may have slight chips and flows.</a:t>
            </a:r>
          </a:p>
          <a:p>
            <a:r>
              <a:rPr lang="en-US" sz="2400" dirty="0" smtClean="0"/>
              <a:t>Water absorption-less than 22% on soaking in water for 24 hours</a:t>
            </a:r>
          </a:p>
          <a:p>
            <a:r>
              <a:rPr lang="en-US" sz="2400" dirty="0" smtClean="0"/>
              <a:t>Minimum </a:t>
            </a:r>
            <a:r>
              <a:rPr lang="en-US" sz="2400" dirty="0" smtClean="0"/>
              <a:t>c</a:t>
            </a:r>
            <a:r>
              <a:rPr lang="en-US" sz="2400" dirty="0" smtClean="0"/>
              <a:t>rushing strength-7 N/mm2</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800" dirty="0" smtClean="0"/>
          </a:p>
          <a:p>
            <a:endParaRPr lang="en-US" sz="2800" dirty="0" smtClean="0"/>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Eses-2</a:t>
            </a:r>
            <a:r>
              <a:rPr lang="en-US" baseline="30000" dirty="0" smtClean="0"/>
              <a:t>nd</a:t>
            </a:r>
            <a:r>
              <a:rPr lang="en-US" dirty="0" smtClean="0"/>
              <a:t> class bricks</a:t>
            </a:r>
            <a:endParaRPr lang="en-US" dirty="0"/>
          </a:p>
        </p:txBody>
      </p:sp>
      <p:sp>
        <p:nvSpPr>
          <p:cNvPr id="3" name="Content Placeholder 2"/>
          <p:cNvSpPr>
            <a:spLocks noGrp="1"/>
          </p:cNvSpPr>
          <p:nvPr>
            <p:ph idx="1"/>
          </p:nvPr>
        </p:nvSpPr>
        <p:spPr/>
        <p:txBody>
          <a:bodyPr/>
          <a:lstStyle/>
          <a:p>
            <a:r>
              <a:rPr lang="en-US" dirty="0" smtClean="0"/>
              <a:t>Masonry construction where the face wall are plastered </a:t>
            </a:r>
          </a:p>
          <a:p>
            <a:r>
              <a:rPr lang="en-US" dirty="0" smtClean="0"/>
              <a:t>Construction of load bearing walls of single </a:t>
            </a:r>
            <a:r>
              <a:rPr lang="en-US" dirty="0" err="1" smtClean="0"/>
              <a:t>storeyed</a:t>
            </a:r>
            <a:r>
              <a:rPr lang="en-US" dirty="0" smtClean="0"/>
              <a:t> buildings</a:t>
            </a:r>
          </a:p>
          <a:p>
            <a:r>
              <a:rPr lang="en-US" dirty="0" smtClean="0"/>
              <a:t>As brick ballast in RCC work and in lime concrete</a:t>
            </a:r>
          </a:p>
          <a:p>
            <a:endParaRPr lang="en-US" dirty="0" smtClean="0"/>
          </a:p>
        </p:txBody>
      </p:sp>
      <p:sp>
        <p:nvSpPr>
          <p:cNvPr id="4" name="Slide Number Placeholder 3"/>
          <p:cNvSpPr>
            <a:spLocks noGrp="1"/>
          </p:cNvSpPr>
          <p:nvPr>
            <p:ph type="sldNum" sz="quarter" idx="12"/>
          </p:nvPr>
        </p:nvSpPr>
        <p:spPr/>
        <p:txBody>
          <a:bodyPr/>
          <a:lstStyle/>
          <a:p>
            <a:fld id="{A6478D54-39C7-4E24-9D6F-EAD85D4C6B0A}"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Third class</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Ground </a:t>
            </a:r>
            <a:r>
              <a:rPr lang="en-US" dirty="0" err="1" smtClean="0"/>
              <a:t>moulded</a:t>
            </a:r>
            <a:endParaRPr lang="en-US" dirty="0" smtClean="0"/>
          </a:p>
          <a:p>
            <a:r>
              <a:rPr lang="en-US" dirty="0" smtClean="0"/>
              <a:t>Burnt in clamps</a:t>
            </a:r>
          </a:p>
          <a:p>
            <a:r>
              <a:rPr lang="en-US" dirty="0" smtClean="0"/>
              <a:t>May be table </a:t>
            </a:r>
            <a:r>
              <a:rPr lang="en-US" dirty="0" err="1" smtClean="0"/>
              <a:t>moulded</a:t>
            </a:r>
            <a:r>
              <a:rPr lang="en-US" dirty="0" smtClean="0"/>
              <a:t> also, but slightly under burnt</a:t>
            </a:r>
          </a:p>
        </p:txBody>
      </p:sp>
      <p:sp>
        <p:nvSpPr>
          <p:cNvPr id="4" name="Slide Number Placeholder 3"/>
          <p:cNvSpPr>
            <a:spLocks noGrp="1"/>
          </p:cNvSpPr>
          <p:nvPr>
            <p:ph type="sldNum" sz="quarter" idx="12"/>
          </p:nvPr>
        </p:nvSpPr>
        <p:spPr/>
        <p:txBody>
          <a:bodyPr/>
          <a:lstStyle/>
          <a:p>
            <a:fld id="{A6478D54-39C7-4E24-9D6F-EAD85D4C6B0A}"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pic>
        <p:nvPicPr>
          <p:cNvPr id="7" name="Content Placeholder 6" descr="images.jpg"/>
          <p:cNvPicPr>
            <a:picLocks noGrp="1" noChangeAspect="1"/>
          </p:cNvPicPr>
          <p:nvPr>
            <p:ph sz="half" idx="1"/>
          </p:nvPr>
        </p:nvPicPr>
        <p:blipFill>
          <a:blip r:embed="rId2"/>
          <a:stretch>
            <a:fillRect/>
          </a:stretch>
        </p:blipFill>
        <p:spPr>
          <a:xfrm>
            <a:off x="685800" y="1600200"/>
            <a:ext cx="3276600" cy="3124200"/>
          </a:xfrm>
        </p:spPr>
      </p:pic>
      <p:sp>
        <p:nvSpPr>
          <p:cNvPr id="6" name="Content Placeholder 5"/>
          <p:cNvSpPr>
            <a:spLocks noGrp="1"/>
          </p:cNvSpPr>
          <p:nvPr>
            <p:ph sz="half" idx="2"/>
          </p:nvPr>
        </p:nvSpPr>
        <p:spPr/>
        <p:txBody>
          <a:bodyPr/>
          <a:lstStyle/>
          <a:p>
            <a:r>
              <a:rPr lang="en-US" dirty="0" smtClean="0">
                <a:solidFill>
                  <a:srgbClr val="FF0000"/>
                </a:solidFill>
              </a:rPr>
              <a:t>Oxides of iron- </a:t>
            </a:r>
            <a:r>
              <a:rPr lang="en-US" dirty="0" smtClean="0"/>
              <a:t>help to bind particles  and also gives red </a:t>
            </a:r>
            <a:r>
              <a:rPr lang="en-US" dirty="0" err="1" smtClean="0"/>
              <a:t>colour</a:t>
            </a:r>
            <a:r>
              <a:rPr lang="en-US" dirty="0" smtClean="0"/>
              <a:t> to brick.</a:t>
            </a:r>
          </a:p>
          <a:p>
            <a:r>
              <a:rPr lang="en-US" dirty="0" smtClean="0">
                <a:solidFill>
                  <a:srgbClr val="FF0000"/>
                </a:solidFill>
              </a:rPr>
              <a:t>Magnesia</a:t>
            </a:r>
            <a:r>
              <a:rPr lang="en-US" dirty="0" smtClean="0"/>
              <a:t>- only in small extent</a:t>
            </a:r>
          </a:p>
          <a:p>
            <a:r>
              <a:rPr lang="en-US" dirty="0" smtClean="0"/>
              <a:t>Decreases shrinkage</a:t>
            </a:r>
          </a:p>
          <a:p>
            <a:endParaRPr lang="en-US" dirty="0"/>
          </a:p>
        </p:txBody>
      </p:sp>
      <p:sp>
        <p:nvSpPr>
          <p:cNvPr id="5" name="Slide Number Placeholder 4"/>
          <p:cNvSpPr>
            <a:spLocks noGrp="1"/>
          </p:cNvSpPr>
          <p:nvPr>
            <p:ph type="sldNum" sz="quarter" idx="12"/>
          </p:nvPr>
        </p:nvSpPr>
        <p:spPr/>
        <p:txBody>
          <a:bodyPr/>
          <a:lstStyle/>
          <a:p>
            <a:fld id="{A6478D54-39C7-4E24-9D6F-EAD85D4C6B0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Characteristics:</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762000"/>
            <a:ext cx="8229600" cy="5364163"/>
          </a:xfrm>
        </p:spPr>
        <p:txBody>
          <a:bodyPr>
            <a:normAutofit/>
          </a:bodyPr>
          <a:lstStyle/>
          <a:p>
            <a:pPr marL="514350" indent="-514350">
              <a:buFont typeface="+mj-lt"/>
              <a:buAutoNum type="arabicPeriod"/>
            </a:pPr>
            <a:r>
              <a:rPr lang="en-US" sz="2400" dirty="0" smtClean="0"/>
              <a:t>Slightly under burnt</a:t>
            </a:r>
          </a:p>
          <a:p>
            <a:pPr marL="514350" indent="-514350">
              <a:buFont typeface="+mj-lt"/>
              <a:buAutoNum type="arabicPeriod"/>
            </a:pPr>
            <a:r>
              <a:rPr lang="en-US" sz="2400" dirty="0" smtClean="0"/>
              <a:t>Relatively soft and light </a:t>
            </a:r>
            <a:r>
              <a:rPr lang="en-US" sz="2400" dirty="0" err="1" smtClean="0"/>
              <a:t>coloured</a:t>
            </a:r>
            <a:endParaRPr lang="en-US" sz="2400" dirty="0" smtClean="0"/>
          </a:p>
          <a:p>
            <a:pPr marL="514350" indent="-514350">
              <a:buFont typeface="+mj-lt"/>
              <a:buAutoNum type="arabicPeriod"/>
            </a:pPr>
            <a:r>
              <a:rPr lang="en-US" sz="2400" dirty="0" smtClean="0"/>
              <a:t>Emit dull sound when </a:t>
            </a:r>
            <a:r>
              <a:rPr lang="en-US" sz="2400" dirty="0" err="1" smtClean="0"/>
              <a:t>struk</a:t>
            </a:r>
            <a:r>
              <a:rPr lang="en-US" sz="2400" dirty="0" smtClean="0"/>
              <a:t> against each other</a:t>
            </a:r>
          </a:p>
          <a:p>
            <a:pPr marL="514350" indent="-514350">
              <a:buFont typeface="+mj-lt"/>
              <a:buAutoNum type="arabicPeriod"/>
            </a:pPr>
            <a:r>
              <a:rPr lang="en-US" sz="2400" dirty="0" smtClean="0"/>
              <a:t>Need not be of uniform size, may be slightly distorted</a:t>
            </a:r>
          </a:p>
          <a:p>
            <a:pPr marL="514350" indent="-514350">
              <a:buFont typeface="+mj-lt"/>
              <a:buAutoNum type="arabicPeriod"/>
            </a:pPr>
            <a:r>
              <a:rPr lang="en-US" sz="2400" dirty="0" smtClean="0"/>
              <a:t>Irregularities should be tolerable so that masonry courses are uniform</a:t>
            </a:r>
          </a:p>
          <a:p>
            <a:pPr marL="514350" indent="-514350">
              <a:buFont typeface="+mj-lt"/>
              <a:buAutoNum type="arabicPeriod"/>
            </a:pPr>
            <a:r>
              <a:rPr lang="en-US" sz="2400" dirty="0" smtClean="0"/>
              <a:t>Do not have sharp edges and corners</a:t>
            </a:r>
          </a:p>
          <a:p>
            <a:pPr marL="514350" indent="-514350">
              <a:buFont typeface="+mj-lt"/>
              <a:buAutoNum type="arabicPeriod"/>
            </a:pPr>
            <a:r>
              <a:rPr lang="en-US" sz="2400" dirty="0" smtClean="0"/>
              <a:t>Show intensive sign of efflorescence</a:t>
            </a:r>
          </a:p>
          <a:p>
            <a:pPr marL="514350" indent="-514350">
              <a:buFont typeface="+mj-lt"/>
              <a:buAutoNum type="arabicPeriod"/>
            </a:pPr>
            <a:r>
              <a:rPr lang="en-US" sz="2400" dirty="0" smtClean="0"/>
              <a:t>Texture may not be uniform, it may show pebbles on freshly fractured face.</a:t>
            </a:r>
          </a:p>
          <a:p>
            <a:pPr marL="514350" indent="-514350">
              <a:buFont typeface="+mj-lt"/>
              <a:buAutoNum type="arabicPeriod"/>
            </a:pPr>
            <a:r>
              <a:rPr lang="en-US" sz="2400" dirty="0" smtClean="0"/>
              <a:t>Water abs-20 to 25 %</a:t>
            </a:r>
          </a:p>
          <a:p>
            <a:pPr marL="514350" indent="-514350">
              <a:buFont typeface="+mj-lt"/>
              <a:buAutoNum type="arabicPeriod"/>
            </a:pPr>
            <a:r>
              <a:rPr lang="en-US" sz="2400" dirty="0" smtClean="0"/>
              <a:t>Minimum compressive str.-3.5 N/mm2</a:t>
            </a:r>
          </a:p>
          <a:p>
            <a:pPr marL="514350" indent="-514350">
              <a:buNone/>
            </a:pPr>
            <a:endParaRPr lang="en-US" sz="2400"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p:txBody>
          <a:bodyPr/>
          <a:lstStyle/>
          <a:p>
            <a:r>
              <a:rPr lang="en-US" dirty="0" smtClean="0"/>
              <a:t>Unimportant works</a:t>
            </a:r>
          </a:p>
          <a:p>
            <a:r>
              <a:rPr lang="en-US" dirty="0" smtClean="0"/>
              <a:t>Construction of wall of low height where loads are much less-huts , sheds etc.</a:t>
            </a:r>
          </a:p>
          <a:p>
            <a:r>
              <a:rPr lang="en-US" dirty="0" smtClean="0"/>
              <a:t>Boundary walls</a:t>
            </a:r>
          </a:p>
          <a:p>
            <a:r>
              <a:rPr lang="en-US" dirty="0" smtClean="0"/>
              <a:t>Construction in the area where rainfall is not heavy</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Kiln rejects</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err="1" smtClean="0">
                <a:solidFill>
                  <a:srgbClr val="FF0000"/>
                </a:solidFill>
              </a:rPr>
              <a:t>Zhamas</a:t>
            </a:r>
            <a:r>
              <a:rPr lang="en-US" dirty="0" smtClean="0"/>
              <a:t>- over burnt</a:t>
            </a:r>
          </a:p>
          <a:p>
            <a:r>
              <a:rPr lang="en-US" dirty="0" smtClean="0"/>
              <a:t>Get fused more being near the fire in the kiln</a:t>
            </a:r>
          </a:p>
          <a:p>
            <a:r>
              <a:rPr lang="en-US" dirty="0" smtClean="0"/>
              <a:t>Have very irregular shape</a:t>
            </a:r>
          </a:p>
          <a:p>
            <a:r>
              <a:rPr lang="en-US" dirty="0" smtClean="0"/>
              <a:t>Not used for construction of normal engineering works</a:t>
            </a:r>
          </a:p>
          <a:p>
            <a:r>
              <a:rPr lang="en-US" dirty="0" smtClean="0"/>
              <a:t>Dark </a:t>
            </a:r>
            <a:r>
              <a:rPr lang="en-US" dirty="0" err="1" smtClean="0"/>
              <a:t>colour</a:t>
            </a:r>
            <a:r>
              <a:rPr lang="en-US" dirty="0" smtClean="0"/>
              <a:t>, brittle, having irregular, hard masses.</a:t>
            </a:r>
          </a:p>
          <a:p>
            <a:r>
              <a:rPr lang="en-US" dirty="0" smtClean="0"/>
              <a:t>May be used for road soling, concrete aggregates, road metal.</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Pilas</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Under burnt/ half burnt</a:t>
            </a:r>
          </a:p>
          <a:p>
            <a:r>
              <a:rPr lang="en-US" dirty="0" smtClean="0"/>
              <a:t>Yellow </a:t>
            </a:r>
            <a:r>
              <a:rPr lang="en-US" dirty="0" err="1" smtClean="0"/>
              <a:t>colour</a:t>
            </a:r>
            <a:endParaRPr lang="en-US" dirty="0" smtClean="0"/>
          </a:p>
          <a:p>
            <a:r>
              <a:rPr lang="en-US" dirty="0" smtClean="0"/>
              <a:t>Very poor  in strength</a:t>
            </a:r>
          </a:p>
          <a:p>
            <a:r>
              <a:rPr lang="en-US" dirty="0" smtClean="0"/>
              <a:t>Easily broken when dropped</a:t>
            </a:r>
          </a:p>
          <a:p>
            <a:r>
              <a:rPr lang="en-US" dirty="0" smtClean="0"/>
              <a:t>used as </a:t>
            </a:r>
            <a:r>
              <a:rPr lang="en-US" dirty="0" err="1" smtClean="0"/>
              <a:t>surkhi</a:t>
            </a:r>
            <a:r>
              <a:rPr lang="en-US" dirty="0" smtClean="0"/>
              <a:t> </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rmAutofit fontScale="90000"/>
          </a:bodyPr>
          <a:lstStyle/>
          <a:p>
            <a:r>
              <a:rPr lang="en-US" sz="3200" dirty="0" smtClean="0"/>
              <a:t>Classification &amp;specification</a:t>
            </a:r>
            <a:endParaRPr lang="en-US" sz="3200" dirty="0"/>
          </a:p>
        </p:txBody>
      </p:sp>
      <p:graphicFrame>
        <p:nvGraphicFramePr>
          <p:cNvPr id="4" name="Content Placeholder 3"/>
          <p:cNvGraphicFramePr>
            <a:graphicFrameLocks noGrp="1"/>
          </p:cNvGraphicFramePr>
          <p:nvPr>
            <p:ph idx="1"/>
          </p:nvPr>
        </p:nvGraphicFramePr>
        <p:xfrm>
          <a:off x="228599" y="761999"/>
          <a:ext cx="8686800" cy="5505920"/>
        </p:xfrm>
        <a:graphic>
          <a:graphicData uri="http://schemas.openxmlformats.org/drawingml/2006/table">
            <a:tbl>
              <a:tblPr firstRow="1" bandRow="1">
                <a:tableStyleId>{5C22544A-7EE6-4342-B048-85BDC9FD1C3A}</a:tableStyleId>
              </a:tblPr>
              <a:tblGrid>
                <a:gridCol w="910046"/>
                <a:gridCol w="661851"/>
                <a:gridCol w="744583"/>
                <a:gridCol w="1571897"/>
                <a:gridCol w="992777"/>
                <a:gridCol w="3805646"/>
              </a:tblGrid>
              <a:tr h="2170497">
                <a:tc>
                  <a:txBody>
                    <a:bodyPr/>
                    <a:lstStyle/>
                    <a:p>
                      <a:r>
                        <a:rPr lang="en-US" dirty="0" smtClean="0"/>
                        <a:t>Class of bricks</a:t>
                      </a:r>
                      <a:endParaRPr lang="en-US" dirty="0"/>
                    </a:p>
                  </a:txBody>
                  <a:tcPr/>
                </a:tc>
                <a:tc>
                  <a:txBody>
                    <a:bodyPr/>
                    <a:lstStyle/>
                    <a:p>
                      <a:r>
                        <a:rPr lang="en-US" dirty="0" smtClean="0"/>
                        <a:t>Min. comp.str(N/mm2)</a:t>
                      </a:r>
                      <a:endParaRPr lang="en-US" dirty="0"/>
                    </a:p>
                  </a:txBody>
                  <a:tcPr/>
                </a:tc>
                <a:tc>
                  <a:txBody>
                    <a:bodyPr/>
                    <a:lstStyle/>
                    <a:p>
                      <a:r>
                        <a:rPr lang="en-US" dirty="0" smtClean="0"/>
                        <a:t>Min. abs. in 24 hrs(% of dry wt.)</a:t>
                      </a:r>
                      <a:endParaRPr lang="en-US" dirty="0"/>
                    </a:p>
                  </a:txBody>
                  <a:tcPr/>
                </a:tc>
                <a:tc>
                  <a:txBody>
                    <a:bodyPr/>
                    <a:lstStyle/>
                    <a:p>
                      <a:r>
                        <a:rPr lang="en-US" dirty="0" smtClean="0"/>
                        <a:t>efflorescence</a:t>
                      </a:r>
                      <a:endParaRPr lang="en-US" dirty="0"/>
                    </a:p>
                  </a:txBody>
                  <a:tcPr/>
                </a:tc>
                <a:tc>
                  <a:txBody>
                    <a:bodyPr/>
                    <a:lstStyle/>
                    <a:p>
                      <a:r>
                        <a:rPr lang="en-US" dirty="0" smtClean="0"/>
                        <a:t>Tolerance in dimension(%) +/-</a:t>
                      </a:r>
                      <a:endParaRPr lang="en-US" dirty="0"/>
                    </a:p>
                  </a:txBody>
                  <a:tcPr/>
                </a:tc>
                <a:tc>
                  <a:txBody>
                    <a:bodyPr/>
                    <a:lstStyle/>
                    <a:p>
                      <a:r>
                        <a:rPr lang="en-US" dirty="0" smtClean="0"/>
                        <a:t>Shape and other properties</a:t>
                      </a:r>
                      <a:endParaRPr lang="en-US" dirty="0"/>
                    </a:p>
                  </a:txBody>
                  <a:tcPr/>
                </a:tc>
              </a:tr>
              <a:tr h="496504">
                <a:tc>
                  <a:txBody>
                    <a:bodyPr/>
                    <a:lstStyle/>
                    <a:p>
                      <a:r>
                        <a:rPr lang="en-US" dirty="0" smtClean="0"/>
                        <a:t>HI</a:t>
                      </a:r>
                      <a:endParaRPr lang="en-US" dirty="0"/>
                    </a:p>
                  </a:txBody>
                  <a:tcPr/>
                </a:tc>
                <a:tc>
                  <a:txBody>
                    <a:bodyPr/>
                    <a:lstStyle/>
                    <a:p>
                      <a:r>
                        <a:rPr lang="en-US" dirty="0" smtClean="0"/>
                        <a:t>44</a:t>
                      </a:r>
                      <a:endParaRPr lang="en-US" dirty="0"/>
                    </a:p>
                  </a:txBody>
                  <a:tcPr/>
                </a:tc>
                <a:tc>
                  <a:txBody>
                    <a:bodyPr/>
                    <a:lstStyle/>
                    <a:p>
                      <a:r>
                        <a:rPr lang="en-US" dirty="0" smtClean="0"/>
                        <a:t>5</a:t>
                      </a:r>
                      <a:endParaRPr lang="en-US" dirty="0"/>
                    </a:p>
                  </a:txBody>
                  <a:tcPr/>
                </a:tc>
                <a:tc>
                  <a:txBody>
                    <a:bodyPr/>
                    <a:lstStyle/>
                    <a:p>
                      <a:r>
                        <a:rPr lang="en-US" dirty="0" smtClean="0"/>
                        <a:t>NO</a:t>
                      </a:r>
                      <a:endParaRPr lang="en-US" dirty="0"/>
                    </a:p>
                  </a:txBody>
                  <a:tcPr/>
                </a:tc>
                <a:tc>
                  <a:txBody>
                    <a:bodyPr/>
                    <a:lstStyle/>
                    <a:p>
                      <a:r>
                        <a:rPr lang="en-US" dirty="0" smtClean="0"/>
                        <a:t>3</a:t>
                      </a:r>
                      <a:endParaRPr lang="en-US" dirty="0"/>
                    </a:p>
                  </a:txBody>
                  <a:tcPr/>
                </a:tc>
                <a:tc>
                  <a:txBody>
                    <a:bodyPr/>
                    <a:lstStyle/>
                    <a:p>
                      <a:r>
                        <a:rPr lang="en-US" dirty="0" smtClean="0"/>
                        <a:t>Metallic</a:t>
                      </a:r>
                      <a:r>
                        <a:rPr lang="en-US" baseline="0" dirty="0" smtClean="0"/>
                        <a:t> sound, smooth, rectangular</a:t>
                      </a:r>
                      <a:endParaRPr lang="en-US" dirty="0"/>
                    </a:p>
                  </a:txBody>
                  <a:tcPr/>
                </a:tc>
              </a:tr>
              <a:tr h="400117">
                <a:tc>
                  <a:txBody>
                    <a:bodyPr/>
                    <a:lstStyle/>
                    <a:p>
                      <a:r>
                        <a:rPr lang="en-US" dirty="0" smtClean="0"/>
                        <a:t>HII</a:t>
                      </a:r>
                      <a:endParaRPr lang="en-US" dirty="0"/>
                    </a:p>
                  </a:txBody>
                  <a:tcPr/>
                </a:tc>
                <a:tc>
                  <a:txBody>
                    <a:bodyPr/>
                    <a:lstStyle/>
                    <a:p>
                      <a:r>
                        <a:rPr lang="en-US" dirty="0" smtClean="0"/>
                        <a:t>44</a:t>
                      </a:r>
                      <a:endParaRPr lang="en-US" dirty="0"/>
                    </a:p>
                  </a:txBody>
                  <a:tcPr/>
                </a:tc>
                <a:tc>
                  <a:txBody>
                    <a:bodyPr/>
                    <a:lstStyle/>
                    <a:p>
                      <a:r>
                        <a:rPr lang="en-US" dirty="0" smtClean="0"/>
                        <a:t>5</a:t>
                      </a:r>
                      <a:endParaRPr lang="en-US" dirty="0"/>
                    </a:p>
                  </a:txBody>
                  <a:tcPr/>
                </a:tc>
                <a:tc>
                  <a:txBody>
                    <a:bodyPr/>
                    <a:lstStyle/>
                    <a:p>
                      <a:r>
                        <a:rPr lang="en-US" dirty="0" smtClean="0"/>
                        <a:t>NO</a:t>
                      </a:r>
                      <a:endParaRPr lang="en-US" dirty="0"/>
                    </a:p>
                  </a:txBody>
                  <a:tcPr/>
                </a:tc>
                <a:tc>
                  <a:txBody>
                    <a:bodyPr/>
                    <a:lstStyle/>
                    <a:p>
                      <a:r>
                        <a:rPr lang="en-US" dirty="0" smtClean="0"/>
                        <a:t>8</a:t>
                      </a:r>
                      <a:endParaRPr lang="en-US" dirty="0"/>
                    </a:p>
                  </a:txBody>
                  <a:tcPr/>
                </a:tc>
                <a:tc>
                  <a:txBody>
                    <a:bodyPr/>
                    <a:lstStyle/>
                    <a:p>
                      <a:r>
                        <a:rPr lang="en-US" dirty="0" smtClean="0"/>
                        <a:t>Slight deformation</a:t>
                      </a:r>
                      <a:r>
                        <a:rPr lang="en-US" baseline="0" dirty="0" smtClean="0"/>
                        <a:t> in shape</a:t>
                      </a:r>
                      <a:endParaRPr lang="en-US" dirty="0"/>
                    </a:p>
                  </a:txBody>
                  <a:tcPr/>
                </a:tc>
              </a:tr>
              <a:tr h="472574">
                <a:tc>
                  <a:txBody>
                    <a:bodyPr/>
                    <a:lstStyle/>
                    <a:p>
                      <a:r>
                        <a:rPr lang="en-US" dirty="0" smtClean="0"/>
                        <a:t>FI</a:t>
                      </a:r>
                      <a:endParaRPr lang="en-US" dirty="0"/>
                    </a:p>
                  </a:txBody>
                  <a:tcPr/>
                </a:tc>
                <a:tc>
                  <a:txBody>
                    <a:bodyPr/>
                    <a:lstStyle/>
                    <a:p>
                      <a:r>
                        <a:rPr lang="en-US" dirty="0" smtClean="0"/>
                        <a:t>17.5</a:t>
                      </a:r>
                      <a:endParaRPr lang="en-US" dirty="0"/>
                    </a:p>
                  </a:txBody>
                  <a:tcPr/>
                </a:tc>
                <a:tc>
                  <a:txBody>
                    <a:bodyPr/>
                    <a:lstStyle/>
                    <a:p>
                      <a:r>
                        <a:rPr lang="en-US" dirty="0" smtClean="0"/>
                        <a:t>12</a:t>
                      </a:r>
                      <a:endParaRPr lang="en-US" dirty="0"/>
                    </a:p>
                  </a:txBody>
                  <a:tcPr/>
                </a:tc>
                <a:tc>
                  <a:txBody>
                    <a:bodyPr/>
                    <a:lstStyle/>
                    <a:p>
                      <a:r>
                        <a:rPr lang="en-US" smtClean="0"/>
                        <a:t>VERY LITTLE</a:t>
                      </a:r>
                      <a:endParaRPr lang="en-US" dirty="0"/>
                    </a:p>
                  </a:txBody>
                  <a:tcPr/>
                </a:tc>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metallic</a:t>
                      </a:r>
                      <a:r>
                        <a:rPr lang="en-US" baseline="0" dirty="0" smtClean="0"/>
                        <a:t> sound, smooth, rectangular</a:t>
                      </a:r>
                      <a:endParaRPr lang="en-US" dirty="0"/>
                    </a:p>
                  </a:txBody>
                  <a:tcPr/>
                </a:tc>
              </a:tr>
              <a:tr h="304800">
                <a:tc>
                  <a:txBody>
                    <a:bodyPr/>
                    <a:lstStyle/>
                    <a:p>
                      <a:r>
                        <a:rPr lang="en-US" dirty="0" smtClean="0"/>
                        <a:t>FII</a:t>
                      </a:r>
                      <a:endParaRPr lang="en-US" dirty="0"/>
                    </a:p>
                  </a:txBody>
                  <a:tcPr/>
                </a:tc>
                <a:tc>
                  <a:txBody>
                    <a:bodyPr/>
                    <a:lstStyle/>
                    <a:p>
                      <a:r>
                        <a:rPr lang="en-US" dirty="0" smtClean="0"/>
                        <a:t>17.5</a:t>
                      </a:r>
                      <a:endParaRPr lang="en-US" dirty="0"/>
                    </a:p>
                  </a:txBody>
                  <a:tcPr/>
                </a:tc>
                <a:tc>
                  <a:txBody>
                    <a:bodyPr/>
                    <a:lstStyle/>
                    <a:p>
                      <a:r>
                        <a:rPr lang="en-US" dirty="0" smtClean="0"/>
                        <a:t>12</a:t>
                      </a:r>
                      <a:endParaRPr lang="en-US" dirty="0"/>
                    </a:p>
                  </a:txBody>
                  <a:tcPr/>
                </a:tc>
                <a:tc>
                  <a:txBody>
                    <a:bodyPr/>
                    <a:lstStyle/>
                    <a:p>
                      <a:r>
                        <a:rPr lang="en-US" smtClean="0"/>
                        <a:t>VERY LITTLE</a:t>
                      </a:r>
                      <a:endParaRPr lang="en-US" dirty="0"/>
                    </a:p>
                  </a:txBody>
                  <a:tcPr/>
                </a:tc>
                <a:tc>
                  <a:txBody>
                    <a:bodyPr/>
                    <a:lstStyle/>
                    <a:p>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Slight deformation</a:t>
                      </a:r>
                      <a:r>
                        <a:rPr lang="en-US" baseline="0" dirty="0" smtClean="0"/>
                        <a:t> in shape</a:t>
                      </a:r>
                      <a:endParaRPr lang="en-US" dirty="0"/>
                    </a:p>
                  </a:txBody>
                  <a:tcPr/>
                </a:tc>
              </a:tr>
              <a:tr h="400117">
                <a:tc>
                  <a:txBody>
                    <a:bodyPr/>
                    <a:lstStyle/>
                    <a:p>
                      <a:r>
                        <a:rPr lang="en-US" dirty="0" smtClean="0"/>
                        <a:t>I</a:t>
                      </a:r>
                      <a:endParaRPr lang="en-US" dirty="0"/>
                    </a:p>
                  </a:txBody>
                  <a:tcPr/>
                </a:tc>
                <a:tc>
                  <a:txBody>
                    <a:bodyPr/>
                    <a:lstStyle/>
                    <a:p>
                      <a:r>
                        <a:rPr lang="en-US" dirty="0" smtClean="0"/>
                        <a:t>7</a:t>
                      </a:r>
                      <a:endParaRPr lang="en-US" dirty="0"/>
                    </a:p>
                  </a:txBody>
                  <a:tcPr/>
                </a:tc>
                <a:tc>
                  <a:txBody>
                    <a:bodyPr/>
                    <a:lstStyle/>
                    <a:p>
                      <a:r>
                        <a:rPr lang="en-US" dirty="0" smtClean="0"/>
                        <a:t>20</a:t>
                      </a:r>
                      <a:endParaRPr lang="en-US" dirty="0"/>
                    </a:p>
                  </a:txBody>
                  <a:tcPr/>
                </a:tc>
                <a:tc>
                  <a:txBody>
                    <a:bodyPr/>
                    <a:lstStyle/>
                    <a:p>
                      <a:r>
                        <a:rPr lang="en-US" smtClean="0"/>
                        <a:t>VERY LITTLE</a:t>
                      </a:r>
                      <a:endParaRPr lang="en-US" dirty="0"/>
                    </a:p>
                  </a:txBody>
                  <a:tcPr/>
                </a:tc>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metallic</a:t>
                      </a:r>
                      <a:r>
                        <a:rPr lang="en-US" baseline="0" dirty="0" smtClean="0"/>
                        <a:t> sound, smooth, rectangular</a:t>
                      </a:r>
                      <a:endParaRPr lang="en-US" dirty="0"/>
                    </a:p>
                  </a:txBody>
                  <a:tcPr/>
                </a:tc>
              </a:tr>
              <a:tr h="400117">
                <a:tc>
                  <a:txBody>
                    <a:bodyPr/>
                    <a:lstStyle/>
                    <a:p>
                      <a:r>
                        <a:rPr lang="en-US" dirty="0" smtClean="0"/>
                        <a:t>II</a:t>
                      </a:r>
                      <a:endParaRPr lang="en-US" dirty="0"/>
                    </a:p>
                  </a:txBody>
                  <a:tcPr/>
                </a:tc>
                <a:tc>
                  <a:txBody>
                    <a:bodyPr/>
                    <a:lstStyle/>
                    <a:p>
                      <a:r>
                        <a:rPr lang="en-US" dirty="0" smtClean="0"/>
                        <a:t>7</a:t>
                      </a:r>
                      <a:endParaRPr lang="en-US" dirty="0"/>
                    </a:p>
                  </a:txBody>
                  <a:tcPr/>
                </a:tc>
                <a:tc>
                  <a:txBody>
                    <a:bodyPr/>
                    <a:lstStyle/>
                    <a:p>
                      <a:r>
                        <a:rPr lang="en-US" dirty="0" smtClean="0"/>
                        <a:t>20</a:t>
                      </a:r>
                      <a:endParaRPr lang="en-US" dirty="0"/>
                    </a:p>
                  </a:txBody>
                  <a:tcPr/>
                </a:tc>
                <a:tc>
                  <a:txBody>
                    <a:bodyPr/>
                    <a:lstStyle/>
                    <a:p>
                      <a:r>
                        <a:rPr lang="en-US" smtClean="0"/>
                        <a:t>VERY LITTLE</a:t>
                      </a:r>
                      <a:endParaRPr lang="en-US" dirty="0"/>
                    </a:p>
                  </a:txBody>
                  <a:tcPr/>
                </a:tc>
                <a:tc>
                  <a:txBody>
                    <a:bodyPr/>
                    <a:lstStyle/>
                    <a:p>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Slight deformation</a:t>
                      </a:r>
                      <a:r>
                        <a:rPr lang="en-US" baseline="0" dirty="0" smtClean="0"/>
                        <a:t> in shape</a:t>
                      </a:r>
                      <a:endParaRPr lang="en-US" dirty="0"/>
                    </a:p>
                  </a:txBody>
                  <a:tcPr/>
                </a:tc>
              </a:tr>
              <a:tr h="400117">
                <a:tc>
                  <a:txBody>
                    <a:bodyPr/>
                    <a:lstStyle/>
                    <a:p>
                      <a:r>
                        <a:rPr lang="en-US" dirty="0" smtClean="0"/>
                        <a:t>LI</a:t>
                      </a:r>
                      <a:endParaRPr lang="en-US" dirty="0"/>
                    </a:p>
                  </a:txBody>
                  <a:tcPr/>
                </a:tc>
                <a:tc>
                  <a:txBody>
                    <a:bodyPr/>
                    <a:lstStyle/>
                    <a:p>
                      <a:r>
                        <a:rPr lang="en-US" dirty="0" smtClean="0"/>
                        <a:t>3.5</a:t>
                      </a:r>
                      <a:endParaRPr lang="en-US" dirty="0"/>
                    </a:p>
                  </a:txBody>
                  <a:tcPr/>
                </a:tc>
                <a:tc>
                  <a:txBody>
                    <a:bodyPr/>
                    <a:lstStyle/>
                    <a:p>
                      <a:r>
                        <a:rPr lang="en-US" dirty="0" smtClean="0"/>
                        <a:t>25</a:t>
                      </a:r>
                      <a:endParaRPr lang="en-US" dirty="0"/>
                    </a:p>
                  </a:txBody>
                  <a:tcPr/>
                </a:tc>
                <a:tc>
                  <a:txBody>
                    <a:bodyPr/>
                    <a:lstStyle/>
                    <a:p>
                      <a:r>
                        <a:rPr lang="en-US" smtClean="0"/>
                        <a:t>VERY LITTLE</a:t>
                      </a:r>
                      <a:endParaRPr lang="en-US" dirty="0"/>
                    </a:p>
                  </a:txBody>
                  <a:tcPr/>
                </a:tc>
                <a:tc>
                  <a:txBody>
                    <a:bodyPr/>
                    <a:lstStyle/>
                    <a:p>
                      <a:r>
                        <a:rPr lang="en-US" dirty="0" smtClean="0"/>
                        <a:t>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metallic</a:t>
                      </a:r>
                      <a:r>
                        <a:rPr lang="en-US" baseline="0" dirty="0" smtClean="0"/>
                        <a:t> sound, smooth, rectangular</a:t>
                      </a:r>
                      <a:endParaRPr lang="en-US" dirty="0"/>
                    </a:p>
                  </a:txBody>
                  <a:tcPr/>
                </a:tc>
              </a:tr>
              <a:tr h="400117">
                <a:tc>
                  <a:txBody>
                    <a:bodyPr/>
                    <a:lstStyle/>
                    <a:p>
                      <a:r>
                        <a:rPr lang="en-US" dirty="0" smtClean="0"/>
                        <a:t>LII</a:t>
                      </a:r>
                      <a:endParaRPr lang="en-US" dirty="0"/>
                    </a:p>
                  </a:txBody>
                  <a:tcPr/>
                </a:tc>
                <a:tc>
                  <a:txBody>
                    <a:bodyPr/>
                    <a:lstStyle/>
                    <a:p>
                      <a:r>
                        <a:rPr lang="en-US" dirty="0" smtClean="0"/>
                        <a:t>3.5</a:t>
                      </a:r>
                      <a:endParaRPr lang="en-US" dirty="0"/>
                    </a:p>
                  </a:txBody>
                  <a:tcPr/>
                </a:tc>
                <a:tc>
                  <a:txBody>
                    <a:bodyPr/>
                    <a:lstStyle/>
                    <a:p>
                      <a:r>
                        <a:rPr lang="en-US" dirty="0" smtClean="0"/>
                        <a:t>25</a:t>
                      </a:r>
                      <a:endParaRPr lang="en-US" dirty="0"/>
                    </a:p>
                  </a:txBody>
                  <a:tcPr/>
                </a:tc>
                <a:tc>
                  <a:txBody>
                    <a:bodyPr/>
                    <a:lstStyle/>
                    <a:p>
                      <a:r>
                        <a:rPr lang="en-US" dirty="0" smtClean="0"/>
                        <a:t>VERY LITTLE</a:t>
                      </a:r>
                      <a:endParaRPr lang="en-US" dirty="0"/>
                    </a:p>
                  </a:txBody>
                  <a:tcPr/>
                </a:tc>
                <a:tc>
                  <a:txBody>
                    <a:bodyPr/>
                    <a:lstStyle/>
                    <a:p>
                      <a:r>
                        <a:rPr lang="en-US" dirty="0" smtClean="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Slight deformation</a:t>
                      </a:r>
                      <a:r>
                        <a:rPr lang="en-US" baseline="0" dirty="0" smtClean="0"/>
                        <a:t> in shape</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A6478D54-39C7-4E24-9D6F-EAD85D4C6B0A}"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weight, </a:t>
            </a:r>
            <a:r>
              <a:rPr lang="en-US" dirty="0" err="1" smtClean="0"/>
              <a:t>colour</a:t>
            </a:r>
            <a:endParaRPr lang="en-US" dirty="0"/>
          </a:p>
        </p:txBody>
      </p:sp>
      <p:sp>
        <p:nvSpPr>
          <p:cNvPr id="3" name="Content Placeholder 2"/>
          <p:cNvSpPr>
            <a:spLocks noGrp="1"/>
          </p:cNvSpPr>
          <p:nvPr>
            <p:ph idx="1"/>
          </p:nvPr>
        </p:nvSpPr>
        <p:spPr>
          <a:xfrm>
            <a:off x="457200" y="1219200"/>
            <a:ext cx="8229600" cy="4906963"/>
          </a:xfrm>
        </p:spPr>
        <p:txBody>
          <a:bodyPr/>
          <a:lstStyle/>
          <a:p>
            <a:r>
              <a:rPr lang="en-US" sz="2400" dirty="0" smtClean="0"/>
              <a:t>Size: 190mmx90mmx90mm</a:t>
            </a:r>
          </a:p>
          <a:p>
            <a:r>
              <a:rPr lang="en-US" sz="2400" dirty="0" smtClean="0"/>
              <a:t>Normal size of Modular bricks- 200mmx100mmx100mm</a:t>
            </a:r>
          </a:p>
          <a:p>
            <a:r>
              <a:rPr lang="en-US" sz="2400" dirty="0" smtClean="0"/>
              <a:t>Weight-3-3.5 kg</a:t>
            </a:r>
          </a:p>
          <a:p>
            <a:r>
              <a:rPr lang="en-US" sz="2400" dirty="0" err="1" smtClean="0"/>
              <a:t>Colour</a:t>
            </a:r>
            <a:r>
              <a:rPr lang="en-US" sz="2400" dirty="0" smtClean="0"/>
              <a:t>: depends-</a:t>
            </a:r>
          </a:p>
          <a:p>
            <a:pPr marL="457200" indent="-457200">
              <a:buFont typeface="+mj-lt"/>
              <a:buAutoNum type="arabicPeriod"/>
            </a:pPr>
            <a:r>
              <a:rPr lang="en-US" sz="2400" dirty="0" smtClean="0"/>
              <a:t>Natural </a:t>
            </a:r>
            <a:r>
              <a:rPr lang="en-US" sz="2400" dirty="0" err="1" smtClean="0"/>
              <a:t>colour</a:t>
            </a:r>
            <a:r>
              <a:rPr lang="en-US" sz="2400" dirty="0" smtClean="0"/>
              <a:t> of clay and chemical composition</a:t>
            </a:r>
          </a:p>
          <a:p>
            <a:pPr marL="457200" indent="-457200">
              <a:buFont typeface="+mj-lt"/>
              <a:buAutoNum type="arabicPeriod"/>
            </a:pPr>
            <a:r>
              <a:rPr lang="en-US" sz="2400" dirty="0" smtClean="0"/>
              <a:t>Natural </a:t>
            </a:r>
            <a:r>
              <a:rPr lang="en-US" sz="2400" dirty="0" err="1" smtClean="0"/>
              <a:t>colour</a:t>
            </a:r>
            <a:r>
              <a:rPr lang="en-US" sz="2400" dirty="0" smtClean="0"/>
              <a:t> of sand used during </a:t>
            </a:r>
            <a:r>
              <a:rPr lang="en-US" sz="2400" dirty="0" err="1" smtClean="0"/>
              <a:t>moulding</a:t>
            </a:r>
            <a:endParaRPr lang="en-US" sz="2400" dirty="0" smtClean="0"/>
          </a:p>
          <a:p>
            <a:pPr marL="457200" indent="-457200">
              <a:buFont typeface="+mj-lt"/>
              <a:buAutoNum type="arabicPeriod"/>
            </a:pPr>
            <a:r>
              <a:rPr lang="en-US" sz="2400" dirty="0" smtClean="0"/>
              <a:t>State of dryness before burning</a:t>
            </a:r>
          </a:p>
          <a:p>
            <a:pPr marL="457200" indent="-457200">
              <a:buFont typeface="+mj-lt"/>
              <a:buAutoNum type="arabicPeriod"/>
            </a:pPr>
            <a:r>
              <a:rPr lang="en-US" sz="2400" dirty="0" smtClean="0"/>
              <a:t>Types of fuel used for burning</a:t>
            </a:r>
          </a:p>
          <a:p>
            <a:pPr marL="457200" indent="-457200">
              <a:buFont typeface="+mj-lt"/>
              <a:buAutoNum type="arabicPeriod"/>
            </a:pPr>
            <a:r>
              <a:rPr lang="en-US" sz="2400" dirty="0" smtClean="0"/>
              <a:t>Quantity of air during burning</a:t>
            </a:r>
          </a:p>
          <a:p>
            <a:pPr marL="457200" indent="-457200">
              <a:buFont typeface="+mj-lt"/>
              <a:buAutoNum type="arabicPeriod"/>
            </a:pPr>
            <a:r>
              <a:rPr lang="en-US" sz="2400" dirty="0" smtClean="0"/>
              <a:t>Temperature attained during burning</a:t>
            </a:r>
          </a:p>
          <a:p>
            <a:endParaRPr lang="en-US" sz="24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Colour</a:t>
            </a:r>
            <a:r>
              <a:rPr lang="en-US" dirty="0" smtClean="0"/>
              <a:t> of bricks</a:t>
            </a:r>
            <a:endParaRPr lang="en-US" dirty="0"/>
          </a:p>
        </p:txBody>
      </p:sp>
      <p:graphicFrame>
        <p:nvGraphicFramePr>
          <p:cNvPr id="4" name="Content Placeholder 3"/>
          <p:cNvGraphicFramePr>
            <a:graphicFrameLocks noGrp="1"/>
          </p:cNvGraphicFramePr>
          <p:nvPr>
            <p:ph idx="1"/>
          </p:nvPr>
        </p:nvGraphicFramePr>
        <p:xfrm>
          <a:off x="457200" y="1188720"/>
          <a:ext cx="8382000" cy="5303520"/>
        </p:xfrm>
        <a:graphic>
          <a:graphicData uri="http://schemas.openxmlformats.org/drawingml/2006/table">
            <a:tbl>
              <a:tblPr firstRow="1" bandRow="1">
                <a:tableStyleId>{5C22544A-7EE6-4342-B048-85BDC9FD1C3A}</a:tableStyleId>
              </a:tblPr>
              <a:tblGrid>
                <a:gridCol w="3217333"/>
                <a:gridCol w="5164667"/>
              </a:tblGrid>
              <a:tr h="370840">
                <a:tc>
                  <a:txBody>
                    <a:bodyPr/>
                    <a:lstStyle/>
                    <a:p>
                      <a:r>
                        <a:rPr lang="en-US" sz="2400" dirty="0" err="1" smtClean="0"/>
                        <a:t>colour</a:t>
                      </a:r>
                      <a:endParaRPr lang="en-US" sz="2400" dirty="0"/>
                    </a:p>
                  </a:txBody>
                  <a:tcPr/>
                </a:tc>
                <a:tc>
                  <a:txBody>
                    <a:bodyPr/>
                    <a:lstStyle/>
                    <a:p>
                      <a:r>
                        <a:rPr lang="en-US" sz="2400" dirty="0" smtClean="0"/>
                        <a:t>Responsible constituents</a:t>
                      </a:r>
                      <a:endParaRPr lang="en-US" sz="2400" dirty="0"/>
                    </a:p>
                  </a:txBody>
                  <a:tcPr/>
                </a:tc>
              </a:tr>
              <a:tr h="370840">
                <a:tc>
                  <a:txBody>
                    <a:bodyPr/>
                    <a:lstStyle/>
                    <a:p>
                      <a:r>
                        <a:rPr lang="en-US" sz="2400" dirty="0" smtClean="0"/>
                        <a:t>Red</a:t>
                      </a:r>
                      <a:endParaRPr lang="en-US" sz="2400" dirty="0"/>
                    </a:p>
                  </a:txBody>
                  <a:tcPr/>
                </a:tc>
                <a:tc>
                  <a:txBody>
                    <a:bodyPr/>
                    <a:lstStyle/>
                    <a:p>
                      <a:r>
                        <a:rPr lang="en-US" sz="2400" dirty="0" smtClean="0"/>
                        <a:t>Iron</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bright red</a:t>
                      </a:r>
                      <a:endParaRPr lang="en-US" sz="2400" dirty="0"/>
                    </a:p>
                  </a:txBody>
                  <a:tcPr/>
                </a:tc>
                <a:tc>
                  <a:txBody>
                    <a:bodyPr/>
                    <a:lstStyle/>
                    <a:p>
                      <a:r>
                        <a:rPr lang="en-US" sz="2400" dirty="0" smtClean="0"/>
                        <a:t>Large proportions of iron oxide</a:t>
                      </a:r>
                      <a:endParaRPr lang="en-US" sz="2400" dirty="0"/>
                    </a:p>
                  </a:txBody>
                  <a:tcPr/>
                </a:tc>
              </a:tr>
              <a:tr h="370840">
                <a:tc>
                  <a:txBody>
                    <a:bodyPr/>
                    <a:lstStyle/>
                    <a:p>
                      <a:r>
                        <a:rPr lang="en-US" sz="2400" dirty="0" smtClean="0"/>
                        <a:t>Dark blue or purple</a:t>
                      </a:r>
                      <a:endParaRPr lang="en-US" sz="2400" dirty="0"/>
                    </a:p>
                  </a:txBody>
                  <a:tcPr/>
                </a:tc>
                <a:tc>
                  <a:txBody>
                    <a:bodyPr/>
                    <a:lstStyle/>
                    <a:p>
                      <a:r>
                        <a:rPr lang="en-US" sz="2400" dirty="0" smtClean="0"/>
                        <a:t>Large proportions</a:t>
                      </a:r>
                      <a:r>
                        <a:rPr lang="en-US" sz="2400" baseline="0" dirty="0" smtClean="0"/>
                        <a:t> of iron oxide burning at high temp</a:t>
                      </a:r>
                      <a:endParaRPr lang="en-US" sz="2400" dirty="0"/>
                    </a:p>
                  </a:txBody>
                  <a:tcPr/>
                </a:tc>
              </a:tr>
              <a:tr h="370840">
                <a:tc>
                  <a:txBody>
                    <a:bodyPr/>
                    <a:lstStyle/>
                    <a:p>
                      <a:r>
                        <a:rPr lang="en-US" sz="2400" dirty="0" smtClean="0"/>
                        <a:t>Yellow or orange</a:t>
                      </a:r>
                      <a:endParaRPr lang="en-US" sz="2400" dirty="0"/>
                    </a:p>
                  </a:txBody>
                  <a:tcPr/>
                </a:tc>
                <a:tc>
                  <a:txBody>
                    <a:bodyPr/>
                    <a:lstStyle/>
                    <a:p>
                      <a:r>
                        <a:rPr lang="en-US" sz="2400" dirty="0" smtClean="0"/>
                        <a:t>Iron and magnesia</a:t>
                      </a:r>
                      <a:endParaRPr lang="en-US" sz="2400" dirty="0"/>
                    </a:p>
                  </a:txBody>
                  <a:tcPr/>
                </a:tc>
              </a:tr>
              <a:tr h="370840">
                <a:tc>
                  <a:txBody>
                    <a:bodyPr/>
                    <a:lstStyle/>
                    <a:p>
                      <a:r>
                        <a:rPr lang="en-US" sz="2400" dirty="0" smtClean="0"/>
                        <a:t>Brown</a:t>
                      </a:r>
                      <a:endParaRPr lang="en-US" sz="2400" dirty="0"/>
                    </a:p>
                  </a:txBody>
                  <a:tcPr/>
                </a:tc>
                <a:tc>
                  <a:txBody>
                    <a:bodyPr/>
                    <a:lstStyle/>
                    <a:p>
                      <a:r>
                        <a:rPr lang="en-US" sz="2400" dirty="0" smtClean="0"/>
                        <a:t>Lime in excess</a:t>
                      </a:r>
                      <a:endParaRPr lang="en-US" sz="2400" dirty="0"/>
                    </a:p>
                  </a:txBody>
                  <a:tcPr/>
                </a:tc>
              </a:tr>
              <a:tr h="370840">
                <a:tc>
                  <a:txBody>
                    <a:bodyPr/>
                    <a:lstStyle/>
                    <a:p>
                      <a:r>
                        <a:rPr lang="en-US" sz="2400" dirty="0" smtClean="0"/>
                        <a:t>Bluish green</a:t>
                      </a:r>
                      <a:endParaRPr lang="en-US" sz="2400" dirty="0"/>
                    </a:p>
                  </a:txBody>
                  <a:tcPr/>
                </a:tc>
                <a:tc>
                  <a:txBody>
                    <a:bodyPr/>
                    <a:lstStyle/>
                    <a:p>
                      <a:r>
                        <a:rPr lang="en-US" sz="2400" dirty="0" err="1" smtClean="0"/>
                        <a:t>Alkalies</a:t>
                      </a:r>
                      <a:endParaRPr lang="en-US" sz="2400" dirty="0"/>
                    </a:p>
                  </a:txBody>
                  <a:tcPr/>
                </a:tc>
              </a:tr>
              <a:tr h="370840">
                <a:tc>
                  <a:txBody>
                    <a:bodyPr/>
                    <a:lstStyle/>
                    <a:p>
                      <a:r>
                        <a:rPr lang="en-US" sz="2400" dirty="0" smtClean="0"/>
                        <a:t>Cream</a:t>
                      </a:r>
                      <a:endParaRPr lang="en-US" sz="2400" dirty="0"/>
                    </a:p>
                  </a:txBody>
                  <a:tcPr/>
                </a:tc>
                <a:tc>
                  <a:txBody>
                    <a:bodyPr/>
                    <a:lstStyle/>
                    <a:p>
                      <a:r>
                        <a:rPr lang="en-US" sz="2400" dirty="0" smtClean="0"/>
                        <a:t>Little lime and iron</a:t>
                      </a:r>
                      <a:endParaRPr lang="en-US" sz="2400" dirty="0"/>
                    </a:p>
                  </a:txBody>
                  <a:tcPr/>
                </a:tc>
              </a:tr>
              <a:tr h="370840">
                <a:tc>
                  <a:txBody>
                    <a:bodyPr/>
                    <a:lstStyle/>
                    <a:p>
                      <a:r>
                        <a:rPr lang="en-US" sz="2400" dirty="0" smtClean="0"/>
                        <a:t>White</a:t>
                      </a:r>
                      <a:endParaRPr lang="en-US" sz="2400" dirty="0"/>
                    </a:p>
                  </a:txBody>
                  <a:tcPr/>
                </a:tc>
                <a:tc>
                  <a:txBody>
                    <a:bodyPr/>
                    <a:lstStyle/>
                    <a:p>
                      <a:r>
                        <a:rPr lang="en-US" sz="2400" dirty="0" smtClean="0"/>
                        <a:t>Pure clay free from iron, clay with chalk</a:t>
                      </a:r>
                      <a:endParaRPr lang="en-US" sz="2400" dirty="0"/>
                    </a:p>
                  </a:txBody>
                  <a:tcPr/>
                </a:tc>
              </a:tr>
              <a:tr h="370840">
                <a:tc>
                  <a:txBody>
                    <a:bodyPr/>
                    <a:lstStyle/>
                    <a:p>
                      <a:r>
                        <a:rPr lang="en-US" sz="2400" dirty="0" smtClean="0"/>
                        <a:t>Black</a:t>
                      </a:r>
                      <a:endParaRPr lang="en-US" sz="2400" dirty="0"/>
                    </a:p>
                  </a:txBody>
                  <a:tcPr/>
                </a:tc>
                <a:tc>
                  <a:txBody>
                    <a:bodyPr/>
                    <a:lstStyle/>
                    <a:p>
                      <a:r>
                        <a:rPr lang="en-US" sz="2400" dirty="0" smtClean="0"/>
                        <a:t>Manganese and large proportions of iron</a:t>
                      </a:r>
                      <a:endParaRPr lang="en-US" sz="2400" dirty="0"/>
                    </a:p>
                  </a:txBody>
                  <a:tcPr/>
                </a:tc>
              </a:tr>
            </a:tbl>
          </a:graphicData>
        </a:graphic>
      </p:graphicFrame>
      <p:sp>
        <p:nvSpPr>
          <p:cNvPr id="5" name="Slide Number Placeholder 4"/>
          <p:cNvSpPr>
            <a:spLocks noGrp="1"/>
          </p:cNvSpPr>
          <p:nvPr>
            <p:ph type="sldNum" sz="quarter" idx="12"/>
          </p:nvPr>
        </p:nvSpPr>
        <p:spPr/>
        <p:txBody>
          <a:bodyPr/>
          <a:lstStyle/>
          <a:p>
            <a:fld id="{A6478D54-39C7-4E24-9D6F-EAD85D4C6B0A}"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Qualities of good brick</a:t>
            </a:r>
            <a:endParaRPr lang="en-US" dirty="0"/>
          </a:p>
        </p:txBody>
      </p:sp>
      <p:sp>
        <p:nvSpPr>
          <p:cNvPr id="3" name="Content Placeholder 2"/>
          <p:cNvSpPr>
            <a:spLocks noGrp="1"/>
          </p:cNvSpPr>
          <p:nvPr>
            <p:ph idx="1"/>
          </p:nvPr>
        </p:nvSpPr>
        <p:spPr>
          <a:xfrm>
            <a:off x="457200" y="1219200"/>
            <a:ext cx="8229600" cy="4906963"/>
          </a:xfrm>
        </p:spPr>
        <p:txBody>
          <a:bodyPr/>
          <a:lstStyle/>
          <a:p>
            <a:r>
              <a:rPr lang="en-US" dirty="0" smtClean="0"/>
              <a:t>Depends on:</a:t>
            </a:r>
          </a:p>
          <a:p>
            <a:pPr marL="514350" indent="-514350">
              <a:buFont typeface="+mj-lt"/>
              <a:buAutoNum type="arabicPeriod"/>
            </a:pPr>
            <a:r>
              <a:rPr lang="en-US" dirty="0" smtClean="0"/>
              <a:t>chemical </a:t>
            </a:r>
            <a:r>
              <a:rPr lang="en-US" dirty="0" smtClean="0"/>
              <a:t>composition of </a:t>
            </a:r>
            <a:r>
              <a:rPr lang="en-US" dirty="0" err="1" smtClean="0"/>
              <a:t>moulded</a:t>
            </a:r>
            <a:r>
              <a:rPr lang="en-US" dirty="0" smtClean="0"/>
              <a:t> </a:t>
            </a:r>
            <a:r>
              <a:rPr lang="en-US" dirty="0" smtClean="0"/>
              <a:t>clay</a:t>
            </a:r>
          </a:p>
          <a:p>
            <a:pPr marL="514350" indent="-514350">
              <a:buFont typeface="+mj-lt"/>
              <a:buAutoNum type="arabicPeriod"/>
            </a:pPr>
            <a:r>
              <a:rPr lang="en-US" dirty="0" smtClean="0"/>
              <a:t>Preparation of clay</a:t>
            </a:r>
          </a:p>
          <a:p>
            <a:pPr marL="514350" indent="-514350">
              <a:buFont typeface="+mj-lt"/>
              <a:buAutoNum type="arabicPeriod"/>
            </a:pPr>
            <a:r>
              <a:rPr lang="en-US" dirty="0" smtClean="0"/>
              <a:t>Method of </a:t>
            </a:r>
            <a:r>
              <a:rPr lang="en-US" dirty="0" err="1" smtClean="0"/>
              <a:t>moulding</a:t>
            </a:r>
            <a:endParaRPr lang="en-US" dirty="0" smtClean="0"/>
          </a:p>
          <a:p>
            <a:pPr marL="514350" indent="-514350">
              <a:buFont typeface="+mj-lt"/>
              <a:buAutoNum type="arabicPeriod"/>
            </a:pPr>
            <a:r>
              <a:rPr lang="en-US" dirty="0" smtClean="0"/>
              <a:t>Care taken during </a:t>
            </a:r>
            <a:r>
              <a:rPr lang="en-US" dirty="0" err="1" smtClean="0"/>
              <a:t>moulding</a:t>
            </a:r>
            <a:endParaRPr lang="en-US" dirty="0" smtClean="0"/>
          </a:p>
          <a:p>
            <a:pPr marL="514350" indent="-514350">
              <a:buFont typeface="+mj-lt"/>
              <a:buAutoNum type="arabicPeriod"/>
            </a:pPr>
            <a:r>
              <a:rPr lang="en-US" dirty="0" smtClean="0"/>
              <a:t>Method of drying and care taken during drying</a:t>
            </a:r>
          </a:p>
          <a:p>
            <a:pPr marL="514350" indent="-514350">
              <a:buFont typeface="+mj-lt"/>
              <a:buAutoNum type="arabicPeriod"/>
            </a:pPr>
            <a:r>
              <a:rPr lang="en-US" dirty="0" smtClean="0"/>
              <a:t>Method of burning and degree of burning</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lstStyle/>
          <a:p>
            <a:r>
              <a:rPr lang="en-US" dirty="0" smtClean="0"/>
              <a:t>Absorption</a:t>
            </a:r>
          </a:p>
          <a:p>
            <a:r>
              <a:rPr lang="en-US" dirty="0" smtClean="0"/>
              <a:t>Crushing strength</a:t>
            </a:r>
          </a:p>
          <a:p>
            <a:r>
              <a:rPr lang="en-US" dirty="0" smtClean="0"/>
              <a:t>Hardness</a:t>
            </a:r>
          </a:p>
          <a:p>
            <a:r>
              <a:rPr lang="en-US" dirty="0" smtClean="0"/>
              <a:t>Presence of soluble salts</a:t>
            </a:r>
          </a:p>
          <a:p>
            <a:r>
              <a:rPr lang="en-US" dirty="0" smtClean="0"/>
              <a:t>Shape and size</a:t>
            </a:r>
          </a:p>
          <a:p>
            <a:r>
              <a:rPr lang="en-US" dirty="0" smtClean="0"/>
              <a:t>Soundness</a:t>
            </a:r>
          </a:p>
          <a:p>
            <a:r>
              <a:rPr lang="en-US" dirty="0" smtClean="0"/>
              <a:t>structure</a:t>
            </a: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Cement blocks</a:t>
            </a:r>
            <a:endParaRPr lang="en-US" dirty="0"/>
          </a:p>
        </p:txBody>
      </p:sp>
      <p:pic>
        <p:nvPicPr>
          <p:cNvPr id="5" name="Content Placeholder 4" descr="concrete-block-250x250.jpg"/>
          <p:cNvPicPr>
            <a:picLocks noGrp="1" noChangeAspect="1"/>
          </p:cNvPicPr>
          <p:nvPr>
            <p:ph sz="half" idx="1"/>
          </p:nvPr>
        </p:nvPicPr>
        <p:blipFill>
          <a:blip r:embed="rId2"/>
          <a:stretch>
            <a:fillRect/>
          </a:stretch>
        </p:blipFill>
        <p:spPr>
          <a:xfrm>
            <a:off x="1285874" y="2057400"/>
            <a:ext cx="2676525" cy="2996406"/>
          </a:xfrm>
        </p:spPr>
      </p:pic>
      <p:pic>
        <p:nvPicPr>
          <p:cNvPr id="8" name="Content Placeholder 7" descr="concrete-block-dimensions.png"/>
          <p:cNvPicPr>
            <a:picLocks noGrp="1" noChangeAspect="1"/>
          </p:cNvPicPr>
          <p:nvPr>
            <p:ph sz="half" idx="2"/>
          </p:nvPr>
        </p:nvPicPr>
        <p:blipFill>
          <a:blip r:embed="rId3"/>
          <a:stretch>
            <a:fillRect/>
          </a:stretch>
        </p:blipFill>
        <p:spPr>
          <a:xfrm>
            <a:off x="4648200" y="2307631"/>
            <a:ext cx="4038600" cy="3111100"/>
          </a:xfrm>
        </p:spPr>
      </p:pic>
      <p:sp>
        <p:nvSpPr>
          <p:cNvPr id="4" name="Slide Number Placeholder 3"/>
          <p:cNvSpPr>
            <a:spLocks noGrp="1"/>
          </p:cNvSpPr>
          <p:nvPr>
            <p:ph type="sldNum" sz="quarter" idx="12"/>
          </p:nvPr>
        </p:nvSpPr>
        <p:spPr/>
        <p:txBody>
          <a:bodyPr/>
          <a:lstStyle/>
          <a:p>
            <a:fld id="{A6478D54-39C7-4E24-9D6F-EAD85D4C6B0A}"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Size of bricks- </a:t>
            </a:r>
            <a:r>
              <a:rPr lang="en-US" dirty="0" err="1" smtClean="0"/>
              <a:t>indian</a:t>
            </a:r>
            <a:r>
              <a:rPr lang="en-US" dirty="0" smtClean="0"/>
              <a:t> standard brick-19cmx 19cmx 19cm</a:t>
            </a:r>
          </a:p>
          <a:p>
            <a:r>
              <a:rPr lang="en-US" dirty="0" smtClean="0"/>
              <a:t>With mortar joint- 20cmx20cmx20cm</a:t>
            </a:r>
          </a:p>
          <a:p>
            <a:r>
              <a:rPr lang="en-US" dirty="0" smtClean="0"/>
              <a:t>non-modular sizes of the bricks -23cmx11cmx7cm</a:t>
            </a:r>
          </a:p>
          <a:p>
            <a:r>
              <a:rPr lang="en-US" dirty="0" smtClean="0"/>
              <a:t> </a:t>
            </a: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Cement blocks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smtClean="0"/>
              <a:t>Concrete blocks are made from </a:t>
            </a:r>
            <a:r>
              <a:rPr lang="en-US" dirty="0" smtClean="0">
                <a:hlinkClick r:id="rId2" tooltip="Casting"/>
              </a:rPr>
              <a:t>cast</a:t>
            </a:r>
            <a:r>
              <a:rPr lang="en-US" dirty="0" smtClean="0"/>
              <a:t> </a:t>
            </a:r>
            <a:r>
              <a:rPr lang="en-US" dirty="0" smtClean="0">
                <a:hlinkClick r:id="rId3" tooltip="Concrete"/>
              </a:rPr>
              <a:t>concrete</a:t>
            </a:r>
            <a:endParaRPr lang="en-US" dirty="0" smtClean="0"/>
          </a:p>
          <a:p>
            <a:r>
              <a:rPr lang="en-US" dirty="0" smtClean="0"/>
              <a:t> </a:t>
            </a:r>
            <a:r>
              <a:rPr lang="en-US" dirty="0" smtClean="0"/>
              <a:t>e.g. </a:t>
            </a:r>
            <a:r>
              <a:rPr lang="en-US" dirty="0" smtClean="0">
                <a:hlinkClick r:id="rId4" tooltip="Portland cement"/>
              </a:rPr>
              <a:t>Portland cement</a:t>
            </a:r>
            <a:r>
              <a:rPr lang="en-US" dirty="0" smtClean="0"/>
              <a:t> and </a:t>
            </a:r>
            <a:r>
              <a:rPr lang="en-US" dirty="0" smtClean="0">
                <a:hlinkClick r:id="rId5" tooltip="Construction aggregate"/>
              </a:rPr>
              <a:t>aggregate</a:t>
            </a:r>
            <a:r>
              <a:rPr lang="en-US" dirty="0" smtClean="0"/>
              <a:t>, usually sand and fine </a:t>
            </a:r>
            <a:r>
              <a:rPr lang="en-US" dirty="0" smtClean="0">
                <a:hlinkClick r:id="rId6" tooltip="Gravel"/>
              </a:rPr>
              <a:t>gravel</a:t>
            </a:r>
            <a:r>
              <a:rPr lang="en-US" dirty="0" smtClean="0"/>
              <a:t> for high-density blocks. </a:t>
            </a:r>
            <a:endParaRPr lang="en-US" dirty="0" smtClean="0"/>
          </a:p>
          <a:p>
            <a:r>
              <a:rPr lang="en-US" dirty="0" smtClean="0"/>
              <a:t>primarily </a:t>
            </a:r>
            <a:r>
              <a:rPr lang="en-US" dirty="0" smtClean="0"/>
              <a:t>used as a building material in the construction of walls. </a:t>
            </a:r>
            <a:endParaRPr lang="en-US" dirty="0" smtClean="0"/>
          </a:p>
          <a:p>
            <a:r>
              <a:rPr lang="en-US" dirty="0" smtClean="0"/>
              <a:t>It </a:t>
            </a:r>
            <a:r>
              <a:rPr lang="en-US" dirty="0" smtClean="0"/>
              <a:t>is sometimes called a concrete masonry unit (CMU</a:t>
            </a:r>
            <a:r>
              <a:rPr lang="en-US" dirty="0" smtClean="0"/>
              <a:t>).</a:t>
            </a:r>
          </a:p>
          <a:p>
            <a:r>
              <a:rPr lang="en-US" dirty="0" smtClean="0"/>
              <a:t> </a:t>
            </a:r>
            <a:r>
              <a:rPr lang="en-US" dirty="0" smtClean="0"/>
              <a:t>A concrete block is one of several precast concrete products used in construction. </a:t>
            </a:r>
            <a:endParaRPr lang="en-US" dirty="0" smtClean="0"/>
          </a:p>
          <a:p>
            <a:r>
              <a:rPr lang="en-US" dirty="0" smtClean="0"/>
              <a:t/>
            </a:r>
            <a:br>
              <a:rPr lang="en-US" dirty="0" smtClean="0"/>
            </a:br>
            <a:r>
              <a:rPr lang="en-US" dirty="0" smtClean="0"/>
              <a:t/>
            </a:r>
            <a:br>
              <a:rPr lang="en-US" dirty="0" smtClean="0"/>
            </a:br>
            <a:endParaRPr lang="en-US" dirty="0" smtClean="0"/>
          </a:p>
        </p:txBody>
      </p:sp>
      <p:sp>
        <p:nvSpPr>
          <p:cNvPr id="4" name="Slide Number Placeholder 3"/>
          <p:cNvSpPr>
            <a:spLocks noGrp="1"/>
          </p:cNvSpPr>
          <p:nvPr>
            <p:ph type="sldNum" sz="quarter" idx="12"/>
          </p:nvPr>
        </p:nvSpPr>
        <p:spPr/>
        <p:txBody>
          <a:bodyPr/>
          <a:lstStyle/>
          <a:p>
            <a:fld id="{A6478D54-39C7-4E24-9D6F-EAD85D4C6B0A}"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types</a:t>
            </a:r>
            <a:endParaRPr lang="en-US" dirty="0"/>
          </a:p>
        </p:txBody>
      </p:sp>
      <p:pic>
        <p:nvPicPr>
          <p:cNvPr id="5" name="Content Placeholder 4" descr="hollow.jpg"/>
          <p:cNvPicPr>
            <a:picLocks noGrp="1" noChangeAspect="1"/>
          </p:cNvPicPr>
          <p:nvPr>
            <p:ph idx="1"/>
          </p:nvPr>
        </p:nvPicPr>
        <p:blipFill>
          <a:blip r:embed="rId2"/>
          <a:stretch>
            <a:fillRect/>
          </a:stretch>
        </p:blipFill>
        <p:spPr>
          <a:xfrm>
            <a:off x="1905000" y="1600200"/>
            <a:ext cx="5334000" cy="5029200"/>
          </a:xfrm>
        </p:spPr>
      </p:pic>
      <p:sp>
        <p:nvSpPr>
          <p:cNvPr id="4" name="Slide Number Placeholder 3"/>
          <p:cNvSpPr>
            <a:spLocks noGrp="1"/>
          </p:cNvSpPr>
          <p:nvPr>
            <p:ph type="sldNum" sz="quarter" idx="12"/>
          </p:nvPr>
        </p:nvSpPr>
        <p:spPr/>
        <p:txBody>
          <a:bodyPr/>
          <a:lstStyle/>
          <a:p>
            <a:fld id="{A6478D54-39C7-4E24-9D6F-EAD85D4C6B0A}"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457200"/>
            <a:ext cx="8229600" cy="5668963"/>
          </a:xfrm>
        </p:spPr>
        <p:txBody>
          <a:bodyPr>
            <a:normAutofit/>
          </a:bodyPr>
          <a:lstStyle/>
          <a:p>
            <a:r>
              <a:rPr lang="en-US" dirty="0" smtClean="0"/>
              <a:t>The term precast refers to the fact that the blocks are formed and hardened before they are brought to the job site.</a:t>
            </a:r>
          </a:p>
          <a:p>
            <a:r>
              <a:rPr lang="en-US" dirty="0" smtClean="0"/>
              <a:t> Most concrete blocks have one or more hollow cavities, and their sides may be cast smooth or with a design.</a:t>
            </a:r>
          </a:p>
          <a:p>
            <a:r>
              <a:rPr lang="en-US" dirty="0" smtClean="0"/>
              <a:t> In use, concrete blocks are stacked one at a time and held together with fresh concrete mortar to form the desired length and height of the wall.</a:t>
            </a: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5821363"/>
          </a:xfrm>
        </p:spPr>
        <p:txBody>
          <a:bodyPr>
            <a:normAutofit fontScale="85000" lnSpcReduction="20000"/>
          </a:bodyPr>
          <a:lstStyle/>
          <a:p>
            <a:r>
              <a:rPr lang="en-US" dirty="0" smtClean="0"/>
              <a:t>Concrete mortar was used by the Romans as early as 200 B.C. to bind shaped stones together in the construction of buildings. </a:t>
            </a:r>
            <a:endParaRPr lang="en-US" dirty="0" smtClean="0"/>
          </a:p>
          <a:p>
            <a:r>
              <a:rPr lang="en-US" dirty="0" smtClean="0"/>
              <a:t>During </a:t>
            </a:r>
            <a:r>
              <a:rPr lang="en-US" dirty="0" smtClean="0"/>
              <a:t>the reign of the Roman emperor Caligula, in 37-41 A.D. , small blocks of precast concrete were used as a construction material in the region around present-day Naples, Italy</a:t>
            </a:r>
            <a:r>
              <a:rPr lang="en-US" dirty="0" smtClean="0"/>
              <a:t>.</a:t>
            </a:r>
          </a:p>
          <a:p>
            <a:r>
              <a:rPr lang="en-US" dirty="0" smtClean="0"/>
              <a:t> </a:t>
            </a:r>
            <a:r>
              <a:rPr lang="en-US" dirty="0" smtClean="0"/>
              <a:t>Much of the concrete technology developed by the Romans was lost after the fall of the Roman Empire in the fifth century. </a:t>
            </a:r>
            <a:endParaRPr lang="en-US" dirty="0" smtClean="0"/>
          </a:p>
          <a:p>
            <a:r>
              <a:rPr lang="en-US" dirty="0" smtClean="0"/>
              <a:t>It </a:t>
            </a:r>
            <a:r>
              <a:rPr lang="en-US" dirty="0" smtClean="0"/>
              <a:t>was not until 1824 that the English </a:t>
            </a:r>
            <a:r>
              <a:rPr lang="en-US" dirty="0" smtClean="0">
                <a:hlinkClick r:id="rId2" tooltip="View 'stonemason' definition from Wikipedia"/>
              </a:rPr>
              <a:t>stonemason</a:t>
            </a:r>
            <a:r>
              <a:rPr lang="en-US" dirty="0" smtClean="0"/>
              <a:t> Joseph </a:t>
            </a:r>
            <a:r>
              <a:rPr lang="en-US" dirty="0" err="1" smtClean="0"/>
              <a:t>Aspdin</a:t>
            </a:r>
            <a:r>
              <a:rPr lang="en-US" dirty="0" smtClean="0"/>
              <a:t> developed </a:t>
            </a:r>
            <a:r>
              <a:rPr lang="en-US" dirty="0" err="1" smtClean="0"/>
              <a:t>portland</a:t>
            </a:r>
            <a:r>
              <a:rPr lang="en-US" dirty="0" smtClean="0"/>
              <a:t> cement, which became one of the key components of modern concrete.</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first hollow concrete block was designed in 1890 by Harmon S. Palmer in the United States</a:t>
            </a:r>
            <a:r>
              <a:rPr lang="en-US" dirty="0" smtClean="0"/>
              <a:t>.</a:t>
            </a:r>
          </a:p>
          <a:p>
            <a:r>
              <a:rPr lang="en-US" dirty="0" smtClean="0"/>
              <a:t> </a:t>
            </a:r>
            <a:r>
              <a:rPr lang="en-US" dirty="0" smtClean="0"/>
              <a:t>After 10 years of experimenting, Palmer patented the design in 1900</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Raw Materials</a:t>
            </a:r>
            <a:br>
              <a:rPr lang="en-US" dirty="0" smtClean="0"/>
            </a:br>
            <a:endParaRPr lang="en-US" dirty="0"/>
          </a:p>
        </p:txBody>
      </p:sp>
      <p:sp>
        <p:nvSpPr>
          <p:cNvPr id="3" name="Content Placeholder 2"/>
          <p:cNvSpPr>
            <a:spLocks noGrp="1"/>
          </p:cNvSpPr>
          <p:nvPr>
            <p:ph idx="1"/>
          </p:nvPr>
        </p:nvSpPr>
        <p:spPr>
          <a:xfrm>
            <a:off x="457200" y="838200"/>
            <a:ext cx="8229600" cy="5791200"/>
          </a:xfrm>
        </p:spPr>
        <p:txBody>
          <a:bodyPr>
            <a:noAutofit/>
          </a:bodyPr>
          <a:lstStyle/>
          <a:p>
            <a:r>
              <a:rPr lang="en-US" sz="2800" dirty="0" smtClean="0"/>
              <a:t>The </a:t>
            </a:r>
            <a:r>
              <a:rPr lang="en-US" sz="2800" dirty="0" smtClean="0"/>
              <a:t>concrete commonly used to make concrete blocks is a </a:t>
            </a:r>
            <a:r>
              <a:rPr lang="en-US" sz="2800" dirty="0" smtClean="0">
                <a:solidFill>
                  <a:srgbClr val="FF0000"/>
                </a:solidFill>
              </a:rPr>
              <a:t>mixture of powdered </a:t>
            </a:r>
            <a:r>
              <a:rPr lang="en-US" sz="2800" dirty="0" err="1" smtClean="0">
                <a:solidFill>
                  <a:srgbClr val="FF0000"/>
                </a:solidFill>
              </a:rPr>
              <a:t>portland</a:t>
            </a:r>
            <a:r>
              <a:rPr lang="en-US" sz="2800" dirty="0" smtClean="0">
                <a:solidFill>
                  <a:srgbClr val="FF0000"/>
                </a:solidFill>
              </a:rPr>
              <a:t> cement, water, sand, and gravel</a:t>
            </a:r>
            <a:r>
              <a:rPr lang="en-US" sz="2800" dirty="0" smtClean="0"/>
              <a:t>. </a:t>
            </a:r>
            <a:endParaRPr lang="en-US" sz="2800" dirty="0" smtClean="0"/>
          </a:p>
          <a:p>
            <a:r>
              <a:rPr lang="en-US" sz="2800" dirty="0" smtClean="0"/>
              <a:t>This </a:t>
            </a:r>
            <a:r>
              <a:rPr lang="en-US" sz="2800" dirty="0" smtClean="0"/>
              <a:t>produces a </a:t>
            </a:r>
            <a:r>
              <a:rPr lang="en-US" sz="2800" dirty="0" smtClean="0">
                <a:solidFill>
                  <a:srgbClr val="FF0000"/>
                </a:solidFill>
              </a:rPr>
              <a:t>light gray block with a fine surface texture and a high compressive strength</a:t>
            </a:r>
            <a:r>
              <a:rPr lang="en-US" sz="2800" dirty="0" smtClean="0"/>
              <a:t>. </a:t>
            </a:r>
            <a:endParaRPr lang="en-US" sz="2800" dirty="0" smtClean="0"/>
          </a:p>
          <a:p>
            <a:r>
              <a:rPr lang="en-US" sz="2800" dirty="0" smtClean="0"/>
              <a:t>A </a:t>
            </a:r>
            <a:r>
              <a:rPr lang="en-US" sz="2800" dirty="0" smtClean="0"/>
              <a:t>typical concrete block </a:t>
            </a:r>
            <a:r>
              <a:rPr lang="en-US" sz="2800" dirty="0" smtClean="0">
                <a:solidFill>
                  <a:srgbClr val="FF0000"/>
                </a:solidFill>
              </a:rPr>
              <a:t>weighs </a:t>
            </a:r>
            <a:r>
              <a:rPr lang="en-US" sz="2800" dirty="0" smtClean="0">
                <a:solidFill>
                  <a:srgbClr val="FF0000"/>
                </a:solidFill>
              </a:rPr>
              <a:t>17.2-19.5 kg</a:t>
            </a:r>
            <a:r>
              <a:rPr lang="en-US" sz="2800" dirty="0" smtClean="0"/>
              <a:t>. </a:t>
            </a:r>
          </a:p>
          <a:p>
            <a:r>
              <a:rPr lang="en-US" sz="2800" dirty="0" smtClean="0"/>
              <a:t>the </a:t>
            </a:r>
            <a:r>
              <a:rPr lang="en-US" sz="2800" dirty="0" smtClean="0"/>
              <a:t>concrete mixture used for blocks has a </a:t>
            </a:r>
            <a:r>
              <a:rPr lang="en-US" sz="2800" dirty="0" smtClean="0">
                <a:solidFill>
                  <a:srgbClr val="FF0000"/>
                </a:solidFill>
              </a:rPr>
              <a:t>higher percentage of sand and a lower percentage of gravel </a:t>
            </a:r>
            <a:r>
              <a:rPr lang="en-US" sz="2800" dirty="0" smtClean="0">
                <a:solidFill>
                  <a:srgbClr val="FF0000"/>
                </a:solidFill>
              </a:rPr>
              <a:t>and </a:t>
            </a:r>
            <a:r>
              <a:rPr lang="en-US" sz="2800" dirty="0" smtClean="0">
                <a:solidFill>
                  <a:srgbClr val="FF0000"/>
                </a:solidFill>
              </a:rPr>
              <a:t>water </a:t>
            </a:r>
            <a:r>
              <a:rPr lang="en-US" sz="2800" dirty="0" smtClean="0"/>
              <a:t>than the concrete mixtures used for general construction purposes. </a:t>
            </a:r>
            <a:endParaRPr lang="en-US" sz="2800" dirty="0" smtClean="0"/>
          </a:p>
          <a:p>
            <a:r>
              <a:rPr lang="en-US" sz="2800" dirty="0" smtClean="0"/>
              <a:t>This </a:t>
            </a:r>
            <a:r>
              <a:rPr lang="en-US" sz="2800" dirty="0" smtClean="0"/>
              <a:t>produces a </a:t>
            </a:r>
            <a:r>
              <a:rPr lang="en-US" sz="2800" dirty="0" smtClean="0">
                <a:solidFill>
                  <a:srgbClr val="FF0000"/>
                </a:solidFill>
              </a:rPr>
              <a:t>very dry, stiff mixture </a:t>
            </a:r>
            <a:r>
              <a:rPr lang="en-US" sz="2800" dirty="0" smtClean="0"/>
              <a:t>that holds its shape when it is removed from the block mold</a:t>
            </a:r>
          </a:p>
          <a:p>
            <a:pPr>
              <a:buNone/>
            </a:pPr>
            <a:endParaRPr lang="en-US" sz="2800"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686800" cy="6324600"/>
          </a:xfrm>
        </p:spPr>
        <p:txBody>
          <a:bodyPr>
            <a:normAutofit fontScale="77500" lnSpcReduction="20000"/>
          </a:bodyPr>
          <a:lstStyle/>
          <a:p>
            <a:pPr>
              <a:lnSpc>
                <a:spcPct val="170000"/>
              </a:lnSpc>
            </a:pPr>
            <a:r>
              <a:rPr lang="en-US" dirty="0" smtClean="0"/>
              <a:t>If </a:t>
            </a:r>
            <a:r>
              <a:rPr lang="en-US" dirty="0" smtClean="0">
                <a:solidFill>
                  <a:srgbClr val="FF0000"/>
                </a:solidFill>
              </a:rPr>
              <a:t>granulated coal or </a:t>
            </a:r>
            <a:r>
              <a:rPr lang="en-US" dirty="0" smtClean="0">
                <a:solidFill>
                  <a:srgbClr val="FF0000"/>
                </a:solidFill>
                <a:hlinkClick r:id="rId2" tooltip="View 'volcanic' definition from Wikipedia"/>
              </a:rPr>
              <a:t>volcanic</a:t>
            </a:r>
            <a:r>
              <a:rPr lang="en-US" dirty="0" smtClean="0">
                <a:solidFill>
                  <a:srgbClr val="FF0000"/>
                </a:solidFill>
              </a:rPr>
              <a:t> cinders </a:t>
            </a:r>
            <a:r>
              <a:rPr lang="en-US" dirty="0" smtClean="0"/>
              <a:t>are used instead of sand and gravel, the resulting block is commonly called </a:t>
            </a:r>
            <a:r>
              <a:rPr lang="en-US" dirty="0" smtClean="0">
                <a:solidFill>
                  <a:srgbClr val="FF0000"/>
                </a:solidFill>
              </a:rPr>
              <a:t>a cinder block</a:t>
            </a:r>
            <a:r>
              <a:rPr lang="en-US" dirty="0" smtClean="0"/>
              <a:t>. </a:t>
            </a:r>
            <a:endParaRPr lang="en-US" dirty="0" smtClean="0"/>
          </a:p>
          <a:p>
            <a:pPr>
              <a:buNone/>
            </a:pPr>
            <a:endParaRPr lang="en-US" dirty="0" smtClean="0"/>
          </a:p>
          <a:p>
            <a:r>
              <a:rPr lang="en-US" dirty="0" smtClean="0"/>
              <a:t>This </a:t>
            </a:r>
            <a:r>
              <a:rPr lang="en-US" dirty="0" smtClean="0"/>
              <a:t>produces </a:t>
            </a:r>
            <a:r>
              <a:rPr lang="en-US" dirty="0" smtClean="0"/>
              <a:t>a</a:t>
            </a:r>
          </a:p>
          <a:p>
            <a:pPr marL="514350" indent="-514350">
              <a:buFont typeface="Wingdings" pitchFamily="2" charset="2"/>
              <a:buChar char="Ø"/>
            </a:pPr>
            <a:r>
              <a:rPr lang="en-US" dirty="0" smtClean="0">
                <a:solidFill>
                  <a:srgbClr val="0000FF"/>
                </a:solidFill>
              </a:rPr>
              <a:t> </a:t>
            </a:r>
            <a:r>
              <a:rPr lang="en-US" dirty="0" smtClean="0">
                <a:solidFill>
                  <a:srgbClr val="0000FF"/>
                </a:solidFill>
              </a:rPr>
              <a:t>dark gray block </a:t>
            </a:r>
            <a:endParaRPr lang="en-US" dirty="0" smtClean="0">
              <a:solidFill>
                <a:srgbClr val="0000FF"/>
              </a:solidFill>
            </a:endParaRPr>
          </a:p>
          <a:p>
            <a:pPr marL="514350" indent="-514350">
              <a:buFont typeface="Wingdings" pitchFamily="2" charset="2"/>
              <a:buChar char="Ø"/>
            </a:pPr>
            <a:r>
              <a:rPr lang="en-US" dirty="0" smtClean="0">
                <a:solidFill>
                  <a:srgbClr val="0000FF"/>
                </a:solidFill>
              </a:rPr>
              <a:t>with </a:t>
            </a:r>
            <a:r>
              <a:rPr lang="en-US" dirty="0" smtClean="0">
                <a:solidFill>
                  <a:srgbClr val="0000FF"/>
                </a:solidFill>
              </a:rPr>
              <a:t>a medium-to-coarse surface texture, </a:t>
            </a:r>
            <a:endParaRPr lang="en-US" dirty="0" smtClean="0">
              <a:solidFill>
                <a:srgbClr val="0000FF"/>
              </a:solidFill>
            </a:endParaRPr>
          </a:p>
          <a:p>
            <a:pPr marL="514350" indent="-514350">
              <a:buFont typeface="Wingdings" pitchFamily="2" charset="2"/>
              <a:buChar char="Ø"/>
            </a:pPr>
            <a:r>
              <a:rPr lang="en-US" dirty="0" smtClean="0">
                <a:solidFill>
                  <a:srgbClr val="0000FF"/>
                </a:solidFill>
              </a:rPr>
              <a:t>good </a:t>
            </a:r>
            <a:r>
              <a:rPr lang="en-US" dirty="0" smtClean="0">
                <a:solidFill>
                  <a:srgbClr val="0000FF"/>
                </a:solidFill>
              </a:rPr>
              <a:t>strength, </a:t>
            </a:r>
            <a:endParaRPr lang="en-US" dirty="0" smtClean="0">
              <a:solidFill>
                <a:srgbClr val="0000FF"/>
              </a:solidFill>
            </a:endParaRPr>
          </a:p>
          <a:p>
            <a:pPr marL="514350" indent="-514350">
              <a:buFont typeface="Wingdings" pitchFamily="2" charset="2"/>
              <a:buChar char="Ø"/>
            </a:pPr>
            <a:r>
              <a:rPr lang="en-US" dirty="0" smtClean="0">
                <a:solidFill>
                  <a:srgbClr val="0000FF"/>
                </a:solidFill>
              </a:rPr>
              <a:t>good sound</a:t>
            </a:r>
          </a:p>
          <a:p>
            <a:pPr marL="514350" indent="-514350">
              <a:buFont typeface="Wingdings" pitchFamily="2" charset="2"/>
              <a:buChar char="Ø"/>
            </a:pPr>
            <a:r>
              <a:rPr lang="en-US" dirty="0" smtClean="0">
                <a:solidFill>
                  <a:srgbClr val="0000FF"/>
                </a:solidFill>
              </a:rPr>
              <a:t>-deadening </a:t>
            </a:r>
            <a:r>
              <a:rPr lang="en-US" dirty="0" smtClean="0">
                <a:solidFill>
                  <a:srgbClr val="0000FF"/>
                </a:solidFill>
              </a:rPr>
              <a:t>properties</a:t>
            </a:r>
            <a:r>
              <a:rPr lang="en-US" dirty="0" smtClean="0">
                <a:solidFill>
                  <a:srgbClr val="0000FF"/>
                </a:solidFill>
              </a:rPr>
              <a:t>,</a:t>
            </a:r>
          </a:p>
          <a:p>
            <a:pPr marL="514350" indent="-514350">
              <a:buFont typeface="Wingdings" pitchFamily="2" charset="2"/>
              <a:buChar char="Ø"/>
            </a:pPr>
            <a:r>
              <a:rPr lang="en-US" dirty="0" smtClean="0">
                <a:solidFill>
                  <a:srgbClr val="0000FF"/>
                </a:solidFill>
              </a:rPr>
              <a:t>a </a:t>
            </a:r>
            <a:r>
              <a:rPr lang="en-US" dirty="0" smtClean="0">
                <a:solidFill>
                  <a:srgbClr val="0000FF"/>
                </a:solidFill>
              </a:rPr>
              <a:t>higher thermal insulating value than a concrete block</a:t>
            </a:r>
            <a:r>
              <a:rPr lang="en-US" dirty="0" smtClean="0"/>
              <a:t>.</a:t>
            </a:r>
          </a:p>
          <a:p>
            <a:endParaRPr lang="en-US" dirty="0" smtClean="0"/>
          </a:p>
          <a:p>
            <a:r>
              <a:rPr lang="en-US" dirty="0" smtClean="0"/>
              <a:t>A </a:t>
            </a:r>
            <a:r>
              <a:rPr lang="en-US" dirty="0" smtClean="0"/>
              <a:t>typical cinder block weighs </a:t>
            </a:r>
            <a:r>
              <a:rPr lang="en-US" dirty="0" smtClean="0"/>
              <a:t>11.8-15.0 kg.</a:t>
            </a: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Sizes and structure</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Concrete blocks may be produced with hollow centers </a:t>
            </a:r>
            <a:r>
              <a:rPr lang="en-US" dirty="0" smtClean="0">
                <a:solidFill>
                  <a:srgbClr val="0000FF"/>
                </a:solidFill>
              </a:rPr>
              <a:t>to reduce </a:t>
            </a:r>
            <a:r>
              <a:rPr lang="en-US" dirty="0" smtClean="0">
                <a:solidFill>
                  <a:srgbClr val="0000FF"/>
                </a:solidFill>
                <a:hlinkClick r:id="rId2" tooltip="Weight"/>
              </a:rPr>
              <a:t>weight</a:t>
            </a:r>
            <a:r>
              <a:rPr lang="en-US" dirty="0" smtClean="0">
                <a:solidFill>
                  <a:srgbClr val="0000FF"/>
                </a:solidFill>
              </a:rPr>
              <a:t> or improve </a:t>
            </a:r>
            <a:r>
              <a:rPr lang="en-US" dirty="0" smtClean="0">
                <a:solidFill>
                  <a:srgbClr val="0000FF"/>
                </a:solidFill>
                <a:hlinkClick r:id="rId3" tooltip="Building insulation"/>
              </a:rPr>
              <a:t>insulation</a:t>
            </a:r>
            <a:r>
              <a:rPr lang="en-US" dirty="0" smtClean="0">
                <a:solidFill>
                  <a:srgbClr val="0000FF"/>
                </a:solidFill>
              </a:rPr>
              <a:t>. </a:t>
            </a:r>
            <a:endParaRPr lang="en-US" dirty="0" smtClean="0">
              <a:solidFill>
                <a:srgbClr val="0000FF"/>
              </a:solidFill>
            </a:endParaRPr>
          </a:p>
          <a:p>
            <a:r>
              <a:rPr lang="en-US" dirty="0" smtClean="0"/>
              <a:t>The </a:t>
            </a:r>
            <a:r>
              <a:rPr lang="en-US" dirty="0" smtClean="0"/>
              <a:t>use of </a:t>
            </a:r>
            <a:r>
              <a:rPr lang="en-US" dirty="0" smtClean="0"/>
              <a:t>block work </a:t>
            </a:r>
            <a:r>
              <a:rPr lang="en-US" dirty="0" smtClean="0"/>
              <a:t>allows structures to be built in the traditional </a:t>
            </a:r>
            <a:r>
              <a:rPr lang="en-US" dirty="0" smtClean="0">
                <a:hlinkClick r:id="rId4" tooltip="Masonry"/>
              </a:rPr>
              <a:t>masonry</a:t>
            </a:r>
            <a:r>
              <a:rPr lang="en-US" dirty="0" smtClean="0"/>
              <a:t> style with layers (or courses) of staggered blocks. Blocks come in many sizes. </a:t>
            </a:r>
            <a:endParaRPr lang="en-US" dirty="0" smtClean="0"/>
          </a:p>
          <a:p>
            <a:r>
              <a:rPr lang="en-US" dirty="0" smtClean="0"/>
              <a:t>the </a:t>
            </a:r>
            <a:r>
              <a:rPr lang="en-US" dirty="0" smtClean="0"/>
              <a:t>most common </a:t>
            </a:r>
            <a:r>
              <a:rPr lang="en-US" dirty="0" smtClean="0">
                <a:hlinkClick r:id="rId5" tooltip="Nominal size"/>
              </a:rPr>
              <a:t>nominal size</a:t>
            </a:r>
            <a:r>
              <a:rPr lang="en-US" dirty="0" smtClean="0"/>
              <a:t> </a:t>
            </a:r>
            <a:r>
              <a:rPr lang="en-US" dirty="0" smtClean="0"/>
              <a:t>is</a:t>
            </a:r>
          </a:p>
          <a:p>
            <a:pPr marL="514350" indent="-514350">
              <a:buFont typeface="+mj-lt"/>
              <a:buAutoNum type="arabicPeriod"/>
            </a:pPr>
            <a:r>
              <a:rPr lang="en-US" dirty="0" smtClean="0"/>
              <a:t> </a:t>
            </a:r>
            <a:r>
              <a:rPr lang="en-US" dirty="0" smtClean="0"/>
              <a:t>16 in × 8 in × 8 in (410 mm × 200 mm × 200 mm</a:t>
            </a:r>
            <a:r>
              <a:rPr lang="en-US" dirty="0" smtClean="0"/>
              <a:t>); </a:t>
            </a:r>
            <a:r>
              <a:rPr lang="en-US" dirty="0" smtClean="0"/>
              <a:t>the block measures a 3/8 in shorter, allowing for mortar joints. </a:t>
            </a:r>
            <a:endParaRPr lang="en-US" dirty="0" smtClean="0"/>
          </a:p>
          <a:p>
            <a:pPr marL="514350" indent="-514350">
              <a:buFont typeface="+mj-lt"/>
              <a:buAutoNum type="arabicPeriod"/>
            </a:pPr>
            <a:r>
              <a:rPr lang="en-US" dirty="0" smtClean="0"/>
              <a:t>440</a:t>
            </a:r>
            <a:r>
              <a:rPr lang="en-US" dirty="0" smtClean="0"/>
              <a:t> mm × 215 mm × 100 mm (17.3 in × 8.5 in × 3.9 in) excluding mortar joints. </a:t>
            </a:r>
            <a:endParaRPr lang="en-US" dirty="0" smtClean="0"/>
          </a:p>
          <a:p>
            <a:pPr marL="514350" indent="-514350">
              <a:buFont typeface="+mj-lt"/>
              <a:buAutoNum type="arabicPeriod"/>
            </a:pPr>
            <a:r>
              <a:rPr lang="en-US" dirty="0" smtClean="0"/>
              <a:t>390</a:t>
            </a:r>
            <a:r>
              <a:rPr lang="en-US" dirty="0" smtClean="0"/>
              <a:t> mm × 190 mm × 190 mm (15.4 in × 7.5 in × 7.5 in) excluding mortar joints.</a:t>
            </a:r>
            <a:endParaRPr lang="en-US" dirty="0"/>
          </a:p>
        </p:txBody>
      </p:sp>
      <p:sp>
        <p:nvSpPr>
          <p:cNvPr id="5" name="Slide Number Placeholder 4"/>
          <p:cNvSpPr>
            <a:spLocks noGrp="1"/>
          </p:cNvSpPr>
          <p:nvPr>
            <p:ph type="sldNum" sz="quarter" idx="12"/>
          </p:nvPr>
        </p:nvSpPr>
        <p:spPr/>
        <p:txBody>
          <a:bodyPr/>
          <a:lstStyle/>
          <a:p>
            <a:fld id="{A6478D54-39C7-4E24-9D6F-EAD85D4C6B0A}"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 </a:t>
            </a:r>
            <a:r>
              <a:rPr lang="en-US" dirty="0" smtClean="0"/>
              <a:t>There may be </a:t>
            </a:r>
            <a:r>
              <a:rPr lang="en-US" dirty="0" smtClean="0">
                <a:solidFill>
                  <a:srgbClr val="FF0000"/>
                </a:solidFill>
              </a:rPr>
              <a:t>two, three or four cores</a:t>
            </a:r>
            <a:r>
              <a:rPr lang="en-US" dirty="0" smtClean="0"/>
              <a:t>, although two cores are the most common configuration. </a:t>
            </a:r>
            <a:endParaRPr lang="en-US" dirty="0" smtClean="0"/>
          </a:p>
          <a:p>
            <a:r>
              <a:rPr lang="en-US" dirty="0" smtClean="0"/>
              <a:t>The </a:t>
            </a:r>
            <a:r>
              <a:rPr lang="en-US" dirty="0" smtClean="0"/>
              <a:t>presence of a core </a:t>
            </a:r>
            <a:r>
              <a:rPr lang="en-US" dirty="0" smtClean="0">
                <a:solidFill>
                  <a:srgbClr val="FF0000"/>
                </a:solidFill>
              </a:rPr>
              <a:t>allows steel reinforcing to be inserted into the </a:t>
            </a:r>
            <a:r>
              <a:rPr lang="en-US" dirty="0" smtClean="0">
                <a:solidFill>
                  <a:srgbClr val="FF0000"/>
                </a:solidFill>
              </a:rPr>
              <a:t>assembly- </a:t>
            </a:r>
            <a:r>
              <a:rPr lang="en-US" dirty="0" smtClean="0">
                <a:solidFill>
                  <a:srgbClr val="FF0000"/>
                </a:solidFill>
              </a:rPr>
              <a:t>greatly increasing its strength. </a:t>
            </a:r>
            <a:endParaRPr lang="en-US" dirty="0" smtClean="0">
              <a:solidFill>
                <a:srgbClr val="FF0000"/>
              </a:solidFill>
            </a:endParaRPr>
          </a:p>
          <a:p>
            <a:r>
              <a:rPr lang="en-US" dirty="0" smtClean="0"/>
              <a:t>Reinforced </a:t>
            </a:r>
            <a:r>
              <a:rPr lang="en-US" dirty="0" smtClean="0"/>
              <a:t>cores are filled with </a:t>
            </a:r>
            <a:r>
              <a:rPr lang="en-US" dirty="0" smtClean="0">
                <a:hlinkClick r:id="rId2" tooltip="Grout"/>
              </a:rPr>
              <a:t>grout</a:t>
            </a:r>
            <a:r>
              <a:rPr lang="en-US" dirty="0" smtClean="0"/>
              <a:t> (concrete) to secure the reinforcing in proper relationship to the structure, and to bond the block and reinforcing. </a:t>
            </a:r>
            <a:endParaRPr lang="en-US" dirty="0" smtClean="0"/>
          </a:p>
          <a:p>
            <a:r>
              <a:rPr lang="en-US" dirty="0" smtClean="0"/>
              <a:t>The </a:t>
            </a:r>
            <a:r>
              <a:rPr lang="en-US" dirty="0" smtClean="0">
                <a:solidFill>
                  <a:srgbClr val="FF0000"/>
                </a:solidFill>
              </a:rPr>
              <a:t>reinforcing</a:t>
            </a:r>
            <a:r>
              <a:rPr lang="en-US" dirty="0" smtClean="0"/>
              <a:t> is primarily </a:t>
            </a:r>
            <a:r>
              <a:rPr lang="en-US" dirty="0" smtClean="0"/>
              <a:t>used</a:t>
            </a:r>
          </a:p>
          <a:p>
            <a:pPr marL="514350" indent="-514350">
              <a:buFont typeface="+mj-lt"/>
              <a:buAutoNum type="arabicPeriod"/>
            </a:pPr>
            <a:r>
              <a:rPr lang="en-US" dirty="0" smtClean="0"/>
              <a:t> </a:t>
            </a:r>
            <a:r>
              <a:rPr lang="en-US" dirty="0" smtClean="0">
                <a:solidFill>
                  <a:srgbClr val="0000FF"/>
                </a:solidFill>
              </a:rPr>
              <a:t>to impart greater </a:t>
            </a:r>
            <a:r>
              <a:rPr lang="en-US" dirty="0" smtClean="0">
                <a:hlinkClick r:id="rId3" tooltip="Tensile strength"/>
              </a:rPr>
              <a:t>tensile strength</a:t>
            </a:r>
            <a:r>
              <a:rPr lang="en-US" dirty="0" smtClean="0"/>
              <a:t> to the assembly</a:t>
            </a:r>
            <a:r>
              <a:rPr lang="en-US" dirty="0" smtClean="0"/>
              <a:t>,</a:t>
            </a:r>
          </a:p>
          <a:p>
            <a:pPr marL="514350" indent="-514350">
              <a:buFont typeface="+mj-lt"/>
              <a:buAutoNum type="arabicPeriod"/>
            </a:pPr>
            <a:r>
              <a:rPr lang="en-US" dirty="0" smtClean="0"/>
              <a:t> </a:t>
            </a:r>
            <a:r>
              <a:rPr lang="en-US" dirty="0" smtClean="0"/>
              <a:t>improving its ability </a:t>
            </a:r>
            <a:r>
              <a:rPr lang="en-US" dirty="0" smtClean="0">
                <a:solidFill>
                  <a:srgbClr val="0000FF"/>
                </a:solidFill>
              </a:rPr>
              <a:t>to resist lateral forces </a:t>
            </a:r>
            <a:r>
              <a:rPr lang="en-US" dirty="0" smtClean="0"/>
              <a:t>such as </a:t>
            </a:r>
            <a:r>
              <a:rPr lang="en-US" dirty="0" smtClean="0">
                <a:hlinkClick r:id="rId4" tooltip="Wind load"/>
              </a:rPr>
              <a:t>wind load</a:t>
            </a:r>
            <a:r>
              <a:rPr lang="en-US" dirty="0" smtClean="0"/>
              <a:t> and seismic </a:t>
            </a:r>
            <a:r>
              <a:rPr lang="en-US" dirty="0" smtClean="0"/>
              <a:t>forces.</a:t>
            </a:r>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478D54-39C7-4E24-9D6F-EAD85D4C6B0A}" type="slidenum">
              <a:rPr lang="en-US" smtClean="0"/>
              <a:pPr/>
              <a:t>49</a:t>
            </a:fld>
            <a:endParaRPr lang="en-US"/>
          </a:p>
        </p:txBody>
      </p:sp>
      <p:sp>
        <p:nvSpPr>
          <p:cNvPr id="3" name="Content Placeholder 2"/>
          <p:cNvSpPr>
            <a:spLocks noGrp="1"/>
          </p:cNvSpPr>
          <p:nvPr>
            <p:ph idx="4294967295"/>
          </p:nvPr>
        </p:nvSpPr>
        <p:spPr>
          <a:xfrm>
            <a:off x="0" y="228600"/>
            <a:ext cx="8763000" cy="6324600"/>
          </a:xfrm>
        </p:spPr>
        <p:txBody>
          <a:bodyPr>
            <a:normAutofit lnSpcReduction="10000"/>
          </a:bodyPr>
          <a:lstStyle/>
          <a:p>
            <a:r>
              <a:rPr lang="en-US" dirty="0" smtClean="0"/>
              <a:t>A variety of specialized shapes exist to allow special construction features</a:t>
            </a:r>
            <a:r>
              <a:rPr lang="en-US" dirty="0" smtClean="0"/>
              <a:t>.</a:t>
            </a:r>
          </a:p>
          <a:p>
            <a:r>
              <a:rPr lang="en-US" dirty="0" smtClean="0"/>
              <a:t> </a:t>
            </a:r>
            <a:r>
              <a:rPr lang="en-US" dirty="0" smtClean="0">
                <a:solidFill>
                  <a:srgbClr val="FF0000"/>
                </a:solidFill>
              </a:rPr>
              <a:t>U-shaped blocks </a:t>
            </a:r>
            <a:r>
              <a:rPr lang="en-US" dirty="0" smtClean="0"/>
              <a:t>or knockout blocks with notches to allow the construction of </a:t>
            </a:r>
            <a:r>
              <a:rPr lang="en-US" dirty="0" smtClean="0">
                <a:hlinkClick r:id="rId2" tooltip="Bond beam"/>
              </a:rPr>
              <a:t>bond </a:t>
            </a:r>
            <a:r>
              <a:rPr lang="en-US" dirty="0" smtClean="0">
                <a:hlinkClick r:id="rId2" tooltip="Bond beam"/>
              </a:rPr>
              <a:t>beams</a:t>
            </a:r>
            <a:r>
              <a:rPr lang="en-US" dirty="0" smtClean="0"/>
              <a:t> or </a:t>
            </a:r>
            <a:r>
              <a:rPr lang="en-US" dirty="0" err="1" smtClean="0">
                <a:hlinkClick r:id="rId3" tooltip="Lintel"/>
              </a:rPr>
              <a:t>lintel</a:t>
            </a:r>
            <a:r>
              <a:rPr lang="en-US" dirty="0" err="1" smtClean="0"/>
              <a:t>assemblies</a:t>
            </a:r>
            <a:r>
              <a:rPr lang="en-US" dirty="0" smtClean="0"/>
              <a:t>, using horizontal reinforcing grouted into place in the cavity</a:t>
            </a:r>
            <a:r>
              <a:rPr lang="en-US" dirty="0" smtClean="0"/>
              <a:t>.</a:t>
            </a:r>
          </a:p>
          <a:p>
            <a:r>
              <a:rPr lang="en-US" dirty="0" smtClean="0"/>
              <a:t> </a:t>
            </a:r>
            <a:r>
              <a:rPr lang="en-US" dirty="0" smtClean="0">
                <a:solidFill>
                  <a:srgbClr val="FF0000"/>
                </a:solidFill>
              </a:rPr>
              <a:t>Blocks with a channel on the end</a:t>
            </a:r>
            <a:r>
              <a:rPr lang="en-US" dirty="0" smtClean="0"/>
              <a:t>, known as "jamb blocks", allow doors to be secured to wall assemblies. </a:t>
            </a:r>
            <a:endParaRPr lang="en-US" dirty="0" smtClean="0"/>
          </a:p>
          <a:p>
            <a:r>
              <a:rPr lang="en-US" dirty="0" smtClean="0">
                <a:solidFill>
                  <a:srgbClr val="FF0000"/>
                </a:solidFill>
              </a:rPr>
              <a:t>Blocks </a:t>
            </a:r>
            <a:r>
              <a:rPr lang="en-US" dirty="0" smtClean="0">
                <a:solidFill>
                  <a:srgbClr val="FF0000"/>
                </a:solidFill>
              </a:rPr>
              <a:t>with grooved ends </a:t>
            </a:r>
            <a:r>
              <a:rPr lang="en-US" dirty="0" smtClean="0"/>
              <a:t>permit the construction of </a:t>
            </a:r>
            <a:r>
              <a:rPr lang="en-US" dirty="0" smtClean="0">
                <a:hlinkClick r:id="rId4" tooltip="Expansion joint"/>
              </a:rPr>
              <a:t>control joints</a:t>
            </a:r>
            <a:r>
              <a:rPr lang="en-US" dirty="0" smtClean="0"/>
              <a:t>, allowing a filler material to be anchored between the </a:t>
            </a:r>
            <a:r>
              <a:rPr lang="en-US" dirty="0" smtClean="0"/>
              <a:t>un-mortared </a:t>
            </a:r>
            <a:r>
              <a:rPr lang="en-US" dirty="0" smtClean="0"/>
              <a:t>block ends</a:t>
            </a:r>
            <a:r>
              <a:rPr lang="en-US" dirty="0" smtClean="0"/>
              <a:t>.. </a:t>
            </a:r>
          </a:p>
          <a:p>
            <a:r>
              <a:rPr lang="en-US" dirty="0" smtClean="0"/>
              <a:t>A </a:t>
            </a:r>
            <a:r>
              <a:rPr lang="en-US" dirty="0" smtClean="0"/>
              <a:t>wide variety of </a:t>
            </a:r>
            <a:r>
              <a:rPr lang="en-US" dirty="0" smtClean="0">
                <a:solidFill>
                  <a:srgbClr val="FF0000"/>
                </a:solidFill>
              </a:rPr>
              <a:t>decorative profiles </a:t>
            </a:r>
            <a:r>
              <a:rPr lang="en-US" dirty="0" smtClean="0"/>
              <a:t>also </a:t>
            </a:r>
            <a:r>
              <a:rPr lang="en-US" dirty="0" smtClean="0"/>
              <a:t>exist.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Classification of Bricks</a:t>
            </a:r>
            <a:r>
              <a:rPr lang="en-US" dirty="0"/>
              <a:t/>
            </a:r>
            <a:br>
              <a:rPr lang="en-US" dirty="0"/>
            </a:br>
            <a:r>
              <a:rPr lang="en-US" dirty="0"/>
              <a:t>Clay bricks can be classified according to their varieties, qualities, and classes.</a:t>
            </a:r>
          </a:p>
          <a:p>
            <a:r>
              <a:rPr lang="en-US" b="1" i="1" dirty="0"/>
              <a:t>1.1 Common Bricks</a:t>
            </a:r>
            <a:r>
              <a:rPr lang="en-US" dirty="0"/>
              <a:t/>
            </a:r>
            <a:br>
              <a:rPr lang="en-US" dirty="0"/>
            </a:br>
            <a:r>
              <a:rPr lang="en-US" dirty="0"/>
              <a:t>Common burnt clay bricks, which are accepted for use in general brick work with no special claim for attractive appearances. Walls built with common bricks require rendering or plastering.</a:t>
            </a:r>
          </a:p>
          <a:p>
            <a:r>
              <a:rPr lang="en-US" b="1" i="1" dirty="0"/>
              <a:t>1.2 Facing Bricks</a:t>
            </a:r>
            <a:r>
              <a:rPr lang="en-US" dirty="0"/>
              <a:t/>
            </a:r>
            <a:br>
              <a:rPr lang="en-US" dirty="0"/>
            </a:br>
            <a:r>
              <a:rPr lang="en-US" dirty="0"/>
              <a:t>Quality burnt clay bricks, which give attractive appearance in their color and texture. It is used without rendering, plastering, or other surface treatments.</a:t>
            </a:r>
          </a:p>
          <a:p>
            <a:r>
              <a:rPr lang="en-US" b="1" i="1" dirty="0"/>
              <a:t>1.3 </a:t>
            </a:r>
            <a:r>
              <a:rPr lang="en-US" b="1" i="1" dirty="0" err="1"/>
              <a:t>Loadbearing</a:t>
            </a:r>
            <a:r>
              <a:rPr lang="en-US" b="1" i="1" dirty="0"/>
              <a:t> Bricks</a:t>
            </a:r>
            <a:r>
              <a:rPr lang="en-US" dirty="0"/>
              <a:t/>
            </a:r>
            <a:br>
              <a:rPr lang="en-US" dirty="0"/>
            </a:br>
            <a:r>
              <a:rPr lang="en-US" dirty="0" err="1"/>
              <a:t>Loadbearing</a:t>
            </a:r>
            <a:r>
              <a:rPr lang="en-US" dirty="0"/>
              <a:t> bricks, which can be either common or facing bricks, conform to specified average compressive strength limits depending on their classes as given in table below.</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rgbClr val="FF0000"/>
                </a:solidFill>
              </a:rPr>
              <a:t>decorative profiles</a:t>
            </a:r>
            <a:endParaRPr lang="en-US" dirty="0"/>
          </a:p>
        </p:txBody>
      </p:sp>
      <p:pic>
        <p:nvPicPr>
          <p:cNvPr id="5" name="Content Placeholder 4" descr="images (3).jpg"/>
          <p:cNvPicPr>
            <a:picLocks noGrp="1" noChangeAspect="1"/>
          </p:cNvPicPr>
          <p:nvPr>
            <p:ph idx="1"/>
          </p:nvPr>
        </p:nvPicPr>
        <p:blipFill>
          <a:blip r:embed="rId2"/>
          <a:stretch>
            <a:fillRect/>
          </a:stretch>
        </p:blipFill>
        <p:spPr>
          <a:xfrm>
            <a:off x="1143000" y="1600200"/>
            <a:ext cx="7010400" cy="4800600"/>
          </a:xfrm>
        </p:spPr>
      </p:pic>
      <p:sp>
        <p:nvSpPr>
          <p:cNvPr id="2" name="Slide Number Placeholder 1"/>
          <p:cNvSpPr>
            <a:spLocks noGrp="1"/>
          </p:cNvSpPr>
          <p:nvPr>
            <p:ph type="sldNum" sz="quarter" idx="12"/>
          </p:nvPr>
        </p:nvSpPr>
        <p:spPr/>
        <p:txBody>
          <a:bodyPr/>
          <a:lstStyle/>
          <a:p>
            <a:fld id="{A6478D54-39C7-4E24-9D6F-EAD85D4C6B0A}"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478D54-39C7-4E24-9D6F-EAD85D4C6B0A}" type="slidenum">
              <a:rPr lang="en-US" smtClean="0"/>
              <a:pPr/>
              <a:t>51</a:t>
            </a:fld>
            <a:endParaRPr lang="en-US"/>
          </a:p>
        </p:txBody>
      </p:sp>
      <p:sp>
        <p:nvSpPr>
          <p:cNvPr id="3" name="Content Placeholder 2"/>
          <p:cNvSpPr>
            <a:spLocks noGrp="1"/>
          </p:cNvSpPr>
          <p:nvPr>
            <p:ph idx="4294967295"/>
          </p:nvPr>
        </p:nvSpPr>
        <p:spPr>
          <a:xfrm>
            <a:off x="0" y="533400"/>
            <a:ext cx="8534400" cy="5592763"/>
          </a:xfrm>
        </p:spPr>
        <p:txBody>
          <a:bodyPr>
            <a:normAutofit fontScale="92500" lnSpcReduction="20000"/>
          </a:bodyPr>
          <a:lstStyle/>
          <a:p>
            <a:r>
              <a:rPr lang="en-US" dirty="0" smtClean="0"/>
              <a:t>Concrete masonry units may be formulated with </a:t>
            </a:r>
            <a:r>
              <a:rPr lang="en-US" dirty="0" smtClean="0">
                <a:solidFill>
                  <a:srgbClr val="FF0000"/>
                </a:solidFill>
              </a:rPr>
              <a:t>special aggregates to produce specific colors or textures for finish use. </a:t>
            </a:r>
            <a:endParaRPr lang="en-US" dirty="0" smtClean="0">
              <a:solidFill>
                <a:srgbClr val="FF0000"/>
              </a:solidFill>
            </a:endParaRPr>
          </a:p>
          <a:p>
            <a:r>
              <a:rPr lang="en-US" dirty="0" smtClean="0">
                <a:solidFill>
                  <a:srgbClr val="FF0000"/>
                </a:solidFill>
              </a:rPr>
              <a:t>Special </a:t>
            </a:r>
            <a:r>
              <a:rPr lang="en-US" dirty="0" smtClean="0">
                <a:solidFill>
                  <a:srgbClr val="FF0000"/>
                </a:solidFill>
              </a:rPr>
              <a:t>textures </a:t>
            </a:r>
            <a:r>
              <a:rPr lang="en-US" dirty="0" smtClean="0"/>
              <a:t>may be produced by splitting a ribbed or solid two-block unit; such factory-produced units are called "split-rib" or "split-face" blocks</a:t>
            </a:r>
            <a:r>
              <a:rPr lang="en-US" dirty="0" smtClean="0"/>
              <a:t>.</a:t>
            </a:r>
            <a:endParaRPr lang="en-US" baseline="30000" dirty="0" smtClean="0">
              <a:hlinkClick r:id="rId2"/>
            </a:endParaRPr>
          </a:p>
          <a:p>
            <a:r>
              <a:rPr lang="en-US" dirty="0" smtClean="0"/>
              <a:t> Blocks may be scored by </a:t>
            </a:r>
            <a:r>
              <a:rPr lang="en-US" dirty="0" smtClean="0">
                <a:solidFill>
                  <a:srgbClr val="FF0000"/>
                </a:solidFill>
              </a:rPr>
              <a:t>grooves </a:t>
            </a:r>
            <a:r>
              <a:rPr lang="en-US" dirty="0" smtClean="0"/>
              <a:t>the width of a mortar joint to simulate different block modules (e.g., an 8" x 16" block may be scored in the middle to simulate 8" x 8" masonry), with the grooves filled with mortar and struck to match the true </a:t>
            </a:r>
            <a:r>
              <a:rPr lang="en-US" dirty="0" smtClean="0"/>
              <a:t>joints.</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Structural </a:t>
            </a:r>
            <a:r>
              <a:rPr lang="en-US" b="1" dirty="0" smtClean="0"/>
              <a:t>properties</a:t>
            </a:r>
            <a:endParaRPr lang="en-US" dirty="0"/>
          </a:p>
        </p:txBody>
      </p:sp>
      <p:sp>
        <p:nvSpPr>
          <p:cNvPr id="3" name="Content Placeholder 2"/>
          <p:cNvSpPr>
            <a:spLocks noGrp="1"/>
          </p:cNvSpPr>
          <p:nvPr>
            <p:ph idx="1"/>
          </p:nvPr>
        </p:nvSpPr>
        <p:spPr>
          <a:xfrm>
            <a:off x="457200" y="1219200"/>
            <a:ext cx="8229600" cy="5181600"/>
          </a:xfrm>
        </p:spPr>
        <p:txBody>
          <a:bodyPr>
            <a:normAutofit fontScale="85000" lnSpcReduction="10000"/>
          </a:bodyPr>
          <a:lstStyle/>
          <a:p>
            <a:r>
              <a:rPr lang="en-US" dirty="0" smtClean="0"/>
              <a:t>Concrete </a:t>
            </a:r>
            <a:r>
              <a:rPr lang="en-US" dirty="0" smtClean="0"/>
              <a:t>masonry can be used as a </a:t>
            </a:r>
            <a:r>
              <a:rPr lang="en-US" dirty="0" smtClean="0">
                <a:solidFill>
                  <a:srgbClr val="FF0000"/>
                </a:solidFill>
              </a:rPr>
              <a:t>structural element </a:t>
            </a:r>
            <a:r>
              <a:rPr lang="en-US" dirty="0" smtClean="0"/>
              <a:t>in addition to being used as an </a:t>
            </a:r>
            <a:r>
              <a:rPr lang="en-US" dirty="0" smtClean="0">
                <a:solidFill>
                  <a:srgbClr val="FF0000"/>
                </a:solidFill>
              </a:rPr>
              <a:t>architectural element</a:t>
            </a:r>
            <a:r>
              <a:rPr lang="en-US" dirty="0" smtClean="0"/>
              <a:t>. </a:t>
            </a:r>
            <a:endParaRPr lang="en-US" dirty="0" smtClean="0"/>
          </a:p>
          <a:p>
            <a:r>
              <a:rPr lang="en-US" dirty="0" err="1" smtClean="0">
                <a:solidFill>
                  <a:srgbClr val="FF0000"/>
                </a:solidFill>
              </a:rPr>
              <a:t>Ungrouted</a:t>
            </a:r>
            <a:r>
              <a:rPr lang="en-US" dirty="0" smtClean="0">
                <a:solidFill>
                  <a:srgbClr val="FF0000"/>
                </a:solidFill>
              </a:rPr>
              <a:t>, partially grouted, and fully grouted </a:t>
            </a:r>
            <a:r>
              <a:rPr lang="en-US" dirty="0" smtClean="0"/>
              <a:t>walls are the different types of walls allowed. </a:t>
            </a:r>
            <a:endParaRPr lang="en-US" dirty="0" smtClean="0"/>
          </a:p>
          <a:p>
            <a:r>
              <a:rPr lang="en-US" dirty="0" smtClean="0">
                <a:solidFill>
                  <a:srgbClr val="FF0000"/>
                </a:solidFill>
              </a:rPr>
              <a:t>Reinforcement </a:t>
            </a:r>
            <a:r>
              <a:rPr lang="en-US" dirty="0" smtClean="0">
                <a:solidFill>
                  <a:srgbClr val="FF0000"/>
                </a:solidFill>
              </a:rPr>
              <a:t>bars </a:t>
            </a:r>
            <a:r>
              <a:rPr lang="en-US" dirty="0" smtClean="0"/>
              <a:t>can be used both </a:t>
            </a:r>
            <a:r>
              <a:rPr lang="en-US" dirty="0" smtClean="0">
                <a:solidFill>
                  <a:srgbClr val="FF0000"/>
                </a:solidFill>
              </a:rPr>
              <a:t>vertically and horizontally inside the CMU </a:t>
            </a:r>
            <a:r>
              <a:rPr lang="en-US" dirty="0" smtClean="0"/>
              <a:t>to strengthen the wall and results in better structural performance</a:t>
            </a:r>
            <a:r>
              <a:rPr lang="en-US" dirty="0" smtClean="0"/>
              <a:t>.</a:t>
            </a:r>
          </a:p>
          <a:p>
            <a:r>
              <a:rPr lang="en-US" dirty="0" smtClean="0"/>
              <a:t> </a:t>
            </a:r>
            <a:r>
              <a:rPr lang="en-US" dirty="0" smtClean="0"/>
              <a:t>The cells in which the rebar is placed must be grouted for the bars to bond to the wall</a:t>
            </a:r>
            <a:r>
              <a:rPr lang="en-US" dirty="0" smtClean="0"/>
              <a:t>.</a:t>
            </a:r>
          </a:p>
          <a:p>
            <a:r>
              <a:rPr lang="en-US" dirty="0" smtClean="0"/>
              <a:t> </a:t>
            </a:r>
            <a:r>
              <a:rPr lang="en-US" dirty="0" smtClean="0"/>
              <a:t>For this reason, high seismic zones typically only allow fully grouted walls in their building codes. </a:t>
            </a:r>
            <a:endParaRPr lang="en-US" dirty="0" smtClean="0"/>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Structural properties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American design code that guides design engineers in using CMU as a structural system is the </a:t>
            </a:r>
            <a:r>
              <a:rPr lang="en-US" i="1" dirty="0" smtClean="0"/>
              <a:t>Masonry Standards Joint Committee's Building Code Requirements &amp; Specification for Masonry Structures</a:t>
            </a:r>
            <a:r>
              <a:rPr lang="en-US" dirty="0" smtClean="0"/>
              <a:t> (TMS 402/ACI 530/ASCE 5). </a:t>
            </a:r>
            <a:endParaRPr lang="en-US" dirty="0" smtClean="0"/>
          </a:p>
          <a:p>
            <a:r>
              <a:rPr lang="en-US" dirty="0" smtClean="0"/>
              <a:t>The </a:t>
            </a:r>
            <a:r>
              <a:rPr lang="en-US" dirty="0" smtClean="0"/>
              <a:t>compressive strength of concrete masonry units and masonry walls varies from approximately 1,000 psi (7 </a:t>
            </a:r>
            <a:r>
              <a:rPr lang="en-US" dirty="0" err="1" smtClean="0"/>
              <a:t>MPa</a:t>
            </a:r>
            <a:r>
              <a:rPr lang="en-US" dirty="0" smtClean="0"/>
              <a:t>) to 5,000 psi (34 </a:t>
            </a:r>
            <a:r>
              <a:rPr lang="en-US" dirty="0" err="1" smtClean="0"/>
              <a:t>MPa</a:t>
            </a:r>
            <a:r>
              <a:rPr lang="en-US" dirty="0" smtClean="0"/>
              <a:t>)</a:t>
            </a:r>
          </a:p>
          <a:p>
            <a:r>
              <a:rPr lang="en-US" dirty="0" smtClean="0"/>
              <a:t> </a:t>
            </a:r>
            <a:r>
              <a:rPr lang="en-US" dirty="0" smtClean="0">
                <a:solidFill>
                  <a:srgbClr val="FF0000"/>
                </a:solidFill>
              </a:rPr>
              <a:t>based on the type of concrete used to manufacture </a:t>
            </a:r>
            <a:r>
              <a:rPr lang="en-US" dirty="0" smtClean="0"/>
              <a:t>the unit, stacking orientation, the type of </a:t>
            </a:r>
            <a:r>
              <a:rPr lang="en-US" dirty="0" smtClean="0">
                <a:hlinkClick r:id="rId2" tooltip="Mortar (masonry)"/>
              </a:rPr>
              <a:t>mortar</a:t>
            </a:r>
            <a:r>
              <a:rPr lang="en-US" dirty="0" smtClean="0"/>
              <a:t> used to build the wall, and other </a:t>
            </a:r>
            <a:r>
              <a:rPr lang="en-US" dirty="0" smtClean="0"/>
              <a:t>factors.</a:t>
            </a:r>
            <a:endParaRPr lang="en-US" dirty="0" smtClean="0"/>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Uses</a:t>
            </a:r>
            <a:endParaRPr lang="en-US" dirty="0"/>
          </a:p>
        </p:txBody>
      </p:sp>
      <p:sp>
        <p:nvSpPr>
          <p:cNvPr id="3" name="Content Placeholder 2"/>
          <p:cNvSpPr>
            <a:spLocks noGrp="1"/>
          </p:cNvSpPr>
          <p:nvPr>
            <p:ph idx="1"/>
          </p:nvPr>
        </p:nvSpPr>
        <p:spPr>
          <a:xfrm>
            <a:off x="457200" y="1219200"/>
            <a:ext cx="8229600" cy="5029200"/>
          </a:xfrm>
        </p:spPr>
        <p:txBody>
          <a:bodyPr>
            <a:normAutofit fontScale="92500" lnSpcReduction="20000"/>
          </a:bodyPr>
          <a:lstStyle/>
          <a:p>
            <a:r>
              <a:rPr lang="en-US" sz="2600" dirty="0" smtClean="0"/>
              <a:t>Concrete </a:t>
            </a:r>
            <a:r>
              <a:rPr lang="en-US" sz="2600" dirty="0" smtClean="0"/>
              <a:t>block, when built in tandem with concrete </a:t>
            </a:r>
            <a:r>
              <a:rPr lang="en-US" sz="2600" dirty="0" smtClean="0">
                <a:hlinkClick r:id="rId2" tooltip="Reinforced concrete"/>
              </a:rPr>
              <a:t>columns</a:t>
            </a:r>
            <a:r>
              <a:rPr lang="en-US" sz="2600" dirty="0" smtClean="0"/>
              <a:t> and tie </a:t>
            </a:r>
            <a:r>
              <a:rPr lang="en-US" sz="2600" dirty="0" smtClean="0">
                <a:hlinkClick r:id="rId2" tooltip="Reinforced concrete"/>
              </a:rPr>
              <a:t>beams</a:t>
            </a:r>
            <a:r>
              <a:rPr lang="en-US" sz="2600" dirty="0" smtClean="0"/>
              <a:t> </a:t>
            </a:r>
            <a:endParaRPr lang="en-US" sz="2600" dirty="0" smtClean="0"/>
          </a:p>
          <a:p>
            <a:r>
              <a:rPr lang="en-US" sz="2600" dirty="0" smtClean="0">
                <a:solidFill>
                  <a:srgbClr val="0000FF"/>
                </a:solidFill>
              </a:rPr>
              <a:t>reinforced </a:t>
            </a:r>
            <a:r>
              <a:rPr lang="en-US" sz="2600" dirty="0" smtClean="0">
                <a:solidFill>
                  <a:srgbClr val="0000FF"/>
                </a:solidFill>
              </a:rPr>
              <a:t>with</a:t>
            </a:r>
            <a:r>
              <a:rPr lang="en-US" sz="2600" dirty="0" smtClean="0">
                <a:solidFill>
                  <a:srgbClr val="FF0000"/>
                </a:solidFill>
              </a:rPr>
              <a:t> </a:t>
            </a:r>
            <a:r>
              <a:rPr lang="en-US" sz="2600" dirty="0" smtClean="0">
                <a:solidFill>
                  <a:srgbClr val="FF0000"/>
                </a:solidFill>
                <a:hlinkClick r:id="rId3" tooltip="Rebar"/>
              </a:rPr>
              <a:t>rebar</a:t>
            </a:r>
            <a:r>
              <a:rPr lang="en-US" sz="2600" dirty="0" smtClean="0"/>
              <a:t>, is a very common building material for the</a:t>
            </a:r>
            <a:r>
              <a:rPr lang="en-US" sz="2600" dirty="0" smtClean="0">
                <a:solidFill>
                  <a:srgbClr val="0000FF"/>
                </a:solidFill>
              </a:rPr>
              <a:t> </a:t>
            </a:r>
            <a:r>
              <a:rPr lang="en-US" sz="2600" dirty="0" smtClean="0">
                <a:solidFill>
                  <a:srgbClr val="0000FF"/>
                </a:solidFill>
                <a:hlinkClick r:id="rId4" tooltip="Load-bearing"/>
              </a:rPr>
              <a:t>load-bearing</a:t>
            </a:r>
            <a:r>
              <a:rPr lang="en-US" sz="2600" dirty="0" smtClean="0">
                <a:solidFill>
                  <a:srgbClr val="0000FF"/>
                </a:solidFill>
              </a:rPr>
              <a:t> walls</a:t>
            </a:r>
            <a:r>
              <a:rPr lang="en-US" sz="2600" dirty="0" smtClean="0"/>
              <a:t> of buildings, in what is termed "</a:t>
            </a:r>
            <a:r>
              <a:rPr lang="en-US" sz="2600" b="1" dirty="0" smtClean="0"/>
              <a:t>concrete block structure</a:t>
            </a:r>
            <a:r>
              <a:rPr lang="en-US" sz="2600" dirty="0" smtClean="0"/>
              <a:t>" (CBS) construction. </a:t>
            </a:r>
            <a:endParaRPr lang="en-US" sz="2600" dirty="0" smtClean="0"/>
          </a:p>
          <a:p>
            <a:r>
              <a:rPr lang="en-US" sz="2600" dirty="0" smtClean="0"/>
              <a:t>concrete</a:t>
            </a:r>
            <a:r>
              <a:rPr lang="en-US" sz="2600" dirty="0" smtClean="0"/>
              <a:t> </a:t>
            </a:r>
            <a:r>
              <a:rPr lang="en-US" sz="2600" dirty="0" smtClean="0">
                <a:hlinkClick r:id="rId5" tooltip="Foundation (architecture)"/>
              </a:rPr>
              <a:t>foundation</a:t>
            </a:r>
            <a:r>
              <a:rPr lang="en-US" sz="2600" dirty="0" smtClean="0"/>
              <a:t> and slab with a concrete block wall on the perimeter. </a:t>
            </a:r>
            <a:endParaRPr lang="en-US" sz="2600" dirty="0" smtClean="0"/>
          </a:p>
          <a:p>
            <a:r>
              <a:rPr lang="en-US" sz="2600" dirty="0" smtClean="0">
                <a:solidFill>
                  <a:srgbClr val="0000FF"/>
                </a:solidFill>
              </a:rPr>
              <a:t>Large </a:t>
            </a:r>
            <a:r>
              <a:rPr lang="en-US" sz="2600" dirty="0" smtClean="0">
                <a:solidFill>
                  <a:srgbClr val="0000FF"/>
                </a:solidFill>
              </a:rPr>
              <a:t>buildings </a:t>
            </a:r>
            <a:r>
              <a:rPr lang="en-US" sz="2600" dirty="0" smtClean="0"/>
              <a:t>typically use copious amounts of concrete block; </a:t>
            </a:r>
            <a:endParaRPr lang="en-US" sz="2600" dirty="0" smtClean="0"/>
          </a:p>
          <a:p>
            <a:r>
              <a:rPr lang="en-US" sz="2600" dirty="0" smtClean="0"/>
              <a:t>for </a:t>
            </a:r>
            <a:r>
              <a:rPr lang="en-US" sz="2600" dirty="0" smtClean="0"/>
              <a:t>even larger buildings</a:t>
            </a:r>
            <a:r>
              <a:rPr lang="en-US" sz="2600" dirty="0" smtClean="0">
                <a:solidFill>
                  <a:srgbClr val="0000FF"/>
                </a:solidFill>
              </a:rPr>
              <a:t>, concrete blocks supplement steel </a:t>
            </a:r>
            <a:r>
              <a:rPr lang="en-US" sz="2600" dirty="0" smtClean="0">
                <a:solidFill>
                  <a:srgbClr val="0000FF"/>
                </a:solidFill>
                <a:hlinkClick r:id="rId6" tooltip="I-beam"/>
              </a:rPr>
              <a:t>I-beams</a:t>
            </a:r>
            <a:r>
              <a:rPr lang="en-US" sz="2600" dirty="0" smtClean="0">
                <a:solidFill>
                  <a:srgbClr val="0000FF"/>
                </a:solidFill>
              </a:rPr>
              <a:t>. </a:t>
            </a:r>
            <a:endParaRPr lang="en-US" sz="2600" dirty="0" smtClean="0">
              <a:solidFill>
                <a:srgbClr val="0000FF"/>
              </a:solidFill>
            </a:endParaRPr>
          </a:p>
          <a:p>
            <a:r>
              <a:rPr lang="en-US" sz="2600" dirty="0" smtClean="0">
                <a:hlinkClick r:id="rId7" tooltip="Tilt slab"/>
              </a:rPr>
              <a:t>Tilt-wall</a:t>
            </a:r>
            <a:r>
              <a:rPr lang="en-US" sz="2600" dirty="0" smtClean="0"/>
              <a:t> as well as </a:t>
            </a:r>
            <a:r>
              <a:rPr lang="en-US" sz="2600" dirty="0" smtClean="0">
                <a:hlinkClick r:id="rId8" tooltip="Steel frame"/>
              </a:rPr>
              <a:t>steel </a:t>
            </a:r>
            <a:r>
              <a:rPr lang="en-US" sz="2600" dirty="0" smtClean="0">
                <a:hlinkClick r:id="rId8" tooltip="Steel frame"/>
              </a:rPr>
              <a:t>frame</a:t>
            </a:r>
            <a:r>
              <a:rPr lang="en-US" sz="2600" dirty="0" smtClean="0"/>
              <a:t> </a:t>
            </a:r>
            <a:r>
              <a:rPr lang="en-US" sz="2600" dirty="0" smtClean="0">
                <a:solidFill>
                  <a:srgbClr val="0000FF"/>
                </a:solidFill>
              </a:rPr>
              <a:t>construction</a:t>
            </a:r>
            <a:r>
              <a:rPr lang="en-US" sz="2600" dirty="0" smtClean="0"/>
              <a:t> </a:t>
            </a:r>
            <a:r>
              <a:rPr lang="en-US" sz="2600" dirty="0" smtClean="0"/>
              <a:t>are both to some extent replacing CBS for some large structures, particularly those </a:t>
            </a:r>
            <a:r>
              <a:rPr lang="en-US" sz="2600" dirty="0" smtClean="0">
                <a:solidFill>
                  <a:srgbClr val="0000FF"/>
                </a:solidFill>
              </a:rPr>
              <a:t>more than seven </a:t>
            </a:r>
            <a:r>
              <a:rPr lang="en-US" sz="2600" dirty="0" err="1" smtClean="0">
                <a:solidFill>
                  <a:srgbClr val="0000FF"/>
                </a:solidFill>
              </a:rPr>
              <a:t>storeys</a:t>
            </a:r>
            <a:r>
              <a:rPr lang="en-US" sz="2600" dirty="0" smtClean="0">
                <a:solidFill>
                  <a:srgbClr val="0000FF"/>
                </a:solidFill>
              </a:rPr>
              <a:t>.</a:t>
            </a:r>
            <a:endParaRPr lang="en-US" sz="2600" dirty="0" smtClean="0">
              <a:solidFill>
                <a:srgbClr val="0000FF"/>
              </a:solidFill>
            </a:endParaRPr>
          </a:p>
          <a:p>
            <a:endParaRPr lang="en-US" sz="2600"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6478D54-39C7-4E24-9D6F-EAD85D4C6B0A}"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6478D54-39C7-4E24-9D6F-EAD85D4C6B0A}"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6478D54-39C7-4E24-9D6F-EAD85D4C6B0A}"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6478D54-39C7-4E24-9D6F-EAD85D4C6B0A}"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6478D54-39C7-4E24-9D6F-EAD85D4C6B0A}"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Classification of bricks- </a:t>
            </a:r>
            <a:r>
              <a:rPr lang="en-US" sz="2200" b="1" dirty="0" smtClean="0"/>
              <a:t>Based </a:t>
            </a:r>
            <a:r>
              <a:rPr lang="en-US" sz="2200" b="1" dirty="0"/>
              <a:t>on British Standard 3921:1965</a:t>
            </a:r>
            <a:endParaRPr lang="en-US" sz="2200" dirty="0"/>
          </a:p>
        </p:txBody>
      </p:sp>
      <p:graphicFrame>
        <p:nvGraphicFramePr>
          <p:cNvPr id="4" name="Content Placeholder 3"/>
          <p:cNvGraphicFramePr>
            <a:graphicFrameLocks noGrp="1"/>
          </p:cNvGraphicFramePr>
          <p:nvPr>
            <p:ph idx="1"/>
          </p:nvPr>
        </p:nvGraphicFramePr>
        <p:xfrm>
          <a:off x="457200" y="1600200"/>
          <a:ext cx="7391400" cy="4724402"/>
        </p:xfrm>
        <a:graphic>
          <a:graphicData uri="http://schemas.openxmlformats.org/drawingml/2006/table">
            <a:tbl>
              <a:tblPr firstRow="1" bandRow="1">
                <a:tableStyleId>{5C22544A-7EE6-4342-B048-85BDC9FD1C3A}</a:tableStyleId>
              </a:tblPr>
              <a:tblGrid>
                <a:gridCol w="3695700"/>
                <a:gridCol w="3695700"/>
              </a:tblGrid>
              <a:tr h="698549">
                <a:tc rowSpan="2">
                  <a:txBody>
                    <a:bodyPr/>
                    <a:lstStyle/>
                    <a:p>
                      <a:pPr algn="ctr"/>
                      <a:r>
                        <a:rPr lang="en-US" dirty="0" smtClean="0">
                          <a:latin typeface="Arial"/>
                        </a:rPr>
                        <a:t>class</a:t>
                      </a:r>
                      <a:endParaRPr lang="en-US" dirty="0">
                        <a:latin typeface="Arial"/>
                      </a:endParaRPr>
                    </a:p>
                  </a:txBody>
                  <a:tcPr marL="15240" marR="15240" marT="15240" marB="15240" anchor="ctr"/>
                </a:tc>
                <a:tc>
                  <a:txBody>
                    <a:bodyPr/>
                    <a:lstStyle/>
                    <a:p>
                      <a:pPr algn="ctr"/>
                      <a:r>
                        <a:rPr lang="en-US">
                          <a:latin typeface="Arial"/>
                        </a:rPr>
                        <a:t>Average Compressive Strength</a:t>
                      </a:r>
                    </a:p>
                  </a:txBody>
                  <a:tcPr marL="15240" marR="15240" marT="15240" marB="15240" anchor="ctr"/>
                </a:tc>
              </a:tr>
              <a:tr h="447317">
                <a:tc vMerge="1">
                  <a:txBody>
                    <a:bodyPr/>
                    <a:lstStyle/>
                    <a:p>
                      <a:endParaRPr lang="en-US"/>
                    </a:p>
                  </a:txBody>
                  <a:tcPr/>
                </a:tc>
                <a:tc>
                  <a:txBody>
                    <a:bodyPr/>
                    <a:lstStyle/>
                    <a:p>
                      <a:pPr algn="ctr"/>
                      <a:r>
                        <a:rPr lang="en-US">
                          <a:latin typeface="Arial"/>
                        </a:rPr>
                        <a:t>N/mm</a:t>
                      </a:r>
                      <a:r>
                        <a:rPr lang="en-US" baseline="30000">
                          <a:latin typeface="Arial"/>
                        </a:rPr>
                        <a:t>2</a:t>
                      </a:r>
                      <a:endParaRPr lang="en-US">
                        <a:latin typeface="Arial"/>
                      </a:endParaRPr>
                    </a:p>
                  </a:txBody>
                  <a:tcPr marL="15240" marR="15240" marT="15240" marB="15240" anchor="ctr"/>
                </a:tc>
              </a:tr>
              <a:tr h="447317">
                <a:tc>
                  <a:txBody>
                    <a:bodyPr/>
                    <a:lstStyle/>
                    <a:p>
                      <a:pPr algn="ctr"/>
                      <a:r>
                        <a:rPr lang="en-US">
                          <a:latin typeface="Arial"/>
                        </a:rPr>
                        <a:t>1</a:t>
                      </a:r>
                    </a:p>
                  </a:txBody>
                  <a:tcPr marL="15240" marR="15240" marT="15240" marB="15240" anchor="ctr"/>
                </a:tc>
                <a:tc>
                  <a:txBody>
                    <a:bodyPr/>
                    <a:lstStyle/>
                    <a:p>
                      <a:pPr algn="ctr"/>
                      <a:r>
                        <a:rPr lang="en-US" dirty="0">
                          <a:latin typeface="Arial"/>
                        </a:rPr>
                        <a:t>7.0</a:t>
                      </a:r>
                    </a:p>
                  </a:txBody>
                  <a:tcPr marL="15240" marR="15240" marT="15240" marB="15240" anchor="ctr"/>
                </a:tc>
              </a:tr>
              <a:tr h="447317">
                <a:tc>
                  <a:txBody>
                    <a:bodyPr/>
                    <a:lstStyle/>
                    <a:p>
                      <a:pPr algn="ctr"/>
                      <a:r>
                        <a:rPr lang="en-US">
                          <a:latin typeface="Arial"/>
                        </a:rPr>
                        <a:t>2</a:t>
                      </a:r>
                    </a:p>
                  </a:txBody>
                  <a:tcPr marL="15240" marR="15240" marT="15240" marB="15240" anchor="ctr"/>
                </a:tc>
                <a:tc>
                  <a:txBody>
                    <a:bodyPr/>
                    <a:lstStyle/>
                    <a:p>
                      <a:pPr algn="ctr"/>
                      <a:r>
                        <a:rPr lang="en-US">
                          <a:latin typeface="Arial"/>
                        </a:rPr>
                        <a:t>14.0</a:t>
                      </a:r>
                    </a:p>
                  </a:txBody>
                  <a:tcPr marL="15240" marR="15240" marT="15240" marB="15240" anchor="ctr"/>
                </a:tc>
              </a:tr>
              <a:tr h="447317">
                <a:tc>
                  <a:txBody>
                    <a:bodyPr/>
                    <a:lstStyle/>
                    <a:p>
                      <a:pPr algn="ctr"/>
                      <a:r>
                        <a:rPr lang="en-US">
                          <a:latin typeface="Arial"/>
                        </a:rPr>
                        <a:t>3</a:t>
                      </a:r>
                    </a:p>
                  </a:txBody>
                  <a:tcPr marL="15240" marR="15240" marT="15240" marB="15240" anchor="ctr"/>
                </a:tc>
                <a:tc>
                  <a:txBody>
                    <a:bodyPr/>
                    <a:lstStyle/>
                    <a:p>
                      <a:pPr algn="ctr"/>
                      <a:r>
                        <a:rPr lang="en-US">
                          <a:latin typeface="Arial"/>
                        </a:rPr>
                        <a:t>20.5</a:t>
                      </a:r>
                    </a:p>
                  </a:txBody>
                  <a:tcPr marL="15240" marR="15240" marT="15240" marB="15240" anchor="ctr"/>
                </a:tc>
              </a:tr>
              <a:tr h="447317">
                <a:tc>
                  <a:txBody>
                    <a:bodyPr/>
                    <a:lstStyle/>
                    <a:p>
                      <a:pPr algn="ctr"/>
                      <a:r>
                        <a:rPr lang="en-US">
                          <a:latin typeface="Arial"/>
                        </a:rPr>
                        <a:t>4</a:t>
                      </a:r>
                    </a:p>
                  </a:txBody>
                  <a:tcPr marL="15240" marR="15240" marT="15240" marB="15240" anchor="ctr"/>
                </a:tc>
                <a:tc>
                  <a:txBody>
                    <a:bodyPr/>
                    <a:lstStyle/>
                    <a:p>
                      <a:pPr algn="ctr"/>
                      <a:r>
                        <a:rPr lang="en-US">
                          <a:latin typeface="Arial"/>
                        </a:rPr>
                        <a:t>27.5</a:t>
                      </a:r>
                    </a:p>
                  </a:txBody>
                  <a:tcPr marL="15240" marR="15240" marT="15240" marB="15240" anchor="ctr"/>
                </a:tc>
              </a:tr>
              <a:tr h="447317">
                <a:tc>
                  <a:txBody>
                    <a:bodyPr/>
                    <a:lstStyle/>
                    <a:p>
                      <a:pPr algn="ctr"/>
                      <a:r>
                        <a:rPr lang="en-US">
                          <a:latin typeface="Arial"/>
                        </a:rPr>
                        <a:t>5</a:t>
                      </a:r>
                    </a:p>
                  </a:txBody>
                  <a:tcPr marL="15240" marR="15240" marT="15240" marB="15240" anchor="ctr"/>
                </a:tc>
                <a:tc>
                  <a:txBody>
                    <a:bodyPr/>
                    <a:lstStyle/>
                    <a:p>
                      <a:pPr algn="ctr"/>
                      <a:r>
                        <a:rPr lang="en-US">
                          <a:latin typeface="Arial"/>
                        </a:rPr>
                        <a:t>34.5</a:t>
                      </a:r>
                    </a:p>
                  </a:txBody>
                  <a:tcPr marL="15240" marR="15240" marT="15240" marB="15240" anchor="ctr"/>
                </a:tc>
              </a:tr>
              <a:tr h="447317">
                <a:tc>
                  <a:txBody>
                    <a:bodyPr/>
                    <a:lstStyle/>
                    <a:p>
                      <a:pPr algn="ctr"/>
                      <a:r>
                        <a:rPr lang="en-US">
                          <a:latin typeface="Arial"/>
                        </a:rPr>
                        <a:t>7</a:t>
                      </a:r>
                    </a:p>
                  </a:txBody>
                  <a:tcPr marL="15240" marR="15240" marT="15240" marB="15240" anchor="ctr"/>
                </a:tc>
                <a:tc>
                  <a:txBody>
                    <a:bodyPr/>
                    <a:lstStyle/>
                    <a:p>
                      <a:pPr algn="ctr"/>
                      <a:r>
                        <a:rPr lang="en-US">
                          <a:latin typeface="Arial"/>
                        </a:rPr>
                        <a:t>48.5</a:t>
                      </a:r>
                    </a:p>
                  </a:txBody>
                  <a:tcPr marL="15240" marR="15240" marT="15240" marB="15240" anchor="ctr"/>
                </a:tc>
              </a:tr>
              <a:tr h="447317">
                <a:tc>
                  <a:txBody>
                    <a:bodyPr/>
                    <a:lstStyle/>
                    <a:p>
                      <a:pPr algn="ctr"/>
                      <a:r>
                        <a:rPr lang="en-US">
                          <a:latin typeface="Arial"/>
                        </a:rPr>
                        <a:t>10</a:t>
                      </a:r>
                    </a:p>
                  </a:txBody>
                  <a:tcPr marL="15240" marR="15240" marT="15240" marB="15240" anchor="ctr"/>
                </a:tc>
                <a:tc>
                  <a:txBody>
                    <a:bodyPr/>
                    <a:lstStyle/>
                    <a:p>
                      <a:pPr algn="ctr"/>
                      <a:r>
                        <a:rPr lang="en-US">
                          <a:latin typeface="Arial"/>
                        </a:rPr>
                        <a:t>69.0</a:t>
                      </a:r>
                    </a:p>
                  </a:txBody>
                  <a:tcPr marL="15240" marR="15240" marT="15240" marB="15240" anchor="ctr"/>
                </a:tc>
              </a:tr>
              <a:tr h="447317">
                <a:tc>
                  <a:txBody>
                    <a:bodyPr/>
                    <a:lstStyle/>
                    <a:p>
                      <a:pPr algn="ctr"/>
                      <a:r>
                        <a:rPr lang="en-US">
                          <a:latin typeface="Arial"/>
                        </a:rPr>
                        <a:t>15</a:t>
                      </a:r>
                    </a:p>
                  </a:txBody>
                  <a:tcPr marL="15240" marR="15240" marT="15240" marB="15240" anchor="ctr"/>
                </a:tc>
                <a:tc>
                  <a:txBody>
                    <a:bodyPr/>
                    <a:lstStyle/>
                    <a:p>
                      <a:pPr algn="ctr"/>
                      <a:r>
                        <a:rPr lang="en-US" dirty="0">
                          <a:latin typeface="Arial"/>
                        </a:rPr>
                        <a:t>103.5</a:t>
                      </a:r>
                    </a:p>
                  </a:txBody>
                  <a:tcPr marL="15240" marR="15240" marT="15240" marB="15240" anchor="ctr"/>
                </a:tc>
              </a:tr>
            </a:tbl>
          </a:graphicData>
        </a:graphic>
      </p:graphicFrame>
      <p:sp>
        <p:nvSpPr>
          <p:cNvPr id="5" name="Slide Number Placeholder 4"/>
          <p:cNvSpPr>
            <a:spLocks noGrp="1"/>
          </p:cNvSpPr>
          <p:nvPr>
            <p:ph type="sldNum" sz="quarter" idx="12"/>
          </p:nvPr>
        </p:nvSpPr>
        <p:spPr/>
        <p:txBody>
          <a:bodyPr/>
          <a:lstStyle/>
          <a:p>
            <a:fld id="{A6478D54-39C7-4E24-9D6F-EAD85D4C6B0A}"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6478D54-39C7-4E24-9D6F-EAD85D4C6B0A}"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A6478D54-39C7-4E24-9D6F-EAD85D4C6B0A}" type="slidenum">
              <a:rPr lang="en-US" smtClean="0"/>
              <a:pPr/>
              <a:t>61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1.4 Engineering Bricks</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lstStyle/>
          <a:p>
            <a:r>
              <a:rPr lang="en-US" dirty="0" smtClean="0"/>
              <a:t>Engineering </a:t>
            </a:r>
            <a:r>
              <a:rPr lang="en-US" dirty="0"/>
              <a:t>bricks are bricks burnt at exceedingly high temperatures. </a:t>
            </a:r>
            <a:endParaRPr lang="en-US" dirty="0" smtClean="0"/>
          </a:p>
          <a:p>
            <a:r>
              <a:rPr lang="en-US" dirty="0" smtClean="0"/>
              <a:t>They </a:t>
            </a:r>
            <a:r>
              <a:rPr lang="en-US" dirty="0"/>
              <a:t>possess a dense and strong semi-vitreous body and conform to the defined limits for strength and water absorption. </a:t>
            </a:r>
            <a:endParaRPr lang="en-US" dirty="0" smtClean="0"/>
          </a:p>
          <a:p>
            <a:r>
              <a:rPr lang="en-US" dirty="0" smtClean="0"/>
              <a:t>They </a:t>
            </a:r>
            <a:r>
              <a:rPr lang="en-US" dirty="0"/>
              <a:t>are primarily used in civil engineering works that require high load bearing capacity, good damp-proof, and chemical resisting characteristics.</a:t>
            </a:r>
          </a:p>
        </p:txBody>
      </p:sp>
      <p:sp>
        <p:nvSpPr>
          <p:cNvPr id="4" name="Slide Number Placeholder 3"/>
          <p:cNvSpPr>
            <a:spLocks noGrp="1"/>
          </p:cNvSpPr>
          <p:nvPr>
            <p:ph type="sldNum" sz="quarter" idx="12"/>
          </p:nvPr>
        </p:nvSpPr>
        <p:spPr/>
        <p:txBody>
          <a:bodyPr/>
          <a:lstStyle/>
          <a:p>
            <a:fld id="{A6478D54-39C7-4E24-9D6F-EAD85D4C6B0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457200" y="1676400"/>
          <a:ext cx="7467600" cy="4571999"/>
        </p:xfrm>
        <a:graphic>
          <a:graphicData uri="http://schemas.openxmlformats.org/drawingml/2006/table">
            <a:tbl>
              <a:tblPr firstRow="1" bandRow="1">
                <a:tableStyleId>{5C22544A-7EE6-4342-B048-85BDC9FD1C3A}</a:tableStyleId>
              </a:tblPr>
              <a:tblGrid>
                <a:gridCol w="2489200"/>
                <a:gridCol w="2489200"/>
                <a:gridCol w="2489200"/>
              </a:tblGrid>
              <a:tr h="2301551">
                <a:tc>
                  <a:txBody>
                    <a:bodyPr/>
                    <a:lstStyle/>
                    <a:p>
                      <a:pPr algn="ctr"/>
                      <a:r>
                        <a:rPr lang="en-US" dirty="0">
                          <a:latin typeface="Arial"/>
                        </a:rPr>
                        <a:t>Engineering</a:t>
                      </a:r>
                    </a:p>
                  </a:txBody>
                  <a:tcPr marL="15240" marR="15240" marT="15240" marB="15240" anchor="ctr"/>
                </a:tc>
                <a:tc>
                  <a:txBody>
                    <a:bodyPr/>
                    <a:lstStyle/>
                    <a:p>
                      <a:pPr algn="ctr"/>
                      <a:r>
                        <a:rPr lang="en-US">
                          <a:latin typeface="Arial"/>
                        </a:rPr>
                        <a:t>Average Compressive Strength, (No less than) </a:t>
                      </a:r>
                      <a:br>
                        <a:rPr lang="en-US">
                          <a:latin typeface="Arial"/>
                        </a:rPr>
                      </a:br>
                      <a:r>
                        <a:rPr lang="en-US">
                          <a:latin typeface="Arial"/>
                        </a:rPr>
                        <a:t>N/mm</a:t>
                      </a:r>
                      <a:r>
                        <a:rPr lang="en-US" baseline="30000">
                          <a:latin typeface="Arial"/>
                        </a:rPr>
                        <a:t>2</a:t>
                      </a:r>
                      <a:r>
                        <a:rPr lang="en-US">
                          <a:latin typeface="Arial"/>
                        </a:rPr>
                        <a:t>           U.S.A.</a:t>
                      </a:r>
                    </a:p>
                  </a:txBody>
                  <a:tcPr marL="15240" marR="15240" marT="15240" marB="15240" anchor="ctr"/>
                </a:tc>
                <a:tc>
                  <a:txBody>
                    <a:bodyPr/>
                    <a:lstStyle/>
                    <a:p>
                      <a:pPr algn="ctr"/>
                      <a:r>
                        <a:rPr lang="en-US">
                          <a:latin typeface="Arial"/>
                        </a:rPr>
                        <a:t>Average Water Absorption, %</a:t>
                      </a:r>
                      <a:br>
                        <a:rPr lang="en-US">
                          <a:latin typeface="Arial"/>
                        </a:rPr>
                      </a:br>
                      <a:r>
                        <a:rPr lang="en-US">
                          <a:latin typeface="Arial"/>
                        </a:rPr>
                        <a:t>(No greater than)</a:t>
                      </a:r>
                    </a:p>
                  </a:txBody>
                  <a:tcPr marL="15240" marR="15240" marT="15240" marB="15240" anchor="ctr"/>
                </a:tc>
              </a:tr>
              <a:tr h="756816">
                <a:tc>
                  <a:txBody>
                    <a:bodyPr/>
                    <a:lstStyle/>
                    <a:p>
                      <a:pPr algn="ctr"/>
                      <a:r>
                        <a:rPr lang="en-US">
                          <a:latin typeface="Arial"/>
                        </a:rPr>
                        <a:t>A</a:t>
                      </a:r>
                    </a:p>
                  </a:txBody>
                  <a:tcPr marL="15240" marR="15240" marT="15240" marB="15240" anchor="ctr"/>
                </a:tc>
                <a:tc>
                  <a:txBody>
                    <a:bodyPr/>
                    <a:lstStyle/>
                    <a:p>
                      <a:pPr algn="ctr"/>
                      <a:r>
                        <a:rPr lang="en-US">
                          <a:latin typeface="Arial"/>
                        </a:rPr>
                        <a:t>69.0 (10,000 psi)</a:t>
                      </a:r>
                    </a:p>
                  </a:txBody>
                  <a:tcPr marL="15240" marR="15240" marT="15240" marB="15240" anchor="ctr"/>
                </a:tc>
                <a:tc>
                  <a:txBody>
                    <a:bodyPr/>
                    <a:lstStyle/>
                    <a:p>
                      <a:pPr algn="ctr"/>
                      <a:r>
                        <a:rPr lang="en-US">
                          <a:latin typeface="Arial"/>
                        </a:rPr>
                        <a:t>4.5</a:t>
                      </a:r>
                    </a:p>
                  </a:txBody>
                  <a:tcPr marL="15240" marR="15240" marT="15240" marB="15240" anchor="ctr"/>
                </a:tc>
              </a:tr>
              <a:tr h="756816">
                <a:tc>
                  <a:txBody>
                    <a:bodyPr/>
                    <a:lstStyle/>
                    <a:p>
                      <a:pPr algn="ctr"/>
                      <a:r>
                        <a:rPr lang="en-US">
                          <a:latin typeface="Arial"/>
                        </a:rPr>
                        <a:t>B</a:t>
                      </a:r>
                    </a:p>
                  </a:txBody>
                  <a:tcPr marL="15240" marR="15240" marT="15240" marB="15240" anchor="ctr"/>
                </a:tc>
                <a:tc>
                  <a:txBody>
                    <a:bodyPr/>
                    <a:lstStyle/>
                    <a:p>
                      <a:pPr algn="ctr"/>
                      <a:r>
                        <a:rPr lang="en-US">
                          <a:latin typeface="Arial"/>
                        </a:rPr>
                        <a:t>48.5 (7,000 psi)</a:t>
                      </a:r>
                    </a:p>
                  </a:txBody>
                  <a:tcPr marL="15240" marR="15240" marT="15240" marB="15240" anchor="ctr"/>
                </a:tc>
                <a:tc>
                  <a:txBody>
                    <a:bodyPr/>
                    <a:lstStyle/>
                    <a:p>
                      <a:pPr algn="ctr"/>
                      <a:r>
                        <a:rPr lang="en-US">
                          <a:latin typeface="Arial"/>
                        </a:rPr>
                        <a:t>7.0</a:t>
                      </a:r>
                    </a:p>
                  </a:txBody>
                  <a:tcPr marL="15240" marR="15240" marT="15240" marB="15240" anchor="ctr"/>
                </a:tc>
              </a:tr>
              <a:tr h="756816">
                <a:tc gridSpan="3">
                  <a:txBody>
                    <a:bodyPr/>
                    <a:lstStyle/>
                    <a:p>
                      <a:pPr algn="ctr"/>
                      <a:r>
                        <a:rPr lang="en-US" b="1" dirty="0">
                          <a:latin typeface="Arial"/>
                        </a:rPr>
                        <a:t>* Based on British Standard 3921:1965</a:t>
                      </a:r>
                      <a:endParaRPr lang="en-US" dirty="0">
                        <a:latin typeface="Arial"/>
                      </a:endParaRPr>
                    </a:p>
                  </a:txBody>
                  <a:tcPr marL="15240" marR="15240" marT="15240" marB="15240" anchor="ctr"/>
                </a:tc>
                <a:tc hMerge="1">
                  <a:txBody>
                    <a:bodyPr/>
                    <a:lstStyle/>
                    <a:p>
                      <a:endParaRPr lang="en-US"/>
                    </a:p>
                  </a:txBody>
                  <a:tcPr/>
                </a:tc>
                <a:tc hMerge="1">
                  <a:txBody>
                    <a:bodyPr/>
                    <a:lstStyle/>
                    <a:p>
                      <a:endParaRPr lang="en-US"/>
                    </a:p>
                  </a:txBody>
                  <a:tcPr/>
                </a:tc>
              </a:tr>
            </a:tbl>
          </a:graphicData>
        </a:graphic>
      </p:graphicFrame>
      <p:sp>
        <p:nvSpPr>
          <p:cNvPr id="5" name="Slide Number Placeholder 4"/>
          <p:cNvSpPr>
            <a:spLocks noGrp="1"/>
          </p:cNvSpPr>
          <p:nvPr>
            <p:ph type="sldNum" sz="quarter" idx="12"/>
          </p:nvPr>
        </p:nvSpPr>
        <p:spPr/>
        <p:txBody>
          <a:bodyPr/>
          <a:lstStyle/>
          <a:p>
            <a:fld id="{A6478D54-39C7-4E24-9D6F-EAD85D4C6B0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t>
            </a:r>
            <a:r>
              <a:rPr lang="en-US" sz="3300" b="1" dirty="0" smtClean="0"/>
              <a:t>Properties and Functional Performances of Brick </a:t>
            </a:r>
            <a:endParaRPr lang="en-US" sz="3300" dirty="0"/>
          </a:p>
        </p:txBody>
      </p:sp>
      <p:sp>
        <p:nvSpPr>
          <p:cNvPr id="3" name="Content Placeholder 2"/>
          <p:cNvSpPr>
            <a:spLocks noGrp="1"/>
          </p:cNvSpPr>
          <p:nvPr>
            <p:ph idx="1"/>
          </p:nvPr>
        </p:nvSpPr>
        <p:spPr>
          <a:xfrm>
            <a:off x="457200" y="1066800"/>
            <a:ext cx="8229600" cy="5334000"/>
          </a:xfrm>
        </p:spPr>
        <p:txBody>
          <a:bodyPr>
            <a:normAutofit/>
          </a:bodyPr>
          <a:lstStyle/>
          <a:p>
            <a:r>
              <a:rPr lang="en-US" dirty="0" smtClean="0"/>
              <a:t>Bricks </a:t>
            </a:r>
            <a:r>
              <a:rPr lang="en-US" dirty="0"/>
              <a:t>are made from clay by burning it at high temperatures. </a:t>
            </a:r>
            <a:endParaRPr lang="en-US" dirty="0" smtClean="0"/>
          </a:p>
          <a:p>
            <a:r>
              <a:rPr lang="en-US" dirty="0" smtClean="0"/>
              <a:t>The </a:t>
            </a:r>
            <a:r>
              <a:rPr lang="en-US" dirty="0"/>
              <a:t>action of heat gives rise to a sintering process that causes the clay particles to fuse and develops extremely strong ceramic bonds in the burnt clay bodies. </a:t>
            </a:r>
            <a:endParaRPr lang="en-US" dirty="0" smtClean="0"/>
          </a:p>
          <a:p>
            <a:r>
              <a:rPr lang="en-US" dirty="0" smtClean="0"/>
              <a:t>Such </a:t>
            </a:r>
            <a:r>
              <a:rPr lang="en-US" dirty="0"/>
              <a:t>bonds are highly stable. </a:t>
            </a:r>
            <a:endParaRPr lang="en-US" dirty="0" smtClean="0"/>
          </a:p>
          <a:p>
            <a:r>
              <a:rPr lang="en-US" dirty="0" smtClean="0"/>
              <a:t>As </a:t>
            </a:r>
            <a:r>
              <a:rPr lang="en-US" dirty="0"/>
              <a:t>a result, bricks can withstand the severe weathering actions and are inert to almost all normal chemical attacks.</a:t>
            </a:r>
          </a:p>
          <a:p>
            <a:endParaRPr lang="en-US" dirty="0"/>
          </a:p>
        </p:txBody>
      </p:sp>
      <p:sp>
        <p:nvSpPr>
          <p:cNvPr id="4" name="Slide Number Placeholder 3"/>
          <p:cNvSpPr>
            <a:spLocks noGrp="1"/>
          </p:cNvSpPr>
          <p:nvPr>
            <p:ph type="sldNum" sz="quarter" idx="12"/>
          </p:nvPr>
        </p:nvSpPr>
        <p:spPr/>
        <p:txBody>
          <a:bodyPr/>
          <a:lstStyle/>
          <a:p>
            <a:fld id="{A6478D54-39C7-4E24-9D6F-EAD85D4C6B0A}"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277</TotalTime>
  <Words>2499</Words>
  <Application>Microsoft Office PowerPoint</Application>
  <PresentationFormat>On-screen Show (4:3)</PresentationFormat>
  <Paragraphs>469</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BRICKS</vt:lpstr>
      <vt:lpstr>Constituents of brick earth</vt:lpstr>
      <vt:lpstr>Slide 3</vt:lpstr>
      <vt:lpstr>Slide 4</vt:lpstr>
      <vt:lpstr>Slide 5</vt:lpstr>
      <vt:lpstr>Classification of bricks- Based on British Standard 3921:1965</vt:lpstr>
      <vt:lpstr>1.4 Engineering Bricks </vt:lpstr>
      <vt:lpstr>Slide 8</vt:lpstr>
      <vt:lpstr> Properties and Functional Performances of Brick </vt:lpstr>
      <vt:lpstr>1. Strength</vt:lpstr>
      <vt:lpstr>2.Aesthetic appeal</vt:lpstr>
      <vt:lpstr>Slide 12</vt:lpstr>
      <vt:lpstr>3 Porosity </vt:lpstr>
      <vt:lpstr>Slide 14</vt:lpstr>
      <vt:lpstr>Fire Resistance</vt:lpstr>
      <vt:lpstr>Slide 16</vt:lpstr>
      <vt:lpstr>6. Thermal Insulation</vt:lpstr>
      <vt:lpstr>Slide 18</vt:lpstr>
      <vt:lpstr>Typical Thermal Conductivities of Various Building Materials </vt:lpstr>
      <vt:lpstr>7 Wear resistance</vt:lpstr>
      <vt:lpstr>8 .Efflorescence</vt:lpstr>
      <vt:lpstr>9 Flexibility in Applications</vt:lpstr>
      <vt:lpstr>10 Durability</vt:lpstr>
      <vt:lpstr>Classification of bricks</vt:lpstr>
      <vt:lpstr>First class bricks </vt:lpstr>
      <vt:lpstr>Characteristics of first class bricks</vt:lpstr>
      <vt:lpstr>Second class bricks</vt:lpstr>
      <vt:lpstr>Eses-2nd class bricks</vt:lpstr>
      <vt:lpstr>Third class </vt:lpstr>
      <vt:lpstr>Characteristics:  </vt:lpstr>
      <vt:lpstr>uses</vt:lpstr>
      <vt:lpstr>Kiln rejects </vt:lpstr>
      <vt:lpstr>Pilas-  </vt:lpstr>
      <vt:lpstr>Classification &amp;specification</vt:lpstr>
      <vt:lpstr>Size, weight, colour</vt:lpstr>
      <vt:lpstr>Colour of bricks</vt:lpstr>
      <vt:lpstr>Qualities of good brick</vt:lpstr>
      <vt:lpstr>tests</vt:lpstr>
      <vt:lpstr>Cement blocks</vt:lpstr>
      <vt:lpstr>Cement blocks</vt:lpstr>
      <vt:lpstr>Different types</vt:lpstr>
      <vt:lpstr>Slide 42</vt:lpstr>
      <vt:lpstr>Slide 43</vt:lpstr>
      <vt:lpstr>Slide 44</vt:lpstr>
      <vt:lpstr>Raw Materials </vt:lpstr>
      <vt:lpstr>Slide 46</vt:lpstr>
      <vt:lpstr>Sizes and structure </vt:lpstr>
      <vt:lpstr>Slide 48</vt:lpstr>
      <vt:lpstr>Slide 49</vt:lpstr>
      <vt:lpstr>decorative profiles</vt:lpstr>
      <vt:lpstr>Slide 51</vt:lpstr>
      <vt:lpstr>Structural properties</vt:lpstr>
      <vt:lpstr>Structural properties</vt:lpstr>
      <vt:lpstr>Uses</vt:lpstr>
      <vt:lpstr>Slide 55</vt:lpstr>
      <vt:lpstr>Slide 56</vt:lpstr>
      <vt:lpstr>Slide 57</vt:lpstr>
      <vt:lpstr>Slide 58</vt:lpstr>
      <vt:lpstr>Slide 59</vt:lpstr>
      <vt:lpstr>Slide 60</vt:lpstr>
      <vt:lpstr>Slide 61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37</cp:revision>
  <dcterms:created xsi:type="dcterms:W3CDTF">2015-10-12T00:15:38Z</dcterms:created>
  <dcterms:modified xsi:type="dcterms:W3CDTF">2015-10-14T02:49:30Z</dcterms:modified>
</cp:coreProperties>
</file>