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4B19007-8E25-4B9B-BDDB-32FFE96ADD87}"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2572992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B19007-8E25-4B9B-BDDB-32FFE96ADD87}"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166351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B19007-8E25-4B9B-BDDB-32FFE96ADD87}"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795778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4B19007-8E25-4B9B-BDDB-32FFE96ADD87}"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80492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B19007-8E25-4B9B-BDDB-32FFE96ADD87}" type="datetimeFigureOut">
              <a:rPr lang="en-IN" smtClean="0"/>
              <a:t>25-10-2024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2517227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4B19007-8E25-4B9B-BDDB-32FFE96ADD87}"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39965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4B19007-8E25-4B9B-BDDB-32FFE96ADD87}" type="datetimeFigureOut">
              <a:rPr lang="en-IN" smtClean="0"/>
              <a:t>25-10-2024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1063277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4B19007-8E25-4B9B-BDDB-32FFE96ADD87}" type="datetimeFigureOut">
              <a:rPr lang="en-IN" smtClean="0"/>
              <a:t>25-10-2024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3572318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B19007-8E25-4B9B-BDDB-32FFE96ADD87}" type="datetimeFigureOut">
              <a:rPr lang="en-IN" smtClean="0"/>
              <a:t>25-10-2024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1744089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19007-8E25-4B9B-BDDB-32FFE96ADD87}"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2001083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B19007-8E25-4B9B-BDDB-32FFE96ADD87}" type="datetimeFigureOut">
              <a:rPr lang="en-IN" smtClean="0"/>
              <a:t>25-10-2024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B4C7E9-F8C0-47B0-BC2C-7C9182DB746A}" type="slidenum">
              <a:rPr lang="en-IN" smtClean="0"/>
              <a:t>‹#›</a:t>
            </a:fld>
            <a:endParaRPr lang="en-IN"/>
          </a:p>
        </p:txBody>
      </p:sp>
    </p:spTree>
    <p:extLst>
      <p:ext uri="{BB962C8B-B14F-4D97-AF65-F5344CB8AC3E}">
        <p14:creationId xmlns:p14="http://schemas.microsoft.com/office/powerpoint/2010/main" val="2587851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B19007-8E25-4B9B-BDDB-32FFE96ADD87}" type="datetimeFigureOut">
              <a:rPr lang="en-IN" smtClean="0"/>
              <a:t>25-10-2024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B4C7E9-F8C0-47B0-BC2C-7C9182DB746A}" type="slidenum">
              <a:rPr lang="en-IN" smtClean="0"/>
              <a:t>‹#›</a:t>
            </a:fld>
            <a:endParaRPr lang="en-IN"/>
          </a:p>
        </p:txBody>
      </p:sp>
    </p:spTree>
    <p:extLst>
      <p:ext uri="{BB962C8B-B14F-4D97-AF65-F5344CB8AC3E}">
        <p14:creationId xmlns:p14="http://schemas.microsoft.com/office/powerpoint/2010/main" val="1100917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t>DIELECTRICS</a:t>
            </a:r>
            <a:br>
              <a:rPr lang="en-IN" dirty="0"/>
            </a:br>
            <a:endParaRPr lang="en-IN" dirty="0"/>
          </a:p>
        </p:txBody>
      </p:sp>
    </p:spTree>
    <p:extLst>
      <p:ext uri="{BB962C8B-B14F-4D97-AF65-F5344CB8AC3E}">
        <p14:creationId xmlns:p14="http://schemas.microsoft.com/office/powerpoint/2010/main" val="3844671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6BE9B7-B9C5-49D5-7C8C-122095DBB939}"/>
                  </a:ext>
                </a:extLst>
              </p:cNvPr>
              <p:cNvSpPr>
                <a:spLocks noGrp="1"/>
              </p:cNvSpPr>
              <p:nvPr>
                <p:ph idx="1"/>
              </p:nvPr>
            </p:nvSpPr>
            <p:spPr>
              <a:xfrm>
                <a:off x="223935" y="830424"/>
                <a:ext cx="11129865" cy="6027575"/>
              </a:xfrm>
            </p:spPr>
            <p:txBody>
              <a:bodyPr>
                <a:normAutofit/>
              </a:bodyPr>
              <a:lstStyle/>
              <a:p>
                <a:pPr marL="0" marR="0">
                  <a:lnSpc>
                    <a:spcPct val="115000"/>
                  </a:lnSpc>
                  <a:spcBef>
                    <a:spcPts val="0"/>
                  </a:spcBef>
                  <a:spcAft>
                    <a:spcPts val="0"/>
                  </a:spcAft>
                </a:pPr>
                <a:r>
                  <a:rPr lang="en-IN" sz="3200" b="1" dirty="0">
                    <a:solidFill>
                      <a:schemeClr val="tx1"/>
                    </a:solidFill>
                    <a:effectLst/>
                    <a:latin typeface="Arial" panose="020B0604020202020204" pitchFamily="34" charset="0"/>
                    <a:ea typeface="Times New Roman" panose="02020603050405020304" pitchFamily="18" charset="0"/>
                    <a:cs typeface="Arial Unicode MS"/>
                  </a:rPr>
                  <a:t>q</a:t>
                </a:r>
                <a:r>
                  <a:rPr lang="en-IN" sz="3200" b="1" baseline="-25000" dirty="0" err="1">
                    <a:solidFill>
                      <a:schemeClr val="tx1"/>
                    </a:solidFill>
                    <a:effectLst/>
                    <a:latin typeface="Arial" panose="020B0604020202020204" pitchFamily="34" charset="0"/>
                    <a:ea typeface="Times New Roman" panose="02020603050405020304" pitchFamily="18" charset="0"/>
                    <a:cs typeface="Arial Unicode MS"/>
                  </a:rPr>
                  <a:t>p</a:t>
                </a:r>
                <a:r>
                  <a:rPr lang="en-IN" sz="3200" b="1" baseline="-25000" dirty="0">
                    <a:solidFill>
                      <a:schemeClr val="tx1"/>
                    </a:solidFill>
                    <a:effectLst/>
                    <a:latin typeface="Arial" panose="020B0604020202020204" pitchFamily="34" charset="0"/>
                    <a:ea typeface="Times New Roman" panose="02020603050405020304" pitchFamily="18" charset="0"/>
                    <a:cs typeface="Arial Unicode MS"/>
                  </a:rPr>
                  <a:t>   =      </a:t>
                </a:r>
                <a:r>
                  <a:rPr lang="en-IN" sz="3200" b="1" dirty="0">
                    <a:solidFill>
                      <a:schemeClr val="tx1"/>
                    </a:solidFill>
                    <a:effectLst/>
                    <a:latin typeface="Arial" panose="020B0604020202020204" pitchFamily="34" charset="0"/>
                    <a:ea typeface="Times New Roman" panose="02020603050405020304" pitchFamily="18" charset="0"/>
                    <a:cs typeface="Arial Unicode MS"/>
                  </a:rPr>
                  <a:t>ze  </a:t>
                </a:r>
              </a:p>
              <a:p>
                <a:pPr marL="0" marR="0">
                  <a:lnSpc>
                    <a:spcPct val="115000"/>
                  </a:lnSpc>
                  <a:spcBef>
                    <a:spcPts val="0"/>
                  </a:spcBef>
                  <a:spcAft>
                    <a:spcPts val="0"/>
                  </a:spcAft>
                </a:pPr>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dirty="0" err="1">
                    <a:solidFill>
                      <a:schemeClr val="tx1"/>
                    </a:solidFill>
                    <a:effectLst/>
                    <a:latin typeface="Arial" panose="020B0604020202020204" pitchFamily="34" charset="0"/>
                    <a:ea typeface="Times New Roman" panose="02020603050405020304" pitchFamily="18" charset="0"/>
                    <a:cs typeface="Arial Unicode MS"/>
                  </a:rPr>
                  <a:t>q</a:t>
                </a:r>
                <a:r>
                  <a:rPr lang="en-IN" baseline="-25000" dirty="0" err="1">
                    <a:solidFill>
                      <a:schemeClr val="tx1"/>
                    </a:solidFill>
                    <a:effectLst/>
                    <a:latin typeface="Arial" panose="020B0604020202020204" pitchFamily="34" charset="0"/>
                    <a:ea typeface="Times New Roman" panose="02020603050405020304" pitchFamily="18" charset="0"/>
                    <a:cs typeface="Arial Unicode MS"/>
                  </a:rPr>
                  <a:t>e</a:t>
                </a:r>
                <a:r>
                  <a:rPr lang="en-IN" baseline="-25000" dirty="0">
                    <a:solidFill>
                      <a:schemeClr val="tx1"/>
                    </a:solidFill>
                    <a:effectLst/>
                    <a:latin typeface="Arial" panose="020B0604020202020204" pitchFamily="34" charset="0"/>
                    <a:ea typeface="Times New Roman" panose="02020603050405020304" pitchFamily="18" charset="0"/>
                    <a:cs typeface="Arial Unicode MS"/>
                  </a:rPr>
                  <a:t>    </a:t>
                </a:r>
                <a:r>
                  <a:rPr lang="en-IN" dirty="0">
                    <a:solidFill>
                      <a:schemeClr val="tx1"/>
                    </a:solidFill>
                    <a:effectLst/>
                    <a:latin typeface="Arial" panose="020B0604020202020204" pitchFamily="34" charset="0"/>
                    <a:ea typeface="Times New Roman" panose="02020603050405020304" pitchFamily="18" charset="0"/>
                    <a:cs typeface="Arial Unicode MS"/>
                  </a:rPr>
                  <a:t>=     Total number of negative  charges enclosed by the sphere  of radius x.</a:t>
                </a:r>
              </a:p>
              <a:p>
                <a:pPr marL="0" marR="0">
                  <a:lnSpc>
                    <a:spcPct val="115000"/>
                  </a:lnSpc>
                  <a:spcBef>
                    <a:spcPts val="0"/>
                  </a:spcBef>
                  <a:spcAft>
                    <a:spcPts val="0"/>
                  </a:spcAft>
                </a:pPr>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dirty="0">
                    <a:solidFill>
                      <a:schemeClr val="tx1"/>
                    </a:solidFill>
                    <a:effectLst/>
                    <a:latin typeface="Arial" panose="020B0604020202020204" pitchFamily="34" charset="0"/>
                    <a:ea typeface="Times New Roman" panose="02020603050405020304" pitchFamily="18" charset="0"/>
                    <a:cs typeface="Arial Unicode MS"/>
                  </a:rPr>
                  <a:t>     </a:t>
                </a:r>
                <a:r>
                  <a:rPr lang="en-IN" sz="4000" b="1"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𝒛𝒆</m:t>
                        </m:r>
                      </m:num>
                      <m:den>
                        <m:f>
                          <m:fPr>
                            <m:ctrlP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𝟒</m:t>
                            </m:r>
                          </m:num>
                          <m:den>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𝟑</m:t>
                            </m:r>
                          </m:den>
                        </m:f>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𝝅</m:t>
                        </m:r>
                        <m:sSup>
                          <m:sSupPr>
                            <m:ctrlP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𝑹</m:t>
                            </m:r>
                          </m:e>
                          <m:sup>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𝟑</m:t>
                            </m:r>
                          </m:sup>
                        </m:sSup>
                      </m:den>
                    </m:f>
                    <m:r>
                      <a:rPr lang="en-US" sz="40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𝟒</m:t>
                        </m:r>
                      </m:num>
                      <m:den>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𝟑</m:t>
                        </m:r>
                      </m:den>
                    </m:f>
                    <m:r>
                      <a:rPr lang="en-IN" sz="4000"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𝝅</m:t>
                    </m:r>
                    <m:sSup>
                      <m:sSupPr>
                        <m:ctrlP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e>
                      <m:sup>
                        <m:r>
                          <a:rPr lang="en-IN" sz="40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𝟑</m:t>
                        </m:r>
                      </m:sup>
                    </m:sSup>
                    <m:r>
                      <a:rPr lang="en-IN" sz="4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oMath>
                </a14:m>
                <a:r>
                  <a:rPr lang="en-IN" dirty="0">
                    <a:solidFill>
                      <a:schemeClr val="tx1"/>
                    </a:solidFill>
                    <a:effectLst/>
                    <a:latin typeface="Arial" panose="020B0604020202020204" pitchFamily="34" charset="0"/>
                    <a:ea typeface="Times New Roman" panose="02020603050405020304" pitchFamily="18" charset="0"/>
                    <a:cs typeface="Arial Unicode MS"/>
                  </a:rPr>
                  <a:t>   Where R is the radius of the atom .</a:t>
                </a:r>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dirty="0">
                    <a:solidFill>
                      <a:schemeClr val="tx1"/>
                    </a:solidFill>
                    <a:effectLst/>
                    <a:latin typeface="Arial" panose="020B0604020202020204" pitchFamily="34" charset="0"/>
                    <a:ea typeface="Times New Roman" panose="02020603050405020304" pitchFamily="18" charset="0"/>
                    <a:cs typeface="Arial Unicode MS"/>
                  </a:rPr>
                  <a:t>Hence, </a:t>
                </a:r>
                <a:r>
                  <a:rPr lang="en-IN" sz="4400" dirty="0">
                    <a:solidFill>
                      <a:schemeClr val="tx1"/>
                    </a:solidFill>
                    <a:effectLst/>
                    <a:latin typeface="Arial" panose="020B0604020202020204" pitchFamily="34" charset="0"/>
                    <a:ea typeface="Times New Roman" panose="02020603050405020304" pitchFamily="18" charset="0"/>
                    <a:cs typeface="Arial Unicode MS"/>
                  </a:rPr>
                  <a:t>F</a:t>
                </a:r>
                <a:r>
                  <a:rPr lang="en-IN" sz="4400" baseline="-25000" dirty="0">
                    <a:solidFill>
                      <a:schemeClr val="tx1"/>
                    </a:solidFill>
                    <a:effectLst/>
                    <a:latin typeface="Arial" panose="020B0604020202020204" pitchFamily="34" charset="0"/>
                    <a:ea typeface="Times New Roman" panose="02020603050405020304" pitchFamily="18" charset="0"/>
                    <a:cs typeface="Arial Unicode MS"/>
                  </a:rPr>
                  <a:t>c     =     </a:t>
                </a:r>
                <a14:m>
                  <m:oMath xmlns:m="http://schemas.openxmlformats.org/officeDocument/2006/math">
                    <m:f>
                      <m:fPr>
                        <m:ctrlP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𝟏</m:t>
                        </m:r>
                      </m:num>
                      <m:den>
                        <m:r>
                          <a:rPr lang="en-US" sz="44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𝟒</m:t>
                        </m:r>
                        <m: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𝝅</m:t>
                        </m:r>
                        <m:sSub>
                          <m:sSubPr>
                            <m:ctrlP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𝝐</m:t>
                            </m:r>
                          </m:e>
                          <m:sub>
                            <m:r>
                              <a:rPr lang="en-IN" sz="44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𝟎</m:t>
                            </m:r>
                          </m:sub>
                        </m:sSub>
                      </m:den>
                    </m:f>
                    <m:r>
                      <a:rPr lang="en-IN" sz="4400" i="1" baseline="-250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n-IN" sz="4400" dirty="0"/>
                  <a:t>ze. </a:t>
                </a:r>
                <a14:m>
                  <m:oMath xmlns:m="http://schemas.openxmlformats.org/officeDocument/2006/math">
                    <m:f>
                      <m:fPr>
                        <m:ctrlPr>
                          <a:rPr lang="en-IN" sz="4400" b="1" i="1">
                            <a:latin typeface="Cambria Math" panose="02040503050406030204" pitchFamily="18" charset="0"/>
                            <a:ea typeface="Times New Roman" panose="02020603050405020304" pitchFamily="18" charset="0"/>
                            <a:cs typeface="Arial" panose="020B0604020202020204" pitchFamily="34" charset="0"/>
                          </a:rPr>
                        </m:ctrlPr>
                      </m:fPr>
                      <m:num>
                        <m:r>
                          <a:rPr lang="en-IN" sz="4400" b="1" i="1">
                            <a:latin typeface="Cambria Math" panose="02040503050406030204" pitchFamily="18" charset="0"/>
                            <a:ea typeface="Times New Roman" panose="02020603050405020304" pitchFamily="18" charset="0"/>
                            <a:cs typeface="Arial" panose="020B0604020202020204" pitchFamily="34" charset="0"/>
                          </a:rPr>
                          <m:t>𝒛𝒆</m:t>
                        </m:r>
                      </m:num>
                      <m:den>
                        <m:f>
                          <m:fPr>
                            <m:ctrlPr>
                              <a:rPr lang="en-IN" sz="4400" b="1" i="1">
                                <a:latin typeface="Cambria Math" panose="02040503050406030204" pitchFamily="18" charset="0"/>
                                <a:ea typeface="Times New Roman" panose="02020603050405020304" pitchFamily="18" charset="0"/>
                                <a:cs typeface="Arial" panose="020B0604020202020204" pitchFamily="34" charset="0"/>
                              </a:rPr>
                            </m:ctrlPr>
                          </m:fPr>
                          <m:num>
                            <m:r>
                              <a:rPr lang="en-IN" sz="4400" b="1" i="1">
                                <a:latin typeface="Cambria Math" panose="02040503050406030204" pitchFamily="18" charset="0"/>
                                <a:ea typeface="Times New Roman" panose="02020603050405020304" pitchFamily="18" charset="0"/>
                                <a:cs typeface="Arial" panose="020B0604020202020204" pitchFamily="34" charset="0"/>
                              </a:rPr>
                              <m:t>𝟒</m:t>
                            </m:r>
                          </m:num>
                          <m:den>
                            <m:r>
                              <a:rPr lang="en-IN" sz="4400" b="1" i="1">
                                <a:latin typeface="Cambria Math" panose="02040503050406030204" pitchFamily="18" charset="0"/>
                                <a:ea typeface="Times New Roman" panose="02020603050405020304" pitchFamily="18" charset="0"/>
                                <a:cs typeface="Arial" panose="020B0604020202020204" pitchFamily="34" charset="0"/>
                              </a:rPr>
                              <m:t>𝟑</m:t>
                            </m:r>
                          </m:den>
                        </m:f>
                        <m:r>
                          <a:rPr lang="en-IN" sz="4400" b="1" i="1">
                            <a:latin typeface="Cambria Math" panose="02040503050406030204" pitchFamily="18" charset="0"/>
                            <a:ea typeface="Times New Roman" panose="02020603050405020304" pitchFamily="18" charset="0"/>
                            <a:cs typeface="Arial" panose="020B0604020202020204" pitchFamily="34" charset="0"/>
                          </a:rPr>
                          <m:t>𝝅</m:t>
                        </m:r>
                        <m:sSup>
                          <m:sSupPr>
                            <m:ctrlPr>
                              <a:rPr lang="en-IN" sz="4400" b="1" i="1">
                                <a:latin typeface="Cambria Math" panose="02040503050406030204" pitchFamily="18" charset="0"/>
                                <a:ea typeface="Times New Roman" panose="02020603050405020304" pitchFamily="18" charset="0"/>
                                <a:cs typeface="Arial" panose="020B0604020202020204" pitchFamily="34" charset="0"/>
                              </a:rPr>
                            </m:ctrlPr>
                          </m:sSupPr>
                          <m:e>
                            <m:r>
                              <a:rPr lang="en-IN" sz="4400" b="1" i="1">
                                <a:latin typeface="Cambria Math" panose="02040503050406030204" pitchFamily="18" charset="0"/>
                                <a:ea typeface="Times New Roman" panose="02020603050405020304" pitchFamily="18" charset="0"/>
                                <a:cs typeface="Arial" panose="020B0604020202020204" pitchFamily="34" charset="0"/>
                              </a:rPr>
                              <m:t>𝑹</m:t>
                            </m:r>
                          </m:e>
                          <m:sup>
                            <m:r>
                              <a:rPr lang="en-IN" sz="4400" b="1" i="1">
                                <a:latin typeface="Cambria Math" panose="02040503050406030204" pitchFamily="18" charset="0"/>
                                <a:ea typeface="Times New Roman" panose="02020603050405020304" pitchFamily="18" charset="0"/>
                                <a:cs typeface="Arial" panose="020B0604020202020204" pitchFamily="34" charset="0"/>
                              </a:rPr>
                              <m:t>𝟑</m:t>
                            </m:r>
                          </m:sup>
                        </m:sSup>
                      </m:den>
                    </m:f>
                    <m:r>
                      <a:rPr lang="en-US" sz="4400" b="1" i="1">
                        <a:latin typeface="Cambria Math" panose="02040503050406030204" pitchFamily="18" charset="0"/>
                        <a:ea typeface="Times New Roman" panose="02020603050405020304" pitchFamily="18" charset="0"/>
                        <a:cs typeface="Arial" panose="020B0604020202020204" pitchFamily="34" charset="0"/>
                      </a:rPr>
                      <m:t>  </m:t>
                    </m:r>
                    <m:r>
                      <a:rPr lang="en-IN" sz="4400" b="1" i="1">
                        <a:latin typeface="Cambria Math" panose="02040503050406030204" pitchFamily="18" charset="0"/>
                        <a:ea typeface="Times New Roman" panose="02020603050405020304" pitchFamily="18" charset="0"/>
                        <a:cs typeface="Arial" panose="020B0604020202020204" pitchFamily="34" charset="0"/>
                      </a:rPr>
                      <m:t> </m:t>
                    </m:r>
                    <m:f>
                      <m:fPr>
                        <m:ctrlPr>
                          <a:rPr lang="en-IN" sz="4400" b="1" i="1">
                            <a:latin typeface="Cambria Math" panose="02040503050406030204" pitchFamily="18" charset="0"/>
                            <a:ea typeface="Times New Roman" panose="02020603050405020304" pitchFamily="18" charset="0"/>
                            <a:cs typeface="Arial" panose="020B0604020202020204" pitchFamily="34" charset="0"/>
                          </a:rPr>
                        </m:ctrlPr>
                      </m:fPr>
                      <m:num>
                        <m:r>
                          <a:rPr lang="en-IN" sz="4400" b="1" i="1">
                            <a:latin typeface="Cambria Math" panose="02040503050406030204" pitchFamily="18" charset="0"/>
                            <a:ea typeface="Times New Roman" panose="02020603050405020304" pitchFamily="18" charset="0"/>
                            <a:cs typeface="Arial" panose="020B0604020202020204" pitchFamily="34" charset="0"/>
                          </a:rPr>
                          <m:t>𝟒</m:t>
                        </m:r>
                      </m:num>
                      <m:den>
                        <m:r>
                          <a:rPr lang="en-IN" sz="4400" b="1" i="1">
                            <a:latin typeface="Cambria Math" panose="02040503050406030204" pitchFamily="18" charset="0"/>
                            <a:ea typeface="Times New Roman" panose="02020603050405020304" pitchFamily="18" charset="0"/>
                            <a:cs typeface="Arial" panose="020B0604020202020204" pitchFamily="34" charset="0"/>
                          </a:rPr>
                          <m:t>𝟑</m:t>
                        </m:r>
                      </m:den>
                    </m:f>
                    <m:r>
                      <a:rPr lang="en-IN" sz="4400" b="1" i="1">
                        <a:latin typeface="Cambria Math" panose="02040503050406030204" pitchFamily="18" charset="0"/>
                        <a:ea typeface="Times New Roman" panose="02020603050405020304" pitchFamily="18" charset="0"/>
                        <a:cs typeface="Times New Roman" panose="02020603050405020304" pitchFamily="18" charset="0"/>
                      </a:rPr>
                      <m:t>𝝅</m:t>
                    </m:r>
                    <m:sSup>
                      <m:sSupPr>
                        <m:ctrlPr>
                          <a:rPr lang="en-IN" sz="4400" b="1" i="1">
                            <a:latin typeface="Cambria Math" panose="02040503050406030204" pitchFamily="18" charset="0"/>
                            <a:ea typeface="Times New Roman" panose="02020603050405020304" pitchFamily="18" charset="0"/>
                            <a:cs typeface="Arial" panose="020B0604020202020204" pitchFamily="34" charset="0"/>
                          </a:rPr>
                        </m:ctrlPr>
                      </m:sSupPr>
                      <m:e>
                        <m:r>
                          <a:rPr lang="en-IN" sz="4400" b="1" i="1">
                            <a:latin typeface="Cambria Math" panose="02040503050406030204" pitchFamily="18" charset="0"/>
                            <a:ea typeface="Times New Roman" panose="02020603050405020304" pitchFamily="18" charset="0"/>
                            <a:cs typeface="Arial" panose="020B0604020202020204" pitchFamily="34" charset="0"/>
                          </a:rPr>
                          <m:t>𝒙</m:t>
                        </m:r>
                      </m:e>
                      <m:sup>
                        <m:r>
                          <a:rPr lang="en-IN" sz="4400" b="1" i="1">
                            <a:latin typeface="Cambria Math" panose="02040503050406030204" pitchFamily="18" charset="0"/>
                            <a:ea typeface="Times New Roman" panose="02020603050405020304" pitchFamily="18" charset="0"/>
                            <a:cs typeface="Arial" panose="020B0604020202020204" pitchFamily="34" charset="0"/>
                          </a:rPr>
                          <m:t>𝟑</m:t>
                        </m:r>
                      </m:sup>
                    </m:sSup>
                  </m:oMath>
                </a14:m>
                <a:r>
                  <a:rPr lang="en-IN" sz="4400" dirty="0"/>
                  <a:t>/ </a:t>
                </a:r>
                <a14:m>
                  <m:oMath xmlns:m="http://schemas.openxmlformats.org/officeDocument/2006/math">
                    <m:sSup>
                      <m:sSupPr>
                        <m:ctrlPr>
                          <a:rPr lang="en-IN" sz="4400" b="1" i="1">
                            <a:latin typeface="Cambria Math" panose="02040503050406030204" pitchFamily="18" charset="0"/>
                            <a:ea typeface="Times New Roman" panose="02020603050405020304" pitchFamily="18" charset="0"/>
                            <a:cs typeface="Arial" panose="020B0604020202020204" pitchFamily="34" charset="0"/>
                          </a:rPr>
                        </m:ctrlPr>
                      </m:sSupPr>
                      <m:e>
                        <m:r>
                          <a:rPr lang="en-IN" sz="4400" b="1" i="1">
                            <a:latin typeface="Cambria Math" panose="02040503050406030204" pitchFamily="18" charset="0"/>
                            <a:ea typeface="Times New Roman" panose="02020603050405020304" pitchFamily="18" charset="0"/>
                            <a:cs typeface="Arial" panose="020B0604020202020204" pitchFamily="34" charset="0"/>
                          </a:rPr>
                          <m:t>𝒙</m:t>
                        </m:r>
                      </m:e>
                      <m:sup>
                        <m:r>
                          <a:rPr lang="en-US" sz="4400" b="1" i="1" smtClean="0">
                            <a:latin typeface="Cambria Math" panose="02040503050406030204" pitchFamily="18" charset="0"/>
                            <a:ea typeface="Times New Roman" panose="02020603050405020304" pitchFamily="18" charset="0"/>
                            <a:cs typeface="Arial" panose="020B0604020202020204" pitchFamily="34" charset="0"/>
                          </a:rPr>
                          <m:t>𝟐</m:t>
                        </m:r>
                      </m:sup>
                    </m:sSup>
                  </m:oMath>
                </a14:m>
                <a:endParaRPr lang="en-IN" sz="4400" dirty="0"/>
              </a:p>
            </p:txBody>
          </p:sp>
        </mc:Choice>
        <mc:Fallback>
          <p:sp>
            <p:nvSpPr>
              <p:cNvPr id="3" name="Content Placeholder 2">
                <a:extLst>
                  <a:ext uri="{FF2B5EF4-FFF2-40B4-BE49-F238E27FC236}">
                    <a16:creationId xmlns:a16="http://schemas.microsoft.com/office/drawing/2014/main" id="{036BE9B7-B9C5-49D5-7C8C-122095DBB939}"/>
                  </a:ext>
                </a:extLst>
              </p:cNvPr>
              <p:cNvSpPr>
                <a:spLocks noGrp="1" noRot="1" noChangeAspect="1" noMove="1" noResize="1" noEditPoints="1" noAdjustHandles="1" noChangeArrowheads="1" noChangeShapeType="1" noTextEdit="1"/>
              </p:cNvSpPr>
              <p:nvPr>
                <p:ph idx="1"/>
              </p:nvPr>
            </p:nvSpPr>
            <p:spPr>
              <a:xfrm>
                <a:off x="223935" y="830424"/>
                <a:ext cx="11129865" cy="6027575"/>
              </a:xfrm>
              <a:blipFill>
                <a:blip r:embed="rId2"/>
                <a:stretch>
                  <a:fillRect l="-1260" t="-910" r="-329"/>
                </a:stretch>
              </a:blipFill>
            </p:spPr>
            <p:txBody>
              <a:bodyPr/>
              <a:lstStyle/>
              <a:p>
                <a:r>
                  <a:rPr lang="en-IN">
                    <a:noFill/>
                  </a:rPr>
                  <a:t> </a:t>
                </a:r>
              </a:p>
            </p:txBody>
          </p:sp>
        </mc:Fallback>
      </mc:AlternateContent>
    </p:spTree>
    <p:extLst>
      <p:ext uri="{BB962C8B-B14F-4D97-AF65-F5344CB8AC3E}">
        <p14:creationId xmlns:p14="http://schemas.microsoft.com/office/powerpoint/2010/main" val="103221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FD7DC19-5C7C-1D5B-CE85-1D94604EBD06}"/>
                  </a:ext>
                </a:extLst>
              </p:cNvPr>
              <p:cNvSpPr>
                <a:spLocks noGrp="1"/>
              </p:cNvSpPr>
              <p:nvPr>
                <p:ph idx="1"/>
              </p:nvPr>
            </p:nvSpPr>
            <p:spPr>
              <a:xfrm>
                <a:off x="-1380931" y="289248"/>
                <a:ext cx="13572931" cy="6634065"/>
              </a:xfrm>
            </p:spPr>
            <p:txBody>
              <a:bodyPr>
                <a:normAutofit fontScale="70000" lnSpcReduction="20000"/>
              </a:bodyPr>
              <a:lstStyle/>
              <a:p>
                <a:pPr marL="0" marR="0">
                  <a:lnSpc>
                    <a:spcPct val="115000"/>
                  </a:lnSpc>
                  <a:spcBef>
                    <a:spcPts val="0"/>
                  </a:spcBef>
                  <a:spcAft>
                    <a:spcPts val="0"/>
                  </a:spcAft>
                </a:pPr>
                <a:r>
                  <a:rPr lang="en-IN" sz="4000" dirty="0">
                    <a:solidFill>
                      <a:schemeClr val="tx1"/>
                    </a:solidFill>
                    <a:effectLst/>
                    <a:latin typeface="Arial" panose="020B0604020202020204" pitchFamily="34" charset="0"/>
                    <a:ea typeface="Times New Roman" panose="02020603050405020304" pitchFamily="18" charset="0"/>
                    <a:cs typeface="Arial Unicode MS"/>
                  </a:rPr>
                  <a:t>At equilibrium, F</a:t>
                </a:r>
                <a:r>
                  <a:rPr lang="en-IN" sz="4000" baseline="-25000" dirty="0">
                    <a:solidFill>
                      <a:schemeClr val="tx1"/>
                    </a:solidFill>
                    <a:effectLst/>
                    <a:latin typeface="Arial" panose="020B0604020202020204" pitchFamily="34" charset="0"/>
                    <a:ea typeface="Times New Roman" panose="02020603050405020304" pitchFamily="18" charset="0"/>
                    <a:cs typeface="Arial Unicode MS"/>
                  </a:rPr>
                  <a:t>L</a:t>
                </a:r>
                <a:r>
                  <a:rPr lang="en-IN" sz="4000" dirty="0">
                    <a:solidFill>
                      <a:schemeClr val="tx1"/>
                    </a:solidFill>
                    <a:effectLst/>
                    <a:latin typeface="Arial" panose="020B0604020202020204" pitchFamily="34" charset="0"/>
                    <a:ea typeface="Times New Roman" panose="02020603050405020304" pitchFamily="18" charset="0"/>
                    <a:cs typeface="Arial Unicode MS"/>
                  </a:rPr>
                  <a:t>= F</a:t>
                </a:r>
                <a:r>
                  <a:rPr lang="en-IN" sz="4000" baseline="-25000" dirty="0">
                    <a:solidFill>
                      <a:schemeClr val="tx1"/>
                    </a:solidFill>
                    <a:effectLst/>
                    <a:latin typeface="Arial" panose="020B0604020202020204" pitchFamily="34" charset="0"/>
                    <a:ea typeface="Times New Roman" panose="02020603050405020304" pitchFamily="18" charset="0"/>
                    <a:cs typeface="Arial Unicode MS"/>
                  </a:rPr>
                  <a:t>c</a:t>
                </a:r>
              </a:p>
              <a:p>
                <a:pPr marL="0" marR="0">
                  <a:lnSpc>
                    <a:spcPct val="115000"/>
                  </a:lnSpc>
                  <a:spcBef>
                    <a:spcPts val="0"/>
                  </a:spcBef>
                  <a:spcAft>
                    <a:spcPts val="0"/>
                  </a:spcAft>
                </a:pPr>
                <a:endParaRPr lang="en-IN" sz="4000"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4000" dirty="0">
                    <a:solidFill>
                      <a:schemeClr val="tx1"/>
                    </a:solidFill>
                    <a:effectLst/>
                    <a:latin typeface="Arial" panose="020B0604020202020204" pitchFamily="34" charset="0"/>
                    <a:ea typeface="Times New Roman" panose="02020603050405020304" pitchFamily="18" charset="0"/>
                    <a:cs typeface="Arial Unicode MS"/>
                  </a:rPr>
                  <a:t>                      ze E   =   </a:t>
                </a:r>
                <a14:m>
                  <m:oMath xmlns:m="http://schemas.openxmlformats.org/officeDocument/2006/math">
                    <m:f>
                      <m:fPr>
                        <m:ctrlP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𝒛</m:t>
                            </m:r>
                          </m:e>
                          <m:sup>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𝟐</m:t>
                            </m:r>
                          </m:sup>
                        </m:sSup>
                        <m:sSup>
                          <m:sSupPr>
                            <m:ctrlP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𝒆</m:t>
                            </m:r>
                          </m:e>
                          <m:sup>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𝟐</m:t>
                            </m:r>
                          </m:sup>
                        </m:sSup>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num>
                      <m:den>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𝟒</m:t>
                        </m:r>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𝝅</m:t>
                        </m:r>
                        <m:sSub>
                          <m:sSubPr>
                            <m:ctrlP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𝝐</m:t>
                            </m:r>
                          </m:e>
                          <m:sub>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𝟎</m:t>
                            </m:r>
                          </m:sub>
                        </m:sSub>
                        <m:sSup>
                          <m:sSupPr>
                            <m:ctrlP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𝑹</m:t>
                            </m:r>
                          </m:e>
                          <m:sup>
                            <m:r>
                              <a:rPr lang="en-IN" sz="48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𝟑</m:t>
                            </m:r>
                          </m:sup>
                        </m:sSup>
                      </m:den>
                    </m:f>
                  </m:oMath>
                </a14:m>
                <a:r>
                  <a:rPr lang="en-IN" sz="4800" b="1" dirty="0">
                    <a:solidFill>
                      <a:schemeClr val="tx1"/>
                    </a:solidFill>
                    <a:effectLst/>
                    <a:latin typeface="Arial" panose="020B0604020202020204" pitchFamily="34" charset="0"/>
                    <a:ea typeface="Times New Roman" panose="02020603050405020304" pitchFamily="18" charset="0"/>
                    <a:cs typeface="Arial Unicode MS"/>
                  </a:rPr>
                  <a:t> </a:t>
                </a:r>
              </a:p>
              <a:p>
                <a:pPr marL="0" marR="0" indent="0">
                  <a:lnSpc>
                    <a:spcPct val="115000"/>
                  </a:lnSpc>
                  <a:spcBef>
                    <a:spcPts val="0"/>
                  </a:spcBef>
                  <a:spcAft>
                    <a:spcPts val="0"/>
                  </a:spcAft>
                  <a:buNone/>
                </a:pPr>
                <a:endParaRPr lang="en-IN" sz="4800" b="1"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4000" dirty="0">
                    <a:solidFill>
                      <a:schemeClr val="tx1"/>
                    </a:solidFill>
                    <a:effectLst/>
                    <a:latin typeface="Arial" panose="020B0604020202020204" pitchFamily="34" charset="0"/>
                    <a:ea typeface="Times New Roman" panose="02020603050405020304" pitchFamily="18" charset="0"/>
                    <a:cs typeface="Arial Unicode MS"/>
                  </a:rPr>
                  <a:t>Or                         </a:t>
                </a:r>
                <a14:m>
                  <m:oMath xmlns:m="http://schemas.openxmlformats.org/officeDocument/2006/math">
                    <m:r>
                      <a:rPr lang="en-IN" sz="57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a:rPr lang="en-US" sz="57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𝟒</m:t>
                        </m:r>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𝝅</m:t>
                        </m:r>
                        <m:sSub>
                          <m:sSubPr>
                            <m:ctrlP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𝝐</m:t>
                            </m:r>
                          </m:e>
                          <m:sub>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𝟎</m:t>
                            </m:r>
                          </m:sub>
                        </m:sSub>
                        <m:sSup>
                          <m:sSupPr>
                            <m:ctrlP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𝑹</m:t>
                            </m:r>
                          </m:e>
                          <m:sup>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𝟑</m:t>
                            </m:r>
                          </m:sup>
                        </m:sSup>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𝑬</m:t>
                        </m:r>
                      </m:num>
                      <m:den>
                        <m:r>
                          <a:rPr lang="en-IN" sz="5700"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𝒛</m:t>
                        </m:r>
                        <m:r>
                          <a:rPr lang="en-US" sz="57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𝒆</m:t>
                        </m:r>
                      </m:den>
                    </m:f>
                  </m:oMath>
                </a14:m>
                <a:endParaRPr lang="en-IN" sz="5700" b="1"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endParaRPr lang="en-IN" sz="4000"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sz="4000" dirty="0">
                    <a:solidFill>
                      <a:schemeClr val="tx1"/>
                    </a:solidFill>
                    <a:effectLst/>
                    <a:latin typeface="Arial" panose="020B0604020202020204" pitchFamily="34" charset="0"/>
                    <a:ea typeface="Times New Roman" panose="02020603050405020304" pitchFamily="18" charset="0"/>
                    <a:cs typeface="Arial Unicode MS"/>
                  </a:rPr>
                  <a:t>The induced dipole moment ,</a:t>
                </a:r>
                <a14:m>
                  <m:oMath xmlns:m="http://schemas.openxmlformats.org/officeDocument/2006/math">
                    <m:sSub>
                      <m:sSubPr>
                        <m:ctrlPr>
                          <a:rPr lang="en-IN" sz="4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4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𝜇</m:t>
                        </m:r>
                      </m:e>
                      <m:sub>
                        <m:r>
                          <a:rPr lang="en-IN" sz="40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𝑒</m:t>
                        </m:r>
                      </m:sub>
                    </m:sSub>
                  </m:oMath>
                </a14:m>
                <a:r>
                  <a:rPr lang="en-IN" sz="4000" dirty="0">
                    <a:solidFill>
                      <a:schemeClr val="tx1"/>
                    </a:solidFill>
                    <a:effectLst/>
                    <a:latin typeface="Arial" panose="020B0604020202020204" pitchFamily="34" charset="0"/>
                    <a:ea typeface="Times New Roman" panose="02020603050405020304" pitchFamily="18" charset="0"/>
                    <a:cs typeface="Arial Unicode MS"/>
                  </a:rPr>
                  <a:t> = magnitude of charge X displacement</a:t>
                </a:r>
              </a:p>
              <a:p>
                <a:pPr marL="0" marR="0">
                  <a:lnSpc>
                    <a:spcPct val="115000"/>
                  </a:lnSpc>
                  <a:spcBef>
                    <a:spcPts val="0"/>
                  </a:spcBef>
                  <a:spcAft>
                    <a:spcPts val="0"/>
                  </a:spcAft>
                </a:pPr>
                <a:endParaRPr lang="en-IN" sz="4000"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4000" dirty="0">
                    <a:solidFill>
                      <a:schemeClr val="tx1"/>
                    </a:solidFill>
                    <a:effectLst/>
                    <a:latin typeface="Arial" panose="020B0604020202020204" pitchFamily="34" charset="0"/>
                    <a:ea typeface="Times New Roman" panose="02020603050405020304" pitchFamily="18" charset="0"/>
                    <a:cs typeface="Arial Unicode MS"/>
                  </a:rPr>
                  <a:t>                                                     </a:t>
                </a:r>
                <a:r>
                  <a:rPr lang="en-IN" sz="6300" dirty="0">
                    <a:solidFill>
                      <a:schemeClr val="tx1"/>
                    </a:solidFill>
                    <a:effectLst/>
                    <a:latin typeface="Arial" panose="020B0604020202020204" pitchFamily="34" charset="0"/>
                    <a:ea typeface="Times New Roman" panose="02020603050405020304" pitchFamily="18" charset="0"/>
                    <a:cs typeface="Arial Unicode MS"/>
                  </a:rPr>
                  <a:t>=   ze </a:t>
                </a:r>
                <a14:m>
                  <m:oMath xmlns:m="http://schemas.openxmlformats.org/officeDocument/2006/math">
                    <m:r>
                      <a:rPr lang="en-IN" sz="6300"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𝒙</m:t>
                    </m:r>
                  </m:oMath>
                </a14:m>
                <a:endParaRPr lang="en-IN" sz="6300" dirty="0">
                  <a:solidFill>
                    <a:schemeClr val="tx1"/>
                  </a:solidFill>
                  <a:effectLst/>
                  <a:latin typeface="Arial" panose="020B0604020202020204" pitchFamily="34" charset="0"/>
                  <a:ea typeface="Times New Roman" panose="02020603050405020304" pitchFamily="18" charset="0"/>
                  <a:cs typeface="Arial Unicode MS"/>
                </a:endParaRPr>
              </a:p>
              <a:p>
                <a:pPr marL="0" marR="0" indent="0">
                  <a:lnSpc>
                    <a:spcPct val="115000"/>
                  </a:lnSpc>
                  <a:spcBef>
                    <a:spcPts val="0"/>
                  </a:spcBef>
                  <a:spcAft>
                    <a:spcPts val="0"/>
                  </a:spcAft>
                  <a:buNone/>
                </a:pPr>
                <a:r>
                  <a:rPr lang="en-IN" sz="6300" dirty="0">
                    <a:solidFill>
                      <a:schemeClr val="tx1"/>
                    </a:solidFill>
                    <a:effectLst/>
                    <a:latin typeface="Arial" panose="020B0604020202020204" pitchFamily="34" charset="0"/>
                    <a:ea typeface="Times New Roman" panose="02020603050405020304" pitchFamily="18" charset="0"/>
                    <a:cs typeface="Arial Unicode MS"/>
                  </a:rPr>
                  <a:t> </a:t>
                </a:r>
                <a:endParaRPr lang="en-IN" sz="6300"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6300"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r>
                      <a:rPr lang="en-US" sz="6300" b="0" i="0"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m:t>
                    </m:r>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𝜋</m:t>
                    </m:r>
                    <m:sSub>
                      <m:sSubPr>
                        <m:ctrlP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𝜖</m:t>
                        </m:r>
                      </m:e>
                      <m:sub>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0</m:t>
                        </m:r>
                      </m:sub>
                    </m:sSub>
                    <m:sSup>
                      <m:sSupPr>
                        <m:ctrlP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𝑅</m:t>
                        </m:r>
                      </m:e>
                      <m:sup>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3</m:t>
                        </m:r>
                      </m:sup>
                    </m:sSup>
                    <m:r>
                      <a:rPr lang="en-IN" sz="63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𝐸</m:t>
                    </m:r>
                  </m:oMath>
                </a14:m>
                <a:endParaRPr lang="en-IN" sz="6300" dirty="0">
                  <a:solidFill>
                    <a:schemeClr val="tx1"/>
                  </a:solidFill>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DFD7DC19-5C7C-1D5B-CE85-1D94604EBD06}"/>
                  </a:ext>
                </a:extLst>
              </p:cNvPr>
              <p:cNvSpPr>
                <a:spLocks noGrp="1" noRot="1" noChangeAspect="1" noMove="1" noResize="1" noEditPoints="1" noAdjustHandles="1" noChangeArrowheads="1" noChangeShapeType="1" noTextEdit="1"/>
              </p:cNvSpPr>
              <p:nvPr>
                <p:ph idx="1"/>
              </p:nvPr>
            </p:nvSpPr>
            <p:spPr>
              <a:xfrm>
                <a:off x="-1380931" y="289248"/>
                <a:ext cx="13572931" cy="6634065"/>
              </a:xfrm>
              <a:blipFill>
                <a:blip r:embed="rId2"/>
                <a:stretch>
                  <a:fillRect l="-898" t="-1286"/>
                </a:stretch>
              </a:blipFill>
            </p:spPr>
            <p:txBody>
              <a:bodyPr/>
              <a:lstStyle/>
              <a:p>
                <a:r>
                  <a:rPr lang="en-IN">
                    <a:noFill/>
                  </a:rPr>
                  <a:t> </a:t>
                </a:r>
              </a:p>
            </p:txBody>
          </p:sp>
        </mc:Fallback>
      </mc:AlternateContent>
    </p:spTree>
    <p:extLst>
      <p:ext uri="{BB962C8B-B14F-4D97-AF65-F5344CB8AC3E}">
        <p14:creationId xmlns:p14="http://schemas.microsoft.com/office/powerpoint/2010/main" val="3781815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A611DB-5AD5-0A4C-0064-7B1B32595310}"/>
                  </a:ext>
                </a:extLst>
              </p:cNvPr>
              <p:cNvSpPr>
                <a:spLocks noGrp="1"/>
              </p:cNvSpPr>
              <p:nvPr>
                <p:ph idx="1"/>
              </p:nvPr>
            </p:nvSpPr>
            <p:spPr>
              <a:xfrm>
                <a:off x="83976" y="0"/>
                <a:ext cx="12108024" cy="6857999"/>
              </a:xfrm>
            </p:spPr>
            <p:txBody>
              <a:bodyPr>
                <a:normAutofit fontScale="85000" lnSpcReduction="20000"/>
              </a:bodyPr>
              <a:lstStyle/>
              <a:p>
                <a:pPr marL="0" marR="0">
                  <a:lnSpc>
                    <a:spcPct val="115000"/>
                  </a:lnSpc>
                  <a:spcBef>
                    <a:spcPts val="0"/>
                  </a:spcBef>
                  <a:spcAft>
                    <a:spcPts val="0"/>
                  </a:spcAft>
                </a:pPr>
                <a:r>
                  <a:rPr lang="en-IN" sz="4400" dirty="0">
                    <a:solidFill>
                      <a:schemeClr val="tx1"/>
                    </a:solidFill>
                    <a:effectLst/>
                    <a:latin typeface="Arial" panose="020B0604020202020204" pitchFamily="34" charset="0"/>
                    <a:ea typeface="Times New Roman" panose="02020603050405020304" pitchFamily="18" charset="0"/>
                    <a:cs typeface="Arial Unicode MS"/>
                  </a:rPr>
                  <a:t>but we know that </a:t>
                </a:r>
                <a14:m>
                  <m:oMath xmlns:m="http://schemas.openxmlformats.org/officeDocument/2006/math">
                    <m:sSub>
                      <m:sSubPr>
                        <m:ctrlP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𝜇</m:t>
                        </m:r>
                      </m:e>
                      <m:sub>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𝑒</m:t>
                        </m:r>
                      </m:sub>
                    </m:sSub>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n-IN" sz="44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α</m:t>
                    </m:r>
                    <m:r>
                      <m:rPr>
                        <m:sty m:val="p"/>
                      </m:rPr>
                      <a:rPr lang="en-IN" sz="4400" baseline="-250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e</m:t>
                    </m:r>
                    <m:r>
                      <a:rPr lang="en-IN" sz="4400" baseline="-250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IN" sz="44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E</m:t>
                    </m:r>
                    <m:r>
                      <a:rPr lang="en-IN" sz="44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n-IN" sz="4400"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endParaRPr lang="en-IN" sz="4400"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sz="4400" dirty="0">
                    <a:solidFill>
                      <a:schemeClr val="tx1"/>
                    </a:solidFill>
                    <a:effectLst/>
                    <a:latin typeface="Arial" panose="020B0604020202020204" pitchFamily="34" charset="0"/>
                    <a:ea typeface="Times New Roman" panose="02020603050405020304" pitchFamily="18" charset="0"/>
                    <a:cs typeface="Arial Unicode MS"/>
                  </a:rPr>
                  <a:t>So, </a:t>
                </a:r>
                <a14:m>
                  <m:oMath xmlns:m="http://schemas.openxmlformats.org/officeDocument/2006/math">
                    <m:r>
                      <m:rPr>
                        <m:sty m:val="p"/>
                      </m:rPr>
                      <a:rPr lang="en-IN" sz="44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α</m:t>
                    </m:r>
                    <m:r>
                      <m:rPr>
                        <m:sty m:val="p"/>
                      </m:rPr>
                      <a:rPr lang="en-IN" sz="4400" baseline="-2500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e</m:t>
                    </m:r>
                  </m:oMath>
                </a14:m>
                <a:r>
                  <a:rPr lang="en-IN" sz="4400"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m:t>
                    </m:r>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𝜋</m:t>
                    </m:r>
                    <m:sSub>
                      <m:sSubPr>
                        <m:ctrlP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𝜖</m:t>
                        </m:r>
                      </m:e>
                      <m:sub>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0</m:t>
                        </m:r>
                      </m:sub>
                    </m:sSub>
                    <m:sSup>
                      <m:sSupPr>
                        <m:ctrlP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𝑅</m:t>
                        </m:r>
                      </m:e>
                      <m:sup>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3</m:t>
                        </m:r>
                      </m:sup>
                    </m:sSup>
                  </m:oMath>
                </a14:m>
                <a:endParaRPr lang="en-IN" sz="4400"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endParaRPr lang="en-IN" sz="4400"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sz="4400" dirty="0">
                    <a:solidFill>
                      <a:schemeClr val="tx1"/>
                    </a:solidFill>
                    <a:effectLst/>
                    <a:latin typeface="Arial" panose="020B0604020202020204" pitchFamily="34" charset="0"/>
                    <a:ea typeface="Times New Roman" panose="02020603050405020304" pitchFamily="18" charset="0"/>
                    <a:cs typeface="Arial Unicode MS"/>
                  </a:rPr>
                  <a:t>The electronic polarization ,P</a:t>
                </a:r>
                <a:r>
                  <a:rPr lang="en-IN" sz="4400" baseline="-25000" dirty="0">
                    <a:solidFill>
                      <a:schemeClr val="tx1"/>
                    </a:solidFill>
                    <a:effectLst/>
                    <a:latin typeface="Arial" panose="020B0604020202020204" pitchFamily="34" charset="0"/>
                    <a:ea typeface="Times New Roman" panose="02020603050405020304" pitchFamily="18" charset="0"/>
                    <a:cs typeface="Arial Unicode MS"/>
                  </a:rPr>
                  <a:t>e</a:t>
                </a:r>
                <a:r>
                  <a:rPr lang="en-IN" sz="4400" dirty="0">
                    <a:solidFill>
                      <a:schemeClr val="tx1"/>
                    </a:solidFill>
                    <a:effectLst/>
                    <a:latin typeface="Arial" panose="020B0604020202020204" pitchFamily="34" charset="0"/>
                    <a:ea typeface="Times New Roman" panose="02020603050405020304" pitchFamily="18" charset="0"/>
                    <a:cs typeface="Arial Unicode MS"/>
                  </a:rPr>
                  <a:t>= N</a:t>
                </a:r>
                <a:r>
                  <a:rPr lang="en-IN" sz="4400" dirty="0">
                    <a:solidFill>
                      <a:schemeClr val="tx1"/>
                    </a:solidFill>
                    <a:effectLst/>
                    <a:latin typeface="Times New Roman" panose="02020603050405020304" pitchFamily="18" charset="0"/>
                    <a:ea typeface="Times New Roman" panose="02020603050405020304" pitchFamily="18" charset="0"/>
                    <a:cs typeface="Arial Unicode MS"/>
                  </a:rPr>
                  <a:t>α</a:t>
                </a:r>
                <a:r>
                  <a:rPr lang="en-IN" sz="4400" baseline="-25000" dirty="0">
                    <a:solidFill>
                      <a:schemeClr val="tx1"/>
                    </a:solidFill>
                    <a:effectLst/>
                    <a:latin typeface="Times New Roman" panose="02020603050405020304" pitchFamily="18" charset="0"/>
                    <a:ea typeface="Times New Roman" panose="02020603050405020304" pitchFamily="18" charset="0"/>
                    <a:cs typeface="Arial Unicode MS"/>
                  </a:rPr>
                  <a:t>e </a:t>
                </a:r>
                <a:r>
                  <a:rPr lang="en-IN" sz="4400" dirty="0">
                    <a:solidFill>
                      <a:schemeClr val="tx1"/>
                    </a:solidFill>
                    <a:effectLst/>
                    <a:latin typeface="Times New Roman" panose="02020603050405020304" pitchFamily="18" charset="0"/>
                    <a:ea typeface="Times New Roman" panose="02020603050405020304" pitchFamily="18" charset="0"/>
                    <a:cs typeface="Arial Unicode MS"/>
                  </a:rPr>
                  <a:t>E=</a:t>
                </a:r>
                <a14:m>
                  <m:oMath xmlns:m="http://schemas.openxmlformats.org/officeDocument/2006/math">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m:t>
                    </m:r>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𝜋</m:t>
                    </m:r>
                    <m:sSub>
                      <m:sSubPr>
                        <m:ctrlP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𝜖</m:t>
                        </m:r>
                      </m:e>
                      <m:sub>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0</m:t>
                        </m:r>
                      </m:sub>
                    </m:sSub>
                    <m:sSup>
                      <m:sSupPr>
                        <m:ctrlP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𝑅</m:t>
                        </m:r>
                      </m:e>
                      <m:sup>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3</m:t>
                        </m:r>
                      </m:sup>
                    </m:sSup>
                    <m:r>
                      <a:rPr lang="en-IN" sz="44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𝐸𝑁</m:t>
                    </m:r>
                  </m:oMath>
                </a14:m>
                <a:endParaRPr lang="en-IN" sz="4400" dirty="0">
                  <a:solidFill>
                    <a:schemeClr val="tx1"/>
                  </a:solidFill>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endParaRPr lang="en-IN" sz="4400" dirty="0">
                  <a:solidFill>
                    <a:schemeClr val="tx1"/>
                  </a:solidFill>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endParaRPr lang="en-IN" sz="1800" dirty="0">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endParaRPr lang="en-IN" sz="1800" dirty="0">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Symbol" panose="05050102010706020507" pitchFamily="18" charset="2"/>
                  <a:buChar char=""/>
                </a:pPr>
                <a:r>
                  <a:rPr lang="en-IN" sz="3600" dirty="0">
                    <a:solidFill>
                      <a:srgbClr val="222222"/>
                    </a:solidFill>
                    <a:effectLst/>
                    <a:latin typeface="Arial" panose="020B0604020202020204" pitchFamily="34" charset="0"/>
                    <a:ea typeface="Times New Roman" panose="02020603050405020304" pitchFamily="18" charset="0"/>
                    <a:cs typeface="Arial Unicode MS"/>
                  </a:rPr>
                  <a:t>It increases with increase of volume of atom</a:t>
                </a:r>
                <a:endParaRPr lang="en-IN" sz="36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Symbol" panose="05050102010706020507" pitchFamily="18" charset="2"/>
                  <a:buChar char=""/>
                </a:pPr>
                <a:r>
                  <a:rPr lang="en-IN" sz="3600" dirty="0">
                    <a:solidFill>
                      <a:srgbClr val="222222"/>
                    </a:solidFill>
                    <a:effectLst/>
                    <a:latin typeface="Arial" panose="020B0604020202020204" pitchFamily="34" charset="0"/>
                    <a:ea typeface="Times New Roman" panose="02020603050405020304" pitchFamily="18" charset="0"/>
                    <a:cs typeface="Arial Unicode MS"/>
                  </a:rPr>
                  <a:t>It is independent of temperature</a:t>
                </a:r>
                <a:endParaRPr lang="en-IN" sz="36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Symbol" panose="05050102010706020507" pitchFamily="18" charset="2"/>
                  <a:buChar char=""/>
                </a:pPr>
                <a:r>
                  <a:rPr lang="en-IN" sz="3600" dirty="0">
                    <a:solidFill>
                      <a:srgbClr val="222222"/>
                    </a:solidFill>
                    <a:effectLst/>
                    <a:latin typeface="Arial" panose="020B0604020202020204" pitchFamily="34" charset="0"/>
                    <a:ea typeface="Times New Roman" panose="02020603050405020304" pitchFamily="18" charset="0"/>
                    <a:cs typeface="Arial Unicode MS"/>
                  </a:rPr>
                  <a:t>It is mostly exhibited by monoatomic gases such as Helium, neon, Argon etc</a:t>
                </a:r>
                <a:endParaRPr lang="en-IN" sz="3600"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sz="3600" dirty="0">
                    <a:solidFill>
                      <a:srgbClr val="222222"/>
                    </a:solidFill>
                    <a:effectLst/>
                    <a:latin typeface="Arial" panose="020B0604020202020204" pitchFamily="34" charset="0"/>
                    <a:ea typeface="Times New Roman" panose="02020603050405020304" pitchFamily="18" charset="0"/>
                    <a:cs typeface="Arial Unicode MS"/>
                  </a:rPr>
                  <a:t> </a:t>
                </a:r>
                <a:endParaRPr lang="en-IN" sz="3600" dirty="0">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endParaRPr lang="en-IN" sz="1800" dirty="0">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sz="1800" dirty="0">
                    <a:solidFill>
                      <a:srgbClr val="FF0000"/>
                    </a:solidFill>
                    <a:effectLst/>
                    <a:latin typeface="Arial" panose="020B0604020202020204" pitchFamily="34" charset="0"/>
                    <a:ea typeface="Times New Roman" panose="020206030504050203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FBA611DB-5AD5-0A4C-0064-7B1B32595310}"/>
                  </a:ext>
                </a:extLst>
              </p:cNvPr>
              <p:cNvSpPr>
                <a:spLocks noGrp="1" noRot="1" noChangeAspect="1" noMove="1" noResize="1" noEditPoints="1" noAdjustHandles="1" noChangeArrowheads="1" noChangeShapeType="1" noTextEdit="1"/>
              </p:cNvSpPr>
              <p:nvPr>
                <p:ph idx="1"/>
              </p:nvPr>
            </p:nvSpPr>
            <p:spPr>
              <a:xfrm>
                <a:off x="83976" y="0"/>
                <a:ext cx="12108024" cy="6857999"/>
              </a:xfrm>
              <a:blipFill>
                <a:blip r:embed="rId2"/>
                <a:stretch>
                  <a:fillRect l="-1460" t="-2044" r="-1410"/>
                </a:stretch>
              </a:blipFill>
            </p:spPr>
            <p:txBody>
              <a:bodyPr/>
              <a:lstStyle/>
              <a:p>
                <a:r>
                  <a:rPr lang="en-IN">
                    <a:noFill/>
                  </a:rPr>
                  <a:t> </a:t>
                </a:r>
              </a:p>
            </p:txBody>
          </p:sp>
        </mc:Fallback>
      </mc:AlternateContent>
    </p:spTree>
    <p:extLst>
      <p:ext uri="{BB962C8B-B14F-4D97-AF65-F5344CB8AC3E}">
        <p14:creationId xmlns:p14="http://schemas.microsoft.com/office/powerpoint/2010/main" val="3860675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6BD3F6-7FD3-0FE7-E07A-B6C641C56F58}"/>
              </a:ext>
            </a:extLst>
          </p:cNvPr>
          <p:cNvSpPr>
            <a:spLocks noGrp="1"/>
          </p:cNvSpPr>
          <p:nvPr>
            <p:ph idx="1"/>
          </p:nvPr>
        </p:nvSpPr>
        <p:spPr>
          <a:xfrm>
            <a:off x="0" y="1825625"/>
            <a:ext cx="11353800" cy="4351338"/>
          </a:xfrm>
        </p:spPr>
        <p:txBody>
          <a:bodyPr>
            <a:normAutofit/>
          </a:bodyPr>
          <a:lstStyle/>
          <a:p>
            <a:pPr marL="342900" marR="0" lvl="0" indent="-342900">
              <a:lnSpc>
                <a:spcPct val="115000"/>
              </a:lnSpc>
              <a:spcBef>
                <a:spcPts val="0"/>
              </a:spcBef>
              <a:spcAft>
                <a:spcPts val="0"/>
              </a:spcAft>
              <a:buFont typeface="+mj-lt"/>
              <a:buAutoNum type="arabicPeriod"/>
            </a:pPr>
            <a:r>
              <a:rPr lang="en-IN" b="1" dirty="0">
                <a:solidFill>
                  <a:srgbClr val="222222"/>
                </a:solidFill>
                <a:effectLst/>
                <a:latin typeface="Arial" panose="020B0604020202020204" pitchFamily="34" charset="0"/>
                <a:ea typeface="Times New Roman" panose="02020603050405020304" pitchFamily="18" charset="0"/>
                <a:cs typeface="Arial Unicode MS"/>
              </a:rPr>
              <a:t>Ionic polarisation</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222222"/>
                </a:solidFill>
                <a:effectLst/>
                <a:latin typeface="Arial" panose="020B0604020202020204" pitchFamily="34" charset="0"/>
                <a:ea typeface="Times New Roman" panose="02020603050405020304" pitchFamily="18" charset="0"/>
                <a:cs typeface="Arial Unicode MS"/>
              </a:rPr>
              <a:t>When an electric field is applied to an ionic crystal such as NaCl, </a:t>
            </a:r>
            <a:r>
              <a:rPr lang="en-IN" dirty="0" err="1">
                <a:solidFill>
                  <a:srgbClr val="222222"/>
                </a:solidFill>
                <a:effectLst/>
                <a:latin typeface="Arial" panose="020B0604020202020204" pitchFamily="34" charset="0"/>
                <a:ea typeface="Times New Roman" panose="02020603050405020304" pitchFamily="18" charset="0"/>
                <a:cs typeface="Arial Unicode MS"/>
              </a:rPr>
              <a:t>KCl</a:t>
            </a:r>
            <a:r>
              <a:rPr lang="en-IN" dirty="0">
                <a:solidFill>
                  <a:srgbClr val="222222"/>
                </a:solidFill>
                <a:effectLst/>
                <a:latin typeface="Arial" panose="020B0604020202020204" pitchFamily="34" charset="0"/>
                <a:ea typeface="Times New Roman" panose="02020603050405020304" pitchFamily="18" charset="0"/>
                <a:cs typeface="Arial Unicode MS"/>
              </a:rPr>
              <a:t>, KBr etc. the positive and negative ions are displaced in the opposite directions in the presence of an external electric field. This is known as atomic or ionic polarisation. </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222222"/>
                </a:solidFill>
                <a:effectLst/>
                <a:latin typeface="Arial" panose="020B0604020202020204" pitchFamily="34" charset="0"/>
                <a:ea typeface="Times New Roman" panose="02020603050405020304" pitchFamily="18" charset="0"/>
                <a:cs typeface="Arial Unicode MS"/>
              </a:rPr>
              <a:t>The ionic polarisation produced for a crystal have N number of dipoles per unit volume is given by</a:t>
            </a:r>
            <a:endParaRPr lang="en-IN"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dirty="0">
                <a:solidFill>
                  <a:srgbClr val="222222"/>
                </a:solidFill>
                <a:effectLst/>
                <a:latin typeface="Arial" panose="020B0604020202020204" pitchFamily="34" charset="0"/>
                <a:ea typeface="Times New Roman" panose="02020603050405020304" pitchFamily="18" charset="0"/>
                <a:cs typeface="Arial Unicode MS"/>
              </a:rPr>
              <a:t>			</a:t>
            </a:r>
            <a:r>
              <a:rPr lang="en-IN" b="1" dirty="0">
                <a:solidFill>
                  <a:srgbClr val="222222"/>
                </a:solidFill>
                <a:effectLst/>
                <a:latin typeface="Arial" panose="020B0604020202020204" pitchFamily="34" charset="0"/>
                <a:ea typeface="Times New Roman" panose="02020603050405020304" pitchFamily="18" charset="0"/>
                <a:cs typeface="Arial Unicode MS"/>
              </a:rPr>
              <a:t>P</a:t>
            </a:r>
            <a:r>
              <a:rPr lang="en-IN" b="1" baseline="-25000" dirty="0">
                <a:solidFill>
                  <a:srgbClr val="222222"/>
                </a:solidFill>
                <a:effectLst/>
                <a:latin typeface="Arial" panose="020B0604020202020204" pitchFamily="34" charset="0"/>
                <a:ea typeface="Times New Roman" panose="02020603050405020304" pitchFamily="18" charset="0"/>
                <a:cs typeface="Arial Unicode MS"/>
              </a:rPr>
              <a:t>i </a:t>
            </a:r>
            <a:r>
              <a:rPr lang="en-IN" b="1" dirty="0">
                <a:solidFill>
                  <a:srgbClr val="222222"/>
                </a:solidFill>
                <a:effectLst/>
                <a:latin typeface="Arial" panose="020B0604020202020204" pitchFamily="34" charset="0"/>
                <a:ea typeface="Times New Roman" panose="02020603050405020304" pitchFamily="18" charset="0"/>
                <a:cs typeface="Arial Unicode MS"/>
              </a:rPr>
              <a:t>=  N </a:t>
            </a:r>
            <a:r>
              <a:rPr lang="en-IN" b="1" dirty="0">
                <a:solidFill>
                  <a:srgbClr val="222222"/>
                </a:solidFill>
                <a:effectLst/>
                <a:latin typeface="Times New Roman" panose="02020603050405020304" pitchFamily="18" charset="0"/>
                <a:ea typeface="Times New Roman" panose="02020603050405020304" pitchFamily="18" charset="0"/>
                <a:cs typeface="Arial Unicode MS"/>
              </a:rPr>
              <a:t>α</a:t>
            </a:r>
            <a:r>
              <a:rPr lang="en-IN" b="1" baseline="-25000" dirty="0" err="1">
                <a:solidFill>
                  <a:srgbClr val="222222"/>
                </a:solidFill>
                <a:effectLst/>
                <a:latin typeface="Times New Roman" panose="02020603050405020304" pitchFamily="18" charset="0"/>
                <a:ea typeface="Times New Roman" panose="02020603050405020304" pitchFamily="18" charset="0"/>
                <a:cs typeface="Arial Unicode MS"/>
              </a:rPr>
              <a:t>i</a:t>
            </a:r>
            <a:r>
              <a:rPr lang="en-IN" b="1" baseline="-25000" dirty="0">
                <a:solidFill>
                  <a:srgbClr val="222222"/>
                </a:solidFill>
                <a:effectLst/>
                <a:latin typeface="Times New Roman" panose="02020603050405020304" pitchFamily="18" charset="0"/>
                <a:ea typeface="Times New Roman" panose="02020603050405020304" pitchFamily="18" charset="0"/>
                <a:cs typeface="Arial Unicode MS"/>
              </a:rPr>
              <a:t> </a:t>
            </a:r>
            <a:r>
              <a:rPr lang="en-IN" b="1" dirty="0">
                <a:solidFill>
                  <a:srgbClr val="222222"/>
                </a:solidFill>
                <a:effectLst/>
                <a:latin typeface="Times New Roman" panose="02020603050405020304" pitchFamily="18" charset="0"/>
                <a:ea typeface="Times New Roman" panose="02020603050405020304" pitchFamily="18" charset="0"/>
                <a:cs typeface="Arial Unicode MS"/>
              </a:rPr>
              <a:t>E</a:t>
            </a:r>
            <a:r>
              <a:rPr lang="en-IN" dirty="0">
                <a:solidFill>
                  <a:srgbClr val="222222"/>
                </a:solidFill>
                <a:effectLst/>
                <a:latin typeface="Times New Roman" panose="02020603050405020304" pitchFamily="18" charset="0"/>
                <a:ea typeface="Times New Roman" panose="02020603050405020304" pitchFamily="18" charset="0"/>
                <a:cs typeface="Arial Unicode MS"/>
              </a:rPr>
              <a:t>,   </a:t>
            </a:r>
            <a:r>
              <a:rPr lang="en-IN" dirty="0">
                <a:solidFill>
                  <a:srgbClr val="222222"/>
                </a:solidFill>
                <a:effectLst/>
                <a:latin typeface="Arial" panose="020B0604020202020204" pitchFamily="34" charset="0"/>
                <a:ea typeface="Times New Roman" panose="02020603050405020304" pitchFamily="18" charset="0"/>
                <a:cs typeface="Arial Unicode MS"/>
              </a:rPr>
              <a:t>where α</a:t>
            </a:r>
            <a:r>
              <a:rPr lang="en-IN" baseline="-25000" dirty="0" err="1">
                <a:solidFill>
                  <a:srgbClr val="222222"/>
                </a:solidFill>
                <a:effectLst/>
                <a:latin typeface="Arial" panose="020B0604020202020204" pitchFamily="34" charset="0"/>
                <a:ea typeface="Times New Roman" panose="02020603050405020304" pitchFamily="18" charset="0"/>
                <a:cs typeface="Arial Unicode MS"/>
              </a:rPr>
              <a:t>i</a:t>
            </a:r>
            <a:r>
              <a:rPr lang="en-IN" baseline="-25000" dirty="0">
                <a:solidFill>
                  <a:srgbClr val="222222"/>
                </a:solidFill>
                <a:effectLst/>
                <a:latin typeface="Arial" panose="020B0604020202020204" pitchFamily="34" charset="0"/>
                <a:ea typeface="Times New Roman" panose="02020603050405020304" pitchFamily="18" charset="0"/>
                <a:cs typeface="Arial Unicode MS"/>
              </a:rPr>
              <a:t> </a:t>
            </a:r>
            <a:r>
              <a:rPr lang="en-IN" dirty="0">
                <a:solidFill>
                  <a:srgbClr val="222222"/>
                </a:solidFill>
                <a:effectLst/>
                <a:latin typeface="Arial" panose="020B0604020202020204" pitchFamily="34" charset="0"/>
                <a:ea typeface="Times New Roman" panose="02020603050405020304" pitchFamily="18" charset="0"/>
                <a:cs typeface="Arial Unicode MS"/>
              </a:rPr>
              <a:t>is the ionic polarizability.</a:t>
            </a:r>
            <a:endParaRPr lang="en-IN"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139628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AF33C7-BBC3-EFA2-AFA9-E9BA873D6C44}"/>
              </a:ext>
            </a:extLst>
          </p:cNvPr>
          <p:cNvSpPr>
            <a:spLocks noGrp="1"/>
          </p:cNvSpPr>
          <p:nvPr>
            <p:ph idx="1"/>
          </p:nvPr>
        </p:nvSpPr>
        <p:spPr/>
        <p:txBody>
          <a:bodyPr/>
          <a:lstStyle/>
          <a:p>
            <a:pPr marL="0" indent="0">
              <a:buNone/>
            </a:pPr>
            <a:r>
              <a:rPr lang="en-IN" sz="3600" dirty="0">
                <a:effectLst/>
                <a:latin typeface="Arial" panose="020B0604020202020204" pitchFamily="34" charset="0"/>
                <a:ea typeface="Times New Roman" panose="02020603050405020304" pitchFamily="18" charset="0"/>
                <a:cs typeface="Arial Unicode MS"/>
              </a:rPr>
              <a:t>When an electric field E is applied to an ionic dielectric , positive ions move in the direction of applied electric field, where as negative ions move in the opposite direction. Let x</a:t>
            </a:r>
            <a:r>
              <a:rPr lang="en-IN" sz="3600" baseline="-25000" dirty="0">
                <a:effectLst/>
                <a:latin typeface="Arial" panose="020B0604020202020204" pitchFamily="34" charset="0"/>
                <a:ea typeface="Times New Roman" panose="02020603050405020304" pitchFamily="18" charset="0"/>
                <a:cs typeface="Arial Unicode MS"/>
              </a:rPr>
              <a:t>1 </a:t>
            </a:r>
            <a:r>
              <a:rPr lang="en-IN" sz="3600" dirty="0">
                <a:effectLst/>
                <a:latin typeface="Arial" panose="020B0604020202020204" pitchFamily="34" charset="0"/>
                <a:ea typeface="Times New Roman" panose="02020603050405020304" pitchFamily="18" charset="0"/>
                <a:cs typeface="Arial Unicode MS"/>
              </a:rPr>
              <a:t>and x</a:t>
            </a:r>
            <a:r>
              <a:rPr lang="en-IN" sz="3600" baseline="-25000" dirty="0">
                <a:effectLst/>
                <a:latin typeface="Arial" panose="020B0604020202020204" pitchFamily="34" charset="0"/>
                <a:ea typeface="Times New Roman" panose="02020603050405020304" pitchFamily="18" charset="0"/>
                <a:cs typeface="Arial Unicode MS"/>
              </a:rPr>
              <a:t>2</a:t>
            </a:r>
            <a:r>
              <a:rPr lang="en-IN" sz="3600" dirty="0">
                <a:effectLst/>
                <a:latin typeface="Arial" panose="020B0604020202020204" pitchFamily="34" charset="0"/>
                <a:ea typeface="Times New Roman" panose="02020603050405020304" pitchFamily="18" charset="0"/>
                <a:cs typeface="Arial Unicode MS"/>
              </a:rPr>
              <a:t> are the distance moved by positive ions and negative ions respectively . </a:t>
            </a:r>
            <a:endParaRPr lang="en-IN" sz="36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3349182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04A964-D63E-7FFB-113C-26C71EEA8EAF}"/>
              </a:ext>
            </a:extLst>
          </p:cNvPr>
          <p:cNvSpPr>
            <a:spLocks noGrp="1"/>
          </p:cNvSpPr>
          <p:nvPr>
            <p:ph idx="1"/>
          </p:nvPr>
        </p:nvSpPr>
        <p:spPr>
          <a:xfrm>
            <a:off x="0" y="1825625"/>
            <a:ext cx="12192000" cy="4351338"/>
          </a:xfrm>
        </p:spPr>
        <p:txBody>
          <a:bodyPr>
            <a:normAutofit lnSpcReduction="10000"/>
          </a:bodyPr>
          <a:lstStyle/>
          <a:p>
            <a:pPr marL="0" marR="0" indent="457200">
              <a:lnSpc>
                <a:spcPct val="115000"/>
              </a:lnSpc>
              <a:spcBef>
                <a:spcPts val="0"/>
              </a:spcBef>
              <a:spcAft>
                <a:spcPts val="0"/>
              </a:spcAft>
            </a:pPr>
            <a:r>
              <a:rPr lang="en-IN" dirty="0">
                <a:effectLst/>
                <a:latin typeface="Arial" panose="020B0604020202020204" pitchFamily="34" charset="0"/>
                <a:ea typeface="Times New Roman" panose="02020603050405020304" pitchFamily="18" charset="0"/>
                <a:cs typeface="Arial Unicode MS"/>
              </a:rPr>
              <a:t>When the ions are displaced from its equilibrium, a restoring force comes into play which bring the ions back to their mean position. The restoring force is proportional to the displacement. </a:t>
            </a:r>
            <a:endParaRPr lang="en-IN" dirty="0">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dirty="0">
                <a:effectLst/>
                <a:latin typeface="Arial" panose="020B0604020202020204" pitchFamily="34" charset="0"/>
                <a:ea typeface="Times New Roman" panose="02020603050405020304" pitchFamily="18" charset="0"/>
                <a:cs typeface="Arial Unicode MS"/>
              </a:rPr>
              <a:t>For the  positive ion, restoring force, </a:t>
            </a:r>
            <a:r>
              <a:rPr lang="en-IN" dirty="0" err="1">
                <a:effectLst/>
                <a:latin typeface="Arial" panose="020B0604020202020204" pitchFamily="34" charset="0"/>
                <a:ea typeface="Times New Roman" panose="02020603050405020304" pitchFamily="18" charset="0"/>
                <a:cs typeface="Arial Unicode MS"/>
              </a:rPr>
              <a:t>Fp</a:t>
            </a:r>
            <a:r>
              <a:rPr lang="en-IN" dirty="0">
                <a:effectLst/>
                <a:latin typeface="Arial" panose="020B0604020202020204" pitchFamily="34" charset="0"/>
                <a:ea typeface="Times New Roman" panose="02020603050405020304" pitchFamily="18" charset="0"/>
                <a:cs typeface="Arial Unicode MS"/>
              </a:rPr>
              <a:t> </a:t>
            </a:r>
            <a:r>
              <a:rPr lang="en-IN" dirty="0">
                <a:effectLst/>
                <a:latin typeface="Times New Roman" panose="02020603050405020304" pitchFamily="18" charset="0"/>
                <a:ea typeface="Times New Roman" panose="02020603050405020304" pitchFamily="18" charset="0"/>
                <a:cs typeface="Arial Unicode MS"/>
              </a:rPr>
              <a:t>α</a:t>
            </a:r>
            <a:r>
              <a:rPr lang="en-IN" dirty="0">
                <a:effectLst/>
                <a:latin typeface="Arial" panose="020B0604020202020204" pitchFamily="34" charset="0"/>
                <a:ea typeface="Times New Roman" panose="02020603050405020304" pitchFamily="18" charset="0"/>
                <a:cs typeface="Arial Unicode MS"/>
              </a:rPr>
              <a:t> x</a:t>
            </a:r>
            <a:r>
              <a:rPr lang="en-IN" baseline="-25000" dirty="0">
                <a:effectLst/>
                <a:latin typeface="Arial" panose="020B0604020202020204" pitchFamily="34" charset="0"/>
                <a:ea typeface="Times New Roman" panose="02020603050405020304" pitchFamily="18" charset="0"/>
                <a:cs typeface="Arial Unicode MS"/>
              </a:rPr>
              <a:t>1 </a:t>
            </a:r>
            <a:endParaRPr lang="en-IN" dirty="0">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dirty="0">
                <a:effectLst/>
                <a:latin typeface="Arial" panose="020B0604020202020204" pitchFamily="34" charset="0"/>
                <a:ea typeface="Times New Roman" panose="02020603050405020304" pitchFamily="18" charset="0"/>
                <a:cs typeface="Arial Unicode MS"/>
              </a:rPr>
              <a:t>                                                                = k</a:t>
            </a:r>
            <a:r>
              <a:rPr lang="en-IN" baseline="-25000" dirty="0">
                <a:effectLst/>
                <a:latin typeface="Arial" panose="020B0604020202020204" pitchFamily="34" charset="0"/>
                <a:ea typeface="Times New Roman" panose="02020603050405020304" pitchFamily="18" charset="0"/>
                <a:cs typeface="Arial Unicode MS"/>
              </a:rPr>
              <a:t>1</a:t>
            </a:r>
            <a:r>
              <a:rPr lang="en-IN" dirty="0">
                <a:effectLst/>
                <a:latin typeface="Arial" panose="020B0604020202020204" pitchFamily="34" charset="0"/>
                <a:ea typeface="Times New Roman" panose="02020603050405020304" pitchFamily="18" charset="0"/>
                <a:cs typeface="Arial Unicode MS"/>
              </a:rPr>
              <a:t>x</a:t>
            </a:r>
            <a:r>
              <a:rPr lang="en-IN" baseline="-25000" dirty="0">
                <a:effectLst/>
                <a:latin typeface="Arial" panose="020B0604020202020204" pitchFamily="34" charset="0"/>
                <a:ea typeface="Times New Roman" panose="02020603050405020304" pitchFamily="18" charset="0"/>
                <a:cs typeface="Arial Unicode MS"/>
              </a:rPr>
              <a:t>1</a:t>
            </a:r>
            <a:endParaRPr lang="en-IN" dirty="0">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dirty="0">
                <a:effectLst/>
                <a:latin typeface="Arial" panose="020B0604020202020204" pitchFamily="34" charset="0"/>
                <a:ea typeface="Times New Roman" panose="02020603050405020304" pitchFamily="18" charset="0"/>
                <a:cs typeface="Arial Unicode MS"/>
              </a:rPr>
              <a:t>and for negative ion ,restoring force, </a:t>
            </a:r>
            <a:r>
              <a:rPr lang="en-IN" dirty="0" err="1">
                <a:effectLst/>
                <a:latin typeface="Arial" panose="020B0604020202020204" pitchFamily="34" charset="0"/>
                <a:ea typeface="Times New Roman" panose="02020603050405020304" pitchFamily="18" charset="0"/>
                <a:cs typeface="Arial Unicode MS"/>
              </a:rPr>
              <a:t>Fn</a:t>
            </a:r>
            <a:r>
              <a:rPr lang="en-IN" dirty="0">
                <a:effectLst/>
                <a:latin typeface="Arial" panose="020B0604020202020204" pitchFamily="34" charset="0"/>
                <a:ea typeface="Times New Roman" panose="02020603050405020304" pitchFamily="18" charset="0"/>
                <a:cs typeface="Arial Unicode MS"/>
              </a:rPr>
              <a:t> </a:t>
            </a:r>
            <a:r>
              <a:rPr lang="en-IN" dirty="0">
                <a:effectLst/>
                <a:latin typeface="Times New Roman" panose="02020603050405020304" pitchFamily="18" charset="0"/>
                <a:ea typeface="Times New Roman" panose="02020603050405020304" pitchFamily="18" charset="0"/>
                <a:cs typeface="Arial Unicode MS"/>
              </a:rPr>
              <a:t>α</a:t>
            </a:r>
            <a:r>
              <a:rPr lang="en-IN" dirty="0">
                <a:effectLst/>
                <a:latin typeface="Arial" panose="020B0604020202020204" pitchFamily="34" charset="0"/>
                <a:ea typeface="Times New Roman" panose="02020603050405020304" pitchFamily="18" charset="0"/>
                <a:cs typeface="Arial Unicode MS"/>
              </a:rPr>
              <a:t> x</a:t>
            </a:r>
            <a:r>
              <a:rPr lang="en-IN" baseline="-25000" dirty="0">
                <a:effectLst/>
                <a:latin typeface="Arial" panose="020B0604020202020204" pitchFamily="34" charset="0"/>
                <a:ea typeface="Times New Roman" panose="02020603050405020304" pitchFamily="18" charset="0"/>
                <a:cs typeface="Arial Unicode MS"/>
              </a:rPr>
              <a:t>2  </a:t>
            </a:r>
            <a:endParaRPr lang="en-IN" dirty="0">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dirty="0">
                <a:effectLst/>
                <a:latin typeface="Arial" panose="020B0604020202020204" pitchFamily="34" charset="0"/>
                <a:ea typeface="Times New Roman" panose="02020603050405020304" pitchFamily="18" charset="0"/>
                <a:cs typeface="Arial Unicode MS"/>
              </a:rPr>
              <a:t>                                                                = k</a:t>
            </a:r>
            <a:r>
              <a:rPr lang="en-IN" baseline="-25000" dirty="0">
                <a:effectLst/>
                <a:latin typeface="Arial" panose="020B0604020202020204" pitchFamily="34" charset="0"/>
                <a:ea typeface="Times New Roman" panose="02020603050405020304" pitchFamily="18" charset="0"/>
                <a:cs typeface="Arial Unicode MS"/>
              </a:rPr>
              <a:t>2</a:t>
            </a:r>
            <a:r>
              <a:rPr lang="en-IN" dirty="0">
                <a:effectLst/>
                <a:latin typeface="Arial" panose="020B0604020202020204" pitchFamily="34" charset="0"/>
                <a:ea typeface="Times New Roman" panose="02020603050405020304" pitchFamily="18" charset="0"/>
                <a:cs typeface="Arial Unicode MS"/>
              </a:rPr>
              <a:t>x</a:t>
            </a:r>
            <a:r>
              <a:rPr lang="en-IN" baseline="-25000" dirty="0">
                <a:effectLst/>
                <a:latin typeface="Arial" panose="020B0604020202020204" pitchFamily="34" charset="0"/>
                <a:ea typeface="Times New Roman" panose="02020603050405020304" pitchFamily="18" charset="0"/>
                <a:cs typeface="Arial Unicode MS"/>
              </a:rPr>
              <a:t>2</a:t>
            </a:r>
            <a:endParaRPr lang="en-IN" dirty="0">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dirty="0">
                <a:effectLst/>
                <a:latin typeface="Arial" panose="020B0604020202020204" pitchFamily="34" charset="0"/>
                <a:ea typeface="Times New Roman" panose="02020603050405020304" pitchFamily="18" charset="0"/>
                <a:cs typeface="Arial Unicode MS"/>
              </a:rPr>
              <a:t>k</a:t>
            </a:r>
            <a:r>
              <a:rPr lang="en-IN" baseline="-25000" dirty="0">
                <a:effectLst/>
                <a:latin typeface="Arial" panose="020B0604020202020204" pitchFamily="34" charset="0"/>
                <a:ea typeface="Times New Roman" panose="02020603050405020304" pitchFamily="18" charset="0"/>
                <a:cs typeface="Arial Unicode MS"/>
              </a:rPr>
              <a:t>1 </a:t>
            </a:r>
            <a:r>
              <a:rPr lang="en-IN" dirty="0">
                <a:effectLst/>
                <a:latin typeface="Arial" panose="020B0604020202020204" pitchFamily="34" charset="0"/>
                <a:ea typeface="Times New Roman" panose="02020603050405020304" pitchFamily="18" charset="0"/>
                <a:cs typeface="Arial Unicode MS"/>
              </a:rPr>
              <a:t>and k</a:t>
            </a:r>
            <a:r>
              <a:rPr lang="en-IN" baseline="-25000" dirty="0">
                <a:effectLst/>
                <a:latin typeface="Arial" panose="020B0604020202020204" pitchFamily="34" charset="0"/>
                <a:ea typeface="Times New Roman" panose="02020603050405020304" pitchFamily="18" charset="0"/>
                <a:cs typeface="Arial Unicode MS"/>
              </a:rPr>
              <a:t>2</a:t>
            </a:r>
            <a:r>
              <a:rPr lang="en-IN" dirty="0">
                <a:effectLst/>
                <a:latin typeface="Arial" panose="020B0604020202020204" pitchFamily="34" charset="0"/>
                <a:ea typeface="Times New Roman" panose="02020603050405020304" pitchFamily="18" charset="0"/>
                <a:cs typeface="Arial Unicode MS"/>
              </a:rPr>
              <a:t> are proportionality  constant which is proportional to mass and angular frequency of respective ions.</a:t>
            </a:r>
            <a:endParaRPr lang="en-IN"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3303687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8A30F60-B764-A20C-ECA1-16E34DC3258A}"/>
                  </a:ext>
                </a:extLst>
              </p:cNvPr>
              <p:cNvSpPr>
                <a:spLocks noGrp="1"/>
              </p:cNvSpPr>
              <p:nvPr>
                <p:ph idx="1"/>
              </p:nvPr>
            </p:nvSpPr>
            <p:spPr>
              <a:xfrm>
                <a:off x="0" y="130630"/>
                <a:ext cx="12192000" cy="6727370"/>
              </a:xfrm>
            </p:spPr>
            <p:txBody>
              <a:bodyPr>
                <a:normAutofit/>
              </a:bodyPr>
              <a:lstStyle/>
              <a:p>
                <a:pPr marL="0" marR="0" indent="457200">
                  <a:lnSpc>
                    <a:spcPct val="115000"/>
                  </a:lnSpc>
                  <a:spcBef>
                    <a:spcPts val="0"/>
                  </a:spcBef>
                  <a:spcAft>
                    <a:spcPts val="0"/>
                  </a:spcAft>
                </a:pPr>
                <a:r>
                  <a:rPr lang="en-IN" sz="3200" dirty="0">
                    <a:solidFill>
                      <a:schemeClr val="tx1"/>
                    </a:solidFill>
                    <a:effectLst/>
                    <a:latin typeface="Arial" panose="020B0604020202020204" pitchFamily="34" charset="0"/>
                    <a:ea typeface="Times New Roman" panose="02020603050405020304" pitchFamily="18" charset="0"/>
                    <a:cs typeface="Arial Unicode MS"/>
                  </a:rPr>
                  <a:t>So  </a:t>
                </a:r>
                <a:r>
                  <a:rPr lang="en-IN" sz="3200" dirty="0" err="1">
                    <a:solidFill>
                      <a:schemeClr val="tx1"/>
                    </a:solidFill>
                    <a:effectLst/>
                    <a:latin typeface="Arial" panose="020B0604020202020204" pitchFamily="34" charset="0"/>
                    <a:ea typeface="Times New Roman" panose="02020603050405020304" pitchFamily="18" charset="0"/>
                    <a:cs typeface="Arial Unicode MS"/>
                  </a:rPr>
                  <a:t>Fp</a:t>
                </a:r>
                <a:r>
                  <a:rPr lang="en-IN" sz="3200" dirty="0">
                    <a:solidFill>
                      <a:schemeClr val="tx1"/>
                    </a:solidFill>
                    <a:effectLst/>
                    <a:latin typeface="Arial" panose="020B0604020202020204" pitchFamily="34" charset="0"/>
                    <a:ea typeface="Times New Roman" panose="02020603050405020304" pitchFamily="18" charset="0"/>
                    <a:cs typeface="Arial Unicode MS"/>
                  </a:rPr>
                  <a:t> =M</a:t>
                </a:r>
                <a:r>
                  <a:rPr lang="en-IN" sz="3200" baseline="-25000" dirty="0">
                    <a:solidFill>
                      <a:schemeClr val="tx1"/>
                    </a:solidFill>
                    <a:effectLst/>
                    <a:latin typeface="Arial" panose="020B0604020202020204" pitchFamily="34" charset="0"/>
                    <a:ea typeface="Times New Roman" panose="02020603050405020304" pitchFamily="18" charset="0"/>
                    <a:cs typeface="Arial Unicode MS"/>
                  </a:rPr>
                  <a:t>p</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ω</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0</a:t>
                </a:r>
                <a:r>
                  <a:rPr lang="en-IN" sz="3200" baseline="30000" dirty="0">
                    <a:solidFill>
                      <a:schemeClr val="tx1"/>
                    </a:solidFill>
                    <a:effectLst/>
                    <a:latin typeface="Times New Roman" panose="02020603050405020304" pitchFamily="18" charset="0"/>
                    <a:ea typeface="Times New Roman" panose="02020603050405020304" pitchFamily="18" charset="0"/>
                    <a:cs typeface="Arial Unicode MS"/>
                  </a:rPr>
                  <a:t>2</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x</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1</a:t>
                </a:r>
                <a:r>
                  <a:rPr lang="en-IN" sz="3200" dirty="0">
                    <a:solidFill>
                      <a:schemeClr val="tx1"/>
                    </a:solidFill>
                    <a:effectLst/>
                    <a:latin typeface="Arial" panose="020B0604020202020204" pitchFamily="34" charset="0"/>
                    <a:ea typeface="Times New Roman" panose="02020603050405020304" pitchFamily="18" charset="0"/>
                    <a:cs typeface="Arial Unicode MS"/>
                  </a:rPr>
                  <a:t> and </a:t>
                </a:r>
                <a:r>
                  <a:rPr lang="en-IN" sz="3200" dirty="0" err="1">
                    <a:solidFill>
                      <a:schemeClr val="tx1"/>
                    </a:solidFill>
                    <a:effectLst/>
                    <a:latin typeface="Arial" panose="020B0604020202020204" pitchFamily="34" charset="0"/>
                    <a:ea typeface="Times New Roman" panose="02020603050405020304" pitchFamily="18" charset="0"/>
                    <a:cs typeface="Arial Unicode MS"/>
                  </a:rPr>
                  <a:t>Fn</a:t>
                </a:r>
                <a:r>
                  <a:rPr lang="en-IN" sz="3200" dirty="0">
                    <a:solidFill>
                      <a:schemeClr val="tx1"/>
                    </a:solidFill>
                    <a:effectLst/>
                    <a:latin typeface="Arial" panose="020B0604020202020204" pitchFamily="34" charset="0"/>
                    <a:ea typeface="Times New Roman" panose="02020603050405020304" pitchFamily="18" charset="0"/>
                    <a:cs typeface="Arial Unicode MS"/>
                  </a:rPr>
                  <a:t> =M</a:t>
                </a:r>
                <a:r>
                  <a:rPr lang="en-IN" sz="3200" baseline="-25000" dirty="0">
                    <a:solidFill>
                      <a:schemeClr val="tx1"/>
                    </a:solidFill>
                    <a:effectLst/>
                    <a:latin typeface="Arial" panose="020B0604020202020204" pitchFamily="34" charset="0"/>
                    <a:ea typeface="Times New Roman" panose="02020603050405020304" pitchFamily="18" charset="0"/>
                    <a:cs typeface="Arial Unicode MS"/>
                  </a:rPr>
                  <a:t>n</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ω</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0</a:t>
                </a:r>
                <a:r>
                  <a:rPr lang="en-IN" sz="3200" baseline="30000" dirty="0">
                    <a:solidFill>
                      <a:schemeClr val="tx1"/>
                    </a:solidFill>
                    <a:effectLst/>
                    <a:latin typeface="Times New Roman" panose="02020603050405020304" pitchFamily="18" charset="0"/>
                    <a:ea typeface="Times New Roman" panose="02020603050405020304" pitchFamily="18" charset="0"/>
                    <a:cs typeface="Arial Unicode MS"/>
                  </a:rPr>
                  <a:t>2</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x</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2</a:t>
                </a:r>
                <a:r>
                  <a:rPr lang="en-IN" sz="3200" dirty="0">
                    <a:solidFill>
                      <a:schemeClr val="tx1"/>
                    </a:solidFill>
                    <a:effectLst/>
                    <a:latin typeface="Arial" panose="020B0604020202020204" pitchFamily="34" charset="0"/>
                    <a:ea typeface="Times New Roman" panose="02020603050405020304" pitchFamily="18" charset="0"/>
                    <a:cs typeface="Arial Unicode MS"/>
                  </a:rPr>
                  <a:t> </a:t>
                </a:r>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200" dirty="0">
                    <a:solidFill>
                      <a:schemeClr val="tx1"/>
                    </a:solidFill>
                    <a:effectLst/>
                    <a:latin typeface="Arial" panose="020B0604020202020204" pitchFamily="34" charset="0"/>
                    <a:ea typeface="Times New Roman" panose="02020603050405020304" pitchFamily="18" charset="0"/>
                    <a:cs typeface="Arial Unicode MS"/>
                  </a:rPr>
                  <a:t>If the force is represented by electric force </a:t>
                </a:r>
                <a:r>
                  <a:rPr lang="en-IN" sz="3200" dirty="0" err="1">
                    <a:solidFill>
                      <a:schemeClr val="tx1"/>
                    </a:solidFill>
                    <a:effectLst/>
                    <a:latin typeface="Arial" panose="020B0604020202020204" pitchFamily="34" charset="0"/>
                    <a:ea typeface="Times New Roman" panose="02020603050405020304" pitchFamily="18" charset="0"/>
                    <a:cs typeface="Arial Unicode MS"/>
                  </a:rPr>
                  <a:t>eE</a:t>
                </a:r>
                <a:r>
                  <a:rPr lang="en-IN" sz="3200" dirty="0">
                    <a:solidFill>
                      <a:schemeClr val="tx1"/>
                    </a:solidFill>
                    <a:effectLst/>
                    <a:latin typeface="Arial" panose="020B0604020202020204" pitchFamily="34" charset="0"/>
                    <a:ea typeface="Times New Roman" panose="02020603050405020304" pitchFamily="18" charset="0"/>
                    <a:cs typeface="Arial Unicode MS"/>
                  </a:rPr>
                  <a:t> </a:t>
                </a:r>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200" dirty="0">
                    <a:solidFill>
                      <a:schemeClr val="tx1"/>
                    </a:solidFill>
                    <a:effectLst/>
                    <a:latin typeface="Arial" panose="020B0604020202020204" pitchFamily="34" charset="0"/>
                    <a:ea typeface="Times New Roman" panose="02020603050405020304" pitchFamily="18" charset="0"/>
                    <a:cs typeface="Arial Unicode MS"/>
                  </a:rPr>
                  <a:t>Then </a:t>
                </a:r>
                <a:r>
                  <a:rPr lang="en-IN" sz="3200" dirty="0" err="1">
                    <a:solidFill>
                      <a:schemeClr val="tx1"/>
                    </a:solidFill>
                    <a:effectLst/>
                    <a:latin typeface="Arial" panose="020B0604020202020204" pitchFamily="34" charset="0"/>
                    <a:ea typeface="Times New Roman" panose="02020603050405020304" pitchFamily="18" charset="0"/>
                    <a:cs typeface="Arial Unicode MS"/>
                  </a:rPr>
                  <a:t>eE</a:t>
                </a:r>
                <a:r>
                  <a:rPr lang="en-IN" sz="3200" dirty="0">
                    <a:solidFill>
                      <a:schemeClr val="tx1"/>
                    </a:solidFill>
                    <a:effectLst/>
                    <a:latin typeface="Arial" panose="020B0604020202020204" pitchFamily="34" charset="0"/>
                    <a:ea typeface="Times New Roman" panose="02020603050405020304" pitchFamily="18" charset="0"/>
                    <a:cs typeface="Arial Unicode MS"/>
                  </a:rPr>
                  <a:t>= M</a:t>
                </a:r>
                <a:r>
                  <a:rPr lang="en-IN" sz="3200" baseline="-25000" dirty="0">
                    <a:solidFill>
                      <a:schemeClr val="tx1"/>
                    </a:solidFill>
                    <a:effectLst/>
                    <a:latin typeface="Arial" panose="020B0604020202020204" pitchFamily="34" charset="0"/>
                    <a:ea typeface="Times New Roman" panose="02020603050405020304" pitchFamily="18" charset="0"/>
                    <a:cs typeface="Arial Unicode MS"/>
                  </a:rPr>
                  <a:t>p</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ω</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0</a:t>
                </a:r>
                <a:r>
                  <a:rPr lang="en-IN" sz="3200" baseline="30000" dirty="0">
                    <a:solidFill>
                      <a:schemeClr val="tx1"/>
                    </a:solidFill>
                    <a:effectLst/>
                    <a:latin typeface="Times New Roman" panose="02020603050405020304" pitchFamily="18" charset="0"/>
                    <a:ea typeface="Times New Roman" panose="02020603050405020304" pitchFamily="18" charset="0"/>
                    <a:cs typeface="Arial Unicode MS"/>
                  </a:rPr>
                  <a:t>2</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x</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1</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a:t>
                </a:r>
                <a:r>
                  <a:rPr lang="en-IN" sz="3200" dirty="0">
                    <a:solidFill>
                      <a:schemeClr val="tx1"/>
                    </a:solidFill>
                    <a:effectLst/>
                    <a:latin typeface="Arial" panose="020B0604020202020204" pitchFamily="34" charset="0"/>
                    <a:ea typeface="Times New Roman" panose="02020603050405020304" pitchFamily="18" charset="0"/>
                    <a:cs typeface="Arial Unicode MS"/>
                  </a:rPr>
                  <a:t> M</a:t>
                </a:r>
                <a:r>
                  <a:rPr lang="en-IN" sz="3200" baseline="-25000" dirty="0">
                    <a:solidFill>
                      <a:schemeClr val="tx1"/>
                    </a:solidFill>
                    <a:effectLst/>
                    <a:latin typeface="Arial" panose="020B0604020202020204" pitchFamily="34" charset="0"/>
                    <a:ea typeface="Times New Roman" panose="02020603050405020304" pitchFamily="18" charset="0"/>
                    <a:cs typeface="Arial Unicode MS"/>
                  </a:rPr>
                  <a:t>n</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ω</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0</a:t>
                </a:r>
                <a:r>
                  <a:rPr lang="en-IN" sz="3200" baseline="30000" dirty="0">
                    <a:solidFill>
                      <a:schemeClr val="tx1"/>
                    </a:solidFill>
                    <a:effectLst/>
                    <a:latin typeface="Times New Roman" panose="02020603050405020304" pitchFamily="18" charset="0"/>
                    <a:ea typeface="Times New Roman" panose="02020603050405020304" pitchFamily="18" charset="0"/>
                    <a:cs typeface="Arial Unicode MS"/>
                  </a:rPr>
                  <a:t>2</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x</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2</a:t>
                </a:r>
                <a:r>
                  <a:rPr lang="en-IN" sz="3200" dirty="0">
                    <a:solidFill>
                      <a:schemeClr val="tx1"/>
                    </a:solidFill>
                    <a:effectLst/>
                    <a:latin typeface="Arial" panose="020B0604020202020204" pitchFamily="34" charset="0"/>
                    <a:ea typeface="Times New Roman" panose="02020603050405020304" pitchFamily="18" charset="0"/>
                    <a:cs typeface="Arial Unicode MS"/>
                  </a:rPr>
                  <a:t> </a:t>
                </a:r>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200" dirty="0">
                    <a:solidFill>
                      <a:schemeClr val="tx1"/>
                    </a:solidFill>
                    <a:latin typeface="Times New Roman" panose="02020603050405020304" pitchFamily="18" charset="0"/>
                    <a:ea typeface="Times New Roman" panose="02020603050405020304" pitchFamily="18" charset="0"/>
                    <a:cs typeface="Arial Unicode MS"/>
                  </a:rPr>
                  <a:t> x</a:t>
                </a:r>
                <a:r>
                  <a:rPr lang="en-IN" sz="3200" baseline="-25000" dirty="0">
                    <a:solidFill>
                      <a:schemeClr val="tx1"/>
                    </a:solidFill>
                    <a:latin typeface="Times New Roman" panose="02020603050405020304" pitchFamily="18" charset="0"/>
                    <a:ea typeface="Times New Roman" panose="02020603050405020304" pitchFamily="18" charset="0"/>
                    <a:cs typeface="Arial Unicode MS"/>
                  </a:rPr>
                  <a:t>1</a:t>
                </a:r>
                <a:r>
                  <a:rPr lang="en-IN" sz="3200" baseline="-25000" dirty="0">
                    <a:solidFill>
                      <a:schemeClr val="tx1"/>
                    </a:solidFill>
                    <a:effectLst/>
                    <a:latin typeface="Times New Roman" panose="02020603050405020304" pitchFamily="18" charset="0"/>
                    <a:ea typeface="Times New Roman" panose="02020603050405020304" pitchFamily="18" charset="0"/>
                    <a:cs typeface="Arial Unicode MS"/>
                  </a:rPr>
                  <a:t>  </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  </a:t>
                </a:r>
                <a14:m>
                  <m:oMath xmlns:m="http://schemas.openxmlformats.org/officeDocument/2006/math">
                    <m:f>
                      <m:f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𝑒𝐸</m:t>
                        </m:r>
                      </m:num>
                      <m:den>
                        <m:sSub>
                          <m:sSubPr>
                            <m:ctrlP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IN" sz="32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sSubSup>
                          <m:sSubSup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IN" sz="3200" dirty="0">
                    <a:solidFill>
                      <a:schemeClr val="tx1"/>
                    </a:solidFill>
                    <a:effectLst/>
                    <a:latin typeface="Times New Roman" panose="02020603050405020304" pitchFamily="18" charset="0"/>
                    <a:ea typeface="Times New Roman" panose="02020603050405020304" pitchFamily="18" charset="0"/>
                    <a:cs typeface="Arial Unicode MS"/>
                  </a:rPr>
                  <a:t>      and  x</a:t>
                </a:r>
                <a:r>
                  <a:rPr lang="en-IN" sz="3200" baseline="-25000" dirty="0">
                    <a:solidFill>
                      <a:schemeClr val="tx1"/>
                    </a:solidFill>
                    <a:latin typeface="Times New Roman" panose="02020603050405020304" pitchFamily="18" charset="0"/>
                    <a:ea typeface="Times New Roman" panose="02020603050405020304" pitchFamily="18" charset="0"/>
                    <a:cs typeface="Arial Unicode MS"/>
                  </a:rPr>
                  <a:t>2 </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 </a:t>
                </a:r>
                <a14:m>
                  <m:oMath xmlns:m="http://schemas.openxmlformats.org/officeDocument/2006/math">
                    <m:f>
                      <m:f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𝑒𝐸</m:t>
                        </m:r>
                      </m:num>
                      <m:den>
                        <m:sSub>
                          <m:sSubPr>
                            <m:ctrlP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IN" sz="32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200" dirty="0">
                    <a:solidFill>
                      <a:schemeClr val="tx1"/>
                    </a:solidFill>
                    <a:effectLst/>
                    <a:latin typeface="Arial" panose="020B0604020202020204" pitchFamily="34" charset="0"/>
                    <a:ea typeface="Times New Roman" panose="02020603050405020304" pitchFamily="18" charset="0"/>
                    <a:cs typeface="Arial Unicode MS"/>
                  </a:rPr>
                  <a:t>The dipole moment,  </a:t>
                </a:r>
                <a:r>
                  <a:rPr lang="en-IN" sz="3200" dirty="0" err="1">
                    <a:solidFill>
                      <a:schemeClr val="tx1"/>
                    </a:solidFill>
                    <a:effectLst/>
                    <a:latin typeface="Times New Roman" panose="02020603050405020304" pitchFamily="18" charset="0"/>
                    <a:ea typeface="Times New Roman" panose="02020603050405020304" pitchFamily="18" charset="0"/>
                    <a:cs typeface="Arial Unicode MS"/>
                  </a:rPr>
                  <a:t>μi</a:t>
                </a:r>
                <a:r>
                  <a:rPr lang="en-IN" sz="3200" dirty="0">
                    <a:solidFill>
                      <a:schemeClr val="tx1"/>
                    </a:solidFill>
                    <a:effectLst/>
                    <a:latin typeface="Times New Roman" panose="02020603050405020304" pitchFamily="18" charset="0"/>
                    <a:ea typeface="Times New Roman" panose="02020603050405020304" pitchFamily="18" charset="0"/>
                    <a:cs typeface="Arial Unicode MS"/>
                  </a:rPr>
                  <a:t> </a:t>
                </a:r>
                <a:r>
                  <a:rPr lang="en-IN" sz="3200" dirty="0">
                    <a:solidFill>
                      <a:schemeClr val="tx1"/>
                    </a:solidFill>
                    <a:effectLst/>
                    <a:latin typeface="Arial" panose="020B0604020202020204" pitchFamily="34" charset="0"/>
                    <a:ea typeface="Times New Roman" panose="02020603050405020304" pitchFamily="18" charset="0"/>
                    <a:cs typeface="Arial Unicode MS"/>
                  </a:rPr>
                  <a:t>= charge X separation between charges</a:t>
                </a:r>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200" dirty="0">
                    <a:solidFill>
                      <a:schemeClr val="tx1"/>
                    </a:solidFill>
                    <a:effectLst/>
                    <a:latin typeface="Arial" panose="020B0604020202020204" pitchFamily="34" charset="0"/>
                    <a:ea typeface="Times New Roman" panose="02020603050405020304" pitchFamily="18" charset="0"/>
                    <a:cs typeface="Arial Unicode MS"/>
                  </a:rPr>
                  <a:t>                                   =  e(x</a:t>
                </a:r>
                <a:r>
                  <a:rPr lang="en-IN" sz="3200" baseline="-25000" dirty="0">
                    <a:solidFill>
                      <a:schemeClr val="tx1"/>
                    </a:solidFill>
                    <a:effectLst/>
                    <a:latin typeface="Arial" panose="020B0604020202020204" pitchFamily="34" charset="0"/>
                    <a:ea typeface="Times New Roman" panose="02020603050405020304" pitchFamily="18" charset="0"/>
                    <a:cs typeface="Arial Unicode MS"/>
                  </a:rPr>
                  <a:t>1 </a:t>
                </a:r>
                <a:r>
                  <a:rPr lang="en-IN" sz="3200" dirty="0">
                    <a:solidFill>
                      <a:schemeClr val="tx1"/>
                    </a:solidFill>
                    <a:effectLst/>
                    <a:latin typeface="Arial" panose="020B0604020202020204" pitchFamily="34" charset="0"/>
                    <a:ea typeface="Times New Roman" panose="02020603050405020304" pitchFamily="18" charset="0"/>
                    <a:cs typeface="Arial Unicode MS"/>
                  </a:rPr>
                  <a:t>+ x</a:t>
                </a:r>
                <a:r>
                  <a:rPr lang="en-IN" sz="3200" baseline="-25000" dirty="0">
                    <a:solidFill>
                      <a:schemeClr val="tx1"/>
                    </a:solidFill>
                    <a:effectLst/>
                    <a:latin typeface="Arial" panose="020B0604020202020204" pitchFamily="34" charset="0"/>
                    <a:ea typeface="Times New Roman" panose="02020603050405020304" pitchFamily="18" charset="0"/>
                    <a:cs typeface="Arial Unicode MS"/>
                  </a:rPr>
                  <a:t>2</a:t>
                </a:r>
                <a:r>
                  <a:rPr lang="en-IN" sz="3200" dirty="0">
                    <a:solidFill>
                      <a:schemeClr val="tx1"/>
                    </a:solidFill>
                    <a:effectLst/>
                    <a:latin typeface="Arial" panose="020B0604020202020204" pitchFamily="34" charset="0"/>
                    <a:ea typeface="Times New Roman" panose="02020603050405020304" pitchFamily="18" charset="0"/>
                    <a:cs typeface="Arial Unicode MS"/>
                  </a:rPr>
                  <a:t>)</a:t>
                </a:r>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200" dirty="0">
                    <a:solidFill>
                      <a:schemeClr val="tx1"/>
                    </a:solidFill>
                    <a:effectLst/>
                    <a:latin typeface="Arial" panose="020B0604020202020204" pitchFamily="34" charset="0"/>
                    <a:ea typeface="Times New Roman" panose="02020603050405020304" pitchFamily="18" charset="0"/>
                    <a:cs typeface="Arial Unicode MS"/>
                  </a:rPr>
                  <a:t>			   =e </a:t>
                </a:r>
                <a:r>
                  <a:rPr lang="en-IN" sz="3200" dirty="0" err="1">
                    <a:solidFill>
                      <a:schemeClr val="tx1"/>
                    </a:solidFill>
                    <a:effectLst/>
                    <a:latin typeface="Arial" panose="020B0604020202020204" pitchFamily="34" charset="0"/>
                    <a:ea typeface="Times New Roman" panose="02020603050405020304" pitchFamily="18" charset="0"/>
                    <a:cs typeface="Arial Unicode MS"/>
                  </a:rPr>
                  <a:t>eE</a:t>
                </a:r>
                <a:r>
                  <a:rPr lang="en-IN" sz="3200"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IN" sz="32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sSubSup>
                          <m:sSubSup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IN" sz="3200"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IN" sz="320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a:rPr lang="en-IN" sz="32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sSubSup>
                          <m:sSubSupPr>
                            <m:ctrlP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𝜔</m:t>
                            </m:r>
                          </m:e>
                          <m:sub>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IN" sz="3200"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bSup>
                      </m:den>
                    </m:f>
                  </m:oMath>
                </a14:m>
                <a:r>
                  <a:rPr lang="en-IN" sz="3200" dirty="0">
                    <a:solidFill>
                      <a:schemeClr val="tx1"/>
                    </a:solidFill>
                    <a:effectLst/>
                    <a:latin typeface="Arial" panose="020B0604020202020204" pitchFamily="34" charset="0"/>
                    <a:ea typeface="Times New Roman" panose="02020603050405020304" pitchFamily="18" charset="0"/>
                    <a:cs typeface="Arial Unicode MS"/>
                  </a:rPr>
                  <a:t>)</a:t>
                </a:r>
                <a:endParaRPr lang="en-IN" sz="3200" dirty="0">
                  <a:solidFill>
                    <a:schemeClr val="tx1"/>
                  </a:solidFill>
                  <a:effectLst/>
                  <a:latin typeface="Calibri" panose="020F0502020204030204" pitchFamily="34" charset="0"/>
                  <a:ea typeface="Calibri" panose="020F0502020204030204" pitchFamily="34" charset="0"/>
                  <a:cs typeface="Arial Unicode MS"/>
                </a:endParaRPr>
              </a:p>
              <a:p>
                <a:pPr marL="0" indent="0">
                  <a:buNone/>
                </a:pPr>
                <a:endParaRPr lang="en-IN" dirty="0"/>
              </a:p>
            </p:txBody>
          </p:sp>
        </mc:Choice>
        <mc:Fallback>
          <p:sp>
            <p:nvSpPr>
              <p:cNvPr id="3" name="Content Placeholder 2">
                <a:extLst>
                  <a:ext uri="{FF2B5EF4-FFF2-40B4-BE49-F238E27FC236}">
                    <a16:creationId xmlns:a16="http://schemas.microsoft.com/office/drawing/2014/main" id="{F8A30F60-B764-A20C-ECA1-16E34DC3258A}"/>
                  </a:ext>
                </a:extLst>
              </p:cNvPr>
              <p:cNvSpPr>
                <a:spLocks noGrp="1" noRot="1" noChangeAspect="1" noMove="1" noResize="1" noEditPoints="1" noAdjustHandles="1" noChangeArrowheads="1" noChangeShapeType="1" noTextEdit="1"/>
              </p:cNvSpPr>
              <p:nvPr>
                <p:ph idx="1"/>
              </p:nvPr>
            </p:nvSpPr>
            <p:spPr>
              <a:xfrm>
                <a:off x="0" y="130630"/>
                <a:ext cx="12192000" cy="6727370"/>
              </a:xfrm>
              <a:blipFill>
                <a:blip r:embed="rId2"/>
                <a:stretch>
                  <a:fillRect l="-1150" t="-815" r="-300"/>
                </a:stretch>
              </a:blipFill>
            </p:spPr>
            <p:txBody>
              <a:bodyPr/>
              <a:lstStyle/>
              <a:p>
                <a:r>
                  <a:rPr lang="en-IN">
                    <a:noFill/>
                  </a:rPr>
                  <a:t> </a:t>
                </a:r>
              </a:p>
            </p:txBody>
          </p:sp>
        </mc:Fallback>
      </mc:AlternateContent>
    </p:spTree>
    <p:extLst>
      <p:ext uri="{BB962C8B-B14F-4D97-AF65-F5344CB8AC3E}">
        <p14:creationId xmlns:p14="http://schemas.microsoft.com/office/powerpoint/2010/main" val="1556475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39DC53B-9DE3-25F1-8B0D-D5EE03DD5817}"/>
                  </a:ext>
                </a:extLst>
              </p:cNvPr>
              <p:cNvSpPr>
                <a:spLocks noGrp="1"/>
              </p:cNvSpPr>
              <p:nvPr>
                <p:ph idx="1"/>
              </p:nvPr>
            </p:nvSpPr>
            <p:spPr>
              <a:xfrm>
                <a:off x="149290" y="1825624"/>
                <a:ext cx="12042710" cy="5032375"/>
              </a:xfrm>
            </p:spPr>
            <p:txBody>
              <a:bodyPr/>
              <a:lstStyle/>
              <a:p>
                <a:pPr marL="0" marR="0" indent="0">
                  <a:lnSpc>
                    <a:spcPct val="115000"/>
                  </a:lnSpc>
                  <a:spcBef>
                    <a:spcPts val="0"/>
                  </a:spcBef>
                  <a:spcAft>
                    <a:spcPts val="0"/>
                  </a:spcAft>
                  <a:buNone/>
                </a:pPr>
                <a:r>
                  <a:rPr lang="en-IN" sz="1800" dirty="0">
                    <a:solidFill>
                      <a:srgbClr val="FF0000"/>
                    </a:solidFill>
                    <a:effectLst/>
                    <a:latin typeface="Arial" panose="020B0604020202020204" pitchFamily="34" charset="0"/>
                    <a:ea typeface="Times New Roman" panose="02020603050405020304" pitchFamily="18" charset="0"/>
                    <a:cs typeface="Arial Unicode MS"/>
                  </a:rPr>
                  <a:t>                                            </a:t>
                </a:r>
                <a:r>
                  <a:rPr lang="en-IN"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fPr>
                      <m:num>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𝑒</m:t>
                        </m:r>
                        <m:r>
                          <a:rPr lang="en-US" b="0" i="1" smtClean="0">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𝑒</m:t>
                        </m:r>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𝐸</m:t>
                        </m:r>
                      </m:num>
                      <m:den>
                        <m:sSubSup>
                          <m:sSubSupPr>
                            <m:ctrlP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ctrlPr>
                          </m:sSubSupPr>
                          <m:e>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𝜔</m:t>
                            </m:r>
                          </m:e>
                          <m:sub>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0</m:t>
                            </m:r>
                          </m:sub>
                          <m:sup>
                            <m:r>
                              <a:rPr lang="en-IN" i="1">
                                <a:solidFill>
                                  <a:schemeClr val="tx1"/>
                                </a:solidFill>
                                <a:latin typeface="Cambria Math" panose="02040503050406030204" pitchFamily="18" charset="0"/>
                                <a:ea typeface="Times New Roman" panose="02020603050405020304" pitchFamily="18" charset="0"/>
                                <a:cs typeface="Times New Roman" panose="02020603050405020304" pitchFamily="18" charset="0"/>
                              </a:rPr>
                              <m:t>2</m:t>
                            </m:r>
                          </m:sup>
                        </m:sSubSup>
                      </m:den>
                    </m:f>
                    <m:r>
                      <a:rPr lang="en-IN"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IN"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IN">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den>
                    </m:f>
                  </m:oMath>
                </a14:m>
                <a:r>
                  <a:rPr lang="en-IN"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sSub>
                          <m:sSub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m:rPr>
                                <m:sty m:val="p"/>
                              </m:rPr>
                              <a:rPr lang="en-IN">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M</m:t>
                            </m:r>
                          </m:e>
                          <m:sub>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𝑛</m:t>
                            </m:r>
                          </m:sub>
                        </m:sSub>
                      </m:den>
                    </m:f>
                    <m:r>
                      <a:rPr lang="en-IN" i="1" smtClean="0">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chemeClr val="tx1"/>
                    </a:solidFill>
                    <a:effectLst/>
                    <a:latin typeface="Times New Roman" panose="02020603050405020304" pitchFamily="18" charset="0"/>
                    <a:ea typeface="Times New Roman" panose="02020603050405020304" pitchFamily="18" charset="0"/>
                    <a:cs typeface="Arial Unicode MS"/>
                  </a:rPr>
                  <a:t>                                              μ</a:t>
                </a:r>
                <a:r>
                  <a:rPr lang="en-IN" dirty="0">
                    <a:solidFill>
                      <a:schemeClr val="tx1"/>
                    </a:solidFill>
                    <a:effectLst/>
                    <a:latin typeface="Arial" panose="020B0604020202020204" pitchFamily="34" charset="0"/>
                    <a:ea typeface="Times New Roman" panose="02020603050405020304" pitchFamily="18" charset="0"/>
                    <a:cs typeface="Arial Unicode MS"/>
                  </a:rPr>
                  <a:t>= </a:t>
                </a:r>
                <a:r>
                  <a:rPr lang="en-IN" dirty="0">
                    <a:solidFill>
                      <a:schemeClr val="tx1"/>
                    </a:solidFill>
                    <a:effectLst/>
                    <a:latin typeface="Times New Roman" panose="02020603050405020304" pitchFamily="18" charset="0"/>
                    <a:ea typeface="Times New Roman" panose="02020603050405020304" pitchFamily="18" charset="0"/>
                    <a:cs typeface="Arial Unicode MS"/>
                  </a:rPr>
                  <a:t>α</a:t>
                </a:r>
                <a:r>
                  <a:rPr lang="en-IN" baseline="-25000" dirty="0" err="1">
                    <a:solidFill>
                      <a:schemeClr val="tx1"/>
                    </a:solidFill>
                    <a:effectLst/>
                    <a:latin typeface="Times New Roman" panose="02020603050405020304" pitchFamily="18" charset="0"/>
                    <a:ea typeface="Times New Roman" panose="02020603050405020304" pitchFamily="18" charset="0"/>
                    <a:cs typeface="Arial Unicode MS"/>
                  </a:rPr>
                  <a:t>i</a:t>
                </a:r>
                <a:r>
                  <a:rPr lang="en-IN" dirty="0" err="1">
                    <a:solidFill>
                      <a:schemeClr val="tx1"/>
                    </a:solidFill>
                    <a:effectLst/>
                    <a:latin typeface="Times New Roman" panose="02020603050405020304" pitchFamily="18" charset="0"/>
                    <a:ea typeface="Times New Roman" panose="02020603050405020304" pitchFamily="18" charset="0"/>
                    <a:cs typeface="Arial Unicode MS"/>
                  </a:rPr>
                  <a:t>E</a:t>
                </a:r>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chemeClr val="tx1"/>
                    </a:solidFill>
                    <a:effectLst/>
                    <a:latin typeface="Arial" panose="020B0604020202020204" pitchFamily="34" charset="0"/>
                    <a:ea typeface="Times New Roman" panose="02020603050405020304" pitchFamily="18" charset="0"/>
                    <a:cs typeface="Arial Unicode MS"/>
                  </a:rPr>
                  <a:t> </a:t>
                </a:r>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indent="0">
                  <a:buNone/>
                </a:pPr>
                <a:r>
                  <a:rPr lang="en-IN" dirty="0">
                    <a:solidFill>
                      <a:schemeClr val="tx1"/>
                    </a:solidFill>
                    <a:effectLst/>
                    <a:latin typeface="Arial" panose="020B0604020202020204" pitchFamily="34" charset="0"/>
                    <a:ea typeface="Times New Roman" panose="02020603050405020304" pitchFamily="18" charset="0"/>
                  </a:rPr>
                  <a:t> so ionic </a:t>
                </a:r>
                <a:r>
                  <a:rPr lang="en-IN" dirty="0" err="1">
                    <a:solidFill>
                      <a:schemeClr val="tx1"/>
                    </a:solidFill>
                    <a:effectLst/>
                    <a:latin typeface="Arial" panose="020B0604020202020204" pitchFamily="34" charset="0"/>
                    <a:ea typeface="Times New Roman" panose="02020603050405020304" pitchFamily="18" charset="0"/>
                  </a:rPr>
                  <a:t>polarizisability</a:t>
                </a:r>
                <a:r>
                  <a:rPr lang="en-IN" dirty="0">
                    <a:solidFill>
                      <a:schemeClr val="tx1"/>
                    </a:solidFill>
                    <a:effectLst/>
                    <a:latin typeface="Arial" panose="020B0604020202020204" pitchFamily="34" charset="0"/>
                    <a:ea typeface="Times New Roman" panose="02020603050405020304" pitchFamily="18" charset="0"/>
                  </a:rPr>
                  <a:t>,</a:t>
                </a:r>
                <a:r>
                  <a:rPr lang="en-IN" dirty="0">
                    <a:solidFill>
                      <a:schemeClr val="tx1"/>
                    </a:solidFill>
                    <a:effectLst/>
                    <a:latin typeface="Times New Roman" panose="02020603050405020304" pitchFamily="18" charset="0"/>
                    <a:ea typeface="Times New Roman" panose="02020603050405020304" pitchFamily="18" charset="0"/>
                  </a:rPr>
                  <a:t> </a:t>
                </a:r>
                <a:r>
                  <a:rPr lang="en-IN" b="1" dirty="0">
                    <a:solidFill>
                      <a:schemeClr val="tx1"/>
                    </a:solidFill>
                    <a:effectLst/>
                    <a:latin typeface="Times New Roman" panose="02020603050405020304" pitchFamily="18" charset="0"/>
                    <a:ea typeface="Times New Roman" panose="02020603050405020304" pitchFamily="18" charset="0"/>
                  </a:rPr>
                  <a:t>α</a:t>
                </a:r>
                <a:r>
                  <a:rPr lang="en-IN" b="1" baseline="-25000" dirty="0" err="1">
                    <a:solidFill>
                      <a:schemeClr val="tx1"/>
                    </a:solidFill>
                    <a:effectLst/>
                    <a:latin typeface="Times New Roman" panose="02020603050405020304" pitchFamily="18" charset="0"/>
                    <a:ea typeface="Times New Roman" panose="02020603050405020304" pitchFamily="18" charset="0"/>
                  </a:rPr>
                  <a:t>i</a:t>
                </a:r>
                <a:r>
                  <a:rPr lang="en-IN" b="1" dirty="0">
                    <a:solidFill>
                      <a:schemeClr val="tx1"/>
                    </a:solidFill>
                    <a:effectLst/>
                    <a:latin typeface="Times New Roman" panose="02020603050405020304" pitchFamily="18" charset="0"/>
                    <a:ea typeface="Times New Roman" panose="02020603050405020304" pitchFamily="18" charset="0"/>
                  </a:rPr>
                  <a:t>= </a:t>
                </a:r>
                <a:r>
                  <a:rPr lang="en-IN" b="1" dirty="0">
                    <a:solidFill>
                      <a:schemeClr val="tx1"/>
                    </a:solidFill>
                    <a:effectLst/>
                    <a:latin typeface="Arial" panose="020B0604020202020204" pitchFamily="34" charset="0"/>
                    <a:ea typeface="Times New Roman" panose="02020603050405020304" pitchFamily="18" charset="0"/>
                  </a:rPr>
                  <a:t>=</a:t>
                </a:r>
                <a14:m>
                  <m:oMath xmlns:m="http://schemas.openxmlformats.org/officeDocument/2006/math">
                    <m: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US"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𝒆</m:t>
                        </m:r>
                        <m:r>
                          <a:rPr lang="en-US" b="1"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𝟐</m:t>
                        </m:r>
                      </m:num>
                      <m:den>
                        <m:sSubSup>
                          <m:sSubSupPr>
                            <m:ctrlP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𝝎</m:t>
                            </m:r>
                          </m:e>
                          <m:sub>
                            <m: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𝟎</m:t>
                            </m:r>
                          </m:sub>
                          <m:sup>
                            <m: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𝟐</m:t>
                            </m:r>
                          </m:sup>
                        </m:sSubSup>
                      </m:den>
                    </m:f>
                    <m: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𝑴</m:t>
                            </m:r>
                          </m:e>
                          <m:sub>
                            <m: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𝒑</m:t>
                            </m:r>
                          </m:sub>
                        </m:sSub>
                      </m:den>
                    </m:f>
                  </m:oMath>
                </a14:m>
                <a:r>
                  <a:rPr lang="en-IN" b="1" dirty="0">
                    <a:solidFill>
                      <a:schemeClr val="tx1"/>
                    </a:solidFill>
                    <a:effectLst/>
                    <a:latin typeface="Arial" panose="020B0604020202020204" pitchFamily="34" charset="0"/>
                    <a:ea typeface="Times New Roman" panose="02020603050405020304" pitchFamily="18" charset="0"/>
                  </a:rPr>
                  <a:t> +</a:t>
                </a:r>
                <a14:m>
                  <m:oMath xmlns:m="http://schemas.openxmlformats.org/officeDocument/2006/math">
                    <m:f>
                      <m:fPr>
                        <m:ctrlP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𝟏</m:t>
                        </m:r>
                      </m:num>
                      <m:den>
                        <m:sSub>
                          <m:sSubPr>
                            <m:ctrlP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𝑴</m:t>
                            </m:r>
                          </m:e>
                          <m:sub>
                            <m:r>
                              <a:rPr lang="en-IN" b="1"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𝒏</m:t>
                            </m:r>
                          </m:sub>
                        </m:sSub>
                      </m:den>
                    </m:f>
                    <m:r>
                      <a:rPr lang="en-IN" b="1" i="1">
                        <a:solidFill>
                          <a:schemeClr val="tx1"/>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b="1" dirty="0">
                    <a:solidFill>
                      <a:schemeClr val="tx1"/>
                    </a:solidFill>
                    <a:effectLst/>
                    <a:latin typeface="Arial" panose="020B0604020202020204" pitchFamily="34" charset="0"/>
                    <a:ea typeface="Times New Roman" panose="02020603050405020304" pitchFamily="18" charset="0"/>
                  </a:rPr>
                  <a:t> </a:t>
                </a:r>
              </a:p>
              <a:p>
                <a:pPr marL="0" indent="0">
                  <a:buNone/>
                </a:pPr>
                <a:endParaRPr lang="en-IN" sz="1800" dirty="0">
                  <a:solidFill>
                    <a:srgbClr val="FF0000"/>
                  </a:solidFill>
                  <a:latin typeface="Arial" panose="020B0604020202020204" pitchFamily="34" charset="0"/>
                </a:endParaRPr>
              </a:p>
              <a:p>
                <a:pPr marL="342900" marR="0" lvl="0" indent="-342900">
                  <a:lnSpc>
                    <a:spcPct val="115000"/>
                  </a:lnSpc>
                  <a:spcBef>
                    <a:spcPts val="0"/>
                  </a:spcBef>
                  <a:spcAft>
                    <a:spcPts val="0"/>
                  </a:spcAft>
                  <a:buFont typeface="Symbol" panose="05050102010706020507" pitchFamily="18" charset="2"/>
                  <a:buChar char=""/>
                </a:pPr>
                <a:r>
                  <a:rPr lang="en-IN" sz="1800" dirty="0">
                    <a:solidFill>
                      <a:srgbClr val="222222"/>
                    </a:solidFill>
                    <a:effectLst/>
                    <a:latin typeface="Arial" panose="020B0604020202020204" pitchFamily="34" charset="0"/>
                    <a:ea typeface="Times New Roman" panose="02020603050405020304" pitchFamily="18" charset="0"/>
                    <a:cs typeface="Arial Unicode MS"/>
                  </a:rPr>
                  <a:t>It does not depend on temperature.</a:t>
                </a:r>
                <a:endParaRPr lang="en-IN" sz="18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Symbol" panose="05050102010706020507" pitchFamily="18" charset="2"/>
                  <a:buChar char=""/>
                </a:pPr>
                <a:r>
                  <a:rPr lang="en-IN" sz="1800" dirty="0">
                    <a:solidFill>
                      <a:srgbClr val="222222"/>
                    </a:solidFill>
                    <a:effectLst/>
                    <a:latin typeface="Arial" panose="020B0604020202020204" pitchFamily="34" charset="0"/>
                    <a:ea typeface="Times New Roman" panose="02020603050405020304" pitchFamily="18" charset="0"/>
                    <a:cs typeface="Arial Unicode MS"/>
                  </a:rPr>
                  <a:t>In addition to ionic polarisation, the ionic molecule also possess electronic polarisation due to the shifting of electron cloud</a:t>
                </a:r>
                <a:endParaRPr lang="en-IN" sz="1800" dirty="0">
                  <a:effectLst/>
                  <a:latin typeface="Calibri" panose="020F0502020204030204" pitchFamily="34" charset="0"/>
                  <a:ea typeface="Calibri" panose="020F0502020204030204" pitchFamily="34" charset="0"/>
                  <a:cs typeface="Arial Unicode MS"/>
                </a:endParaRPr>
              </a:p>
              <a:p>
                <a:pPr marL="0" marR="0" lvl="0" indent="0">
                  <a:lnSpc>
                    <a:spcPct val="115000"/>
                  </a:lnSpc>
                  <a:spcBef>
                    <a:spcPts val="0"/>
                  </a:spcBef>
                  <a:spcAft>
                    <a:spcPts val="0"/>
                  </a:spcAft>
                  <a:buNone/>
                </a:pPr>
                <a:endParaRPr lang="en-IN" sz="1800" dirty="0">
                  <a:effectLst/>
                  <a:latin typeface="Calibri" panose="020F0502020204030204" pitchFamily="34" charset="0"/>
                  <a:ea typeface="Calibri" panose="020F0502020204030204" pitchFamily="34" charset="0"/>
                  <a:cs typeface="Arial Unicode MS"/>
                </a:endParaRPr>
              </a:p>
              <a:p>
                <a:pPr marL="0" indent="0">
                  <a:buNone/>
                </a:pPr>
                <a:endParaRPr lang="en-IN" dirty="0"/>
              </a:p>
            </p:txBody>
          </p:sp>
        </mc:Choice>
        <mc:Fallback>
          <p:sp>
            <p:nvSpPr>
              <p:cNvPr id="3" name="Content Placeholder 2">
                <a:extLst>
                  <a:ext uri="{FF2B5EF4-FFF2-40B4-BE49-F238E27FC236}">
                    <a16:creationId xmlns:a16="http://schemas.microsoft.com/office/drawing/2014/main" id="{F39DC53B-9DE3-25F1-8B0D-D5EE03DD5817}"/>
                  </a:ext>
                </a:extLst>
              </p:cNvPr>
              <p:cNvSpPr>
                <a:spLocks noGrp="1" noRot="1" noChangeAspect="1" noMove="1" noResize="1" noEditPoints="1" noAdjustHandles="1" noChangeArrowheads="1" noChangeShapeType="1" noTextEdit="1"/>
              </p:cNvSpPr>
              <p:nvPr>
                <p:ph idx="1"/>
              </p:nvPr>
            </p:nvSpPr>
            <p:spPr>
              <a:xfrm>
                <a:off x="149290" y="1825624"/>
                <a:ext cx="12042710" cy="5032375"/>
              </a:xfrm>
              <a:blipFill>
                <a:blip r:embed="rId2"/>
                <a:stretch>
                  <a:fillRect l="-405"/>
                </a:stretch>
              </a:blipFill>
            </p:spPr>
            <p:txBody>
              <a:bodyPr/>
              <a:lstStyle/>
              <a:p>
                <a:r>
                  <a:rPr lang="en-IN">
                    <a:noFill/>
                  </a:rPr>
                  <a:t> </a:t>
                </a:r>
              </a:p>
            </p:txBody>
          </p:sp>
        </mc:Fallback>
      </mc:AlternateContent>
    </p:spTree>
    <p:extLst>
      <p:ext uri="{BB962C8B-B14F-4D97-AF65-F5344CB8AC3E}">
        <p14:creationId xmlns:p14="http://schemas.microsoft.com/office/powerpoint/2010/main" val="1032144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8E3566-D636-E59A-E65E-E49F37F85338}"/>
              </a:ext>
            </a:extLst>
          </p:cNvPr>
          <p:cNvSpPr>
            <a:spLocks noGrp="1"/>
          </p:cNvSpPr>
          <p:nvPr>
            <p:ph idx="1"/>
          </p:nvPr>
        </p:nvSpPr>
        <p:spPr/>
        <p:txBody>
          <a:bodyPr>
            <a:normAutofit fontScale="85000" lnSpcReduction="20000"/>
          </a:bodyPr>
          <a:lstStyle/>
          <a:p>
            <a:pPr marL="0" marR="0" lvl="0" indent="0">
              <a:lnSpc>
                <a:spcPct val="115000"/>
              </a:lnSpc>
              <a:spcBef>
                <a:spcPts val="0"/>
              </a:spcBef>
              <a:spcAft>
                <a:spcPts val="0"/>
              </a:spcAft>
              <a:buNone/>
            </a:pPr>
            <a:r>
              <a:rPr lang="en-IN" b="1" dirty="0">
                <a:solidFill>
                  <a:srgbClr val="222222"/>
                </a:solidFill>
                <a:effectLst/>
                <a:latin typeface="Arial" panose="020B0604020202020204" pitchFamily="34" charset="0"/>
                <a:ea typeface="Times New Roman" panose="02020603050405020304" pitchFamily="18" charset="0"/>
                <a:cs typeface="Arial Unicode MS"/>
              </a:rPr>
              <a:t>Orientation Polarisation</a:t>
            </a:r>
            <a:endParaRPr lang="en-IN"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dirty="0">
                <a:solidFill>
                  <a:srgbClr val="222222"/>
                </a:solidFill>
                <a:effectLst/>
                <a:latin typeface="Arial" panose="020B0604020202020204" pitchFamily="34" charset="0"/>
                <a:ea typeface="Times New Roman" panose="02020603050405020304" pitchFamily="18" charset="0"/>
                <a:cs typeface="Arial Unicode MS"/>
              </a:rPr>
              <a:t> </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222222"/>
                </a:solidFill>
                <a:effectLst/>
                <a:latin typeface="Arial" panose="020B0604020202020204" pitchFamily="34" charset="0"/>
                <a:ea typeface="Times New Roman" panose="02020603050405020304" pitchFamily="18" charset="0"/>
                <a:cs typeface="Arial Unicode MS"/>
              </a:rPr>
              <a:t>Orientation Polarisation is exhibited by polar molecules such as H</a:t>
            </a:r>
            <a:r>
              <a:rPr lang="en-IN" baseline="-25000" dirty="0">
                <a:solidFill>
                  <a:srgbClr val="222222"/>
                </a:solidFill>
                <a:effectLst/>
                <a:latin typeface="Arial" panose="020B0604020202020204" pitchFamily="34" charset="0"/>
                <a:ea typeface="Times New Roman" panose="02020603050405020304" pitchFamily="18" charset="0"/>
                <a:cs typeface="Arial Unicode MS"/>
              </a:rPr>
              <a:t>2</a:t>
            </a:r>
            <a:r>
              <a:rPr lang="en-IN" dirty="0">
                <a:solidFill>
                  <a:srgbClr val="222222"/>
                </a:solidFill>
                <a:effectLst/>
                <a:latin typeface="Arial" panose="020B0604020202020204" pitchFamily="34" charset="0"/>
                <a:ea typeface="Times New Roman" panose="02020603050405020304" pitchFamily="18" charset="0"/>
                <a:cs typeface="Arial Unicode MS"/>
              </a:rPr>
              <a:t>O, HCl, Phenol etc. In the absence of an electric field, the permanent dipoles are oriented randomly such that it effect are cancelled each other. So the net dipole moment is zero. When an electric field is applied to a polar molecules, the dipole experiences a torque and  align parallel to the applied field. This is known as orientation polarisation , which depends on temperature.</a:t>
            </a:r>
            <a:endParaRPr lang="en-IN"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dirty="0">
                <a:solidFill>
                  <a:srgbClr val="222222"/>
                </a:solidFill>
                <a:latin typeface="Arial" panose="020B0604020202020204" pitchFamily="34" charset="0"/>
                <a:ea typeface="Times New Roman" panose="02020603050405020304" pitchFamily="18" charset="0"/>
                <a:cs typeface="Arial Unicode MS"/>
              </a:rPr>
              <a:t>Orientation </a:t>
            </a:r>
            <a:r>
              <a:rPr lang="en-IN" dirty="0">
                <a:solidFill>
                  <a:srgbClr val="222222"/>
                </a:solidFill>
                <a:effectLst/>
                <a:latin typeface="Arial" panose="020B0604020202020204" pitchFamily="34" charset="0"/>
                <a:ea typeface="Times New Roman" panose="02020603050405020304" pitchFamily="18" charset="0"/>
                <a:cs typeface="Arial Unicode MS"/>
              </a:rPr>
              <a:t>  polarisation, P</a:t>
            </a:r>
            <a:r>
              <a:rPr lang="en-IN" baseline="-25000" dirty="0">
                <a:solidFill>
                  <a:srgbClr val="222222"/>
                </a:solidFill>
                <a:latin typeface="Arial" panose="020B0604020202020204" pitchFamily="34" charset="0"/>
                <a:ea typeface="Times New Roman" panose="02020603050405020304" pitchFamily="18" charset="0"/>
                <a:cs typeface="Arial Unicode MS"/>
              </a:rPr>
              <a:t>o</a:t>
            </a:r>
            <a:r>
              <a:rPr lang="en-IN" dirty="0">
                <a:solidFill>
                  <a:srgbClr val="222222"/>
                </a:solidFill>
                <a:effectLst/>
                <a:latin typeface="Arial" panose="020B0604020202020204" pitchFamily="34" charset="0"/>
                <a:ea typeface="Times New Roman" panose="02020603050405020304" pitchFamily="18" charset="0"/>
                <a:cs typeface="Arial Unicode MS"/>
              </a:rPr>
              <a:t> =N</a:t>
            </a:r>
            <a:r>
              <a:rPr lang="en-IN" dirty="0">
                <a:solidFill>
                  <a:srgbClr val="222222"/>
                </a:solidFill>
                <a:effectLst/>
                <a:latin typeface="Times New Roman" panose="02020603050405020304" pitchFamily="18" charset="0"/>
                <a:ea typeface="Times New Roman" panose="02020603050405020304" pitchFamily="18" charset="0"/>
                <a:cs typeface="Arial Unicode MS"/>
              </a:rPr>
              <a:t>α</a:t>
            </a:r>
            <a:r>
              <a:rPr lang="en-IN" baseline="-25000" dirty="0">
                <a:solidFill>
                  <a:srgbClr val="222222"/>
                </a:solidFill>
                <a:effectLst/>
                <a:latin typeface="Times New Roman" panose="02020603050405020304" pitchFamily="18" charset="0"/>
                <a:ea typeface="Times New Roman" panose="02020603050405020304" pitchFamily="18" charset="0"/>
                <a:cs typeface="Arial Unicode MS"/>
              </a:rPr>
              <a:t>o </a:t>
            </a:r>
            <a:r>
              <a:rPr lang="en-IN" dirty="0">
                <a:solidFill>
                  <a:srgbClr val="222222"/>
                </a:solidFill>
                <a:effectLst/>
                <a:latin typeface="Times New Roman" panose="02020603050405020304" pitchFamily="18" charset="0"/>
                <a:ea typeface="Times New Roman" panose="02020603050405020304" pitchFamily="18" charset="0"/>
                <a:cs typeface="Arial Unicode MS"/>
              </a:rPr>
              <a:t>E</a:t>
            </a:r>
            <a:endParaRPr lang="en-IN" dirty="0">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rgbClr val="222222"/>
                </a:solidFill>
                <a:effectLst/>
                <a:latin typeface="Arial" panose="020B0604020202020204" pitchFamily="34" charset="0"/>
                <a:ea typeface="Times New Roman" panose="02020603050405020304" pitchFamily="18" charset="0"/>
                <a:cs typeface="Arial Unicode MS"/>
              </a:rPr>
              <a:t>where N number of atoms  per unit volume and α</a:t>
            </a:r>
            <a:r>
              <a:rPr lang="en-IN" baseline="-25000" dirty="0">
                <a:solidFill>
                  <a:srgbClr val="222222"/>
                </a:solidFill>
                <a:effectLst/>
                <a:latin typeface="Arial" panose="020B0604020202020204" pitchFamily="34" charset="0"/>
                <a:ea typeface="Times New Roman" panose="02020603050405020304" pitchFamily="18" charset="0"/>
                <a:cs typeface="Arial Unicode MS"/>
              </a:rPr>
              <a:t>o </a:t>
            </a:r>
            <a:r>
              <a:rPr lang="en-IN" dirty="0">
                <a:solidFill>
                  <a:srgbClr val="222222"/>
                </a:solidFill>
                <a:effectLst/>
                <a:latin typeface="Arial" panose="020B0604020202020204" pitchFamily="34" charset="0"/>
                <a:ea typeface="Times New Roman" panose="02020603050405020304" pitchFamily="18" charset="0"/>
                <a:cs typeface="Arial Unicode MS"/>
              </a:rPr>
              <a:t> the orientation polarizability</a:t>
            </a:r>
            <a:endParaRPr lang="en-IN"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50543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4B4D68-FB6F-D851-761D-7F3A4C3282C6}"/>
                  </a:ext>
                </a:extLst>
              </p:cNvPr>
              <p:cNvSpPr>
                <a:spLocks noGrp="1"/>
              </p:cNvSpPr>
              <p:nvPr>
                <p:ph idx="1"/>
              </p:nvPr>
            </p:nvSpPr>
            <p:spPr/>
            <p:txBody>
              <a:bodyPr>
                <a:normAutofit fontScale="92500"/>
              </a:bodyPr>
              <a:lstStyle/>
              <a:p>
                <a:pPr marL="0" marR="0" indent="457200">
                  <a:lnSpc>
                    <a:spcPct val="115000"/>
                  </a:lnSpc>
                  <a:spcBef>
                    <a:spcPts val="0"/>
                  </a:spcBef>
                  <a:spcAft>
                    <a:spcPts val="0"/>
                  </a:spcAft>
                </a:pPr>
                <a:r>
                  <a:rPr lang="en-IN" sz="3600" dirty="0">
                    <a:solidFill>
                      <a:schemeClr val="tx1"/>
                    </a:solidFill>
                    <a:effectLst/>
                    <a:latin typeface="Arial" panose="020B0604020202020204" pitchFamily="34" charset="0"/>
                    <a:ea typeface="Times New Roman" panose="02020603050405020304" pitchFamily="18" charset="0"/>
                    <a:cs typeface="Arial Unicode MS"/>
                  </a:rPr>
                  <a:t>Orientation polarization  depends on temperature. When temperature of a material increases, the thermal energy tends to disturb the alignment. </a:t>
                </a:r>
                <a:endParaRPr lang="en-IN" sz="36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600" dirty="0">
                    <a:solidFill>
                      <a:schemeClr val="tx1"/>
                    </a:solidFill>
                    <a:effectLst/>
                    <a:latin typeface="Arial" panose="020B0604020202020204" pitchFamily="34" charset="0"/>
                    <a:ea typeface="Times New Roman" panose="02020603050405020304" pitchFamily="18" charset="0"/>
                    <a:cs typeface="Arial Unicode MS"/>
                  </a:rPr>
                  <a:t>Orientation polarization is given by , P</a:t>
                </a:r>
                <a:r>
                  <a:rPr lang="en-IN" sz="3600" baseline="-25000" dirty="0">
                    <a:solidFill>
                      <a:schemeClr val="tx1"/>
                    </a:solidFill>
                    <a:effectLst/>
                    <a:latin typeface="Arial" panose="020B0604020202020204" pitchFamily="34" charset="0"/>
                    <a:ea typeface="Times New Roman" panose="02020603050405020304" pitchFamily="18" charset="0"/>
                    <a:cs typeface="Arial Unicode MS"/>
                  </a:rPr>
                  <a:t>o</a:t>
                </a:r>
                <a:r>
                  <a:rPr lang="en-IN" sz="3600"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sSubSup>
                          <m:sSubSupPr>
                            <m:ctrlP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𝜇</m:t>
                            </m:r>
                          </m:e>
                          <m:sub>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𝐸</m:t>
                            </m:r>
                          </m:sub>
                          <m:sup>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sup>
                        </m:sSubSup>
                      </m:num>
                      <m:den>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3</m:t>
                        </m:r>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𝑘𝑇</m:t>
                        </m:r>
                      </m:den>
                    </m:f>
                  </m:oMath>
                </a14:m>
                <a:r>
                  <a:rPr lang="en-IN" sz="3600" dirty="0">
                    <a:solidFill>
                      <a:schemeClr val="tx1"/>
                    </a:solidFill>
                    <a:effectLst/>
                    <a:latin typeface="Arial" panose="020B0604020202020204" pitchFamily="34" charset="0"/>
                    <a:ea typeface="Times New Roman" panose="02020603050405020304" pitchFamily="18" charset="0"/>
                    <a:cs typeface="Arial Unicode MS"/>
                  </a:rPr>
                  <a:t> </a:t>
                </a:r>
                <a:endParaRPr lang="en-IN" sz="3600" dirty="0">
                  <a:solidFill>
                    <a:schemeClr val="tx1"/>
                  </a:solidFill>
                  <a:effectLst/>
                  <a:latin typeface="Calibri" panose="020F0502020204030204" pitchFamily="34" charset="0"/>
                  <a:ea typeface="Calibri" panose="020F0502020204030204" pitchFamily="34" charset="0"/>
                  <a:cs typeface="Arial Unicode MS"/>
                </a:endParaRPr>
              </a:p>
              <a:p>
                <a:pPr marL="0" marR="0" indent="457200">
                  <a:lnSpc>
                    <a:spcPct val="115000"/>
                  </a:lnSpc>
                  <a:spcBef>
                    <a:spcPts val="0"/>
                  </a:spcBef>
                  <a:spcAft>
                    <a:spcPts val="0"/>
                  </a:spcAft>
                </a:pPr>
                <a:r>
                  <a:rPr lang="en-IN" sz="3600" dirty="0">
                    <a:solidFill>
                      <a:schemeClr val="tx1"/>
                    </a:solidFill>
                    <a:effectLst/>
                    <a:latin typeface="Arial" panose="020B0604020202020204" pitchFamily="34" charset="0"/>
                    <a:ea typeface="Times New Roman" panose="02020603050405020304" pitchFamily="18" charset="0"/>
                    <a:cs typeface="Arial Unicode MS"/>
                  </a:rPr>
                  <a:t>Orientation polarizability can be written as </a:t>
                </a:r>
                <a:r>
                  <a:rPr lang="en-IN" sz="3600" dirty="0">
                    <a:solidFill>
                      <a:schemeClr val="tx1"/>
                    </a:solidFill>
                    <a:effectLst/>
                    <a:latin typeface="Times New Roman" panose="02020603050405020304" pitchFamily="18" charset="0"/>
                    <a:ea typeface="Times New Roman" panose="02020603050405020304" pitchFamily="18" charset="0"/>
                    <a:cs typeface="Arial Unicode MS"/>
                  </a:rPr>
                  <a:t>α</a:t>
                </a:r>
                <a:r>
                  <a:rPr lang="en-IN" sz="3600" baseline="-25000" dirty="0">
                    <a:solidFill>
                      <a:schemeClr val="tx1"/>
                    </a:solidFill>
                    <a:effectLst/>
                    <a:latin typeface="Times New Roman" panose="02020603050405020304" pitchFamily="18" charset="0"/>
                    <a:ea typeface="Times New Roman" panose="02020603050405020304" pitchFamily="18" charset="0"/>
                    <a:cs typeface="Arial Unicode MS"/>
                  </a:rPr>
                  <a:t>o </a:t>
                </a:r>
                <a:r>
                  <a:rPr lang="en-IN" sz="3600" dirty="0">
                    <a:solidFill>
                      <a:schemeClr val="tx1"/>
                    </a:solidFill>
                    <a:effectLst/>
                    <a:latin typeface="Times New Roman" panose="02020603050405020304" pitchFamily="18" charset="0"/>
                    <a:ea typeface="Times New Roman" panose="02020603050405020304" pitchFamily="18" charset="0"/>
                    <a:cs typeface="Arial Unicode MS"/>
                  </a:rPr>
                  <a:t>=</a:t>
                </a:r>
                <a:r>
                  <a:rPr lang="en-IN" sz="3600" baseline="-25000" dirty="0">
                    <a:solidFill>
                      <a:schemeClr val="tx1"/>
                    </a:solidFill>
                    <a:effectLst/>
                    <a:latin typeface="Times New Roman" panose="02020603050405020304" pitchFamily="18" charset="0"/>
                    <a:ea typeface="Times New Roman" panose="02020603050405020304" pitchFamily="18" charset="0"/>
                    <a:cs typeface="Arial Unicode MS"/>
                  </a:rPr>
                  <a:t>  </a:t>
                </a:r>
                <a14:m>
                  <m:oMath xmlns:m="http://schemas.openxmlformats.org/officeDocument/2006/math">
                    <m:f>
                      <m:fPr>
                        <m:ctrlP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sSubSup>
                          <m:sSubSupPr>
                            <m:ctrlP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SupPr>
                          <m:e>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𝜇</m:t>
                            </m:r>
                          </m:e>
                          <m:sub>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 </m:t>
                            </m:r>
                          </m:sub>
                          <m:sup>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sup>
                        </m:sSubSup>
                      </m:num>
                      <m:den>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3</m:t>
                        </m:r>
                        <m:r>
                          <a:rPr lang="en-IN" sz="3600"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𝑘𝑇</m:t>
                        </m:r>
                      </m:den>
                    </m:f>
                  </m:oMath>
                </a14:m>
                <a:r>
                  <a:rPr lang="en-IN" sz="3600" dirty="0">
                    <a:solidFill>
                      <a:schemeClr val="tx1"/>
                    </a:solidFill>
                    <a:effectLst/>
                    <a:latin typeface="Arial" panose="020B0604020202020204" pitchFamily="34" charset="0"/>
                    <a:ea typeface="Times New Roman" panose="02020603050405020304" pitchFamily="18" charset="0"/>
                    <a:cs typeface="Arial Unicode MS"/>
                  </a:rPr>
                  <a:t> </a:t>
                </a:r>
                <a:r>
                  <a:rPr lang="en-IN" sz="3600" baseline="-25000" dirty="0">
                    <a:solidFill>
                      <a:schemeClr val="tx1"/>
                    </a:solidFill>
                    <a:effectLst/>
                    <a:latin typeface="Times New Roman" panose="02020603050405020304" pitchFamily="18" charset="0"/>
                    <a:ea typeface="Times New Roman" panose="02020603050405020304" pitchFamily="18" charset="0"/>
                    <a:cs typeface="Arial Unicode MS"/>
                  </a:rPr>
                  <a:t>  </a:t>
                </a:r>
                <a:r>
                  <a:rPr lang="en-IN" sz="3600" dirty="0">
                    <a:solidFill>
                      <a:schemeClr val="tx1"/>
                    </a:solidFill>
                    <a:effectLst/>
                    <a:latin typeface="Arial" panose="020B0604020202020204" pitchFamily="34" charset="0"/>
                    <a:ea typeface="Times New Roman" panose="02020603050405020304" pitchFamily="18" charset="0"/>
                    <a:cs typeface="Arial Unicode MS"/>
                  </a:rPr>
                  <a:t>where k is the Boltzmann’s  constant.</a:t>
                </a:r>
                <a:endParaRPr lang="en-IN" sz="3600" dirty="0">
                  <a:solidFill>
                    <a:schemeClr val="tx1"/>
                  </a:solidFill>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704B4D68-FB6F-D851-761D-7F3A4C3282C6}"/>
                  </a:ext>
                </a:extLst>
              </p:cNvPr>
              <p:cNvSpPr>
                <a:spLocks noGrp="1" noRot="1" noChangeAspect="1" noMove="1" noResize="1" noEditPoints="1" noAdjustHandles="1" noChangeArrowheads="1" noChangeShapeType="1" noTextEdit="1"/>
              </p:cNvSpPr>
              <p:nvPr>
                <p:ph idx="1"/>
              </p:nvPr>
            </p:nvSpPr>
            <p:spPr>
              <a:blipFill>
                <a:blip r:embed="rId2"/>
                <a:stretch>
                  <a:fillRect l="-1565" t="-1261" r="-754" b="-3081"/>
                </a:stretch>
              </a:blipFill>
            </p:spPr>
            <p:txBody>
              <a:bodyPr/>
              <a:lstStyle/>
              <a:p>
                <a:r>
                  <a:rPr lang="en-IN">
                    <a:noFill/>
                  </a:rPr>
                  <a:t> </a:t>
                </a:r>
              </a:p>
            </p:txBody>
          </p:sp>
        </mc:Fallback>
      </mc:AlternateContent>
    </p:spTree>
    <p:extLst>
      <p:ext uri="{BB962C8B-B14F-4D97-AF65-F5344CB8AC3E}">
        <p14:creationId xmlns:p14="http://schemas.microsoft.com/office/powerpoint/2010/main" val="145417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a:t>
            </a:r>
          </a:p>
        </p:txBody>
      </p:sp>
      <p:sp>
        <p:nvSpPr>
          <p:cNvPr id="3" name="Content Placeholder 2"/>
          <p:cNvSpPr>
            <a:spLocks noGrp="1"/>
          </p:cNvSpPr>
          <p:nvPr>
            <p:ph idx="1"/>
          </p:nvPr>
        </p:nvSpPr>
        <p:spPr/>
        <p:txBody>
          <a:bodyPr/>
          <a:lstStyle/>
          <a:p>
            <a:r>
              <a:rPr lang="en-IN" b="1" dirty="0"/>
              <a:t>Electrical Insulation:</a:t>
            </a:r>
            <a:r>
              <a:rPr lang="en-IN" dirty="0"/>
              <a:t>  High electrical resistivity, making them effective insulators that prevent the flow of electric current. This property is crucial in applications where electrical isolation and safety are critical.</a:t>
            </a:r>
          </a:p>
          <a:p>
            <a:r>
              <a:rPr lang="en-IN" b="1" dirty="0"/>
              <a:t>Polarization:</a:t>
            </a:r>
            <a:r>
              <a:rPr lang="en-IN" dirty="0"/>
              <a:t> When exposed to an electric field, dielectrics undergo polarization,. - store electrical energy- utilized in devices like capacitors</a:t>
            </a:r>
          </a:p>
          <a:p>
            <a:r>
              <a:rPr lang="en-IN" b="1" dirty="0"/>
              <a:t>Dielectric Strength:</a:t>
            </a:r>
            <a:r>
              <a:rPr lang="en-IN" dirty="0"/>
              <a:t> Dielectrics possess the ability to endure high electric fields without experiencing breakdown, referred to as dielectric strength. This characteristic is essential in high-voltage applications such as power distribution systems</a:t>
            </a:r>
          </a:p>
        </p:txBody>
      </p:sp>
    </p:spTree>
    <p:extLst>
      <p:ext uri="{BB962C8B-B14F-4D97-AF65-F5344CB8AC3E}">
        <p14:creationId xmlns:p14="http://schemas.microsoft.com/office/powerpoint/2010/main" val="5304636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473D81-CEDB-87BA-E8D2-5DAE058EA5BD}"/>
              </a:ext>
            </a:extLst>
          </p:cNvPr>
          <p:cNvSpPr>
            <a:spLocks noGrp="1"/>
          </p:cNvSpPr>
          <p:nvPr>
            <p:ph idx="1"/>
          </p:nvPr>
        </p:nvSpPr>
        <p:spPr/>
        <p:txBody>
          <a:bodyPr>
            <a:normAutofit fontScale="92500" lnSpcReduction="10000"/>
          </a:bodyPr>
          <a:lstStyle/>
          <a:p>
            <a:pPr marL="0" marR="0" lvl="0" indent="0">
              <a:lnSpc>
                <a:spcPct val="115000"/>
              </a:lnSpc>
              <a:spcBef>
                <a:spcPts val="0"/>
              </a:spcBef>
              <a:spcAft>
                <a:spcPts val="0"/>
              </a:spcAft>
              <a:buNone/>
            </a:pPr>
            <a:r>
              <a:rPr lang="en-IN" b="1" dirty="0">
                <a:solidFill>
                  <a:srgbClr val="222222"/>
                </a:solidFill>
                <a:effectLst/>
                <a:latin typeface="Arial" panose="020B0604020202020204" pitchFamily="34" charset="0"/>
                <a:ea typeface="Times New Roman" panose="02020603050405020304" pitchFamily="18" charset="0"/>
                <a:cs typeface="Arial Unicode MS"/>
              </a:rPr>
              <a:t>Space charge polarisation</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222222"/>
                </a:solidFill>
                <a:effectLst/>
                <a:latin typeface="Arial" panose="020B0604020202020204" pitchFamily="34" charset="0"/>
                <a:ea typeface="Times New Roman" panose="02020603050405020304" pitchFamily="18" charset="0"/>
                <a:cs typeface="Arial Unicode MS"/>
              </a:rPr>
              <a:t>Space charge polarisation is due to the presence of a dielectric medium placed in between two electrodes. Here in the absence of electric field positive and negative charges are not separated. When an electric field is applied , the positive charges are accumulated near the negative electrode and negative charges near positive electrode. The space charge polarisation can be defined as the redistribution of charges due to the applied electric field and the charges accumulate on the surface of electrode.</a:t>
            </a:r>
            <a:endParaRPr lang="en-IN"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dirty="0">
                <a:solidFill>
                  <a:srgbClr val="222222"/>
                </a:solidFill>
                <a:effectLst/>
                <a:latin typeface="Arial" panose="020B0604020202020204" pitchFamily="34" charset="0"/>
                <a:ea typeface="Times New Roman" panose="02020603050405020304" pitchFamily="18" charset="0"/>
                <a:cs typeface="Arial Unicode MS"/>
              </a:rPr>
              <a:t> </a:t>
            </a:r>
            <a:endParaRPr lang="en-IN"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68454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9C51C0-D1CE-B7D0-D294-66A0D34CDEA9}"/>
              </a:ext>
            </a:extLst>
          </p:cNvPr>
          <p:cNvSpPr>
            <a:spLocks noGrp="1"/>
          </p:cNvSpPr>
          <p:nvPr>
            <p:ph idx="1"/>
          </p:nvPr>
        </p:nvSpPr>
        <p:spPr/>
        <p:txBody>
          <a:bodyPr>
            <a:normAutofit fontScale="92500" lnSpcReduction="10000"/>
          </a:bodyPr>
          <a:lstStyle/>
          <a:p>
            <a:pPr marR="0" indent="0">
              <a:lnSpc>
                <a:spcPct val="115000"/>
              </a:lnSpc>
              <a:spcBef>
                <a:spcPts val="0"/>
              </a:spcBef>
              <a:spcAft>
                <a:spcPts val="0"/>
              </a:spcAft>
              <a:buNone/>
            </a:pPr>
            <a:r>
              <a:rPr lang="en-IN" sz="3600" b="1" dirty="0">
                <a:solidFill>
                  <a:srgbClr val="000000"/>
                </a:solidFill>
                <a:effectLst/>
                <a:latin typeface="Arial" panose="020B0604020202020204" pitchFamily="34" charset="0"/>
                <a:ea typeface="Cambria" panose="02040503050406030204" pitchFamily="18" charset="0"/>
                <a:cs typeface="Arial Unicode MS"/>
              </a:rPr>
              <a:t>Total polarisation</a:t>
            </a:r>
            <a:endParaRPr lang="en-IN" sz="3600"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sz="3600" dirty="0">
                <a:solidFill>
                  <a:srgbClr val="000000"/>
                </a:solidFill>
                <a:effectLst/>
                <a:latin typeface="Arial" panose="020B0604020202020204" pitchFamily="34" charset="0"/>
                <a:ea typeface="Cambria" panose="02040503050406030204" pitchFamily="18" charset="0"/>
                <a:cs typeface="Arial Unicode MS"/>
              </a:rPr>
              <a:t>The total polarisation is the sum of electronic , ionic and orientation polarisation. In the calculation of total polarisation , space charge polarisation is not taken, as it occurs at interfaces and it is very small and hence negligible. Therefore total polarisation,</a:t>
            </a:r>
          </a:p>
          <a:p>
            <a:pPr marR="0" indent="0">
              <a:lnSpc>
                <a:spcPct val="115000"/>
              </a:lnSpc>
              <a:spcBef>
                <a:spcPts val="0"/>
              </a:spcBef>
              <a:spcAft>
                <a:spcPts val="0"/>
              </a:spcAft>
              <a:buNone/>
            </a:pPr>
            <a:r>
              <a:rPr lang="en-IN" sz="3600" dirty="0">
                <a:solidFill>
                  <a:srgbClr val="000000"/>
                </a:solidFill>
                <a:effectLst/>
                <a:latin typeface="Arial" panose="020B0604020202020204" pitchFamily="34" charset="0"/>
                <a:ea typeface="Cambria" panose="02040503050406030204" pitchFamily="18" charset="0"/>
                <a:cs typeface="Arial Unicode MS"/>
              </a:rPr>
              <a:t> P = P</a:t>
            </a:r>
            <a:r>
              <a:rPr lang="en-IN" sz="3600" baseline="-25000" dirty="0">
                <a:solidFill>
                  <a:srgbClr val="000000"/>
                </a:solidFill>
                <a:effectLst/>
                <a:latin typeface="Arial" panose="020B0604020202020204" pitchFamily="34" charset="0"/>
                <a:ea typeface="Cambria" panose="02040503050406030204" pitchFamily="18" charset="0"/>
                <a:cs typeface="Arial Unicode MS"/>
              </a:rPr>
              <a:t>e </a:t>
            </a:r>
            <a:r>
              <a:rPr lang="en-IN" sz="3600" dirty="0">
                <a:solidFill>
                  <a:srgbClr val="000000"/>
                </a:solidFill>
                <a:effectLst/>
                <a:latin typeface="Arial" panose="020B0604020202020204" pitchFamily="34" charset="0"/>
                <a:ea typeface="Cambria" panose="02040503050406030204" pitchFamily="18" charset="0"/>
                <a:cs typeface="Arial Unicode MS"/>
              </a:rPr>
              <a:t>+  P</a:t>
            </a:r>
            <a:r>
              <a:rPr lang="en-IN" sz="3600" baseline="-25000" dirty="0">
                <a:solidFill>
                  <a:srgbClr val="000000"/>
                </a:solidFill>
                <a:effectLst/>
                <a:latin typeface="Arial" panose="020B0604020202020204" pitchFamily="34" charset="0"/>
                <a:ea typeface="Cambria" panose="02040503050406030204" pitchFamily="18" charset="0"/>
                <a:cs typeface="Arial Unicode MS"/>
              </a:rPr>
              <a:t>i</a:t>
            </a:r>
            <a:r>
              <a:rPr lang="en-IN" sz="3600" baseline="-25000" dirty="0">
                <a:solidFill>
                  <a:srgbClr val="000000"/>
                </a:solidFill>
                <a:latin typeface="Arial" panose="020B0604020202020204" pitchFamily="34" charset="0"/>
                <a:ea typeface="Cambria" panose="02040503050406030204" pitchFamily="18" charset="0"/>
                <a:cs typeface="Arial Unicode MS"/>
              </a:rPr>
              <a:t>  </a:t>
            </a:r>
            <a:r>
              <a:rPr lang="en-IN" sz="3600" dirty="0">
                <a:solidFill>
                  <a:srgbClr val="000000"/>
                </a:solidFill>
                <a:effectLst/>
                <a:latin typeface="Arial" panose="020B0604020202020204" pitchFamily="34" charset="0"/>
                <a:ea typeface="Cambria" panose="02040503050406030204" pitchFamily="18" charset="0"/>
                <a:cs typeface="Arial Unicode MS"/>
              </a:rPr>
              <a:t>+  P</a:t>
            </a:r>
            <a:r>
              <a:rPr lang="en-IN" sz="3600" baseline="-25000" dirty="0">
                <a:solidFill>
                  <a:srgbClr val="000000"/>
                </a:solidFill>
                <a:effectLst/>
                <a:latin typeface="Arial" panose="020B0604020202020204" pitchFamily="34" charset="0"/>
                <a:ea typeface="Cambria" panose="02040503050406030204" pitchFamily="18" charset="0"/>
                <a:cs typeface="Arial Unicode MS"/>
              </a:rPr>
              <a:t>o.</a:t>
            </a:r>
            <a:endParaRPr lang="en-IN" sz="3600" dirty="0">
              <a:effectLst/>
              <a:latin typeface="Calibri" panose="020F0502020204030204" pitchFamily="34" charset="0"/>
              <a:ea typeface="Calibri" panose="020F0502020204030204" pitchFamily="34" charset="0"/>
              <a:cs typeface="Arial Unicode MS"/>
            </a:endParaRPr>
          </a:p>
          <a:p>
            <a:pPr marR="0" indent="0">
              <a:lnSpc>
                <a:spcPct val="115000"/>
              </a:lnSpc>
              <a:spcBef>
                <a:spcPts val="0"/>
              </a:spcBef>
              <a:spcAft>
                <a:spcPts val="0"/>
              </a:spcAft>
              <a:buNone/>
            </a:pPr>
            <a:r>
              <a:rPr lang="en-IN" sz="3600" baseline="-25000" dirty="0">
                <a:solidFill>
                  <a:srgbClr val="000000"/>
                </a:solidFill>
                <a:effectLst/>
                <a:latin typeface="Arial" panose="020B0604020202020204" pitchFamily="34" charset="0"/>
                <a:ea typeface="Cambria" panose="02040503050406030204" pitchFamily="18" charset="0"/>
                <a:cs typeface="Arial Unicode MS"/>
              </a:rPr>
              <a:t> </a:t>
            </a:r>
            <a:endParaRPr lang="en-IN" sz="36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93389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22C96EC-A4BC-67CC-558F-C0B94C46190C}"/>
                  </a:ext>
                </a:extLst>
              </p:cNvPr>
              <p:cNvSpPr>
                <a:spLocks noGrp="1"/>
              </p:cNvSpPr>
              <p:nvPr>
                <p:ph idx="1"/>
              </p:nvPr>
            </p:nvSpPr>
            <p:spPr/>
            <p:txBody>
              <a:bodyPr/>
              <a:lstStyle/>
              <a:p>
                <a:pPr marL="0" indent="0">
                  <a:buNone/>
                </a:pPr>
                <a:r>
                  <a:rPr lang="en-IN" sz="1800" b="1" dirty="0">
                    <a:solidFill>
                      <a:srgbClr val="000000"/>
                    </a:solidFill>
                    <a:effectLst/>
                    <a:latin typeface="Arial" panose="020B0604020202020204" pitchFamily="34" charset="0"/>
                    <a:ea typeface="Cambria" panose="02040503050406030204" pitchFamily="18" charset="0"/>
                    <a:cs typeface="Arial Unicode MS"/>
                  </a:rPr>
                  <a:t> </a:t>
                </a:r>
                <a:r>
                  <a:rPr lang="en-IN" b="1" dirty="0">
                    <a:solidFill>
                      <a:srgbClr val="000000"/>
                    </a:solidFill>
                    <a:effectLst/>
                    <a:latin typeface="Arial" panose="020B0604020202020204" pitchFamily="34" charset="0"/>
                    <a:ea typeface="Cambria" panose="02040503050406030204" pitchFamily="18" charset="0"/>
                    <a:cs typeface="Arial Unicode MS"/>
                  </a:rPr>
                  <a:t>Relation between polarization and dielectric constant</a:t>
                </a: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For a parallel plate capacitor without dielectric, let the charges on the two plates are +q and –q and  electric field intensity between the plates is E</a:t>
                </a:r>
                <a:r>
                  <a:rPr lang="en-IN" baseline="-25000" dirty="0">
                    <a:solidFill>
                      <a:srgbClr val="000000"/>
                    </a:solidFill>
                    <a:effectLst/>
                    <a:latin typeface="Arial" panose="020B0604020202020204" pitchFamily="34" charset="0"/>
                    <a:ea typeface="Cambria" panose="02040503050406030204" pitchFamily="18" charset="0"/>
                    <a:cs typeface="Arial Unicode MS"/>
                  </a:rPr>
                  <a:t>0.</a:t>
                </a:r>
                <a:r>
                  <a:rPr lang="en-IN" dirty="0">
                    <a:solidFill>
                      <a:srgbClr val="000000"/>
                    </a:solidFill>
                    <a:effectLst/>
                    <a:latin typeface="Arial" panose="020B0604020202020204" pitchFamily="34" charset="0"/>
                    <a:ea typeface="Cambria" panose="02040503050406030204" pitchFamily="18" charset="0"/>
                    <a:cs typeface="Arial Unicode MS"/>
                  </a:rPr>
                  <a:t> </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According to Gauss’s law, </a:t>
                </a:r>
                <a14:m>
                  <m:oMath xmlns:m="http://schemas.openxmlformats.org/officeDocument/2006/math">
                    <m:nary>
                      <m:naryPr>
                        <m:chr m:val="∬"/>
                        <m:limLoc m:val="undOvr"/>
                        <m:subHide m:val="on"/>
                        <m:supHide m:val="on"/>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naryPr>
                      <m:sub/>
                      <m:sup/>
                      <m:e>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e>
                    </m:nary>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𝑑𝑆</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f>
                      <m:f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dirty="0">
                    <a:solidFill>
                      <a:srgbClr val="000000"/>
                    </a:solidFill>
                    <a:effectLst/>
                    <a:latin typeface="Arial" panose="020B0604020202020204" pitchFamily="34" charset="0"/>
                    <a:ea typeface="Cambria" panose="02040503050406030204" pitchFamily="18" charset="0"/>
                    <a:cs typeface="Arial Unicode MS"/>
                  </a:rPr>
                  <a:t>  or  </a:t>
                </a:r>
                <a14:m>
                  <m:oMath xmlns:m="http://schemas.openxmlformats.org/officeDocument/2006/math">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nary>
                      <m:naryPr>
                        <m:chr m:val="∬"/>
                        <m:limLoc m:val="undOvr"/>
                        <m:subHide m:val="on"/>
                        <m:supHide m:val="on"/>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naryPr>
                      <m:sub/>
                      <m:sup/>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𝑑𝑆</m:t>
                        </m:r>
                      </m:e>
                    </m:nary>
                  </m:oMath>
                </a14:m>
                <a:r>
                  <a:rPr lang="en-IN"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f>
                      <m:f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err="1">
                    <a:solidFill>
                      <a:srgbClr val="000000"/>
                    </a:solidFill>
                    <a:effectLst/>
                    <a:latin typeface="Arial" panose="020B0604020202020204" pitchFamily="34" charset="0"/>
                    <a:ea typeface="Cambria" panose="02040503050406030204" pitchFamily="18" charset="0"/>
                    <a:cs typeface="Arial Unicode MS"/>
                  </a:rPr>
                  <a:t>Ie</a:t>
                </a:r>
                <a:r>
                  <a:rPr lang="en-IN"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𝐴</m:t>
                    </m:r>
                  </m:oMath>
                </a14:m>
                <a:r>
                  <a:rPr lang="en-IN" dirty="0">
                    <a:solidFill>
                      <a:srgbClr val="000000"/>
                    </a:solidFill>
                    <a:effectLst/>
                    <a:latin typeface="Arial" panose="020B0604020202020204" pitchFamily="34" charset="0"/>
                    <a:ea typeface="Cambria" panose="02040503050406030204" pitchFamily="18" charset="0"/>
                    <a:cs typeface="Arial Unicode MS"/>
                  </a:rPr>
                  <a:t>=</a:t>
                </a:r>
                <a14:m>
                  <m:oMath xmlns:m="http://schemas.openxmlformats.org/officeDocument/2006/math">
                    <m:f>
                      <m:f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dirty="0">
                    <a:solidFill>
                      <a:srgbClr val="000000"/>
                    </a:solidFill>
                    <a:effectLst/>
                    <a:latin typeface="Arial" panose="020B0604020202020204" pitchFamily="34" charset="0"/>
                    <a:ea typeface="Cambria" panose="02040503050406030204" pitchFamily="18" charset="0"/>
                    <a:cs typeface="Arial Unicode MS"/>
                  </a:rPr>
                  <a:t>, where A is the area of the capacitor plate.</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Therefore, </a:t>
                </a:r>
                <a14:m>
                  <m:oMath xmlns:m="http://schemas.openxmlformats.org/officeDocument/2006/math">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oMath>
                </a14:m>
                <a:r>
                  <a:rPr lang="en-IN" dirty="0">
                    <a:solidFill>
                      <a:srgbClr val="000000"/>
                    </a:solidFill>
                    <a:effectLst/>
                    <a:latin typeface="Arial" panose="020B0604020202020204" pitchFamily="34" charset="0"/>
                    <a:ea typeface="Cambria" panose="02040503050406030204" pitchFamily="18" charset="0"/>
                    <a:cs typeface="Arial Unicode MS"/>
                  </a:rPr>
                  <a:t> =   </a:t>
                </a:r>
                <a14:m>
                  <m:oMath xmlns:m="http://schemas.openxmlformats.org/officeDocument/2006/math">
                    <m:f>
                      <m:f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US" b="0" i="1" smtClean="0">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𝐴</m:t>
                            </m:r>
                          </m:sub>
                        </m:sSub>
                      </m:den>
                    </m:f>
                  </m:oMath>
                </a14:m>
                <a:r>
                  <a:rPr lang="en-IN" dirty="0">
                    <a:solidFill>
                      <a:srgbClr val="000000"/>
                    </a:solidFill>
                    <a:effectLst/>
                    <a:latin typeface="Arial" panose="020B0604020202020204" pitchFamily="34" charset="0"/>
                    <a:ea typeface="Cambria" panose="02040503050406030204" pitchFamily="18" charset="0"/>
                    <a:cs typeface="Arial Unicode MS"/>
                  </a:rPr>
                  <a:t>………………………(1)</a:t>
                </a:r>
                <a:endParaRPr lang="en-IN" dirty="0">
                  <a:effectLst/>
                  <a:latin typeface="Calibri" panose="020F0502020204030204" pitchFamily="34" charset="0"/>
                  <a:ea typeface="Calibri" panose="020F0502020204030204" pitchFamily="34" charset="0"/>
                  <a:cs typeface="Arial Unicode MS"/>
                </a:endParaRPr>
              </a:p>
              <a:p>
                <a:pPr marL="0" indent="0">
                  <a:buNone/>
                </a:pPr>
                <a:endParaRPr lang="en-IN" dirty="0">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C22C96EC-A4BC-67CC-558F-C0B94C46190C}"/>
                  </a:ext>
                </a:extLst>
              </p:cNvPr>
              <p:cNvSpPr>
                <a:spLocks noGrp="1" noRot="1" noChangeAspect="1" noMove="1" noResize="1" noEditPoints="1" noAdjustHandles="1" noChangeArrowheads="1" noChangeShapeType="1" noTextEdit="1"/>
              </p:cNvSpPr>
              <p:nvPr>
                <p:ph idx="1"/>
              </p:nvPr>
            </p:nvSpPr>
            <p:spPr>
              <a:blipFill>
                <a:blip r:embed="rId2"/>
                <a:stretch>
                  <a:fillRect l="-638" t="-2381" r="-1043"/>
                </a:stretch>
              </a:blipFill>
            </p:spPr>
            <p:txBody>
              <a:bodyPr/>
              <a:lstStyle/>
              <a:p>
                <a:r>
                  <a:rPr lang="en-IN">
                    <a:noFill/>
                  </a:rPr>
                  <a:t> </a:t>
                </a:r>
              </a:p>
            </p:txBody>
          </p:sp>
        </mc:Fallback>
      </mc:AlternateContent>
    </p:spTree>
    <p:extLst>
      <p:ext uri="{BB962C8B-B14F-4D97-AF65-F5344CB8AC3E}">
        <p14:creationId xmlns:p14="http://schemas.microsoft.com/office/powerpoint/2010/main" val="1282690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A7F389-1859-CA6B-8D8D-EC318FB5540A}"/>
                  </a:ext>
                </a:extLst>
              </p:cNvPr>
              <p:cNvSpPr>
                <a:spLocks noGrp="1"/>
              </p:cNvSpPr>
              <p:nvPr>
                <p:ph idx="1"/>
              </p:nvPr>
            </p:nvSpPr>
            <p:spPr/>
            <p:txBody>
              <a:bodyPr>
                <a:normAutofit fontScale="85000" lnSpcReduction="10000"/>
              </a:bodyPr>
              <a:lstStyle/>
              <a:p>
                <a:pPr marL="457200" marR="0">
                  <a:lnSpc>
                    <a:spcPct val="115000"/>
                  </a:lnSpc>
                  <a:spcBef>
                    <a:spcPts val="0"/>
                  </a:spcBef>
                  <a:spcAft>
                    <a:spcPts val="0"/>
                  </a:spcAft>
                </a:pPr>
                <a:r>
                  <a:rPr lang="en-IN" sz="3600" dirty="0">
                    <a:solidFill>
                      <a:srgbClr val="000000"/>
                    </a:solidFill>
                    <a:effectLst/>
                    <a:latin typeface="Arial" panose="020B0604020202020204" pitchFamily="34" charset="0"/>
                    <a:ea typeface="Cambria" panose="02040503050406030204" pitchFamily="18" charset="0"/>
                    <a:cs typeface="Arial Unicode MS"/>
                  </a:rPr>
                  <a:t>Let a dielectric slab is placed between two plates. Due to polarization some equal and opposite charges q’ are induced on the two faces of the slab. Then, the total charge enclosed by the Gaussian surface is q-q’. Then using </a:t>
                </a:r>
                <a:r>
                  <a:rPr lang="en-IN" sz="3600" dirty="0" err="1">
                    <a:solidFill>
                      <a:srgbClr val="000000"/>
                    </a:solidFill>
                    <a:effectLst/>
                    <a:latin typeface="Arial" panose="020B0604020202020204" pitchFamily="34" charset="0"/>
                    <a:ea typeface="Cambria" panose="02040503050406030204" pitchFamily="18" charset="0"/>
                    <a:cs typeface="Arial Unicode MS"/>
                  </a:rPr>
                  <a:t>Gauss’slaw</a:t>
                </a:r>
                <a:r>
                  <a:rPr lang="en-IN" sz="3600"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nary>
                      <m:naryPr>
                        <m:chr m:val="∬"/>
                        <m:limLoc m:val="undOvr"/>
                        <m:subHide m:val="on"/>
                        <m:supHide m:val="on"/>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naryPr>
                      <m:sub/>
                      <m:sup/>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e>
                    </m:nary>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𝑑𝑆</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f>
                      <m:f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num>
                      <m:den>
                        <m:sSub>
                          <m:sSub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endParaRPr lang="en-IN" sz="36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14:m>
                  <m:oMath xmlns:m="http://schemas.openxmlformats.org/officeDocument/2006/math">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nary>
                      <m:naryPr>
                        <m:chr m:val="∬"/>
                        <m:limLoc m:val="undOvr"/>
                        <m:subHide m:val="on"/>
                        <m:supHide m:val="on"/>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naryPr>
                      <m:sub/>
                      <m:sup/>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𝑑𝑆</m:t>
                        </m:r>
                      </m:e>
                    </m:nary>
                  </m:oMath>
                </a14:m>
                <a:r>
                  <a:rPr lang="en-IN" sz="3600"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f>
                      <m:f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num>
                      <m:den>
                        <m:sSub>
                          <m:sSub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3600" dirty="0">
                    <a:solidFill>
                      <a:srgbClr val="000000"/>
                    </a:solidFill>
                    <a:effectLst/>
                    <a:latin typeface="Arial" panose="020B0604020202020204" pitchFamily="34" charset="0"/>
                    <a:ea typeface="Cambria" panose="02040503050406030204" pitchFamily="18" charset="0"/>
                    <a:cs typeface="Arial Unicode MS"/>
                  </a:rPr>
                  <a:t>    or E.A= </a:t>
                </a:r>
                <a14:m>
                  <m:oMath xmlns:m="http://schemas.openxmlformats.org/officeDocument/2006/math">
                    <m:f>
                      <m:f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num>
                      <m:den>
                        <m:sSub>
                          <m:sSub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3600" dirty="0">
                    <a:solidFill>
                      <a:srgbClr val="000000"/>
                    </a:solidFill>
                    <a:effectLst/>
                    <a:latin typeface="Arial" panose="020B0604020202020204" pitchFamily="34" charset="0"/>
                    <a:ea typeface="Cambria" panose="02040503050406030204" pitchFamily="18" charset="0"/>
                    <a:cs typeface="Arial Unicode MS"/>
                  </a:rPr>
                  <a:t>    </a:t>
                </a:r>
                <a:endParaRPr lang="en-IN" sz="3600" dirty="0">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sz="3600" dirty="0">
                    <a:solidFill>
                      <a:srgbClr val="000000"/>
                    </a:solidFill>
                    <a:effectLst/>
                    <a:latin typeface="Arial" panose="020B0604020202020204" pitchFamily="34" charset="0"/>
                    <a:ea typeface="Cambria" panose="02040503050406030204" pitchFamily="18" charset="0"/>
                    <a:cs typeface="Arial Unicode MS"/>
                  </a:rPr>
                  <a:t>Or	</a:t>
                </a:r>
                <a14:m>
                  <m:oMath xmlns:m="http://schemas.openxmlformats.org/officeDocument/2006/math">
                    <m:sSub>
                      <m:sSub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f>
                      <m:f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num>
                      <m:den>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𝐴</m:t>
                        </m:r>
                      </m:den>
                    </m:f>
                  </m:oMath>
                </a14:m>
                <a:r>
                  <a:rPr lang="en-IN" sz="3600" dirty="0">
                    <a:solidFill>
                      <a:srgbClr val="000000"/>
                    </a:solidFill>
                    <a:effectLst/>
                    <a:latin typeface="Arial" panose="020B0604020202020204" pitchFamily="34" charset="0"/>
                    <a:ea typeface="Cambria" panose="02040503050406030204" pitchFamily="18" charset="0"/>
                    <a:cs typeface="Arial Unicode MS"/>
                  </a:rPr>
                  <a:t>    ……………(2)</a:t>
                </a:r>
                <a:endParaRPr lang="en-IN" sz="3600" dirty="0">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3DA7F389-1859-CA6B-8D8D-EC318FB5540A}"/>
                  </a:ext>
                </a:extLst>
              </p:cNvPr>
              <p:cNvSpPr>
                <a:spLocks noGrp="1" noRot="1" noChangeAspect="1" noMove="1" noResize="1" noEditPoints="1" noAdjustHandles="1" noChangeArrowheads="1" noChangeShapeType="1" noTextEdit="1"/>
              </p:cNvSpPr>
              <p:nvPr>
                <p:ph idx="1"/>
              </p:nvPr>
            </p:nvSpPr>
            <p:spPr>
              <a:blipFill>
                <a:blip r:embed="rId2"/>
                <a:stretch>
                  <a:fillRect l="-1275" t="-1961"/>
                </a:stretch>
              </a:blipFill>
            </p:spPr>
            <p:txBody>
              <a:bodyPr/>
              <a:lstStyle/>
              <a:p>
                <a:r>
                  <a:rPr lang="en-IN">
                    <a:noFill/>
                  </a:rPr>
                  <a:t> </a:t>
                </a:r>
              </a:p>
            </p:txBody>
          </p:sp>
        </mc:Fallback>
      </mc:AlternateContent>
    </p:spTree>
    <p:extLst>
      <p:ext uri="{BB962C8B-B14F-4D97-AF65-F5344CB8AC3E}">
        <p14:creationId xmlns:p14="http://schemas.microsoft.com/office/powerpoint/2010/main" val="2097851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3AD3468-1AFB-2347-1BF2-67C0BA908DA2}"/>
                  </a:ext>
                </a:extLst>
              </p:cNvPr>
              <p:cNvSpPr>
                <a:spLocks noGrp="1"/>
              </p:cNvSpPr>
              <p:nvPr>
                <p:ph idx="1"/>
              </p:nvPr>
            </p:nvSpPr>
            <p:spPr/>
            <p:txBody>
              <a:bodyPr>
                <a:normAutofit fontScale="92500" lnSpcReduction="10000"/>
              </a:bodyPr>
              <a:lstStyle/>
              <a:p>
                <a:pPr marL="457200" marR="0">
                  <a:lnSpc>
                    <a:spcPct val="115000"/>
                  </a:lnSpc>
                  <a:spcBef>
                    <a:spcPts val="0"/>
                  </a:spcBef>
                  <a:spcAft>
                    <a:spcPts val="0"/>
                  </a:spcAft>
                </a:pPr>
                <a:r>
                  <a:rPr lang="en-IN" sz="3600" dirty="0">
                    <a:solidFill>
                      <a:srgbClr val="000000"/>
                    </a:solidFill>
                    <a:effectLst/>
                    <a:latin typeface="Arial" panose="020B0604020202020204" pitchFamily="34" charset="0"/>
                    <a:ea typeface="Cambria" panose="02040503050406030204" pitchFamily="18" charset="0"/>
                    <a:cs typeface="Arial Unicode MS"/>
                  </a:rPr>
                  <a:t>We know that free surface charge density ( Electric displacement), D=</a:t>
                </a:r>
                <a14:m>
                  <m:oMath xmlns:m="http://schemas.openxmlformats.org/officeDocument/2006/math">
                    <m:f>
                      <m:f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𝐴</m:t>
                        </m:r>
                      </m:den>
                    </m:f>
                  </m:oMath>
                </a14:m>
                <a:endParaRPr lang="en-IN" sz="36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3600" dirty="0">
                    <a:solidFill>
                      <a:srgbClr val="000000"/>
                    </a:solidFill>
                    <a:effectLst/>
                    <a:latin typeface="Arial" panose="020B0604020202020204" pitchFamily="34" charset="0"/>
                    <a:ea typeface="Cambria" panose="02040503050406030204" pitchFamily="18" charset="0"/>
                    <a:cs typeface="Arial Unicode MS"/>
                  </a:rPr>
                  <a:t>Induced surface charge density ( Dielectric polarisation), P=</a:t>
                </a:r>
                <a14:m>
                  <m:oMath xmlns:m="http://schemas.openxmlformats.org/officeDocument/2006/math">
                    <m:f>
                      <m:f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sSup>
                          <m:sSup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e>
                          <m:sup>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up>
                        </m:sSup>
                      </m:num>
                      <m:den>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𝐴</m:t>
                        </m:r>
                      </m:den>
                    </m:f>
                  </m:oMath>
                </a14:m>
                <a:endParaRPr lang="en-IN" sz="36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3600" dirty="0">
                    <a:solidFill>
                      <a:srgbClr val="000000"/>
                    </a:solidFill>
                    <a:effectLst/>
                    <a:latin typeface="Arial" panose="020B0604020202020204" pitchFamily="34" charset="0"/>
                    <a:ea typeface="Cambria" panose="02040503050406030204" pitchFamily="18" charset="0"/>
                    <a:cs typeface="Arial Unicode MS"/>
                  </a:rPr>
                  <a:t>Substituting these two values in equation (2)</a:t>
                </a:r>
                <a:endParaRPr lang="en-IN" sz="36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3600" dirty="0">
                    <a:solidFill>
                      <a:srgbClr val="000000"/>
                    </a:solidFill>
                    <a:effectLst/>
                    <a:latin typeface="Arial" panose="020B0604020202020204" pitchFamily="34" charset="0"/>
                    <a:ea typeface="Cambria" panose="02040503050406030204" pitchFamily="18" charset="0"/>
                    <a:cs typeface="Arial Unicode MS"/>
                  </a:rPr>
                  <a:t>Then, </a:t>
                </a:r>
                <a14:m>
                  <m:oMath xmlns:m="http://schemas.openxmlformats.org/officeDocument/2006/math">
                    <m:sSub>
                      <m:sSub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oMath>
                </a14:m>
                <a:r>
                  <a:rPr lang="en-IN" sz="3600" dirty="0">
                    <a:solidFill>
                      <a:srgbClr val="000000"/>
                    </a:solidFill>
                    <a:effectLst/>
                    <a:latin typeface="Arial" panose="020B0604020202020204" pitchFamily="34" charset="0"/>
                    <a:ea typeface="Cambria" panose="02040503050406030204" pitchFamily="18" charset="0"/>
                    <a:cs typeface="Arial Unicode MS"/>
                  </a:rPr>
                  <a:t> =  D -  P or D  =   </a:t>
                </a:r>
                <a14:m>
                  <m:oMath xmlns:m="http://schemas.openxmlformats.org/officeDocument/2006/math">
                    <m:sSub>
                      <m:sSubPr>
                        <m:ctrlP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36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𝑃</m:t>
                    </m:r>
                  </m:oMath>
                </a14:m>
                <a:r>
                  <a:rPr lang="en-IN" sz="3600" dirty="0">
                    <a:solidFill>
                      <a:srgbClr val="000000"/>
                    </a:solidFill>
                    <a:effectLst/>
                    <a:latin typeface="Arial" panose="020B0604020202020204" pitchFamily="34" charset="0"/>
                    <a:ea typeface="Cambria" panose="02040503050406030204" pitchFamily="18" charset="0"/>
                    <a:cs typeface="Arial Unicode MS"/>
                  </a:rPr>
                  <a:t>………..(3)</a:t>
                </a:r>
                <a:endParaRPr lang="en-IN" sz="36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03AD3468-1AFB-2347-1BF2-67C0BA908DA2}"/>
                  </a:ext>
                </a:extLst>
              </p:cNvPr>
              <p:cNvSpPr>
                <a:spLocks noGrp="1" noRot="1" noChangeAspect="1" noMove="1" noResize="1" noEditPoints="1" noAdjustHandles="1" noChangeArrowheads="1" noChangeShapeType="1" noTextEdit="1"/>
              </p:cNvSpPr>
              <p:nvPr>
                <p:ph idx="1"/>
              </p:nvPr>
            </p:nvSpPr>
            <p:spPr>
              <a:blipFill>
                <a:blip r:embed="rId2"/>
                <a:stretch>
                  <a:fillRect t="-2101"/>
                </a:stretch>
              </a:blipFill>
            </p:spPr>
            <p:txBody>
              <a:bodyPr/>
              <a:lstStyle/>
              <a:p>
                <a:r>
                  <a:rPr lang="en-IN">
                    <a:noFill/>
                  </a:rPr>
                  <a:t> </a:t>
                </a:r>
              </a:p>
            </p:txBody>
          </p:sp>
        </mc:Fallback>
      </mc:AlternateContent>
    </p:spTree>
    <p:extLst>
      <p:ext uri="{BB962C8B-B14F-4D97-AF65-F5344CB8AC3E}">
        <p14:creationId xmlns:p14="http://schemas.microsoft.com/office/powerpoint/2010/main" val="369118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0EF8114-9758-0F71-783B-5E71D0C331A7}"/>
                  </a:ext>
                </a:extLst>
              </p:cNvPr>
              <p:cNvSpPr>
                <a:spLocks noGrp="1"/>
              </p:cNvSpPr>
              <p:nvPr>
                <p:ph idx="1"/>
              </p:nvPr>
            </p:nvSpPr>
            <p:spPr/>
            <p:txBody>
              <a:bodyPr>
                <a:noAutofit/>
              </a:bodyPr>
              <a:lstStyle/>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In free space there is no dielectric. P=0</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	D=</a:t>
                </a:r>
                <a14:m>
                  <m:oMath xmlns:m="http://schemas.openxmlformats.org/officeDocument/2006/math">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oMath>
                </a14:m>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But in dielectric media, D=</a:t>
                </a:r>
                <a14:m>
                  <m:oMath xmlns:m="http://schemas.openxmlformats.org/officeDocument/2006/math">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oMath>
                </a14:m>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Substitute in(3) </a:t>
                </a:r>
                <a14:m>
                  <m:oMath xmlns:m="http://schemas.openxmlformats.org/officeDocument/2006/math">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𝑃</m:t>
                    </m:r>
                  </m:oMath>
                </a14:m>
                <a:r>
                  <a:rPr lang="en-IN" dirty="0">
                    <a:solidFill>
                      <a:srgbClr val="000000"/>
                    </a:solidFill>
                    <a:effectLst/>
                    <a:latin typeface="Arial" panose="020B0604020202020204" pitchFamily="34" charset="0"/>
                    <a:ea typeface="Cambria" panose="02040503050406030204" pitchFamily="18" charset="0"/>
                    <a:cs typeface="Arial Unicode MS"/>
                  </a:rPr>
                  <a:t> or  </a:t>
                </a:r>
                <a14:m>
                  <m:oMath xmlns:m="http://schemas.openxmlformats.org/officeDocument/2006/math">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𝑃</m:t>
                    </m:r>
                  </m:oMath>
                </a14:m>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dirty="0">
                    <a:solidFill>
                      <a:srgbClr val="000000"/>
                    </a:solidFill>
                    <a:effectLst/>
                    <a:latin typeface="Arial" panose="020B0604020202020204" pitchFamily="34" charset="0"/>
                    <a:ea typeface="Cambria" panose="02040503050406030204" pitchFamily="18" charset="0"/>
                    <a:cs typeface="Arial Unicode MS"/>
                  </a:rPr>
                  <a:t>Or P=</a:t>
                </a:r>
                <a14:m>
                  <m:oMath xmlns:m="http://schemas.openxmlformats.org/officeDocument/2006/math">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oMath>
                </a14:m>
                <a:r>
                  <a:rPr lang="en-IN" dirty="0">
                    <a:solidFill>
                      <a:srgbClr val="000000"/>
                    </a:solidFill>
                    <a:effectLst/>
                    <a:latin typeface="Arial" panose="020B0604020202020204" pitchFamily="34" charset="0"/>
                    <a:ea typeface="Cambria" panose="02040503050406030204" pitchFamily="18" charset="0"/>
                    <a:cs typeface="Arial Unicode MS"/>
                  </a:rPr>
                  <a:t>……..(4)</a:t>
                </a:r>
                <a:endParaRPr lang="en-IN"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14:m>
                  <m:oMath xmlns:m="http://schemas.openxmlformats.org/officeDocument/2006/math">
                    <m:d>
                      <m:d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dPr>
                      <m:e>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e>
                    </m:d>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f>
                      <m:f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𝑃</m:t>
                        </m:r>
                      </m:num>
                      <m:den>
                        <m:sSub>
                          <m:sSubPr>
                            <m:ctrlP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den>
                    </m:f>
                    <m:r>
                      <a:rPr lang="en-IN"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𝜒</m:t>
                    </m:r>
                  </m:oMath>
                </a14:m>
                <a:endParaRPr lang="en-IN" dirty="0">
                  <a:effectLst/>
                  <a:latin typeface="Calibri" panose="020F0502020204030204" pitchFamily="34" charset="0"/>
                  <a:ea typeface="Calibri" panose="020F0502020204030204" pitchFamily="34" charset="0"/>
                  <a:cs typeface="Arial Unicode MS"/>
                </a:endParaRPr>
              </a:p>
              <a:p>
                <a:r>
                  <a:rPr lang="en-IN" dirty="0">
                    <a:solidFill>
                      <a:srgbClr val="000000"/>
                    </a:solidFill>
                    <a:effectLst/>
                    <a:latin typeface="Arial" panose="020B0604020202020204" pitchFamily="34" charset="0"/>
                    <a:ea typeface="Cambria" panose="02040503050406030204" pitchFamily="18" charset="0"/>
                  </a:rPr>
                  <a:t>Where </a:t>
                </a:r>
                <a14:m>
                  <m:oMath xmlns:m="http://schemas.openxmlformats.org/officeDocument/2006/math">
                    <m:r>
                      <a:rPr lang="en-IN"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𝜒</m:t>
                    </m:r>
                  </m:oMath>
                </a14:m>
                <a:r>
                  <a:rPr lang="en-IN" dirty="0">
                    <a:solidFill>
                      <a:srgbClr val="000000"/>
                    </a:solidFill>
                    <a:effectLst/>
                    <a:latin typeface="Arial" panose="020B0604020202020204" pitchFamily="34" charset="0"/>
                    <a:ea typeface="Cambria" panose="02040503050406030204" pitchFamily="18" charset="0"/>
                  </a:rPr>
                  <a:t> is the electric susceptibility of the dielectric medium. It doesn’t have any units. </a:t>
                </a:r>
                <a:endParaRPr lang="en-IN" dirty="0"/>
              </a:p>
            </p:txBody>
          </p:sp>
        </mc:Choice>
        <mc:Fallback>
          <p:sp>
            <p:nvSpPr>
              <p:cNvPr id="3" name="Content Placeholder 2">
                <a:extLst>
                  <a:ext uri="{FF2B5EF4-FFF2-40B4-BE49-F238E27FC236}">
                    <a16:creationId xmlns:a16="http://schemas.microsoft.com/office/drawing/2014/main" id="{F0EF8114-9758-0F71-783B-5E71D0C331A7}"/>
                  </a:ext>
                </a:extLst>
              </p:cNvPr>
              <p:cNvSpPr>
                <a:spLocks noGrp="1" noRot="1" noChangeAspect="1" noMove="1" noResize="1" noEditPoints="1" noAdjustHandles="1" noChangeArrowheads="1" noChangeShapeType="1" noTextEdit="1"/>
              </p:cNvSpPr>
              <p:nvPr>
                <p:ph idx="1"/>
              </p:nvPr>
            </p:nvSpPr>
            <p:spPr>
              <a:blipFill>
                <a:blip r:embed="rId2"/>
                <a:stretch>
                  <a:fillRect l="-1043" t="-980" r="-232" b="-140"/>
                </a:stretch>
              </a:blipFill>
            </p:spPr>
            <p:txBody>
              <a:bodyPr/>
              <a:lstStyle/>
              <a:p>
                <a:r>
                  <a:rPr lang="en-IN">
                    <a:noFill/>
                  </a:rPr>
                  <a:t> </a:t>
                </a:r>
              </a:p>
            </p:txBody>
          </p:sp>
        </mc:Fallback>
      </mc:AlternateContent>
    </p:spTree>
    <p:extLst>
      <p:ext uri="{BB962C8B-B14F-4D97-AF65-F5344CB8AC3E}">
        <p14:creationId xmlns:p14="http://schemas.microsoft.com/office/powerpoint/2010/main" val="2186874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B1F841-9AD7-2350-7819-B87F30B5FE03}"/>
              </a:ext>
            </a:extLst>
          </p:cNvPr>
          <p:cNvSpPr>
            <a:spLocks noGrp="1"/>
          </p:cNvSpPr>
          <p:nvPr>
            <p:ph idx="1"/>
          </p:nvPr>
        </p:nvSpPr>
        <p:spPr/>
        <p:txBody>
          <a:bodyPr/>
          <a:lstStyle/>
          <a:p>
            <a:pPr marR="0" indent="0">
              <a:lnSpc>
                <a:spcPct val="115000"/>
              </a:lnSpc>
              <a:spcBef>
                <a:spcPts val="0"/>
              </a:spcBef>
              <a:spcAft>
                <a:spcPts val="0"/>
              </a:spcAft>
              <a:buNone/>
            </a:pPr>
            <a:r>
              <a:rPr lang="en-IN" sz="1800" b="1" dirty="0">
                <a:solidFill>
                  <a:srgbClr val="000000"/>
                </a:solidFill>
                <a:effectLst/>
                <a:latin typeface="Arial" panose="020B0604020202020204" pitchFamily="34" charset="0"/>
                <a:ea typeface="Cambria" panose="02040503050406030204" pitchFamily="18" charset="0"/>
                <a:cs typeface="Arial Unicode MS"/>
              </a:rPr>
              <a:t> Internal fields or local field in liquids and solids</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The electric field which is seen by an atom or the total electric field at the atom site is called the internal field or local field. In gases ,the atoms are separated at a large distances and the interaction between the atoms can be neglected.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3792239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6DD17E-E5F6-8BB5-4DAE-1CE3884EBBB1}"/>
              </a:ext>
            </a:extLst>
          </p:cNvPr>
          <p:cNvSpPr>
            <a:spLocks noGrp="1"/>
          </p:cNvSpPr>
          <p:nvPr>
            <p:ph idx="1"/>
          </p:nvPr>
        </p:nvSpPr>
        <p:spPr/>
        <p:txBody>
          <a:bodyPr/>
          <a:lstStyle/>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When an external electric field E is applied , the intensity of electric field experienced by an atom in gaseous state is equal to the applied electric field E. In solids and liquids, atoms are arranged very closely which leads to strong interaction between them. So the internal field Ei of an atom is not equal to externally applied electric field E but equal to the sum of applied field and  the field due to other dipoles present in the material.</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Internal field Ei= E+ the field due to all other dipoles.</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3437472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B35808-1C5F-5671-AF66-3B4356B57F5E}"/>
                  </a:ext>
                </a:extLst>
              </p:cNvPr>
              <p:cNvSpPr>
                <a:spLocks noGrp="1"/>
              </p:cNvSpPr>
              <p:nvPr>
                <p:ph idx="1"/>
              </p:nvPr>
            </p:nvSpPr>
            <p:spPr/>
            <p:txBody>
              <a:bodyPr/>
              <a:lstStyle/>
              <a:p>
                <a:r>
                  <a:rPr lang="en-IN" sz="1800" dirty="0">
                    <a:solidFill>
                      <a:srgbClr val="000000"/>
                    </a:solidFill>
                    <a:effectLst/>
                    <a:latin typeface="Arial" panose="020B0604020202020204" pitchFamily="34" charset="0"/>
                    <a:ea typeface="Cambria" panose="02040503050406030204" pitchFamily="18" charset="0"/>
                    <a:cs typeface="Arial Unicode MS"/>
                  </a:rPr>
                  <a:t>To calculate the internal field seen by an atom, let us assume an electric dipole of length 2d and charge q,</a:t>
                </a:r>
                <a:r>
                  <a:rPr lang="en-IN" sz="1800" dirty="0">
                    <a:solidFill>
                      <a:srgbClr val="000000"/>
                    </a:solidFill>
                    <a:effectLst/>
                    <a:latin typeface="Arial" panose="020B0604020202020204" pitchFamily="34" charset="0"/>
                    <a:ea typeface="Calibri" panose="020F0502020204030204" pitchFamily="34" charset="0"/>
                    <a:cs typeface="Arial Unicode MS"/>
                  </a:rPr>
                  <a:t>  the field along the axis of the dipole at point O is the sum of the electric field due to +q and –q.</a:t>
                </a:r>
                <a:r>
                  <a:rPr lang="en-IN" sz="1800" dirty="0">
                    <a:solidFill>
                      <a:srgbClr val="000000"/>
                    </a:solidFill>
                    <a:effectLst/>
                    <a:latin typeface="Arial" panose="020B0604020202020204" pitchFamily="34" charset="0"/>
                    <a:ea typeface="Cambria" panose="020405030504060302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The electric field due to +q at point O is E</a:t>
                </a:r>
                <a:r>
                  <a:rPr lang="en-IN" sz="1800" baseline="-25000" dirty="0">
                    <a:solidFill>
                      <a:srgbClr val="000000"/>
                    </a:solidFill>
                    <a:effectLst/>
                    <a:latin typeface="Arial" panose="020B0604020202020204" pitchFamily="34" charset="0"/>
                    <a:ea typeface="Calibri" panose="020F0502020204030204" pitchFamily="34" charset="0"/>
                    <a:cs typeface="Arial Unicode MS"/>
                  </a:rPr>
                  <a:t>1</a:t>
                </a:r>
                <a:r>
                  <a:rPr lang="en-IN" sz="1800" dirty="0">
                    <a:solidFill>
                      <a:srgbClr val="000000"/>
                    </a:solidFill>
                    <a:effectLst/>
                    <a:latin typeface="Arial" panose="020B0604020202020204" pitchFamily="34" charset="0"/>
                    <a:ea typeface="Calibri" panose="020F0502020204030204" pitchFamily="34" charset="0"/>
                    <a:cs typeface="Arial Unicode MS"/>
                  </a:rPr>
                  <a:t>=</a:t>
                </a:r>
                <a14:m>
                  <m:oMath xmlns:m="http://schemas.openxmlformats.org/officeDocument/2006/math">
                    <m:f>
                      <m:f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𝒒</m:t>
                        </m:r>
                      </m:num>
                      <m:den>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𝟒</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𝝅</m:t>
                        </m:r>
                        <m:sSub>
                          <m:sSub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𝝐</m:t>
                            </m:r>
                          </m:e>
                          <m: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𝟎</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sub>
                        </m:s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den>
                    </m:f>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The electric field due to -q at point O is E</a:t>
                </a:r>
                <a:r>
                  <a:rPr lang="en-IN" sz="1800" baseline="-25000" dirty="0">
                    <a:solidFill>
                      <a:srgbClr val="000000"/>
                    </a:solidFill>
                    <a:effectLst/>
                    <a:latin typeface="Arial" panose="020B0604020202020204" pitchFamily="34" charset="0"/>
                    <a:ea typeface="Calibri" panose="020F0502020204030204" pitchFamily="34" charset="0"/>
                    <a:cs typeface="Arial Unicode MS"/>
                  </a:rPr>
                  <a:t>2</a:t>
                </a:r>
                <a:r>
                  <a:rPr lang="en-IN" sz="1800" dirty="0">
                    <a:solidFill>
                      <a:srgbClr val="000000"/>
                    </a:solidFill>
                    <a:effectLst/>
                    <a:latin typeface="Arial" panose="020B0604020202020204" pitchFamily="34" charset="0"/>
                    <a:ea typeface="Calibri" panose="020F0502020204030204" pitchFamily="34" charset="0"/>
                    <a:cs typeface="Arial Unicode MS"/>
                  </a:rPr>
                  <a:t>=</a:t>
                </a:r>
                <a14:m>
                  <m:oMath xmlns:m="http://schemas.openxmlformats.org/officeDocument/2006/math">
                    <m:f>
                      <m:f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𝒒</m:t>
                        </m:r>
                      </m:num>
                      <m:den>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𝟒</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𝝅</m:t>
                        </m:r>
                        <m:sSub>
                          <m:sSub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𝝐</m:t>
                            </m:r>
                          </m:e>
                          <m: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𝟎</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sub>
                        </m:s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den>
                    </m:f>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Electric field of dipole at O is E</a:t>
                </a:r>
                <a:r>
                  <a:rPr lang="en-IN" sz="1800" baseline="-25000" dirty="0">
                    <a:solidFill>
                      <a:srgbClr val="000000"/>
                    </a:solidFill>
                    <a:effectLst/>
                    <a:latin typeface="Arial" panose="020B0604020202020204" pitchFamily="34" charset="0"/>
                    <a:ea typeface="Calibri" panose="020F0502020204030204" pitchFamily="34" charset="0"/>
                    <a:cs typeface="Arial Unicode MS"/>
                  </a:rPr>
                  <a:t>O </a:t>
                </a:r>
                <a:r>
                  <a:rPr lang="en-IN" sz="1800" dirty="0">
                    <a:solidFill>
                      <a:srgbClr val="000000"/>
                    </a:solidFill>
                    <a:effectLst/>
                    <a:latin typeface="Arial" panose="020B0604020202020204" pitchFamily="34" charset="0"/>
                    <a:ea typeface="Calibri" panose="020F0502020204030204" pitchFamily="34" charset="0"/>
                    <a:cs typeface="Arial Unicode MS"/>
                  </a:rPr>
                  <a:t> = E</a:t>
                </a:r>
                <a:r>
                  <a:rPr lang="en-IN" sz="1800" baseline="-25000" dirty="0">
                    <a:solidFill>
                      <a:srgbClr val="000000"/>
                    </a:solidFill>
                    <a:effectLst/>
                    <a:latin typeface="Arial" panose="020B0604020202020204" pitchFamily="34" charset="0"/>
                    <a:ea typeface="Calibri" panose="020F0502020204030204" pitchFamily="34" charset="0"/>
                    <a:cs typeface="Arial Unicode MS"/>
                  </a:rPr>
                  <a:t>1 </a:t>
                </a:r>
                <a:r>
                  <a:rPr lang="en-IN" sz="1800" dirty="0">
                    <a:solidFill>
                      <a:srgbClr val="000000"/>
                    </a:solidFill>
                    <a:effectLst/>
                    <a:latin typeface="Arial" panose="020B0604020202020204" pitchFamily="34" charset="0"/>
                    <a:ea typeface="Calibri" panose="020F0502020204030204" pitchFamily="34" charset="0"/>
                    <a:cs typeface="Arial Unicode MS"/>
                  </a:rPr>
                  <a:t>- E</a:t>
                </a:r>
                <a:r>
                  <a:rPr lang="en-IN" sz="1800" baseline="-25000" dirty="0">
                    <a:solidFill>
                      <a:srgbClr val="000000"/>
                    </a:solidFill>
                    <a:effectLst/>
                    <a:latin typeface="Arial" panose="020B0604020202020204" pitchFamily="34" charset="0"/>
                    <a:ea typeface="Calibri" panose="020F0502020204030204" pitchFamily="34" charset="0"/>
                    <a:cs typeface="Arial Unicode MS"/>
                  </a:rPr>
                  <a:t>2</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baseline="-25000" dirty="0">
                    <a:solidFill>
                      <a:srgbClr val="000000"/>
                    </a:solidFill>
                    <a:effectLst/>
                    <a:latin typeface="Arial" panose="020B0604020202020204" pitchFamily="34" charset="0"/>
                    <a:ea typeface="Calibri" panose="020F0502020204030204" pitchFamily="34" charset="0"/>
                    <a:cs typeface="Arial Unicode MS"/>
                  </a:rPr>
                  <a:t>				=</a:t>
                </a:r>
                <a14:m>
                  <m:oMath xmlns:m="http://schemas.openxmlformats.org/officeDocument/2006/math">
                    <m:f>
                      <m:f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𝒒</m:t>
                        </m:r>
                      </m:num>
                      <m:den>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𝟒</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𝝅</m:t>
                        </m:r>
                        <m:sSub>
                          <m:sSub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𝝐</m:t>
                            </m:r>
                          </m:e>
                          <m: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𝟎</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sub>
                        </m:s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den>
                    </m:f>
                  </m:oMath>
                </a14:m>
                <a:r>
                  <a:rPr lang="en-IN" sz="1800" b="1" dirty="0">
                    <a:solidFill>
                      <a:srgbClr val="000000"/>
                    </a:solidFill>
                    <a:effectLst/>
                    <a:latin typeface="Arial" panose="020B0604020202020204" pitchFamily="34" charset="0"/>
                    <a:ea typeface="Calibri" panose="020F0502020204030204" pitchFamily="34" charset="0"/>
                    <a:cs typeface="Arial Unicode MS"/>
                  </a:rPr>
                  <a:t>   -  </a:t>
                </a:r>
                <a14:m>
                  <m:oMath xmlns:m="http://schemas.openxmlformats.org/officeDocument/2006/math">
                    <m:f>
                      <m:f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𝒒</m:t>
                        </m:r>
                      </m:num>
                      <m:den>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𝟒</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𝝅</m:t>
                        </m:r>
                        <m:sSub>
                          <m:sSub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𝝐</m:t>
                            </m:r>
                          </m:e>
                          <m: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𝟎</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sub>
                        </m:sSub>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den>
                    </m:f>
                  </m:oMath>
                </a14:m>
                <a:endParaRPr lang="en-IN" sz="1800" dirty="0">
                  <a:effectLst/>
                  <a:latin typeface="Calibri" panose="020F0502020204030204" pitchFamily="34" charset="0"/>
                  <a:ea typeface="Calibri" panose="020F0502020204030204" pitchFamily="34" charset="0"/>
                  <a:cs typeface="Arial Unicode MS"/>
                </a:endParaRPr>
              </a:p>
              <a:p>
                <a:pPr marL="1828800" marR="0" indent="45720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 =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2</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2</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𝑑𝑥</m:t>
                        </m:r>
                      </m:num>
                      <m:den>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a:t>
                </a:r>
                <a:endParaRPr lang="en-IN" sz="1800" dirty="0">
                  <a:effectLst/>
                  <a:latin typeface="Calibri" panose="020F0502020204030204" pitchFamily="34" charset="0"/>
                  <a:ea typeface="Calibri" panose="020F0502020204030204" pitchFamily="34" charset="0"/>
                  <a:cs typeface="Arial Unicode MS"/>
                </a:endParaRPr>
              </a:p>
              <a:p>
                <a:pPr marL="1828800" marR="0" indent="45720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Since </a:t>
                </a:r>
                <a14:m>
                  <m:oMath xmlns:m="http://schemas.openxmlformats.org/officeDocument/2006/math">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oMath>
                </a14:m>
                <a:r>
                  <a:rPr lang="en-IN" sz="1800" dirty="0">
                    <a:solidFill>
                      <a:srgbClr val="000000"/>
                    </a:solidFill>
                    <a:effectLst/>
                    <a:latin typeface="Arial" panose="020B0604020202020204" pitchFamily="34" charset="0"/>
                    <a:ea typeface="Cambria" panose="02040503050406030204" pitchFamily="18" charset="0"/>
                    <a:cs typeface="Arial Unicode MS"/>
                  </a:rPr>
                  <a:t> &gt;&gt;d, </a:t>
                </a:r>
                <a14:m>
                  <m:oMath xmlns:m="http://schemas.openxmlformats.org/officeDocument/2006/math">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oMath>
                </a14:m>
                <a:r>
                  <a:rPr lang="en-IN" sz="1800" b="1"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𝒅</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sup>
                    </m:sSup>
                  </m:oMath>
                </a14:m>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9CB35808-1C5F-5671-AF66-3B4356B57F5E}"/>
                  </a:ext>
                </a:extLst>
              </p:cNvPr>
              <p:cNvSpPr>
                <a:spLocks noGrp="1" noRot="1" noChangeAspect="1" noMove="1" noResize="1" noEditPoints="1" noAdjustHandles="1" noChangeArrowheads="1" noChangeShapeType="1" noTextEdit="1"/>
              </p:cNvSpPr>
              <p:nvPr>
                <p:ph idx="1"/>
              </p:nvPr>
            </p:nvSpPr>
            <p:spPr>
              <a:blipFill>
                <a:blip r:embed="rId2"/>
                <a:stretch>
                  <a:fillRect l="-406" t="-1261"/>
                </a:stretch>
              </a:blipFill>
            </p:spPr>
            <p:txBody>
              <a:bodyPr/>
              <a:lstStyle/>
              <a:p>
                <a:r>
                  <a:rPr lang="en-IN">
                    <a:noFill/>
                  </a:rPr>
                  <a:t> </a:t>
                </a:r>
              </a:p>
            </p:txBody>
          </p:sp>
        </mc:Fallback>
      </mc:AlternateContent>
    </p:spTree>
    <p:extLst>
      <p:ext uri="{BB962C8B-B14F-4D97-AF65-F5344CB8AC3E}">
        <p14:creationId xmlns:p14="http://schemas.microsoft.com/office/powerpoint/2010/main" val="20351376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6A4F575-8B76-66A6-EAF4-D6A9F70C8A6E}"/>
                  </a:ext>
                </a:extLst>
              </p:cNvPr>
              <p:cNvSpPr>
                <a:spLocks noGrp="1"/>
              </p:cNvSpPr>
              <p:nvPr>
                <p:ph idx="1"/>
              </p:nvPr>
            </p:nvSpPr>
            <p:spPr/>
            <p:txBody>
              <a:bodyPr/>
              <a:lstStyle/>
              <a:p>
                <a:pPr marL="457200" marR="0" indent="45720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E</a:t>
                </a:r>
                <a:r>
                  <a:rPr lang="en-IN" sz="1800" baseline="-25000" dirty="0">
                    <a:solidFill>
                      <a:srgbClr val="000000"/>
                    </a:solidFill>
                    <a:effectLst/>
                    <a:latin typeface="Arial" panose="020B0604020202020204" pitchFamily="34" charset="0"/>
                    <a:ea typeface="Calibri" panose="020F0502020204030204" pitchFamily="34" charset="0"/>
                    <a:cs typeface="Arial Unicode MS"/>
                  </a:rPr>
                  <a:t>O   </a:t>
                </a:r>
                <a:r>
                  <a:rPr lang="en-IN" sz="1800" dirty="0">
                    <a:solidFill>
                      <a:srgbClr val="000000"/>
                    </a:solidFill>
                    <a:effectLst/>
                    <a:latin typeface="Arial" panose="020B0604020202020204" pitchFamily="34" charset="0"/>
                    <a:ea typeface="Calibri" panose="020F0502020204030204" pitchFamily="34" charset="0"/>
                    <a:cs typeface="Arial Unicode MS"/>
                  </a:rPr>
                  <a:t>=</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2</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𝑞</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fPr>
                      <m:num>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2</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𝑑𝑥</m:t>
                        </m:r>
                      </m:num>
                      <m:den>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𝟒</m:t>
                            </m:r>
                          </m:sup>
                        </m:sSup>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a:t>
                </a:r>
                <a:endParaRPr lang="en-IN" sz="1800" dirty="0">
                  <a:effectLst/>
                  <a:latin typeface="Calibri" panose="020F0502020204030204" pitchFamily="34" charset="0"/>
                  <a:ea typeface="Calibri" panose="020F0502020204030204" pitchFamily="34" charset="0"/>
                  <a:cs typeface="Arial Unicode MS"/>
                </a:endParaRPr>
              </a:p>
              <a:p>
                <a:pPr marL="457200" marR="0" indent="45720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panose="020B0604020202020204" pitchFamily="34" charset="0"/>
                          </a:rPr>
                        </m:ctrlPr>
                      </m:fPr>
                      <m:num>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4</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𝑑𝑞𝑥</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𝟒</m:t>
                            </m:r>
                          </m:sup>
                        </m:sSup>
                      </m:den>
                    </m:f>
                  </m:oMath>
                </a14:m>
                <a:endParaRPr lang="en-IN" sz="1800" dirty="0">
                  <a:effectLst/>
                  <a:latin typeface="Calibri" panose="020F0502020204030204" pitchFamily="34" charset="0"/>
                  <a:ea typeface="Calibri" panose="020F0502020204030204" pitchFamily="34" charset="0"/>
                  <a:cs typeface="Arial Unicode MS"/>
                </a:endParaRPr>
              </a:p>
              <a:p>
                <a:pPr marL="457200" marR="0" indent="45720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panose="020B0604020202020204" pitchFamily="34" charset="0"/>
                          </a:rPr>
                        </m:ctrlPr>
                      </m:fPr>
                      <m:num>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𝒙</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Arial" panose="020B0604020202020204" pitchFamily="34" charset="0"/>
                    <a:ea typeface="Calibri" panose="020F0502020204030204" pitchFamily="34" charset="0"/>
                    <a:cs typeface="Arial Unicode MS"/>
                  </a:rPr>
                  <a:t>, since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𝑑𝑞</m:t>
                    </m:r>
                  </m:oMath>
                </a14:m>
                <a:r>
                  <a:rPr lang="en-IN" sz="1800" dirty="0">
                    <a:solidFill>
                      <a:srgbClr val="000000"/>
                    </a:solidFill>
                    <a:effectLst/>
                    <a:latin typeface="Arial" panose="020B0604020202020204" pitchFamily="34" charset="0"/>
                    <a:ea typeface="Calibri" panose="020F0502020204030204" pitchFamily="34" charset="0"/>
                    <a:cs typeface="Arial Unicode MS"/>
                  </a:rPr>
                  <a:t>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IN" sz="18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𝜇</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libri" panose="020F0502020204030204" pitchFamily="34"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B6A4F575-8B76-66A6-EAF4-D6A9F70C8A6E}"/>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401563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endParaRPr lang="en-IN" dirty="0"/>
          </a:p>
        </p:txBody>
      </p:sp>
      <p:sp>
        <p:nvSpPr>
          <p:cNvPr id="3" name="Content Placeholder 2"/>
          <p:cNvSpPr>
            <a:spLocks noGrp="1"/>
          </p:cNvSpPr>
          <p:nvPr>
            <p:ph idx="1"/>
          </p:nvPr>
        </p:nvSpPr>
        <p:spPr/>
        <p:txBody>
          <a:bodyPr>
            <a:normAutofit fontScale="92500" lnSpcReduction="20000"/>
          </a:bodyPr>
          <a:lstStyle/>
          <a:p>
            <a:pPr lvl="0"/>
            <a:r>
              <a:rPr lang="en-IN" b="1" dirty="0"/>
              <a:t>Capacitors:</a:t>
            </a:r>
            <a:r>
              <a:rPr lang="en-IN" dirty="0"/>
              <a:t> One of the primary applications of dielectrics is in capacitors, where they facilitate the storage of electrical charge..</a:t>
            </a:r>
          </a:p>
          <a:p>
            <a:pPr lvl="0"/>
            <a:r>
              <a:rPr lang="en-IN" b="1" dirty="0"/>
              <a:t>Insulation:</a:t>
            </a:r>
            <a:r>
              <a:rPr lang="en-IN" dirty="0"/>
              <a:t> Dielectrics act as electrical insulators in cables, transformers, and electrical equipment, preventing current leakage and ensuring safe operation.</a:t>
            </a:r>
          </a:p>
          <a:p>
            <a:pPr lvl="0"/>
            <a:r>
              <a:rPr lang="en-IN" b="1" dirty="0"/>
              <a:t>Electronics:</a:t>
            </a:r>
            <a:r>
              <a:rPr lang="en-IN" dirty="0"/>
              <a:t> dielectrics are used in integrated circuits (ICs) to insulate and separate conductive layers, in printed circuit boards (PCBs) as substrate materials, and in semiconductor devices to provide electrical isolation.</a:t>
            </a:r>
          </a:p>
          <a:p>
            <a:pPr lvl="0"/>
            <a:r>
              <a:rPr lang="en-IN" b="1" dirty="0"/>
              <a:t>Telecommunications:</a:t>
            </a:r>
            <a:r>
              <a:rPr lang="en-IN" dirty="0"/>
              <a:t> Dielectrics play a critical role in optical </a:t>
            </a:r>
            <a:r>
              <a:rPr lang="en-IN" dirty="0" err="1"/>
              <a:t>fibers</a:t>
            </a:r>
            <a:r>
              <a:rPr lang="en-IN" dirty="0"/>
              <a:t> and waveguides, guiding and transmitting electromagnetic waves with minimal loss.</a:t>
            </a:r>
          </a:p>
          <a:p>
            <a:pPr lvl="0"/>
            <a:r>
              <a:rPr lang="en-IN" b="1" dirty="0"/>
              <a:t>Medical Applications:</a:t>
            </a:r>
            <a:r>
              <a:rPr lang="en-IN" dirty="0"/>
              <a:t> Dielectrics are employed in medical devices and equipment such as MRI machines .</a:t>
            </a:r>
          </a:p>
          <a:p>
            <a:endParaRPr lang="en-IN" dirty="0"/>
          </a:p>
        </p:txBody>
      </p:sp>
    </p:spTree>
    <p:extLst>
      <p:ext uri="{BB962C8B-B14F-4D97-AF65-F5344CB8AC3E}">
        <p14:creationId xmlns:p14="http://schemas.microsoft.com/office/powerpoint/2010/main" val="4228617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C254D-1D2A-33D3-3D33-0DE0E381FF80}"/>
              </a:ext>
            </a:extLst>
          </p:cNvPr>
          <p:cNvSpPr>
            <a:spLocks noGrp="1"/>
          </p:cNvSpPr>
          <p:nvPr>
            <p:ph idx="1"/>
          </p:nvPr>
        </p:nvSpPr>
        <p:spPr/>
        <p:txBody>
          <a:bodyPr/>
          <a:lstStyle/>
          <a:p>
            <a:r>
              <a:rPr lang="en-IN" sz="1800" dirty="0">
                <a:solidFill>
                  <a:srgbClr val="000000"/>
                </a:solidFill>
                <a:effectLst/>
                <a:latin typeface="Arial" panose="020B0604020202020204" pitchFamily="34" charset="0"/>
                <a:ea typeface="Cambria" panose="02040503050406030204" pitchFamily="18" charset="0"/>
                <a:cs typeface="Arial Unicode MS"/>
              </a:rPr>
              <a:t>Consider an array of </a:t>
            </a:r>
            <a:r>
              <a:rPr lang="en-IN" sz="1800" dirty="0" err="1">
                <a:solidFill>
                  <a:srgbClr val="000000"/>
                </a:solidFill>
                <a:effectLst/>
                <a:latin typeface="Arial" panose="020B0604020202020204" pitchFamily="34" charset="0"/>
                <a:ea typeface="Cambria" panose="02040503050406030204" pitchFamily="18" charset="0"/>
                <a:cs typeface="Arial Unicode MS"/>
              </a:rPr>
              <a:t>equispaced</a:t>
            </a:r>
            <a:r>
              <a:rPr lang="en-IN" sz="1800" dirty="0">
                <a:solidFill>
                  <a:srgbClr val="000000"/>
                </a:solidFill>
                <a:effectLst/>
                <a:latin typeface="Arial" panose="020B0604020202020204" pitchFamily="34" charset="0"/>
                <a:ea typeface="Cambria" panose="02040503050406030204" pitchFamily="18" charset="0"/>
                <a:cs typeface="Arial Unicode MS"/>
              </a:rPr>
              <a:t> atomic dipoles separated by a distance ‘a’ as shown in figure 7.</a:t>
            </a:r>
            <a:r>
              <a:rPr lang="en-IN" sz="1800" dirty="0">
                <a:solidFill>
                  <a:srgbClr val="000000"/>
                </a:solidFill>
                <a:effectLst/>
                <a:latin typeface="Arial" panose="020B0604020202020204" pitchFamily="34" charset="0"/>
                <a:ea typeface="Calibri" panose="020F0502020204030204" pitchFamily="34" charset="0"/>
                <a:cs typeface="Arial Unicode MS"/>
              </a:rPr>
              <a:t> The all the atoms are similar, equally spaced and have induced electric dipole moment </a:t>
            </a:r>
            <a:r>
              <a:rPr lang="en-IN" sz="1800" dirty="0">
                <a:solidFill>
                  <a:srgbClr val="000000"/>
                </a:solidFill>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IN" sz="1800" dirty="0" err="1">
                <a:solidFill>
                  <a:srgbClr val="000000"/>
                </a:solidFill>
                <a:effectLst/>
                <a:latin typeface="Arial" panose="020B0604020202020204" pitchFamily="34" charset="0"/>
                <a:ea typeface="Calibri" panose="020F0502020204030204" pitchFamily="34" charset="0"/>
                <a:cs typeface="Arial Unicode MS"/>
              </a:rPr>
              <a:t>i</a:t>
            </a:r>
            <a:r>
              <a:rPr lang="en-IN" sz="1800" dirty="0">
                <a:solidFill>
                  <a:srgbClr val="000000"/>
                </a:solidFill>
                <a:effectLst/>
                <a:latin typeface="Arial" panose="020B0604020202020204" pitchFamily="34" charset="0"/>
                <a:ea typeface="Calibri" panose="020F0502020204030204" pitchFamily="34" charset="0"/>
                <a:cs typeface="Arial Unicode MS"/>
              </a:rPr>
              <a:t> in an applied electric field E. The electric field experienced at the atom X is the sum of electric fields of other dipoles and applied electric field E.</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3621586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FCAA26-1977-3AAA-574E-BAB17F9BE6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1035" y="731863"/>
            <a:ext cx="3734321" cy="1724266"/>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5F7215-29BF-F6AD-EB4E-80C95586B154}"/>
                  </a:ext>
                </a:extLst>
              </p:cNvPr>
              <p:cNvSpPr txBox="1"/>
              <p:nvPr/>
            </p:nvSpPr>
            <p:spPr>
              <a:xfrm>
                <a:off x="3048778" y="2228351"/>
                <a:ext cx="6097554" cy="2401298"/>
              </a:xfrm>
              <a:prstGeom prst="rect">
                <a:avLst/>
              </a:prstGeom>
              <a:noFill/>
            </p:spPr>
            <p:txBody>
              <a:bodyPr wrap="square">
                <a:spAutoFit/>
              </a:bodyPr>
              <a:lstStyle/>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The electric field at X  due to the induced dipole P and A which are at a distance a is</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P</a:t>
                </a: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A</a:t>
                </a:r>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The electric field at X  due to the induced dipole Q and B which are at a distance 2a is</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Q</a:t>
                </a: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B</a:t>
                </a:r>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24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endParaRPr lang="en-IN" sz="1800" dirty="0">
                  <a:effectLst/>
                  <a:latin typeface="Calibri" panose="020F0502020204030204" pitchFamily="34" charset="0"/>
                  <a:ea typeface="Calibri" panose="020F0502020204030204" pitchFamily="34" charset="0"/>
                  <a:cs typeface="Arial Unicode MS"/>
                </a:endParaRPr>
              </a:p>
            </p:txBody>
          </p:sp>
        </mc:Choice>
        <mc:Fallback xmlns="">
          <p:sp>
            <p:nvSpPr>
              <p:cNvPr id="6" name="TextBox 5">
                <a:extLst>
                  <a:ext uri="{FF2B5EF4-FFF2-40B4-BE49-F238E27FC236}">
                    <a16:creationId xmlns:a16="http://schemas.microsoft.com/office/drawing/2014/main" id="{175F7215-29BF-F6AD-EB4E-80C95586B154}"/>
                  </a:ext>
                </a:extLst>
              </p:cNvPr>
              <p:cNvSpPr txBox="1">
                <a:spLocks noRot="1" noChangeAspect="1" noMove="1" noResize="1" noEditPoints="1" noAdjustHandles="1" noChangeArrowheads="1" noChangeShapeType="1" noTextEdit="1"/>
              </p:cNvSpPr>
              <p:nvPr/>
            </p:nvSpPr>
            <p:spPr>
              <a:xfrm>
                <a:off x="3048778" y="2228351"/>
                <a:ext cx="6097554" cy="2401298"/>
              </a:xfrm>
              <a:prstGeom prst="rect">
                <a:avLst/>
              </a:prstGeom>
              <a:blipFill>
                <a:blip r:embed="rId3"/>
                <a:stretch>
                  <a:fillRect t="-509" b="-1781"/>
                </a:stretch>
              </a:blipFill>
            </p:spPr>
            <p:txBody>
              <a:bodyPr/>
              <a:lstStyle/>
              <a:p>
                <a:r>
                  <a:rPr lang="en-IN">
                    <a:noFill/>
                  </a:rPr>
                  <a:t> </a:t>
                </a:r>
              </a:p>
            </p:txBody>
          </p:sp>
        </mc:Fallback>
      </mc:AlternateContent>
    </p:spTree>
    <p:extLst>
      <p:ext uri="{BB962C8B-B14F-4D97-AF65-F5344CB8AC3E}">
        <p14:creationId xmlns:p14="http://schemas.microsoft.com/office/powerpoint/2010/main" val="416056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4F2A6C-83A7-F4D5-68AC-587D88110EE0}"/>
                  </a:ext>
                </a:extLst>
              </p:cNvPr>
              <p:cNvSpPr>
                <a:spLocks noGrp="1"/>
              </p:cNvSpPr>
              <p:nvPr>
                <p:ph idx="1"/>
              </p:nvPr>
            </p:nvSpPr>
            <p:spPr/>
            <p:txBody>
              <a:bodyPr>
                <a:normAutofit/>
              </a:bodyPr>
              <a:lstStyle/>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Therefore </a:t>
                </a:r>
                <a:r>
                  <a:rPr lang="en-IN" sz="1800" dirty="0" err="1">
                    <a:solidFill>
                      <a:srgbClr val="000000"/>
                    </a:solidFill>
                    <a:effectLst/>
                    <a:latin typeface="Calibri" panose="020F0502020204030204" pitchFamily="34" charset="0"/>
                    <a:ea typeface="Calibri" panose="020F0502020204030204" pitchFamily="34" charset="0"/>
                    <a:cs typeface="Arial Unicode MS"/>
                  </a:rPr>
                  <a:t>thel</a:t>
                </a:r>
                <a:r>
                  <a:rPr lang="en-IN" sz="1800" dirty="0">
                    <a:solidFill>
                      <a:srgbClr val="000000"/>
                    </a:solidFill>
                    <a:effectLst/>
                    <a:latin typeface="Calibri" panose="020F0502020204030204" pitchFamily="34" charset="0"/>
                    <a:ea typeface="Calibri" panose="020F0502020204030204" pitchFamily="34" charset="0"/>
                    <a:cs typeface="Arial Unicode MS"/>
                  </a:rPr>
                  <a:t> field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due to all other dipoles = 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P</a:t>
                </a: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A  </a:t>
                </a:r>
                <a:r>
                  <a:rPr lang="en-IN" sz="1800" dirty="0">
                    <a:solidFill>
                      <a:srgbClr val="000000"/>
                    </a:solidFill>
                    <a:effectLst/>
                    <a:latin typeface="Calibri" panose="020F0502020204030204" pitchFamily="34" charset="0"/>
                    <a:ea typeface="Calibri" panose="020F0502020204030204" pitchFamily="34" charset="0"/>
                    <a:cs typeface="Arial Unicode MS"/>
                  </a:rPr>
                  <a:t>+ 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Q</a:t>
                </a: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B </a:t>
                </a:r>
                <a:r>
                  <a:rPr lang="en-IN" sz="1800" dirty="0">
                    <a:solidFill>
                      <a:srgbClr val="000000"/>
                    </a:solidFill>
                    <a:effectLst/>
                    <a:latin typeface="Calibri" panose="020F0502020204030204" pitchFamily="34" charset="0"/>
                    <a:ea typeface="Calibri" panose="020F0502020204030204" pitchFamily="34" charset="0"/>
                    <a:cs typeface="Arial Unicode MS"/>
                  </a:rPr>
                  <a:t>+ 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R  </a:t>
                </a:r>
                <a:r>
                  <a:rPr lang="en-IN" sz="1800" dirty="0">
                    <a:solidFill>
                      <a:srgbClr val="000000"/>
                    </a:solidFill>
                    <a:effectLst/>
                    <a:latin typeface="Calibri" panose="020F0502020204030204" pitchFamily="34" charset="0"/>
                    <a:ea typeface="Calibri" panose="020F0502020204030204" pitchFamily="34" charset="0"/>
                    <a:cs typeface="Arial Unicode MS"/>
                  </a:rPr>
                  <a:t>+ 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C</a:t>
                </a:r>
                <a:r>
                  <a:rPr lang="en-IN" sz="1800" dirty="0">
                    <a:solidFill>
                      <a:srgbClr val="000000"/>
                    </a:solidFill>
                    <a:effectLst/>
                    <a:latin typeface="Calibri" panose="020F0502020204030204" pitchFamily="34" charset="0"/>
                    <a:ea typeface="Calibri" panose="020F0502020204030204" pitchFamily="34" charset="0"/>
                    <a:cs typeface="Arial Unicode MS"/>
                  </a:rPr>
                  <a:t>+………………</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Arial Unicode MS"/>
                  </a:rPr>
                  <a:t>					</a:t>
                </a:r>
                <a:r>
                  <a:rPr lang="en-IN" sz="1800" dirty="0">
                    <a:solidFill>
                      <a:srgbClr val="000000"/>
                    </a:solidFill>
                    <a:effectLst/>
                    <a:latin typeface="Calibri" panose="020F0502020204030204" pitchFamily="34" charset="0"/>
                    <a:ea typeface="Calibri" panose="020F0502020204030204" pitchFamily="34" charset="0"/>
                    <a:cs typeface="Arial Unicode MS"/>
                  </a:rPr>
                  <a:t>=</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Arial Unicode MS"/>
                  </a:rPr>
                  <a:t>					</a:t>
                </a:r>
                <a:r>
                  <a:rPr lang="en-IN" sz="1800" dirty="0">
                    <a:solidFill>
                      <a:srgbClr val="000000"/>
                    </a:solidFill>
                    <a:effectLst/>
                    <a:latin typeface="Calibri" panose="020F0502020204030204" pitchFamily="34" charset="0"/>
                    <a:ea typeface="Calibri" panose="020F0502020204030204" pitchFamily="34" charset="0"/>
                    <a:cs typeface="Arial Unicode MS"/>
                  </a:rPr>
                  <a:t>=</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4</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4</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𝟐</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4</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effectLst/>
                    <a:latin typeface="Calibri" panose="020F0502020204030204" pitchFamily="34" charset="0"/>
                    <a:ea typeface="Calibri" panose="020F0502020204030204" pitchFamily="34" charset="0"/>
                    <a:cs typeface="Arial Unicode MS"/>
                  </a:rPr>
                  <a:t>					</a:t>
                </a:r>
                <a:r>
                  <a:rPr lang="en-IN" sz="1800" dirty="0">
                    <a:solidFill>
                      <a:srgbClr val="000000"/>
                    </a:solidFill>
                    <a:effectLst/>
                    <a:latin typeface="Calibri" panose="020F0502020204030204" pitchFamily="34" charset="0"/>
                    <a:ea typeface="Calibri" panose="020F0502020204030204" pitchFamily="34" charset="0"/>
                    <a:cs typeface="Arial Unicode MS"/>
                  </a:rPr>
                  <a:t>=</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4</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4</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r>
                  <a:rPr lang="en-IN" sz="1800" dirty="0">
                    <a:solidFill>
                      <a:srgbClr val="000000"/>
                    </a:solidFill>
                    <a:effectLst/>
                    <a:latin typeface="Calibri" panose="020F0502020204030204" pitchFamily="34" charset="0"/>
                    <a:ea typeface="Calibri" panose="020F0502020204030204" pitchFamily="34" charset="0"/>
                    <a:cs typeface="Arial Unicode MS"/>
                  </a:rPr>
                  <a:t>(1+</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2</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3</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4</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5</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4C4F2A6C-83A7-F4D5-68AC-587D88110EE0}"/>
                  </a:ext>
                </a:extLst>
              </p:cNvPr>
              <p:cNvSpPr>
                <a:spLocks noGrp="1" noRot="1" noChangeAspect="1" noMove="1" noResize="1" noEditPoints="1" noAdjustHandles="1" noChangeArrowheads="1" noChangeShapeType="1" noTextEdit="1"/>
              </p:cNvSpPr>
              <p:nvPr>
                <p:ph idx="1"/>
              </p:nvPr>
            </p:nvSpPr>
            <p:spPr>
              <a:blipFill>
                <a:blip r:embed="rId2"/>
                <a:stretch>
                  <a:fillRect t="-140"/>
                </a:stretch>
              </a:blipFill>
            </p:spPr>
            <p:txBody>
              <a:bodyPr/>
              <a:lstStyle/>
              <a:p>
                <a:r>
                  <a:rPr lang="en-IN">
                    <a:noFill/>
                  </a:rPr>
                  <a:t> </a:t>
                </a:r>
              </a:p>
            </p:txBody>
          </p:sp>
        </mc:Fallback>
      </mc:AlternateContent>
    </p:spTree>
    <p:extLst>
      <p:ext uri="{BB962C8B-B14F-4D97-AF65-F5344CB8AC3E}">
        <p14:creationId xmlns:p14="http://schemas.microsoft.com/office/powerpoint/2010/main" val="19043203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9AFC1F-EEEF-B0A3-D6FD-A817D8B4A38D}"/>
                  </a:ext>
                </a:extLst>
              </p:cNvPr>
              <p:cNvSpPr>
                <a:spLocks noGrp="1"/>
              </p:cNvSpPr>
              <p:nvPr>
                <p:ph idx="1"/>
              </p:nvPr>
            </p:nvSpPr>
            <p:spPr/>
            <p:txBody>
              <a:bodyPr/>
              <a:lstStyle/>
              <a:p>
                <a:pPr marL="457200" marR="0">
                  <a:lnSpc>
                    <a:spcPct val="115000"/>
                  </a:lnSpc>
                  <a:spcBef>
                    <a:spcPts val="0"/>
                  </a:spcBef>
                  <a:spcAft>
                    <a:spcPts val="0"/>
                  </a:spcAft>
                </a:pPr>
                <a:r>
                  <a:rPr lang="en-IN" sz="1800" dirty="0">
                    <a:solidFill>
                      <a:srgbClr val="000000"/>
                    </a:solidFill>
                    <a:effectLst/>
                    <a:latin typeface="Calibri" panose="020F0502020204030204" pitchFamily="34" charset="0"/>
                    <a:ea typeface="Calibri" panose="020F0502020204030204" pitchFamily="34" charset="0"/>
                    <a:cs typeface="Arial Unicode MS"/>
                  </a:rPr>
                  <a:t>Where (1+</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2</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3</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4</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sSup>
                          <m:sSupPr>
                            <m:ctrlPr>
                              <a:rPr lang="en-IN" sz="1800" i="1">
                                <a:effectLst/>
                                <a:latin typeface="Cambria Math" panose="02040503050406030204" pitchFamily="18" charset="0"/>
                                <a:ea typeface="Calibri" panose="020F0502020204030204" pitchFamily="34" charset="0"/>
                                <a:cs typeface="Arial Unicode MS"/>
                              </a:rPr>
                            </m:ctrlPr>
                          </m:sSupPr>
                          <m:e>
                            <m:r>
                              <a:rPr lang="en-IN" sz="1800" i="1">
                                <a:solidFill>
                                  <a:srgbClr val="000000"/>
                                </a:solidFill>
                                <a:effectLst/>
                                <a:latin typeface="Cambria Math" panose="02040503050406030204" pitchFamily="18" charset="0"/>
                                <a:ea typeface="Calibri" panose="020F0502020204030204" pitchFamily="34" charset="0"/>
                                <a:cs typeface="Arial Unicode MS"/>
                              </a:rPr>
                              <m:t>5</m:t>
                            </m:r>
                          </m:e>
                          <m:sup>
                            <m:r>
                              <a:rPr lang="en-IN" sz="1800" i="1">
                                <a:solidFill>
                                  <a:srgbClr val="000000"/>
                                </a:solidFill>
                                <a:effectLst/>
                                <a:latin typeface="Cambria Math" panose="02040503050406030204" pitchFamily="18" charset="0"/>
                                <a:ea typeface="Calibri" panose="020F0502020204030204" pitchFamily="34" charset="0"/>
                                <a:cs typeface="Arial Unicode MS"/>
                              </a:rPr>
                              <m:t>3</m:t>
                            </m:r>
                          </m:sup>
                        </m:sSup>
                      </m:den>
                    </m:f>
                    <m:r>
                      <a:rPr lang="en-IN" sz="1800" i="1">
                        <a:solidFill>
                          <a:srgbClr val="000000"/>
                        </a:solidFill>
                        <a:effectLst/>
                        <a:latin typeface="Cambria Math" panose="02040503050406030204" pitchFamily="18" charset="0"/>
                        <a:ea typeface="Calibri" panose="020F0502020204030204" pitchFamily="34" charset="0"/>
                        <a:cs typeface="Arial Unicode MS"/>
                      </a:rPr>
                      <m:t>+……..)=1.2</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baseline="-25000" dirty="0">
                    <a:solidFill>
                      <a:srgbClr val="000000"/>
                    </a:solidFill>
                    <a:effectLst/>
                    <a:latin typeface="Arial" panose="020B0604020202020204" pitchFamily="34" charset="0"/>
                    <a:ea typeface="Cambria" panose="020405030504060302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Hence </a:t>
                </a:r>
                <a:r>
                  <a:rPr lang="en-IN" sz="1800" dirty="0">
                    <a:solidFill>
                      <a:srgbClr val="000000"/>
                    </a:solidFill>
                    <a:effectLst/>
                    <a:latin typeface="Calibri" panose="020F0502020204030204" pitchFamily="34" charset="0"/>
                    <a:ea typeface="Calibri" panose="020F0502020204030204" pitchFamily="34" charset="0"/>
                    <a:cs typeface="Arial Unicode MS"/>
                  </a:rPr>
                  <a:t>E</a:t>
                </a:r>
                <a:r>
                  <a:rPr lang="en-IN" sz="1800" baseline="-25000" dirty="0">
                    <a:solidFill>
                      <a:srgbClr val="000000"/>
                    </a:solidFill>
                    <a:effectLst/>
                    <a:latin typeface="Calibri" panose="020F0502020204030204" pitchFamily="34" charset="0"/>
                    <a:ea typeface="Calibri" panose="020F0502020204030204" pitchFamily="34" charset="0"/>
                    <a:cs typeface="Arial Unicode MS"/>
                  </a:rPr>
                  <a:t> =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E</a:t>
                </a:r>
                <a:r>
                  <a:rPr lang="en-IN" sz="1800" baseline="-25000" dirty="0">
                    <a:solidFill>
                      <a:srgbClr val="000000"/>
                    </a:solidFill>
                    <a:effectLst/>
                    <a:latin typeface="Arial" panose="020B0604020202020204" pitchFamily="34" charset="0"/>
                    <a:ea typeface="Cambria" panose="02040503050406030204" pitchFamily="18" charset="0"/>
                    <a:cs typeface="Arial Unicode MS"/>
                  </a:rPr>
                  <a:t>i</a:t>
                </a:r>
                <a:r>
                  <a:rPr lang="en-IN" sz="1800" dirty="0">
                    <a:solidFill>
                      <a:srgbClr val="000000"/>
                    </a:solidFill>
                    <a:effectLst/>
                    <a:latin typeface="Arial" panose="020B0604020202020204" pitchFamily="34" charset="0"/>
                    <a:ea typeface="Cambria" panose="02040503050406030204" pitchFamily="18" charset="0"/>
                    <a:cs typeface="Arial Unicode MS"/>
                  </a:rPr>
                  <a:t>= E+ the field due to all other dipoles</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	= E+</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1.2</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sSup>
                          <m:sSupPr>
                            <m:ctrlP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pPr>
                          <m:e>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𝒂</m:t>
                            </m:r>
                          </m:e>
                          <m:sup>
                            <m:r>
                              <a:rPr lang="en-IN" sz="1800" b="1"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𝟑</m:t>
                            </m:r>
                          </m:sup>
                        </m:sSup>
                      </m:den>
                    </m:f>
                  </m:oMath>
                </a14:m>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4D9AFC1F-EEEF-B0A3-D6FD-A817D8B4A38D}"/>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45299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E1F691-BA28-F9C0-370E-0C6C47FF8D8B}"/>
                  </a:ext>
                </a:extLst>
              </p:cNvPr>
              <p:cNvSpPr>
                <a:spLocks noGrp="1"/>
              </p:cNvSpPr>
              <p:nvPr>
                <p:ph idx="1"/>
              </p:nvPr>
            </p:nvSpPr>
            <p:spPr/>
            <p:txBody>
              <a:bodyPr/>
              <a:lstStyle/>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The local field in a three dimensional case would be very complicated and would depend upon crystal structure. In a three dimensional case (1/a</a:t>
                </a:r>
                <a:r>
                  <a:rPr lang="en-IN" sz="1800" baseline="30000" dirty="0">
                    <a:solidFill>
                      <a:srgbClr val="000000"/>
                    </a:solidFill>
                    <a:effectLst/>
                    <a:latin typeface="Arial" panose="020B0604020202020204" pitchFamily="34" charset="0"/>
                    <a:ea typeface="Cambria" panose="02040503050406030204" pitchFamily="18" charset="0"/>
                    <a:cs typeface="Arial Unicode MS"/>
                  </a:rPr>
                  <a:t>3 </a:t>
                </a:r>
                <a:r>
                  <a:rPr lang="en-IN" sz="1800" dirty="0">
                    <a:solidFill>
                      <a:srgbClr val="000000"/>
                    </a:solidFill>
                    <a:effectLst/>
                    <a:latin typeface="Arial" panose="020B0604020202020204" pitchFamily="34" charset="0"/>
                    <a:ea typeface="Cambria" panose="02040503050406030204" pitchFamily="18" charset="0"/>
                    <a:cs typeface="Arial Unicode MS"/>
                  </a:rPr>
                  <a:t>) may be replaced by N( number of atoms/unit volume) and </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1.2</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𝜋</m:t>
                        </m:r>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 by a constant </a:t>
                </a:r>
                <a:r>
                  <a:rPr lang="en-IN" sz="1800" dirty="0">
                    <a:solidFill>
                      <a:srgbClr val="000000"/>
                    </a:solidFill>
                    <a:effectLst/>
                    <a:latin typeface="Times New Roman" panose="02020603050405020304" pitchFamily="18" charset="0"/>
                    <a:ea typeface="Cambria" panose="02040503050406030204" pitchFamily="18" charset="0"/>
                    <a:cs typeface="Arial Unicode MS"/>
                  </a:rPr>
                  <a:t>γ known as internal field constant</a:t>
                </a:r>
                <a:r>
                  <a:rPr lang="en-IN" sz="1800" dirty="0">
                    <a:solidFill>
                      <a:srgbClr val="000000"/>
                    </a:solidFill>
                    <a:effectLst/>
                    <a:latin typeface="Arial" panose="020B0604020202020204" pitchFamily="34" charset="0"/>
                    <a:ea typeface="Cambria" panose="02040503050406030204" pitchFamily="18" charset="0"/>
                    <a:cs typeface="Arial Unicode MS"/>
                  </a:rPr>
                  <a:t>, which depends upon the type of the structure.</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For a cubic crystal </a:t>
                </a:r>
                <a:r>
                  <a:rPr lang="en-IN" sz="1800" dirty="0">
                    <a:solidFill>
                      <a:srgbClr val="000000"/>
                    </a:solidFill>
                    <a:effectLst/>
                    <a:latin typeface="Times New Roman" panose="02020603050405020304" pitchFamily="18" charset="0"/>
                    <a:ea typeface="Cambria" panose="02040503050406030204" pitchFamily="18" charset="0"/>
                    <a:cs typeface="Arial Unicode MS"/>
                  </a:rPr>
                  <a:t>γ=1/3</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So, </a:t>
                </a:r>
                <a:r>
                  <a:rPr lang="en-IN" sz="1800" dirty="0">
                    <a:solidFill>
                      <a:srgbClr val="000000"/>
                    </a:solidFill>
                    <a:effectLst/>
                    <a:latin typeface="Arial" panose="020B0604020202020204" pitchFamily="34" charset="0"/>
                    <a:ea typeface="Cambria" panose="02040503050406030204" pitchFamily="18" charset="0"/>
                    <a:cs typeface="Arial Unicode MS"/>
                  </a:rPr>
                  <a:t>E</a:t>
                </a:r>
                <a:r>
                  <a:rPr lang="en-IN" sz="1800" baseline="-25000" dirty="0">
                    <a:solidFill>
                      <a:srgbClr val="000000"/>
                    </a:solidFill>
                    <a:effectLst/>
                    <a:latin typeface="Arial" panose="020B0604020202020204" pitchFamily="34" charset="0"/>
                    <a:ea typeface="Cambria" panose="02040503050406030204" pitchFamily="18" charset="0"/>
                    <a:cs typeface="Arial Unicode MS"/>
                  </a:rPr>
                  <a:t>i</a:t>
                </a:r>
                <a:r>
                  <a:rPr lang="en-IN" sz="1800" dirty="0">
                    <a:solidFill>
                      <a:srgbClr val="000000"/>
                    </a:solidFill>
                    <a:effectLst/>
                    <a:latin typeface="Arial" panose="020B0604020202020204" pitchFamily="34" charset="0"/>
                    <a:ea typeface="Cambria" panose="02040503050406030204" pitchFamily="18" charset="0"/>
                    <a:cs typeface="Arial Unicode MS"/>
                  </a:rPr>
                  <a:t>= E+</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𝑁</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3</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 = E+</a:t>
                </a:r>
                <a14:m>
                  <m:oMath xmlns:m="http://schemas.openxmlformats.org/officeDocument/2006/math">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𝑃</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3</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 , since </a:t>
                </a:r>
                <a14:m>
                  <m:oMath xmlns:m="http://schemas.openxmlformats.org/officeDocument/2006/math">
                    <m:r>
                      <a:rPr lang="en-IN" sz="1800" i="1">
                        <a:solidFill>
                          <a:srgbClr val="000000"/>
                        </a:solidFill>
                        <a:effectLst/>
                        <a:latin typeface="Cambria Math" panose="02040503050406030204" pitchFamily="18" charset="0"/>
                        <a:ea typeface="Calibri" panose="020F0502020204030204" pitchFamily="34" charset="0"/>
                        <a:cs typeface="Arial Unicode MS"/>
                      </a:rPr>
                      <m:t>𝑁</m:t>
                    </m:r>
                    <m:r>
                      <a:rPr lang="en-IN" sz="1800" i="1">
                        <a:solidFill>
                          <a:srgbClr val="000000"/>
                        </a:solidFill>
                        <a:effectLst/>
                        <a:latin typeface="Cambria Math" panose="02040503050406030204" pitchFamily="18" charset="0"/>
                        <a:ea typeface="Calibri" panose="020F0502020204030204" pitchFamily="34" charset="0"/>
                        <a:cs typeface="Arial Unicode MS"/>
                      </a:rPr>
                      <m:t>𝜇</m:t>
                    </m:r>
                    <m:r>
                      <a:rPr lang="en-IN" sz="1800" i="1">
                        <a:solidFill>
                          <a:srgbClr val="000000"/>
                        </a:solidFill>
                        <a:effectLst/>
                        <a:latin typeface="Cambria Math" panose="02040503050406030204" pitchFamily="18" charset="0"/>
                        <a:ea typeface="Calibri" panose="020F0502020204030204" pitchFamily="34" charset="0"/>
                        <a:cs typeface="Arial Unicode MS"/>
                      </a:rPr>
                      <m:t>=</m:t>
                    </m:r>
                    <m:r>
                      <a:rPr lang="en-IN" sz="1800" i="1">
                        <a:solidFill>
                          <a:srgbClr val="000000"/>
                        </a:solidFill>
                        <a:effectLst/>
                        <a:latin typeface="Cambria Math" panose="02040503050406030204" pitchFamily="18" charset="0"/>
                        <a:ea typeface="Calibri" panose="020F0502020204030204" pitchFamily="34" charset="0"/>
                        <a:cs typeface="Arial Unicode MS"/>
                      </a:rPr>
                      <m:t>𝑃</m:t>
                    </m:r>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This was done by Lorentz, so this field is known as Lorentz field.</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2AE1F691-BA28-F9C0-370E-0C6C47FF8D8B}"/>
                  </a:ext>
                </a:extLst>
              </p:cNvPr>
              <p:cNvSpPr>
                <a:spLocks noGrp="1" noRot="1" noChangeAspect="1" noMove="1" noResize="1" noEditPoints="1" noAdjustHandles="1" noChangeArrowheads="1" noChangeShapeType="1" noTextEdit="1"/>
              </p:cNvSpPr>
              <p:nvPr>
                <p:ph idx="1"/>
              </p:nvPr>
            </p:nvSpPr>
            <p:spPr>
              <a:blipFill>
                <a:blip r:embed="rId2"/>
                <a:stretch>
                  <a:fillRect t="-280" r="-870"/>
                </a:stretch>
              </a:blipFill>
            </p:spPr>
            <p:txBody>
              <a:bodyPr/>
              <a:lstStyle/>
              <a:p>
                <a:r>
                  <a:rPr lang="en-IN">
                    <a:noFill/>
                  </a:rPr>
                  <a:t> </a:t>
                </a:r>
              </a:p>
            </p:txBody>
          </p:sp>
        </mc:Fallback>
      </mc:AlternateContent>
    </p:spTree>
    <p:extLst>
      <p:ext uri="{BB962C8B-B14F-4D97-AF65-F5344CB8AC3E}">
        <p14:creationId xmlns:p14="http://schemas.microsoft.com/office/powerpoint/2010/main" val="2070979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ADAE72-87B4-93EC-F37D-09BAC57893BA}"/>
              </a:ext>
            </a:extLst>
          </p:cNvPr>
          <p:cNvSpPr>
            <a:spLocks noGrp="1"/>
          </p:cNvSpPr>
          <p:nvPr>
            <p:ph idx="1"/>
          </p:nvPr>
        </p:nvSpPr>
        <p:spPr/>
        <p:txBody>
          <a:bodyPr/>
          <a:lstStyle/>
          <a:p>
            <a:pPr marL="457200" marR="0">
              <a:lnSpc>
                <a:spcPct val="115000"/>
              </a:lnSpc>
              <a:spcBef>
                <a:spcPts val="0"/>
              </a:spcBef>
              <a:spcAft>
                <a:spcPts val="0"/>
              </a:spcAft>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5.6 Clausius </a:t>
            </a:r>
            <a:r>
              <a:rPr lang="en-IN" sz="18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Mossotti</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Relation</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Clausius </a:t>
            </a:r>
            <a:r>
              <a:rPr lang="en-IN" sz="18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Mossotti</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relation relates  dielectric constant of an insulator to the polarizability of atoms  comprising it.</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We know that dipole moment of a single atom is proportional to the local field or internal field.</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1398062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5C90CA-FAAE-5311-82A3-9DC0E0E881F8}"/>
              </a:ext>
            </a:extLst>
          </p:cNvPr>
          <p:cNvSpPr>
            <a:spLocks noGrp="1"/>
          </p:cNvSpPr>
          <p:nvPr>
            <p:ph idx="1"/>
          </p:nvPr>
        </p:nvSpPr>
        <p:spPr/>
        <p:txBody>
          <a:bodyPr/>
          <a:lstStyle/>
          <a:p>
            <a:pPr marL="457200" marR="0">
              <a:lnSpc>
                <a:spcPct val="115000"/>
              </a:lnSpc>
              <a:spcBef>
                <a:spcPts val="0"/>
              </a:spcBef>
              <a:spcAft>
                <a:spcPts val="0"/>
              </a:spcAf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i.e., </a:t>
            </a:r>
            <a:r>
              <a:rPr lang="en-IN" sz="1800"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dipolemoment</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1800" dirty="0">
                <a:solidFill>
                  <a:srgbClr val="000000"/>
                </a:solidFill>
                <a:effectLst/>
                <a:latin typeface="Times New Roman" panose="02020603050405020304" pitchFamily="18" charset="0"/>
                <a:ea typeface="Cambria" panose="02040503050406030204" pitchFamily="18" charset="0"/>
                <a:cs typeface="Arial Unicode MS"/>
              </a:rPr>
              <a:t>α</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a:t>
            </a:r>
            <a:r>
              <a:rPr lang="en-IN" sz="1800" baseline="-25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……………………………….(1)</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where </a:t>
            </a:r>
            <a:r>
              <a:rPr lang="en-IN" sz="1800" dirty="0">
                <a:solidFill>
                  <a:srgbClr val="000000"/>
                </a:solidFill>
                <a:effectLst/>
                <a:latin typeface="Times New Roman" panose="02020603050405020304" pitchFamily="18" charset="0"/>
                <a:ea typeface="Cambria" panose="02040503050406030204" pitchFamily="18" charset="0"/>
                <a:cs typeface="Arial Unicode MS"/>
              </a:rPr>
              <a:t>α is the polarizability of the atom. </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The bulk polarisation, P=N α</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a:t>
            </a:r>
            <a:r>
              <a:rPr lang="en-IN" sz="1800" baseline="-25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a:t>
            </a:r>
            <a:r>
              <a:rPr lang="en-IN" sz="1800" dirty="0">
                <a:solidFill>
                  <a:srgbClr val="000000"/>
                </a:solidFill>
                <a:effectLst/>
                <a:latin typeface="Times New Roman" panose="02020603050405020304" pitchFamily="18" charset="0"/>
                <a:ea typeface="Cambria" panose="02040503050406030204" pitchFamily="18" charset="0"/>
                <a:cs typeface="Arial Unicode MS"/>
              </a:rPr>
              <a:t> …………………(2) where N is the number  atoms per unit volume and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E</a:t>
            </a:r>
            <a:r>
              <a:rPr lang="en-IN" sz="1800" baseline="-25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is the local field or internal field.</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17134739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51E390-7B2B-7368-23DB-EFA080016BD2}"/>
                  </a:ext>
                </a:extLst>
              </p:cNvPr>
              <p:cNvSpPr>
                <a:spLocks noGrp="1"/>
              </p:cNvSpPr>
              <p:nvPr>
                <p:ph idx="1"/>
              </p:nvPr>
            </p:nvSpPr>
            <p:spPr/>
            <p:txBody>
              <a:bodyPr/>
              <a:lstStyle/>
              <a:p>
                <a:pPr marL="457200" marR="0">
                  <a:lnSpc>
                    <a:spcPct val="115000"/>
                  </a:lnSpc>
                  <a:spcBef>
                    <a:spcPts val="0"/>
                  </a:spcBef>
                  <a:spcAft>
                    <a:spcPts val="0"/>
                  </a:spcAft>
                </a:pP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From equation (2),  </a:t>
                </a:r>
                <a:r>
                  <a:rPr lang="en-IN" sz="1800" dirty="0">
                    <a:solidFill>
                      <a:srgbClr val="000000"/>
                    </a:solidFill>
                    <a:effectLst/>
                    <a:latin typeface="Times New Roman" panose="02020603050405020304" pitchFamily="18" charset="0"/>
                    <a:ea typeface="Cambria" panose="02040503050406030204" pitchFamily="18" charset="0"/>
                    <a:cs typeface="Arial Unicode MS"/>
                  </a:rPr>
                  <a:t>α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𝑃</m:t>
                        </m:r>
                      </m:num>
                      <m:den>
                        <m:r>
                          <m:rPr>
                            <m:sty m:val="p"/>
                          </m:rPr>
                          <a:rPr lang="en-IN" sz="1800">
                            <a:solidFill>
                              <a:srgbClr val="000000"/>
                            </a:solidFill>
                            <a:effectLst/>
                            <a:latin typeface="Cambria Math" panose="02040503050406030204" pitchFamily="18" charset="0"/>
                            <a:ea typeface="Cambria" panose="02040503050406030204" pitchFamily="18" charset="0"/>
                            <a:cs typeface="Cambria" panose="02040503050406030204" pitchFamily="18" charset="0"/>
                          </a:rPr>
                          <m:t>NE</m:t>
                        </m:r>
                        <m:r>
                          <m:rPr>
                            <m:sty m:val="p"/>
                          </m:rPr>
                          <a:rPr lang="en-IN" sz="1800" baseline="-25000">
                            <a:solidFill>
                              <a:srgbClr val="000000"/>
                            </a:solidFill>
                            <a:effectLst/>
                            <a:latin typeface="Cambria Math" panose="02040503050406030204" pitchFamily="18" charset="0"/>
                            <a:ea typeface="Cambria" panose="02040503050406030204" pitchFamily="18" charset="0"/>
                            <a:cs typeface="Cambria" panose="02040503050406030204" pitchFamily="18" charset="0"/>
                          </a:rPr>
                          <m:t>i</m:t>
                        </m:r>
                      </m:den>
                    </m:f>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𝑃</m:t>
                        </m:r>
                      </m:num>
                      <m:den>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𝑁</m:t>
                        </m:r>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r>
                          <m:rPr>
                            <m:sty m:val="p"/>
                          </m:rP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E</m:t>
                        </m:r>
                        <m: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𝑃</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3</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r>
                          <a:rPr lang="en-IN" sz="1800" i="1">
                            <a:solidFill>
                              <a:srgbClr val="000000"/>
                            </a:solidFill>
                            <a:effectLst/>
                            <a:latin typeface="Cambria Math" panose="02040503050406030204" pitchFamily="18" charset="0"/>
                            <a:ea typeface="Calibri" panose="020F0502020204030204" pitchFamily="34" charset="0"/>
                            <a:cs typeface="Arial Unicode MS"/>
                          </a:rPr>
                          <m:t>)</m:t>
                        </m:r>
                      </m:den>
                    </m:f>
                  </m:oMath>
                </a14:m>
                <a:r>
                  <a:rPr lang="en-IN" sz="1800" dirty="0">
                    <a:solidFill>
                      <a:srgbClr val="000000"/>
                    </a:solidFill>
                    <a:effectLst/>
                    <a:latin typeface="Times New Roman" panose="02020603050405020304" pitchFamily="18" charset="0"/>
                    <a:ea typeface="Cambria" panose="02040503050406030204" pitchFamily="18" charset="0"/>
                    <a:cs typeface="Arial Unicode MS"/>
                  </a:rPr>
                  <a:t> ……………………(3)</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But we know that </a:t>
                </a:r>
                <a:r>
                  <a:rPr lang="en-IN" sz="1800" dirty="0">
                    <a:solidFill>
                      <a:srgbClr val="000000"/>
                    </a:solidFill>
                    <a:effectLst/>
                    <a:latin typeface="Arial" panose="020B0604020202020204" pitchFamily="34" charset="0"/>
                    <a:ea typeface="Cambria" panose="02040503050406030204" pitchFamily="18" charset="0"/>
                    <a:cs typeface="Arial Unicode MS"/>
                  </a:rPr>
                  <a:t>P=</a:t>
                </a:r>
                <a14:m>
                  <m:oMath xmlns:m="http://schemas.openxmlformats.org/officeDocument/2006/math">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𝐸</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oMath>
                </a14:m>
                <a:r>
                  <a:rPr lang="en-IN" sz="1800" dirty="0">
                    <a:solidFill>
                      <a:srgbClr val="000000"/>
                    </a:solidFill>
                    <a:effectLst/>
                    <a:latin typeface="Arial" panose="020B0604020202020204" pitchFamily="34" charset="0"/>
                    <a:ea typeface="Cambria" panose="02040503050406030204" pitchFamily="18" charset="0"/>
                    <a:cs typeface="Arial Unicode MS"/>
                  </a:rPr>
                  <a:t>…………………..(4)</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E=</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𝑃</m:t>
                        </m:r>
                      </m:num>
                      <m:den>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 ……………………………(5)</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Substitute </a:t>
                </a:r>
                <a:r>
                  <a:rPr lang="en-IN" sz="1800" dirty="0" err="1">
                    <a:solidFill>
                      <a:srgbClr val="000000"/>
                    </a:solidFill>
                    <a:effectLst/>
                    <a:latin typeface="Arial" panose="020B0604020202020204" pitchFamily="34" charset="0"/>
                    <a:ea typeface="Cambria" panose="02040503050406030204" pitchFamily="18" charset="0"/>
                    <a:cs typeface="Arial Unicode MS"/>
                  </a:rPr>
                  <a:t>eqn</a:t>
                </a:r>
                <a:r>
                  <a:rPr lang="en-IN" sz="1800" dirty="0">
                    <a:solidFill>
                      <a:srgbClr val="000000"/>
                    </a:solidFill>
                    <a:effectLst/>
                    <a:latin typeface="Arial" panose="020B0604020202020204" pitchFamily="34" charset="0"/>
                    <a:ea typeface="Cambria" panose="02040503050406030204" pitchFamily="18" charset="0"/>
                    <a:cs typeface="Arial Unicode MS"/>
                  </a:rPr>
                  <a:t> (5) in (3),  </a:t>
                </a:r>
                <a:r>
                  <a:rPr lang="en-IN" sz="1800" dirty="0">
                    <a:solidFill>
                      <a:srgbClr val="000000"/>
                    </a:solidFill>
                    <a:effectLst/>
                    <a:latin typeface="Times New Roman" panose="02020603050405020304" pitchFamily="18" charset="0"/>
                    <a:ea typeface="Cambria" panose="02040503050406030204" pitchFamily="18" charset="0"/>
                    <a:cs typeface="Arial Unicode MS"/>
                  </a:rPr>
                  <a:t>α =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𝑃</m:t>
                        </m:r>
                      </m:num>
                      <m:den>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𝑁</m:t>
                        </m:r>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𝑃</m:t>
                            </m:r>
                          </m:num>
                          <m:den>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den>
                        </m:f>
                        <m: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𝑃</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3</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𝜖</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r>
                          <a:rPr lang="en-IN" sz="1800" i="1">
                            <a:solidFill>
                              <a:srgbClr val="000000"/>
                            </a:solidFill>
                            <a:effectLst/>
                            <a:latin typeface="Cambria Math" panose="02040503050406030204" pitchFamily="18" charset="0"/>
                            <a:ea typeface="Calibri" panose="020F0502020204030204" pitchFamily="34" charset="0"/>
                            <a:cs typeface="Arial Unicode MS"/>
                          </a:rPr>
                          <m:t>)</m:t>
                        </m:r>
                      </m:den>
                    </m:f>
                  </m:oMath>
                </a14:m>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1E51E390-7B2B-7368-23DB-EFA080016BD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142704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DE52AC-B03D-3619-87D2-3EB9F93649F3}"/>
                  </a:ext>
                </a:extLst>
              </p:cNvPr>
              <p:cNvSpPr>
                <a:spLocks noGrp="1"/>
              </p:cNvSpPr>
              <p:nvPr>
                <p:ph idx="1"/>
              </p:nvPr>
            </p:nvSpPr>
            <p:spPr/>
            <p:txBody>
              <a:bodyPr/>
              <a:lstStyle/>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Or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m:rPr>
                            <m:sty m:val="p"/>
                          </m:rP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N</m:t>
                        </m:r>
                        <m:r>
                          <m:rPr>
                            <m:sty m:val="p"/>
                          </m:rPr>
                          <a:rPr lang="en-IN" sz="18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α</m:t>
                        </m:r>
                      </m:num>
                      <m:den>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Times New Roman" panose="02020603050405020304" pitchFamily="18" charset="0"/>
                    <a:ea typeface="Cambria" panose="02040503050406030204" pitchFamily="18" charset="0"/>
                    <a:cs typeface="Arial Unicode MS"/>
                  </a:rPr>
                  <a:t>=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num>
                      <m:den>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den>
                        </m:f>
                        <m: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f>
                          <m:fPr>
                            <m:ctrlPr>
                              <a:rPr lang="en-IN" sz="1800" i="1">
                                <a:effectLst/>
                                <a:latin typeface="Cambria Math" panose="02040503050406030204" pitchFamily="18" charset="0"/>
                                <a:ea typeface="Calibri" panose="020F0502020204030204" pitchFamily="34" charset="0"/>
                                <a:cs typeface="Arial Unicode MS"/>
                              </a:rPr>
                            </m:ctrlPr>
                          </m:fPr>
                          <m:num>
                            <m:r>
                              <a:rPr lang="en-IN" sz="1800" i="1">
                                <a:solidFill>
                                  <a:srgbClr val="000000"/>
                                </a:solidFill>
                                <a:effectLst/>
                                <a:latin typeface="Cambria Math" panose="02040503050406030204" pitchFamily="18" charset="0"/>
                                <a:ea typeface="Calibri" panose="020F0502020204030204" pitchFamily="34" charset="0"/>
                                <a:cs typeface="Arial Unicode MS"/>
                              </a:rPr>
                              <m:t>1</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3</m:t>
                            </m:r>
                          </m:den>
                        </m:f>
                        <m:r>
                          <a:rPr lang="en-IN" sz="1800" i="1">
                            <a:solidFill>
                              <a:srgbClr val="000000"/>
                            </a:solidFill>
                            <a:effectLst/>
                            <a:latin typeface="Cambria Math" panose="02040503050406030204" pitchFamily="18" charset="0"/>
                            <a:ea typeface="Calibri" panose="020F0502020204030204" pitchFamily="34" charset="0"/>
                            <a:cs typeface="Arial Unicode MS"/>
                          </a:rPr>
                          <m:t>)</m:t>
                        </m:r>
                      </m:den>
                    </m:f>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 Or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m:rPr>
                            <m:sty m:val="p"/>
                          </m:rP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N</m:t>
                        </m:r>
                        <m:r>
                          <m:rPr>
                            <m:sty m:val="p"/>
                          </m:rPr>
                          <a:rPr lang="en-IN" sz="18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α</m:t>
                        </m:r>
                      </m:num>
                      <m:den>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1</m:t>
                        </m:r>
                      </m:num>
                      <m:den>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+2)</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den>
                        </m:f>
                        <m: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 </m:t>
                        </m:r>
                      </m:den>
                    </m:f>
                  </m:oMath>
                </a14:m>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Arial" panose="020B0604020202020204" pitchFamily="34" charset="0"/>
                    <a:ea typeface="Cambria" panose="02040503050406030204" pitchFamily="18" charset="0"/>
                    <a:cs typeface="Arial Unicode MS"/>
                  </a:rPr>
                  <a:t>	</a:t>
                </a:r>
                <a14:m>
                  <m:oMath xmlns:m="http://schemas.openxmlformats.org/officeDocument/2006/math">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−1)</m:t>
                        </m:r>
                      </m:num>
                      <m:den>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𝑟</m:t>
                            </m:r>
                          </m:sub>
                        </m:s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+2)</m:t>
                        </m:r>
                      </m:den>
                    </m:f>
                    <m: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m:t>
                    </m:r>
                    <m:f>
                      <m:fPr>
                        <m:ctrlPr>
                          <a:rPr lang="en-IN" sz="1800" i="1">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ctrlPr>
                      </m:fPr>
                      <m:num>
                        <m:r>
                          <m:rPr>
                            <m:sty m:val="p"/>
                          </m:rPr>
                          <a:rPr lang="en-IN" sz="1800">
                            <a:solidFill>
                              <a:srgbClr val="000000"/>
                            </a:solidFill>
                            <a:effectLst/>
                            <a:latin typeface="Cambria Math" panose="02040503050406030204" pitchFamily="18" charset="0"/>
                            <a:ea typeface="Cambria" panose="02040503050406030204" pitchFamily="18" charset="0"/>
                            <a:cs typeface="Arial" panose="020B0604020202020204" pitchFamily="34" charset="0"/>
                          </a:rPr>
                          <m:t>N</m:t>
                        </m:r>
                        <m:r>
                          <m:rPr>
                            <m:sty m:val="p"/>
                          </m:rPr>
                          <a:rPr lang="en-IN" sz="1800">
                            <a:solidFill>
                              <a:srgbClr val="000000"/>
                            </a:solidFill>
                            <a:effectLst/>
                            <a:latin typeface="Cambria Math" panose="02040503050406030204" pitchFamily="18" charset="0"/>
                            <a:ea typeface="Cambria" panose="02040503050406030204" pitchFamily="18" charset="0"/>
                            <a:cs typeface="Times New Roman" panose="02020603050405020304" pitchFamily="18" charset="0"/>
                          </a:rPr>
                          <m:t>α</m:t>
                        </m:r>
                      </m:num>
                      <m:den>
                        <m:sSub>
                          <m:sSubPr>
                            <m:ctrlP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ctrlPr>
                          </m:sSubPr>
                          <m:e>
                            <m:r>
                              <a:rPr lang="en-US" sz="1800" b="0" i="1" smtClean="0">
                                <a:solidFill>
                                  <a:srgbClr val="000000"/>
                                </a:solidFill>
                                <a:effectLst/>
                                <a:latin typeface="Cambria Math" panose="02040503050406030204" pitchFamily="18" charset="0"/>
                                <a:ea typeface="Cambria" panose="02040503050406030204" pitchFamily="18" charset="0"/>
                                <a:cs typeface="Arial" panose="020B0604020202020204" pitchFamily="34" charset="0"/>
                              </a:rPr>
                              <m:t>3</m:t>
                            </m:r>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m:t>
                            </m:r>
                          </m:e>
                          <m:sub>
                            <m:r>
                              <a:rPr lang="en-IN" sz="1800" i="1">
                                <a:solidFill>
                                  <a:srgbClr val="000000"/>
                                </a:solidFill>
                                <a:effectLst/>
                                <a:latin typeface="Cambria Math" panose="02040503050406030204" pitchFamily="18" charset="0"/>
                                <a:ea typeface="Cambria" panose="02040503050406030204" pitchFamily="18" charset="0"/>
                                <a:cs typeface="Arial" panose="020B0604020202020204" pitchFamily="34" charset="0"/>
                              </a:rPr>
                              <m:t>0</m:t>
                            </m:r>
                          </m:sub>
                        </m:sSub>
                      </m:den>
                    </m:f>
                  </m:oMath>
                </a14:m>
                <a:r>
                  <a:rPr lang="en-IN" sz="1800" dirty="0">
                    <a:solidFill>
                      <a:srgbClr val="000000"/>
                    </a:solidFill>
                    <a:effectLst/>
                    <a:latin typeface="Arial" panose="020B0604020202020204" pitchFamily="34" charset="0"/>
                    <a:ea typeface="Cambria" panose="02040503050406030204" pitchFamily="18" charset="0"/>
                    <a:cs typeface="Arial Unicode MS"/>
                  </a:rPr>
                  <a:t> …………………………..(6)</a:t>
                </a:r>
                <a:endParaRPr lang="en-IN" sz="1800" dirty="0">
                  <a:effectLst/>
                  <a:latin typeface="Calibri" panose="020F0502020204030204" pitchFamily="34" charset="0"/>
                  <a:ea typeface="Calibri" panose="020F0502020204030204" pitchFamily="34" charset="0"/>
                  <a:cs typeface="Arial Unicode MS"/>
                </a:endParaRPr>
              </a:p>
              <a:p>
                <a:pPr marL="0" marR="0">
                  <a:lnSpc>
                    <a:spcPct val="115000"/>
                  </a:lnSpc>
                  <a:spcBef>
                    <a:spcPts val="0"/>
                  </a:spcBef>
                  <a:spcAft>
                    <a:spcPts val="0"/>
                  </a:spcAft>
                </a:pPr>
                <a:r>
                  <a:rPr lang="en-IN" sz="1800" dirty="0">
                    <a:effectLst/>
                    <a:latin typeface="Arial" panose="020B0604020202020204" pitchFamily="34" charset="0"/>
                    <a:ea typeface="Cambria" panose="020405030504060302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r>
                  <a:rPr lang="en-IN" sz="1800" dirty="0">
                    <a:solidFill>
                      <a:srgbClr val="000000"/>
                    </a:solidFill>
                    <a:effectLst/>
                    <a:latin typeface="Arial" panose="020B0604020202020204" pitchFamily="34" charset="0"/>
                    <a:ea typeface="Cambria" panose="02040503050406030204" pitchFamily="18" charset="0"/>
                    <a:cs typeface="Arial Unicode MS"/>
                  </a:rPr>
                  <a:t>This equation is known as </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Clausius </a:t>
                </a:r>
                <a:r>
                  <a:rPr lang="en-IN" sz="1800" b="1" dirty="0" err="1">
                    <a:solidFill>
                      <a:srgbClr val="000000"/>
                    </a:solidFill>
                    <a:effectLst/>
                    <a:latin typeface="Cambria" panose="02040503050406030204" pitchFamily="18" charset="0"/>
                    <a:ea typeface="Cambria" panose="02040503050406030204" pitchFamily="18" charset="0"/>
                    <a:cs typeface="Cambria" panose="02040503050406030204" pitchFamily="18" charset="0"/>
                  </a:rPr>
                  <a:t>Mossotti</a:t>
                </a: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Relation</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mc:Choice>
        <mc:Fallback xmlns="">
          <p:sp>
            <p:nvSpPr>
              <p:cNvPr id="3" name="Content Placeholder 2">
                <a:extLst>
                  <a:ext uri="{FF2B5EF4-FFF2-40B4-BE49-F238E27FC236}">
                    <a16:creationId xmlns:a16="http://schemas.microsoft.com/office/drawing/2014/main" id="{6CDE52AC-B03D-3619-87D2-3EB9F93649F3}"/>
                  </a:ext>
                </a:extLst>
              </p:cNvPr>
              <p:cNvSpPr>
                <a:spLocks noGrp="1" noRot="1" noChangeAspect="1" noMove="1" noResize="1" noEditPoints="1" noAdjustHandles="1" noChangeArrowheads="1" noChangeShapeType="1" noTextEdit="1"/>
              </p:cNvSpPr>
              <p:nvPr>
                <p:ph idx="1"/>
              </p:nvPr>
            </p:nvSpPr>
            <p:spPr>
              <a:blipFill>
                <a:blip r:embed="rId2"/>
                <a:stretch>
                  <a:fillRect l="-406"/>
                </a:stretch>
              </a:blipFill>
            </p:spPr>
            <p:txBody>
              <a:bodyPr/>
              <a:lstStyle/>
              <a:p>
                <a:r>
                  <a:rPr lang="en-IN">
                    <a:noFill/>
                  </a:rPr>
                  <a:t> </a:t>
                </a:r>
              </a:p>
            </p:txBody>
          </p:sp>
        </mc:Fallback>
      </mc:AlternateContent>
    </p:spTree>
    <p:extLst>
      <p:ext uri="{BB962C8B-B14F-4D97-AF65-F5344CB8AC3E}">
        <p14:creationId xmlns:p14="http://schemas.microsoft.com/office/powerpoint/2010/main" val="23977177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2F82E4-CA67-49CF-5D1E-A29F6012C38B}"/>
              </a:ext>
            </a:extLst>
          </p:cNvPr>
          <p:cNvSpPr>
            <a:spLocks noGrp="1"/>
          </p:cNvSpPr>
          <p:nvPr>
            <p:ph idx="1"/>
          </p:nvPr>
        </p:nvSpPr>
        <p:spPr/>
        <p:txBody>
          <a:bodyPr/>
          <a:lstStyle/>
          <a:p>
            <a:pPr marL="457200" marR="0">
              <a:lnSpc>
                <a:spcPct val="115000"/>
              </a:lnSpc>
              <a:spcBef>
                <a:spcPts val="0"/>
              </a:spcBef>
              <a:spcAft>
                <a:spcPts val="0"/>
              </a:spcAft>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Dielectric loss</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b="1"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	</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When a dielectric material is placed in an alternating electric field, some amount of electrical energy is absorbed by the medium, that is  a part of energy is wasted. This is due to the reversing of polarisation due to the presence of positive and negative field.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408543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Dielectric constant</a:t>
            </a:r>
            <a:br>
              <a:rPr lang="en-IN" dirty="0"/>
            </a:br>
            <a:endParaRPr lang="en-IN"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𝜖</m:t>
                        </m:r>
                      </m:e>
                      <m:sub>
                        <m:r>
                          <a:rPr lang="en-IN" i="1">
                            <a:latin typeface="Cambria Math" panose="02040503050406030204" pitchFamily="18" charset="0"/>
                          </a:rPr>
                          <m:t>𝑟</m:t>
                        </m:r>
                      </m:sub>
                    </m:sSub>
                    <m:r>
                      <a:rPr lang="en-IN" i="1">
                        <a:latin typeface="Cambria Math" panose="02040503050406030204" pitchFamily="18" charset="0"/>
                      </a:rPr>
                      <m:t>=</m:t>
                    </m:r>
                    <m:f>
                      <m:fPr>
                        <m:ctrlPr>
                          <a:rPr lang="en-IN" i="1">
                            <a:latin typeface="Cambria Math" panose="02040503050406030204" pitchFamily="18" charset="0"/>
                          </a:rPr>
                        </m:ctrlPr>
                      </m:fPr>
                      <m:num>
                        <m:r>
                          <a:rPr lang="en-IN" i="1">
                            <a:latin typeface="Cambria Math" panose="02040503050406030204" pitchFamily="18" charset="0"/>
                          </a:rPr>
                          <m:t>𝐶</m:t>
                        </m:r>
                      </m:num>
                      <m:den>
                        <m:sSub>
                          <m:sSubPr>
                            <m:ctrlPr>
                              <a:rPr lang="en-IN" i="1">
                                <a:latin typeface="Cambria Math" panose="02040503050406030204" pitchFamily="18" charset="0"/>
                              </a:rPr>
                            </m:ctrlPr>
                          </m:sSubPr>
                          <m:e>
                            <m:r>
                              <a:rPr lang="en-IN" i="1">
                                <a:latin typeface="Cambria Math" panose="02040503050406030204" pitchFamily="18" charset="0"/>
                              </a:rPr>
                              <m:t>𝐶</m:t>
                            </m:r>
                          </m:e>
                          <m:sub>
                            <m:r>
                              <a:rPr lang="en-IN" i="1">
                                <a:latin typeface="Cambria Math" panose="02040503050406030204" pitchFamily="18" charset="0"/>
                              </a:rPr>
                              <m:t>0</m:t>
                            </m:r>
                          </m:sub>
                        </m:sSub>
                      </m:den>
                    </m:f>
                  </m:oMath>
                </a14:m>
                <a:endParaRPr lang="en-IN" dirty="0"/>
              </a:p>
              <a:p>
                <a:r>
                  <a:rPr lang="en-IN" dirty="0"/>
                  <a:t>The dielectric constant of a material is the ratio of the capacitance of a given capacitor completely filled with that material to the capacitance of same  capacitor at vacuum.</a:t>
                </a:r>
              </a:p>
              <a:p>
                <a:r>
                  <a:rPr lang="en-IN" dirty="0"/>
                  <a:t> capacitance of a condenser without dielectric, C</a:t>
                </a:r>
                <a:r>
                  <a:rPr lang="en-IN" baseline="-25000" dirty="0"/>
                  <a:t>0</a:t>
                </a:r>
                <a:r>
                  <a:rPr lang="en-IN" dirty="0"/>
                  <a:t>=</a:t>
                </a:r>
                <a14:m>
                  <m:oMath xmlns:m="http://schemas.openxmlformats.org/officeDocument/2006/math">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𝜖</m:t>
                            </m:r>
                          </m:e>
                          <m:sub>
                            <m:r>
                              <a:rPr lang="en-IN" i="1">
                                <a:latin typeface="Cambria Math" panose="02040503050406030204" pitchFamily="18" charset="0"/>
                              </a:rPr>
                              <m:t>0</m:t>
                            </m:r>
                            <m:r>
                              <a:rPr lang="en-IN" i="1">
                                <a:latin typeface="Cambria Math" panose="02040503050406030204" pitchFamily="18" charset="0"/>
                              </a:rPr>
                              <m:t>𝐴</m:t>
                            </m:r>
                          </m:sub>
                        </m:sSub>
                      </m:num>
                      <m:den>
                        <m:r>
                          <a:rPr lang="en-IN" i="1">
                            <a:latin typeface="Cambria Math" panose="02040503050406030204" pitchFamily="18" charset="0"/>
                          </a:rPr>
                          <m:t>𝑑</m:t>
                        </m:r>
                      </m:den>
                    </m:f>
                  </m:oMath>
                </a14:m>
                <a:endParaRPr lang="en-IN" dirty="0"/>
              </a:p>
              <a:p>
                <a:r>
                  <a:rPr lang="en-IN" dirty="0"/>
                  <a:t>Capacitance of a condenser with dielectric, C=</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m:t>
                        </m:r>
                        <m:r>
                          <a:rPr lang="en-IN" i="1">
                            <a:latin typeface="Cambria Math" panose="02040503050406030204" pitchFamily="18" charset="0"/>
                          </a:rPr>
                          <m:t>𝐴</m:t>
                        </m:r>
                      </m:num>
                      <m:den>
                        <m:r>
                          <a:rPr lang="en-IN" i="1">
                            <a:latin typeface="Cambria Math" panose="02040503050406030204" pitchFamily="18" charset="0"/>
                          </a:rPr>
                          <m:t>𝑑</m:t>
                        </m:r>
                      </m:den>
                    </m:f>
                  </m:oMath>
                </a14:m>
                <a:endParaRPr lang="en-IN" dirty="0"/>
              </a:p>
              <a:p>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𝜖</m:t>
                        </m:r>
                      </m:e>
                      <m:sub>
                        <m:r>
                          <a:rPr lang="en-IN" i="1">
                            <a:latin typeface="Cambria Math" panose="02040503050406030204" pitchFamily="18" charset="0"/>
                          </a:rPr>
                          <m:t>𝑟</m:t>
                        </m:r>
                      </m:sub>
                    </m:sSub>
                    <m:r>
                      <a:rPr lang="en-IN" i="1">
                        <a:latin typeface="Cambria Math" panose="02040503050406030204" pitchFamily="18" charset="0"/>
                      </a:rPr>
                      <m:t>=</m:t>
                    </m:r>
                    <m:f>
                      <m:fPr>
                        <m:ctrlPr>
                          <a:rPr lang="en-IN" i="1">
                            <a:latin typeface="Cambria Math" panose="02040503050406030204" pitchFamily="18" charset="0"/>
                          </a:rPr>
                        </m:ctrlPr>
                      </m:fPr>
                      <m:num>
                        <m:r>
                          <m:rPr>
                            <m:sty m:val="p"/>
                          </m:rPr>
                          <a:rPr lang="en-IN">
                            <a:latin typeface="Cambria Math" panose="02040503050406030204" pitchFamily="18" charset="0"/>
                          </a:rPr>
                          <m:t>ϵ</m:t>
                        </m:r>
                      </m:num>
                      <m:den>
                        <m:sSub>
                          <m:sSubPr>
                            <m:ctrlPr>
                              <a:rPr lang="en-IN" i="1">
                                <a:latin typeface="Cambria Math" panose="02040503050406030204" pitchFamily="18" charset="0"/>
                              </a:rPr>
                            </m:ctrlPr>
                          </m:sSubPr>
                          <m:e>
                            <m:r>
                              <m:rPr>
                                <m:sty m:val="p"/>
                              </m:rPr>
                              <a:rPr lang="en-IN">
                                <a:latin typeface="Cambria Math" panose="02040503050406030204" pitchFamily="18" charset="0"/>
                              </a:rPr>
                              <m:t>ϵ</m:t>
                            </m:r>
                          </m:e>
                          <m:sub>
                            <m:r>
                              <a:rPr lang="en-IN">
                                <a:latin typeface="Cambria Math" panose="02040503050406030204" pitchFamily="18" charset="0"/>
                              </a:rPr>
                              <m:t>0</m:t>
                            </m:r>
                          </m:sub>
                        </m:sSub>
                      </m:den>
                    </m:f>
                  </m:oMath>
                </a14:m>
                <a:endParaRPr lang="en-IN" dirty="0"/>
              </a:p>
              <a:p>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a:stretch>
              </a:blipFill>
            </p:spPr>
            <p:txBody>
              <a:bodyPr/>
              <a:lstStyle/>
              <a:p>
                <a:r>
                  <a:rPr lang="en-IN">
                    <a:noFill/>
                  </a:rPr>
                  <a:t> </a:t>
                </a:r>
              </a:p>
            </p:txBody>
          </p:sp>
        </mc:Fallback>
      </mc:AlternateContent>
    </p:spTree>
    <p:extLst>
      <p:ext uri="{BB962C8B-B14F-4D97-AF65-F5344CB8AC3E}">
        <p14:creationId xmlns:p14="http://schemas.microsoft.com/office/powerpoint/2010/main" val="10287739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8CF835-28BD-98F9-1810-FAFDE7DFFA9A}"/>
              </a:ext>
            </a:extLst>
          </p:cNvPr>
          <p:cNvSpPr>
            <a:spLocks noGrp="1"/>
          </p:cNvSpPr>
          <p:nvPr>
            <p:ph idx="1"/>
          </p:nvPr>
        </p:nvSpPr>
        <p:spPr/>
        <p:txBody>
          <a:bodyPr/>
          <a:lstStyle/>
          <a:p>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Dielectric power loss , P= jV</a:t>
            </a:r>
            <a:r>
              <a:rPr lang="en-IN" sz="1800" baseline="300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2</a:t>
            </a:r>
            <a:r>
              <a:rPr lang="en-IN" sz="1800" dirty="0">
                <a:solidFill>
                  <a:srgbClr val="000000"/>
                </a:solidFill>
                <a:effectLst/>
                <a:latin typeface="Times New Roman" panose="02020603050405020304" pitchFamily="18" charset="0"/>
                <a:ea typeface="Cambria" panose="02040503050406030204" pitchFamily="18" charset="0"/>
                <a:cs typeface="Arial Unicode MS"/>
              </a:rPr>
              <a:t>ω</a:t>
            </a:r>
            <a:r>
              <a:rPr lang="en-IN" sz="1800" dirty="0">
                <a:solidFill>
                  <a:srgbClr val="000000"/>
                </a:solidFill>
                <a:effectLst/>
                <a:latin typeface="Cambria" panose="02040503050406030204" pitchFamily="18" charset="0"/>
                <a:ea typeface="Cambria" panose="02040503050406030204" pitchFamily="18" charset="0"/>
                <a:cs typeface="Cambria" panose="02040503050406030204" pitchFamily="18" charset="0"/>
              </a:rPr>
              <a:t>Ctan</a:t>
            </a:r>
            <a:r>
              <a:rPr lang="en-IN" sz="1800" dirty="0">
                <a:solidFill>
                  <a:srgbClr val="000000"/>
                </a:solidFill>
                <a:effectLst/>
                <a:latin typeface="Times New Roman" panose="02020603050405020304" pitchFamily="18" charset="0"/>
                <a:ea typeface="Cambria" panose="02040503050406030204" pitchFamily="18" charset="0"/>
                <a:cs typeface="Arial Unicode MS"/>
              </a:rPr>
              <a:t>Φ, where C is the capacitance of the dielectric and V is the voltage applied to it at a frequency f,  tan Φ is the power factor of the dielectric. That is, the power loss depends on the power factor tan Φ of the dielectric, since V, </a:t>
            </a:r>
            <a:r>
              <a:rPr lang="en-IN" sz="1800" dirty="0" err="1">
                <a:solidFill>
                  <a:srgbClr val="000000"/>
                </a:solidFill>
                <a:effectLst/>
                <a:latin typeface="Times New Roman" panose="02020603050405020304" pitchFamily="18" charset="0"/>
                <a:ea typeface="Cambria" panose="02040503050406030204" pitchFamily="18" charset="0"/>
                <a:cs typeface="Arial Unicode MS"/>
              </a:rPr>
              <a:t>ω,and</a:t>
            </a:r>
            <a:r>
              <a:rPr lang="en-IN" sz="1800" dirty="0">
                <a:solidFill>
                  <a:srgbClr val="000000"/>
                </a:solidFill>
                <a:effectLst/>
                <a:latin typeface="Times New Roman" panose="02020603050405020304" pitchFamily="18" charset="0"/>
                <a:ea typeface="Cambria" panose="02040503050406030204" pitchFamily="18" charset="0"/>
                <a:cs typeface="Arial Unicode MS"/>
              </a:rPr>
              <a:t> C are kept constant.</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54448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524BF8-D93E-6165-7742-10BAA9502BB3}"/>
              </a:ext>
            </a:extLst>
          </p:cNvPr>
          <p:cNvSpPr>
            <a:spLocks noGrp="1"/>
          </p:cNvSpPr>
          <p:nvPr>
            <p:ph idx="1"/>
          </p:nvPr>
        </p:nvSpPr>
        <p:spPr/>
        <p:txBody>
          <a:bodyPr/>
          <a:lstStyle/>
          <a:p>
            <a:pPr marL="457200" marR="0">
              <a:lnSpc>
                <a:spcPct val="115000"/>
              </a:lnSpc>
              <a:spcBef>
                <a:spcPts val="0"/>
              </a:spcBef>
              <a:spcAft>
                <a:spcPts val="0"/>
              </a:spcAft>
            </a:pPr>
            <a:r>
              <a:rPr lang="en-IN" sz="1800" b="1" dirty="0">
                <a:solidFill>
                  <a:srgbClr val="000000"/>
                </a:solidFill>
                <a:effectLst/>
                <a:latin typeface="Times New Roman" panose="02020603050405020304" pitchFamily="18" charset="0"/>
                <a:ea typeface="Cambria" panose="02040503050406030204" pitchFamily="18" charset="0"/>
                <a:cs typeface="Arial Unicode MS"/>
              </a:rPr>
              <a:t>Dielectric breakdown</a:t>
            </a:r>
            <a:endParaRPr lang="en-IN" sz="18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	When a voltage is applied to a dielectric material it can withstand </a:t>
            </a:r>
            <a:r>
              <a:rPr lang="en-IN" sz="1800" dirty="0" err="1">
                <a:solidFill>
                  <a:srgbClr val="000000"/>
                </a:solidFill>
                <a:effectLst/>
                <a:latin typeface="Times New Roman" panose="02020603050405020304" pitchFamily="18" charset="0"/>
                <a:ea typeface="Cambria" panose="02040503050406030204" pitchFamily="18" charset="0"/>
                <a:cs typeface="Arial Unicode MS"/>
              </a:rPr>
              <a:t>upto</a:t>
            </a:r>
            <a:r>
              <a:rPr lang="en-IN" sz="1800" dirty="0">
                <a:solidFill>
                  <a:srgbClr val="000000"/>
                </a:solidFill>
                <a:effectLst/>
                <a:latin typeface="Times New Roman" panose="02020603050405020304" pitchFamily="18" charset="0"/>
                <a:ea typeface="Cambria" panose="02040503050406030204" pitchFamily="18" charset="0"/>
                <a:cs typeface="Arial Unicode MS"/>
              </a:rPr>
              <a:t> a maximum field intensity, beyond which damage occurs , that results in breakdown. This phenomenon in which the dielectric material fails to resist large applied voltage is known as dielectric breakdown and the corresponding voltage is known as breakdown voltage. The different types of dielectric break down are given below.</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889672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125C9C-7A5E-F57A-000A-E8340E7D8B8F}"/>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Intrinsic breakdown</a:t>
            </a:r>
            <a:endParaRPr lang="en-IN" sz="18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Thermal breakdown</a:t>
            </a:r>
            <a:endParaRPr lang="en-IN" sz="18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Discharge breakdown</a:t>
            </a:r>
            <a:endParaRPr lang="en-IN" sz="18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Electro chemical breakdown</a:t>
            </a:r>
            <a:endParaRPr lang="en-IN" sz="18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Defect break down</a:t>
            </a:r>
            <a:endParaRPr lang="en-IN" sz="1800" dirty="0">
              <a:effectLst/>
              <a:latin typeface="Calibri" panose="020F0502020204030204" pitchFamily="34" charset="0"/>
              <a:ea typeface="Calibri" panose="020F0502020204030204" pitchFamily="34" charset="0"/>
              <a:cs typeface="Arial Unicode MS"/>
            </a:endParaRPr>
          </a:p>
          <a:p>
            <a:pPr marL="11430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1604103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24BC57-9C4A-C4DF-9CF2-68610E387D28}"/>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Intrinsic breakdown</a:t>
            </a:r>
            <a:endParaRPr lang="en-IN" sz="1800" dirty="0">
              <a:effectLst/>
              <a:latin typeface="Calibri" panose="020F0502020204030204" pitchFamily="34" charset="0"/>
              <a:ea typeface="Calibri" panose="020F0502020204030204" pitchFamily="34" charset="0"/>
              <a:cs typeface="Arial Unicode MS"/>
            </a:endParaRPr>
          </a:p>
          <a:p>
            <a:pPr marL="11430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	In a pure dielectric , valance band is separated from conduction band with a very large band gap, so the electrons cannot cross the band gap to reach the conduction band . If it is subjected to a large amount of electric field , the valance electrons acquire sufficient amount of energy so that they can cross the energy gap. This produce large current, which causes the dielectric material to undergo a breakdown.</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1132627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0BB0B-0C86-3111-D273-72823086BFE3}"/>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Thermal breakdown</a:t>
            </a:r>
            <a:endParaRPr lang="en-IN" sz="1800" dirty="0">
              <a:effectLst/>
              <a:latin typeface="Calibri" panose="020F0502020204030204" pitchFamily="34" charset="0"/>
              <a:ea typeface="Calibri" panose="020F0502020204030204" pitchFamily="34" charset="0"/>
              <a:cs typeface="Arial Unicode MS"/>
            </a:endParaRPr>
          </a:p>
          <a:p>
            <a:pPr marL="18288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Thermal breakdown is the breakdown due to the heat generated in the dielectric material when an  electric field is applied. In certain cases the amount of heat generated is very high compared to the heat dissipated and this excess of heat may produce dielectric breakdown. This type of breakdown is called thermal breakdown.</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788985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F8EAA3-7C8F-DBD2-1C42-07A32105DE8E}"/>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Electro chemical breakdown</a:t>
            </a:r>
            <a:endParaRPr lang="en-IN" sz="1800" dirty="0">
              <a:effectLst/>
              <a:latin typeface="Calibri" panose="020F0502020204030204" pitchFamily="34" charset="0"/>
              <a:ea typeface="Calibri" panose="020F0502020204030204" pitchFamily="34" charset="0"/>
              <a:cs typeface="Arial Unicode MS"/>
            </a:endParaRPr>
          </a:p>
          <a:p>
            <a:pPr marL="22860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Electrochemical breakdown is closely related with thermal breakdown. Due to the effect of temperature, mobility of ions increases , hence electrochemical reaction will takes place, which results in leakage current . This decreases the insulation resistance and this will result in dielectric breakdown.</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5687368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287564-AA35-44E5-2B6F-105C1CE9E238}"/>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Discharge breakdown</a:t>
            </a:r>
            <a:endParaRPr lang="en-IN" sz="1800" dirty="0">
              <a:effectLst/>
              <a:latin typeface="Calibri" panose="020F0502020204030204" pitchFamily="34" charset="0"/>
              <a:ea typeface="Calibri" panose="020F0502020204030204" pitchFamily="34" charset="0"/>
              <a:cs typeface="Arial Unicode MS"/>
            </a:endParaRPr>
          </a:p>
          <a:p>
            <a:r>
              <a:rPr lang="en-IN" sz="1800" dirty="0">
                <a:solidFill>
                  <a:srgbClr val="000000"/>
                </a:solidFill>
                <a:effectLst/>
                <a:latin typeface="Times New Roman" panose="02020603050405020304" pitchFamily="18" charset="0"/>
                <a:ea typeface="Cambria" panose="02040503050406030204" pitchFamily="18" charset="0"/>
              </a:rPr>
              <a:t>It is due to the presence of gas or liquid filled cavities or voids within the dielectric </a:t>
            </a:r>
            <a:r>
              <a:rPr lang="en-IN" sz="1800" dirty="0" err="1">
                <a:solidFill>
                  <a:srgbClr val="000000"/>
                </a:solidFill>
                <a:effectLst/>
                <a:latin typeface="Times New Roman" panose="02020603050405020304" pitchFamily="18" charset="0"/>
                <a:ea typeface="Cambria" panose="02040503050406030204" pitchFamily="18" charset="0"/>
              </a:rPr>
              <a:t>material.If</a:t>
            </a:r>
            <a:r>
              <a:rPr lang="en-IN" sz="1800" dirty="0">
                <a:solidFill>
                  <a:srgbClr val="000000"/>
                </a:solidFill>
                <a:effectLst/>
                <a:latin typeface="Times New Roman" panose="02020603050405020304" pitchFamily="18" charset="0"/>
                <a:ea typeface="Cambria" panose="02040503050406030204" pitchFamily="18" charset="0"/>
              </a:rPr>
              <a:t> these materials are subjected to high voltage it get ionised and they produce ionisation current . This large ionisation current may produce dielectric breakdown and is known as discharge breakdown</a:t>
            </a:r>
            <a:endParaRPr lang="en-IN" dirty="0"/>
          </a:p>
        </p:txBody>
      </p:sp>
    </p:spTree>
    <p:extLst>
      <p:ext uri="{BB962C8B-B14F-4D97-AF65-F5344CB8AC3E}">
        <p14:creationId xmlns:p14="http://schemas.microsoft.com/office/powerpoint/2010/main" val="31606433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94F4A9-F6FC-F6E5-F76A-77F379137674}"/>
              </a:ext>
            </a:extLst>
          </p:cNvPr>
          <p:cNvSpPr>
            <a:spLocks noGrp="1"/>
          </p:cNvSpPr>
          <p:nvPr>
            <p:ph idx="1"/>
          </p:nvPr>
        </p:nvSpPr>
        <p:spPr/>
        <p:txBody>
          <a:bodyPr/>
          <a:lstStyle/>
          <a:p>
            <a:pPr marL="342900" marR="0" lvl="0" indent="-342900">
              <a:lnSpc>
                <a:spcPct val="115000"/>
              </a:lnSpc>
              <a:spcBef>
                <a:spcPts val="0"/>
              </a:spcBef>
              <a:spcAft>
                <a:spcPts val="0"/>
              </a:spcAft>
              <a:buFont typeface="+mj-lt"/>
              <a:buAutoNum type="romanLcParenBoth"/>
            </a:pPr>
            <a:r>
              <a:rPr lang="en-IN" sz="1800" dirty="0">
                <a:solidFill>
                  <a:srgbClr val="000000"/>
                </a:solidFill>
                <a:effectLst/>
                <a:latin typeface="Times New Roman" panose="02020603050405020304" pitchFamily="18" charset="0"/>
                <a:ea typeface="Cambria" panose="02040503050406030204" pitchFamily="18" charset="0"/>
                <a:cs typeface="Arial Unicode MS"/>
              </a:rPr>
              <a:t>Defect breakdown</a:t>
            </a:r>
            <a:endParaRPr lang="en-IN" sz="1800" dirty="0">
              <a:effectLst/>
              <a:latin typeface="Calibri" panose="020F0502020204030204" pitchFamily="34" charset="0"/>
              <a:ea typeface="Calibri" panose="020F0502020204030204" pitchFamily="34" charset="0"/>
              <a:cs typeface="Arial Unicode MS"/>
            </a:endParaRPr>
          </a:p>
          <a:p>
            <a:pPr marL="2286000" marR="0">
              <a:lnSpc>
                <a:spcPct val="115000"/>
              </a:lnSpc>
              <a:spcBef>
                <a:spcPts val="0"/>
              </a:spcBef>
              <a:spcAft>
                <a:spcPts val="0"/>
              </a:spcAft>
            </a:pPr>
            <a:r>
              <a:rPr lang="en-IN" sz="1800" dirty="0">
                <a:solidFill>
                  <a:srgbClr val="000000"/>
                </a:solidFill>
                <a:effectLst/>
                <a:latin typeface="Times New Roman" panose="02020603050405020304" pitchFamily="18" charset="0"/>
                <a:ea typeface="Cambria" panose="02040503050406030204" pitchFamily="18" charset="0"/>
                <a:cs typeface="Arial Unicode MS"/>
              </a:rPr>
              <a:t>It is due to the surface defects like cracks, pores etc. Impurities are filled up at these places which results in breakdown. This is known as defect breakdown  </a:t>
            </a:r>
            <a:endParaRPr lang="en-IN" sz="18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77398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Polarisation</a:t>
            </a:r>
            <a:br>
              <a:rPr lang="en-IN" dirty="0"/>
            </a:b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r>
                  <a:rPr lang="en-IN" dirty="0"/>
                  <a:t>Polarizability of an atom/ </a:t>
                </a:r>
                <a:r>
                  <a:rPr lang="en-IN" dirty="0" err="1"/>
                  <a:t>molecule,is</a:t>
                </a:r>
                <a:r>
                  <a:rPr lang="en-IN" dirty="0"/>
                  <a:t> </a:t>
                </a:r>
              </a:p>
              <a:p>
                <a:r>
                  <a:rPr lang="en-IN" dirty="0"/>
                  <a:t>α = </a:t>
                </a:r>
                <a14:m>
                  <m:oMath xmlns:m="http://schemas.openxmlformats.org/officeDocument/2006/math">
                    <m:f>
                      <m:fPr>
                        <m:ctrlPr>
                          <a:rPr lang="en-IN" i="1">
                            <a:latin typeface="Cambria Math" panose="02040503050406030204" pitchFamily="18" charset="0"/>
                          </a:rPr>
                        </m:ctrlPr>
                      </m:fPr>
                      <m:num>
                        <m:r>
                          <a:rPr lang="en-IN" i="1">
                            <a:latin typeface="Cambria Math" panose="02040503050406030204" pitchFamily="18" charset="0"/>
                          </a:rPr>
                          <m:t>𝜇</m:t>
                        </m:r>
                      </m:num>
                      <m:den>
                        <m:r>
                          <a:rPr lang="en-IN" i="1">
                            <a:latin typeface="Cambria Math" panose="02040503050406030204" pitchFamily="18" charset="0"/>
                          </a:rPr>
                          <m:t>𝐸</m:t>
                        </m:r>
                      </m:den>
                    </m:f>
                  </m:oMath>
                </a14:m>
                <a:r>
                  <a:rPr lang="en-IN" dirty="0"/>
                  <a:t>, where μ is the induced dipole moment.</a:t>
                </a:r>
              </a:p>
              <a:p>
                <a:r>
                  <a:rPr lang="en-IN" dirty="0"/>
                  <a:t>	Polarization P is defined as the amount of induced dipole moments per volume of a polarized dielectric material.</a:t>
                </a:r>
              </a:p>
              <a:p>
                <a:r>
                  <a:rPr lang="en-IN" dirty="0"/>
                  <a:t> Polarization, P = N μ  =  N αE</a:t>
                </a:r>
              </a:p>
              <a:p>
                <a:r>
                  <a:rPr lang="en-IN" dirty="0"/>
                  <a:t>Where μ is the dipole moment of a single atom/ molecule and N is the number of polarized atoms/ molecules per unit volume.</a:t>
                </a:r>
              </a:p>
              <a:p>
                <a:pPr marL="0" indent="0">
                  <a:buNone/>
                </a:pPr>
                <a:r>
                  <a:rPr lang="en-IN" dirty="0"/>
                  <a:t> α   =   α</a:t>
                </a:r>
                <a:r>
                  <a:rPr lang="en-IN" baseline="-25000" dirty="0"/>
                  <a:t>e      +    </a:t>
                </a:r>
                <a:r>
                  <a:rPr lang="en-IN" dirty="0"/>
                  <a:t>α</a:t>
                </a:r>
                <a:r>
                  <a:rPr lang="en-IN" baseline="-25000" dirty="0" err="1"/>
                  <a:t>i</a:t>
                </a:r>
                <a:r>
                  <a:rPr lang="en-IN" baseline="-25000" dirty="0"/>
                  <a:t>   </a:t>
                </a:r>
                <a:r>
                  <a:rPr lang="en-IN" dirty="0"/>
                  <a:t>+   α</a:t>
                </a:r>
                <a:r>
                  <a:rPr lang="en-IN" baseline="-25000" dirty="0"/>
                  <a:t>0,    </a:t>
                </a:r>
              </a:p>
              <a:p>
                <a:pPr marL="0" indent="0">
                  <a:buNone/>
                </a:pPr>
                <a:r>
                  <a:rPr lang="en-IN" dirty="0"/>
                  <a:t>α</a:t>
                </a:r>
                <a:r>
                  <a:rPr lang="en-IN" baseline="-25000" dirty="0"/>
                  <a:t>e , </a:t>
                </a:r>
                <a:r>
                  <a:rPr lang="en-IN" dirty="0"/>
                  <a:t>α</a:t>
                </a:r>
                <a:r>
                  <a:rPr lang="en-IN" baseline="-25000" dirty="0" err="1"/>
                  <a:t>i</a:t>
                </a:r>
                <a:r>
                  <a:rPr lang="en-IN" baseline="-25000" dirty="0"/>
                  <a:t> </a:t>
                </a:r>
                <a:r>
                  <a:rPr lang="en-IN" dirty="0"/>
                  <a:t>and α</a:t>
                </a:r>
                <a:r>
                  <a:rPr lang="en-IN" baseline="-25000" dirty="0"/>
                  <a:t>0 </a:t>
                </a:r>
                <a:r>
                  <a:rPr lang="en-IN" dirty="0"/>
                  <a:t>are the electronic, ionic and orientation polarizability</a:t>
                </a:r>
              </a:p>
              <a:p>
                <a:pPr marL="0" indent="0">
                  <a:buNone/>
                </a:pPr>
                <a:endParaRPr lang="en-IN" dirty="0"/>
              </a:p>
              <a:p>
                <a:endParaRPr lang="en-IN"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IN">
                    <a:noFill/>
                  </a:rPr>
                  <a:t> </a:t>
                </a:r>
              </a:p>
            </p:txBody>
          </p:sp>
        </mc:Fallback>
      </mc:AlternateContent>
    </p:spTree>
    <p:extLst>
      <p:ext uri="{BB962C8B-B14F-4D97-AF65-F5344CB8AC3E}">
        <p14:creationId xmlns:p14="http://schemas.microsoft.com/office/powerpoint/2010/main" val="298323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211963-94F7-3156-8D53-29359E2112FC}"/>
              </a:ext>
            </a:extLst>
          </p:cNvPr>
          <p:cNvSpPr>
            <a:spLocks noGrp="1"/>
          </p:cNvSpPr>
          <p:nvPr>
            <p:ph idx="1"/>
          </p:nvPr>
        </p:nvSpPr>
        <p:spPr/>
        <p:txBody>
          <a:bodyPr>
            <a:normAutofit fontScale="47500" lnSpcReduction="20000"/>
          </a:bodyPr>
          <a:lstStyle/>
          <a:p>
            <a:pPr marL="0" marR="0" indent="0" algn="ctr">
              <a:lnSpc>
                <a:spcPct val="115000"/>
              </a:lnSpc>
              <a:spcBef>
                <a:spcPts val="0"/>
              </a:spcBef>
              <a:spcAft>
                <a:spcPts val="0"/>
              </a:spcAft>
              <a:buNone/>
            </a:pPr>
            <a:r>
              <a:rPr lang="en-IN" sz="4000" b="1" dirty="0">
                <a:solidFill>
                  <a:srgbClr val="222222"/>
                </a:solidFill>
                <a:effectLst/>
                <a:latin typeface="Arial" panose="020B0604020202020204" pitchFamily="34" charset="0"/>
                <a:ea typeface="Times New Roman" panose="02020603050405020304" pitchFamily="18" charset="0"/>
                <a:cs typeface="Arial Unicode MS"/>
              </a:rPr>
              <a:t>Types of polarisation</a:t>
            </a:r>
          </a:p>
          <a:p>
            <a:pPr marL="0" marR="0" indent="0">
              <a:lnSpc>
                <a:spcPct val="115000"/>
              </a:lnSpc>
              <a:spcBef>
                <a:spcPts val="0"/>
              </a:spcBef>
              <a:spcAft>
                <a:spcPts val="0"/>
              </a:spcAft>
              <a:buNone/>
            </a:pPr>
            <a:endParaRPr lang="en-IN" sz="4000" b="1" dirty="0">
              <a:solidFill>
                <a:srgbClr val="222222"/>
              </a:solidFill>
              <a:latin typeface="Arial" panose="020B0604020202020204" pitchFamily="34" charset="0"/>
              <a:ea typeface="Calibri" panose="020F0502020204030204" pitchFamily="34" charset="0"/>
              <a:cs typeface="Arial Unicode MS"/>
            </a:endParaRPr>
          </a:p>
          <a:p>
            <a:pPr marL="0" marR="0" indent="0">
              <a:lnSpc>
                <a:spcPct val="115000"/>
              </a:lnSpc>
              <a:spcBef>
                <a:spcPts val="0"/>
              </a:spcBef>
              <a:spcAft>
                <a:spcPts val="0"/>
              </a:spcAft>
              <a:buNone/>
            </a:pPr>
            <a:endParaRPr lang="en-IN" sz="4000" dirty="0">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4000" dirty="0">
                <a:solidFill>
                  <a:srgbClr val="222222"/>
                </a:solidFill>
                <a:effectLst/>
                <a:latin typeface="Arial" panose="020B0604020202020204" pitchFamily="34" charset="0"/>
                <a:ea typeface="Times New Roman" panose="02020603050405020304" pitchFamily="18" charset="0"/>
                <a:cs typeface="Arial Unicode MS"/>
              </a:rPr>
              <a:t>The application of electric field to a dielectric material forms electric dipole resulting in</a:t>
            </a:r>
          </a:p>
          <a:p>
            <a:pPr marL="0" marR="0" indent="0">
              <a:lnSpc>
                <a:spcPct val="115000"/>
              </a:lnSpc>
              <a:spcBef>
                <a:spcPts val="0"/>
              </a:spcBef>
              <a:spcAft>
                <a:spcPts val="0"/>
              </a:spcAft>
              <a:buNone/>
            </a:pPr>
            <a:endParaRPr lang="en-IN" sz="4000" dirty="0">
              <a:solidFill>
                <a:srgbClr val="222222"/>
              </a:solidFill>
              <a:effectLst/>
              <a:latin typeface="Arial" panose="020B0604020202020204" pitchFamily="34" charset="0"/>
              <a:ea typeface="Times New Roman" panose="02020603050405020304" pitchFamily="18" charset="0"/>
              <a:cs typeface="Arial Unicode MS"/>
            </a:endParaRPr>
          </a:p>
          <a:p>
            <a:pPr marL="0" marR="0" indent="0">
              <a:lnSpc>
                <a:spcPct val="115000"/>
              </a:lnSpc>
              <a:spcBef>
                <a:spcPts val="0"/>
              </a:spcBef>
              <a:spcAft>
                <a:spcPts val="0"/>
              </a:spcAft>
              <a:buNone/>
            </a:pPr>
            <a:r>
              <a:rPr lang="en-IN" sz="4000" dirty="0">
                <a:solidFill>
                  <a:srgbClr val="222222"/>
                </a:solidFill>
                <a:effectLst/>
                <a:latin typeface="Arial" panose="020B0604020202020204" pitchFamily="34" charset="0"/>
                <a:ea typeface="Times New Roman" panose="02020603050405020304" pitchFamily="18" charset="0"/>
                <a:cs typeface="Arial Unicode MS"/>
              </a:rPr>
              <a:t> polarisation. Here are four different types of polarisation as follows.</a:t>
            </a:r>
          </a:p>
          <a:p>
            <a:pPr marL="0" marR="0" indent="0">
              <a:lnSpc>
                <a:spcPct val="115000"/>
              </a:lnSpc>
              <a:spcBef>
                <a:spcPts val="0"/>
              </a:spcBef>
              <a:spcAft>
                <a:spcPts val="0"/>
              </a:spcAft>
              <a:buNone/>
            </a:pPr>
            <a:endParaRPr lang="en-IN" sz="4000" dirty="0">
              <a:effectLst/>
              <a:latin typeface="Calibri" panose="020F0502020204030204" pitchFamily="34" charset="0"/>
              <a:ea typeface="Calibri" panose="020F0502020204030204" pitchFamily="34" charset="0"/>
              <a:cs typeface="Arial Unicode MS"/>
            </a:endParaRPr>
          </a:p>
          <a:p>
            <a:pPr marL="342900" marR="0" lvl="0" indent="-342900">
              <a:lnSpc>
                <a:spcPct val="115000"/>
              </a:lnSpc>
              <a:spcBef>
                <a:spcPts val="0"/>
              </a:spcBef>
              <a:spcAft>
                <a:spcPts val="0"/>
              </a:spcAft>
              <a:buFont typeface="+mj-lt"/>
              <a:buAutoNum type="romanLcParenBoth"/>
            </a:pPr>
            <a:r>
              <a:rPr lang="en-IN" sz="40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Electronic polarisation</a:t>
            </a:r>
          </a:p>
          <a:p>
            <a:pPr marL="342900" marR="0" lvl="0" indent="-342900">
              <a:lnSpc>
                <a:spcPct val="115000"/>
              </a:lnSpc>
              <a:spcBef>
                <a:spcPts val="0"/>
              </a:spcBef>
              <a:spcAft>
                <a:spcPts val="0"/>
              </a:spcAft>
              <a:buFont typeface="+mj-lt"/>
              <a:buAutoNum type="romanLcParenBoth"/>
            </a:pPr>
            <a:endParaRPr lang="en-IN" sz="4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Font typeface="+mj-lt"/>
              <a:buAutoNum type="romanLcParenBoth"/>
            </a:pPr>
            <a:r>
              <a:rPr lang="en-IN" sz="40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Ionic polarisation</a:t>
            </a:r>
          </a:p>
          <a:p>
            <a:pPr marL="342900" marR="0" lvl="0" indent="-342900">
              <a:lnSpc>
                <a:spcPct val="115000"/>
              </a:lnSpc>
              <a:spcBef>
                <a:spcPts val="0"/>
              </a:spcBef>
              <a:spcAft>
                <a:spcPts val="0"/>
              </a:spcAft>
              <a:buFont typeface="+mj-lt"/>
              <a:buAutoNum type="romanLcParenBoth"/>
            </a:pPr>
            <a:endParaRPr lang="en-IN" sz="4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Font typeface="+mj-lt"/>
              <a:buAutoNum type="romanLcParenBoth"/>
            </a:pPr>
            <a:r>
              <a:rPr lang="en-IN" sz="40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Orientation Polarisation</a:t>
            </a:r>
          </a:p>
          <a:p>
            <a:pPr marL="342900" marR="0" lvl="0" indent="-342900">
              <a:lnSpc>
                <a:spcPct val="115000"/>
              </a:lnSpc>
              <a:spcBef>
                <a:spcPts val="0"/>
              </a:spcBef>
              <a:spcAft>
                <a:spcPts val="0"/>
              </a:spcAft>
              <a:buFont typeface="+mj-lt"/>
              <a:buAutoNum type="romanLcParenBoth"/>
            </a:pPr>
            <a:endParaRPr lang="en-IN" sz="40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lnSpc>
                <a:spcPct val="115000"/>
              </a:lnSpc>
              <a:spcBef>
                <a:spcPts val="0"/>
              </a:spcBef>
              <a:spcAft>
                <a:spcPts val="0"/>
              </a:spcAft>
              <a:buFont typeface="+mj-lt"/>
              <a:buAutoNum type="romanLcParenBoth"/>
            </a:pPr>
            <a:r>
              <a:rPr lang="en-IN" sz="4000" dirty="0">
                <a:solidFill>
                  <a:srgbClr val="222222"/>
                </a:solidFill>
                <a:effectLst/>
                <a:latin typeface="Arial" panose="020B0604020202020204" pitchFamily="34" charset="0"/>
                <a:ea typeface="Times New Roman" panose="02020603050405020304" pitchFamily="18" charset="0"/>
                <a:cs typeface="Arial" panose="020B0604020202020204" pitchFamily="34" charset="0"/>
              </a:rPr>
              <a:t>Space charge polarisation</a:t>
            </a:r>
            <a:endParaRPr lang="en-IN" sz="40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nSpc>
                <a:spcPct val="115000"/>
              </a:lnSpc>
              <a:spcBef>
                <a:spcPts val="0"/>
              </a:spcBef>
              <a:spcAft>
                <a:spcPts val="0"/>
              </a:spcAft>
              <a:buNone/>
            </a:pPr>
            <a:r>
              <a:rPr lang="en-IN" dirty="0">
                <a:solidFill>
                  <a:srgbClr val="222222"/>
                </a:solidFill>
                <a:effectLst/>
                <a:latin typeface="Arial" panose="020B0604020202020204" pitchFamily="34" charset="0"/>
                <a:ea typeface="Times New Roman" panose="02020603050405020304" pitchFamily="18" charset="0"/>
                <a:cs typeface="Arial Unicode MS"/>
              </a:rPr>
              <a:t> </a:t>
            </a:r>
            <a:endParaRPr lang="en-IN"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3717478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43EF1-7602-E941-AC41-110BDCF2B861}"/>
              </a:ext>
            </a:extLst>
          </p:cNvPr>
          <p:cNvSpPr>
            <a:spLocks noGrp="1"/>
          </p:cNvSpPr>
          <p:nvPr>
            <p:ph idx="1"/>
          </p:nvPr>
        </p:nvSpPr>
        <p:spPr/>
        <p:txBody>
          <a:bodyPr>
            <a:normAutofit fontScale="92500"/>
          </a:bodyPr>
          <a:lstStyle/>
          <a:p>
            <a:pPr marL="342900" marR="0" lvl="0" indent="-342900">
              <a:lnSpc>
                <a:spcPct val="115000"/>
              </a:lnSpc>
              <a:spcBef>
                <a:spcPts val="0"/>
              </a:spcBef>
              <a:spcAft>
                <a:spcPts val="0"/>
              </a:spcAft>
              <a:buFont typeface="+mj-lt"/>
              <a:buAutoNum type="arabicPeriod"/>
            </a:pPr>
            <a:r>
              <a:rPr lang="en-IN" sz="2400" b="1" dirty="0">
                <a:solidFill>
                  <a:srgbClr val="222222"/>
                </a:solidFill>
                <a:effectLst/>
                <a:latin typeface="Arial" panose="020B0604020202020204" pitchFamily="34" charset="0"/>
                <a:ea typeface="Times New Roman" panose="02020603050405020304" pitchFamily="18" charset="0"/>
                <a:cs typeface="Arial Unicode MS"/>
              </a:rPr>
              <a:t>Electronic polarisation</a:t>
            </a:r>
            <a:endParaRPr lang="en-IN" sz="24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2400" dirty="0">
                <a:solidFill>
                  <a:srgbClr val="222222"/>
                </a:solidFill>
                <a:effectLst/>
                <a:latin typeface="Arial" panose="020B0604020202020204" pitchFamily="34" charset="0"/>
                <a:ea typeface="Times New Roman" panose="02020603050405020304" pitchFamily="18" charset="0"/>
                <a:cs typeface="Arial Unicode MS"/>
              </a:rPr>
              <a:t>It is the polarisation of a single atom in a dielectric material. An atom is having a positive nucleus at its centre while the electrons are revolving around it. When an electric field is applied to this atom, the electrons are displaced with respect to the heavy fixed nuclei to a distance less than the dimension of the atom. This is called electronic polarisation. This is proportional to the field strength E. </a:t>
            </a:r>
          </a:p>
          <a:p>
            <a:pPr marL="457200" marR="0">
              <a:lnSpc>
                <a:spcPct val="115000"/>
              </a:lnSpc>
              <a:spcBef>
                <a:spcPts val="0"/>
              </a:spcBef>
              <a:spcAft>
                <a:spcPts val="0"/>
              </a:spcAft>
            </a:pPr>
            <a:endParaRPr lang="en-IN" sz="2400" dirty="0">
              <a:effectLst/>
              <a:latin typeface="Calibri" panose="020F0502020204030204" pitchFamily="34" charset="0"/>
              <a:ea typeface="Calibri" panose="020F0502020204030204" pitchFamily="34" charset="0"/>
              <a:cs typeface="Arial Unicode MS"/>
            </a:endParaRPr>
          </a:p>
          <a:p>
            <a:pPr marL="457200" marR="0">
              <a:lnSpc>
                <a:spcPct val="115000"/>
              </a:lnSpc>
              <a:spcBef>
                <a:spcPts val="0"/>
              </a:spcBef>
              <a:spcAft>
                <a:spcPts val="0"/>
              </a:spcAft>
            </a:pPr>
            <a:r>
              <a:rPr lang="en-IN" sz="2400" dirty="0">
                <a:solidFill>
                  <a:srgbClr val="222222"/>
                </a:solidFill>
                <a:effectLst/>
                <a:latin typeface="Arial" panose="020B0604020202020204" pitchFamily="34" charset="0"/>
                <a:ea typeface="Times New Roman" panose="02020603050405020304" pitchFamily="18" charset="0"/>
                <a:cs typeface="Arial Unicode MS"/>
              </a:rPr>
              <a:t>The electronic polarisation, P</a:t>
            </a:r>
            <a:r>
              <a:rPr lang="en-IN" sz="2400" baseline="-25000" dirty="0">
                <a:solidFill>
                  <a:srgbClr val="222222"/>
                </a:solidFill>
                <a:effectLst/>
                <a:latin typeface="Arial" panose="020B0604020202020204" pitchFamily="34" charset="0"/>
                <a:ea typeface="Times New Roman" panose="02020603050405020304" pitchFamily="18" charset="0"/>
                <a:cs typeface="Arial Unicode MS"/>
              </a:rPr>
              <a:t>e</a:t>
            </a:r>
            <a:r>
              <a:rPr lang="en-IN" sz="2400" dirty="0">
                <a:solidFill>
                  <a:srgbClr val="222222"/>
                </a:solidFill>
                <a:effectLst/>
                <a:latin typeface="Arial" panose="020B0604020202020204" pitchFamily="34" charset="0"/>
                <a:ea typeface="Times New Roman" panose="02020603050405020304" pitchFamily="18" charset="0"/>
                <a:cs typeface="Arial Unicode MS"/>
              </a:rPr>
              <a:t>   =   N   </a:t>
            </a:r>
            <a:r>
              <a:rPr lang="en-IN" sz="2400" dirty="0">
                <a:solidFill>
                  <a:srgbClr val="222222"/>
                </a:solidFill>
                <a:effectLst/>
                <a:latin typeface="Times New Roman" panose="02020603050405020304" pitchFamily="18" charset="0"/>
                <a:ea typeface="Times New Roman" panose="02020603050405020304" pitchFamily="18" charset="0"/>
                <a:cs typeface="Arial Unicode MS"/>
              </a:rPr>
              <a:t>α</a:t>
            </a:r>
            <a:r>
              <a:rPr lang="en-IN" sz="2400" baseline="-25000" dirty="0">
                <a:solidFill>
                  <a:srgbClr val="222222"/>
                </a:solidFill>
                <a:effectLst/>
                <a:latin typeface="Times New Roman" panose="02020603050405020304" pitchFamily="18" charset="0"/>
                <a:ea typeface="Times New Roman" panose="02020603050405020304" pitchFamily="18" charset="0"/>
                <a:cs typeface="Arial Unicode MS"/>
              </a:rPr>
              <a:t>e    </a:t>
            </a:r>
            <a:r>
              <a:rPr lang="en-IN" sz="2400" dirty="0" err="1">
                <a:solidFill>
                  <a:srgbClr val="222222"/>
                </a:solidFill>
                <a:effectLst/>
                <a:latin typeface="Times New Roman" panose="02020603050405020304" pitchFamily="18" charset="0"/>
                <a:ea typeface="Times New Roman" panose="02020603050405020304" pitchFamily="18" charset="0"/>
                <a:cs typeface="Arial Unicode MS"/>
              </a:rPr>
              <a:t>E</a:t>
            </a:r>
            <a:endParaRPr lang="en-IN" sz="2400" dirty="0">
              <a:solidFill>
                <a:srgbClr val="222222"/>
              </a:solidFill>
              <a:effectLst/>
              <a:latin typeface="Times New Roman" panose="02020603050405020304" pitchFamily="18" charset="0"/>
              <a:ea typeface="Times New Roman" panose="02020603050405020304" pitchFamily="18" charset="0"/>
              <a:cs typeface="Arial Unicode MS"/>
            </a:endParaRPr>
          </a:p>
          <a:p>
            <a:pPr marR="0" indent="0">
              <a:lnSpc>
                <a:spcPct val="115000"/>
              </a:lnSpc>
              <a:spcBef>
                <a:spcPts val="0"/>
              </a:spcBef>
              <a:spcAft>
                <a:spcPts val="0"/>
              </a:spcAft>
              <a:buNone/>
            </a:pPr>
            <a:endParaRPr lang="en-IN" sz="2400" dirty="0">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2400" dirty="0">
                <a:solidFill>
                  <a:srgbClr val="222222"/>
                </a:solidFill>
                <a:effectLst/>
                <a:latin typeface="Arial" panose="020B0604020202020204" pitchFamily="34" charset="0"/>
                <a:ea typeface="Times New Roman" panose="02020603050405020304" pitchFamily="18" charset="0"/>
                <a:cs typeface="Arial Unicode MS"/>
              </a:rPr>
              <a:t>where N number of atoms  per unit volume and α</a:t>
            </a:r>
            <a:r>
              <a:rPr lang="en-IN" sz="2400" baseline="-25000" dirty="0">
                <a:solidFill>
                  <a:srgbClr val="222222"/>
                </a:solidFill>
                <a:effectLst/>
                <a:latin typeface="Arial" panose="020B0604020202020204" pitchFamily="34" charset="0"/>
                <a:ea typeface="Times New Roman" panose="02020603050405020304" pitchFamily="18" charset="0"/>
                <a:cs typeface="Arial Unicode MS"/>
              </a:rPr>
              <a:t>e </a:t>
            </a:r>
            <a:r>
              <a:rPr lang="en-IN" sz="2400" dirty="0">
                <a:solidFill>
                  <a:srgbClr val="222222"/>
                </a:solidFill>
                <a:effectLst/>
                <a:latin typeface="Arial" panose="020B0604020202020204" pitchFamily="34" charset="0"/>
                <a:ea typeface="Times New Roman" panose="02020603050405020304" pitchFamily="18" charset="0"/>
                <a:cs typeface="Arial Unicode MS"/>
              </a:rPr>
              <a:t> the electronic polarizability</a:t>
            </a:r>
            <a:endParaRPr lang="en-IN" sz="2400"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246877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D19150-3CAF-3D74-4058-178FEC18ABF3}"/>
              </a:ext>
            </a:extLst>
          </p:cNvPr>
          <p:cNvSpPr>
            <a:spLocks noGrp="1"/>
          </p:cNvSpPr>
          <p:nvPr>
            <p:ph idx="1"/>
          </p:nvPr>
        </p:nvSpPr>
        <p:spPr>
          <a:xfrm>
            <a:off x="513184" y="578498"/>
            <a:ext cx="10840616" cy="5598465"/>
          </a:xfrm>
        </p:spPr>
        <p:txBody>
          <a:bodyPr/>
          <a:lstStyle/>
          <a:p>
            <a:pPr marL="0" marR="0" indent="0">
              <a:lnSpc>
                <a:spcPct val="115000"/>
              </a:lnSpc>
              <a:spcBef>
                <a:spcPts val="0"/>
              </a:spcBef>
              <a:spcAft>
                <a:spcPts val="0"/>
              </a:spcAft>
              <a:buNone/>
            </a:pPr>
            <a:r>
              <a:rPr lang="en-IN" dirty="0">
                <a:solidFill>
                  <a:srgbClr val="FF0000"/>
                </a:solidFill>
                <a:effectLst/>
                <a:latin typeface="Arial" panose="020B0604020202020204" pitchFamily="34" charset="0"/>
                <a:ea typeface="Times New Roman" panose="02020603050405020304" pitchFamily="18" charset="0"/>
                <a:cs typeface="Arial Unicode MS"/>
              </a:rPr>
              <a:t>When the atom of a dielectric material is placed in an electric field of intensity  E , the electron cloud will move  in </a:t>
            </a:r>
            <a:r>
              <a:rPr lang="en-IN" dirty="0">
                <a:solidFill>
                  <a:srgbClr val="FF0000"/>
                </a:solidFill>
                <a:latin typeface="Arial" panose="020B0604020202020204" pitchFamily="34" charset="0"/>
                <a:ea typeface="Times New Roman" panose="02020603050405020304" pitchFamily="18" charset="0"/>
                <a:cs typeface="Arial Unicode MS"/>
              </a:rPr>
              <a:t>a direction </a:t>
            </a:r>
            <a:r>
              <a:rPr lang="en-IN" dirty="0">
                <a:solidFill>
                  <a:srgbClr val="FF0000"/>
                </a:solidFill>
                <a:effectLst/>
                <a:latin typeface="Arial" panose="020B0604020202020204" pitchFamily="34" charset="0"/>
                <a:ea typeface="Times New Roman" panose="02020603050405020304" pitchFamily="18" charset="0"/>
                <a:cs typeface="Arial Unicode MS"/>
              </a:rPr>
              <a:t> opposite to the field direction. Then the Lorentz force ,</a:t>
            </a:r>
          </a:p>
          <a:p>
            <a:pPr marL="0" marR="0">
              <a:lnSpc>
                <a:spcPct val="115000"/>
              </a:lnSpc>
              <a:spcBef>
                <a:spcPts val="0"/>
              </a:spcBef>
              <a:spcAft>
                <a:spcPts val="0"/>
              </a:spcAft>
            </a:pPr>
            <a:endParaRPr lang="en-IN" dirty="0">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rgbClr val="FF0000"/>
                </a:solidFill>
                <a:effectLst/>
                <a:latin typeface="Arial" panose="020B0604020202020204" pitchFamily="34" charset="0"/>
                <a:ea typeface="Times New Roman" panose="02020603050405020304" pitchFamily="18" charset="0"/>
                <a:cs typeface="Arial Unicode MS"/>
              </a:rPr>
              <a:t>                         F</a:t>
            </a:r>
            <a:r>
              <a:rPr lang="en-IN" baseline="-25000" dirty="0">
                <a:solidFill>
                  <a:srgbClr val="FF0000"/>
                </a:solidFill>
                <a:effectLst/>
                <a:latin typeface="Arial" panose="020B0604020202020204" pitchFamily="34" charset="0"/>
                <a:ea typeface="Times New Roman" panose="02020603050405020304" pitchFamily="18" charset="0"/>
                <a:cs typeface="Arial Unicode MS"/>
              </a:rPr>
              <a:t>L  </a:t>
            </a:r>
            <a:r>
              <a:rPr lang="en-IN" dirty="0">
                <a:solidFill>
                  <a:srgbClr val="FF0000"/>
                </a:solidFill>
                <a:effectLst/>
                <a:latin typeface="Arial" panose="020B0604020202020204" pitchFamily="34" charset="0"/>
                <a:ea typeface="Times New Roman" panose="02020603050405020304" pitchFamily="18" charset="0"/>
                <a:cs typeface="Arial Unicode MS"/>
              </a:rPr>
              <a:t>=   charge X electric field</a:t>
            </a:r>
          </a:p>
          <a:p>
            <a:pPr marL="0" marR="0" indent="0">
              <a:lnSpc>
                <a:spcPct val="115000"/>
              </a:lnSpc>
              <a:spcBef>
                <a:spcPts val="0"/>
              </a:spcBef>
              <a:spcAft>
                <a:spcPts val="0"/>
              </a:spcAft>
              <a:buNone/>
            </a:pPr>
            <a:endParaRPr lang="en-IN" dirty="0">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rgbClr val="FF0000"/>
                </a:solidFill>
                <a:effectLst/>
                <a:latin typeface="Arial" panose="020B0604020202020204" pitchFamily="34" charset="0"/>
                <a:ea typeface="Times New Roman" panose="02020603050405020304" pitchFamily="18" charset="0"/>
                <a:cs typeface="Arial Unicode MS"/>
              </a:rPr>
              <a:t>                            =    ze E,    where z is the atomic number.</a:t>
            </a:r>
            <a:endParaRPr lang="en-IN" dirty="0">
              <a:effectLst/>
              <a:latin typeface="Calibri" panose="020F0502020204030204" pitchFamily="34" charset="0"/>
              <a:ea typeface="Calibri" panose="020F0502020204030204" pitchFamily="34" charset="0"/>
              <a:cs typeface="Arial Unicode MS"/>
            </a:endParaRPr>
          </a:p>
          <a:p>
            <a:endParaRPr lang="en-IN" dirty="0"/>
          </a:p>
        </p:txBody>
      </p:sp>
    </p:spTree>
    <p:extLst>
      <p:ext uri="{BB962C8B-B14F-4D97-AF65-F5344CB8AC3E}">
        <p14:creationId xmlns:p14="http://schemas.microsoft.com/office/powerpoint/2010/main" val="1764082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0FFC133-0EC0-ABA0-D50F-9657AEB7684E}"/>
                  </a:ext>
                </a:extLst>
              </p:cNvPr>
              <p:cNvSpPr>
                <a:spLocks noGrp="1"/>
              </p:cNvSpPr>
              <p:nvPr>
                <p:ph idx="1"/>
              </p:nvPr>
            </p:nvSpPr>
            <p:spPr/>
            <p:txBody>
              <a:bodyPr/>
              <a:lstStyle/>
              <a:p>
                <a:pPr marL="0" marR="0" indent="0">
                  <a:lnSpc>
                    <a:spcPct val="115000"/>
                  </a:lnSpc>
                  <a:spcBef>
                    <a:spcPts val="0"/>
                  </a:spcBef>
                  <a:spcAft>
                    <a:spcPts val="0"/>
                  </a:spcAft>
                  <a:buNone/>
                </a:pPr>
                <a:r>
                  <a:rPr lang="en-IN" dirty="0">
                    <a:solidFill>
                      <a:schemeClr val="tx1"/>
                    </a:solidFill>
                    <a:effectLst/>
                    <a:latin typeface="Arial" panose="020B0604020202020204" pitchFamily="34" charset="0"/>
                    <a:ea typeface="Times New Roman" panose="02020603050405020304" pitchFamily="18" charset="0"/>
                    <a:cs typeface="Arial Unicode MS"/>
                  </a:rPr>
                  <a:t>After separation an attractive a coulomb force   arises between the nucleus and the electron  cloud which has a tendency to maintain the equilibrium position.</a:t>
                </a:r>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chemeClr val="tx1"/>
                    </a:solidFill>
                    <a:effectLst/>
                    <a:latin typeface="Arial" panose="020B0604020202020204" pitchFamily="34" charset="0"/>
                    <a:ea typeface="Times New Roman" panose="02020603050405020304" pitchFamily="18" charset="0"/>
                    <a:cs typeface="Arial Unicode MS"/>
                  </a:rPr>
                  <a:t>Coulomb force, F</a:t>
                </a:r>
                <a:r>
                  <a:rPr lang="en-IN" baseline="-25000" dirty="0">
                    <a:solidFill>
                      <a:schemeClr val="tx1"/>
                    </a:solidFill>
                    <a:effectLst/>
                    <a:latin typeface="Arial" panose="020B0604020202020204" pitchFamily="34" charset="0"/>
                    <a:ea typeface="Times New Roman" panose="02020603050405020304" pitchFamily="18" charset="0"/>
                    <a:cs typeface="Arial Unicode MS"/>
                  </a:rPr>
                  <a:t>c</a:t>
                </a:r>
                <a:r>
                  <a:rPr lang="en-IN" dirty="0">
                    <a:solidFill>
                      <a:schemeClr val="tx1"/>
                    </a:solidFill>
                    <a:effectLst/>
                    <a:latin typeface="Arial" panose="020B0604020202020204" pitchFamily="34" charset="0"/>
                    <a:ea typeface="Times New Roman" panose="02020603050405020304" pitchFamily="18" charset="0"/>
                    <a:cs typeface="Arial Unicode MS"/>
                  </a:rPr>
                  <a:t>= </a:t>
                </a:r>
                <a14:m>
                  <m:oMath xmlns:m="http://schemas.openxmlformats.org/officeDocument/2006/math">
                    <m:f>
                      <m:f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1</m:t>
                        </m:r>
                      </m:num>
                      <m:den>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4</m:t>
                        </m:r>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𝜋</m:t>
                        </m:r>
                        <m:sSub>
                          <m:sSub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𝜖</m:t>
                            </m:r>
                          </m:e>
                          <m:sub>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0</m:t>
                            </m:r>
                          </m:sub>
                        </m:sSub>
                      </m:den>
                    </m:f>
                    <m:f>
                      <m:f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fPr>
                      <m:num>
                        <m:sSub>
                          <m:sSub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𝑞</m:t>
                            </m:r>
                          </m:e>
                          <m:sub>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𝑝</m:t>
                            </m:r>
                          </m:sub>
                        </m:sSub>
                        <m:sSub>
                          <m:sSub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bPr>
                          <m:e>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𝑞</m:t>
                            </m:r>
                          </m:e>
                          <m:sub>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𝑒</m:t>
                            </m:r>
                          </m:sub>
                        </m:sSub>
                      </m:num>
                      <m:den>
                        <m:sSup>
                          <m:sSupPr>
                            <m:ctrlP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ctrlPr>
                          </m:sSupPr>
                          <m:e>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𝑥</m:t>
                            </m:r>
                          </m:e>
                          <m:sup>
                            <m:r>
                              <a:rPr lang="en-IN" i="1">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2</m:t>
                            </m:r>
                          </m:sup>
                        </m:sSup>
                      </m:den>
                    </m:f>
                  </m:oMath>
                </a14:m>
                <a:endParaRPr lang="en-IN"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sz="1800" dirty="0">
                    <a:solidFill>
                      <a:schemeClr val="tx1"/>
                    </a:solidFill>
                    <a:effectLst/>
                    <a:latin typeface="Times New Roman" panose="02020603050405020304" pitchFamily="18" charset="0"/>
                    <a:ea typeface="Times New Roman" panose="02020603050405020304" pitchFamily="18" charset="0"/>
                    <a:cs typeface="Arial Unicode MS"/>
                  </a:rPr>
                  <a:t> </a:t>
                </a:r>
                <a:endParaRPr lang="en-IN" sz="1800" dirty="0">
                  <a:solidFill>
                    <a:schemeClr val="tx1"/>
                  </a:solidFill>
                  <a:effectLst/>
                  <a:latin typeface="Calibri" panose="020F0502020204030204" pitchFamily="34" charset="0"/>
                  <a:ea typeface="Calibri" panose="020F0502020204030204" pitchFamily="34" charset="0"/>
                  <a:cs typeface="Arial Unicode MS"/>
                </a:endParaRPr>
              </a:p>
              <a:p>
                <a:pPr marL="0" marR="0" indent="0">
                  <a:lnSpc>
                    <a:spcPct val="115000"/>
                  </a:lnSpc>
                  <a:spcBef>
                    <a:spcPts val="0"/>
                  </a:spcBef>
                  <a:spcAft>
                    <a:spcPts val="0"/>
                  </a:spcAft>
                  <a:buNone/>
                </a:pPr>
                <a:r>
                  <a:rPr lang="en-IN" dirty="0">
                    <a:solidFill>
                      <a:schemeClr val="tx1"/>
                    </a:solidFill>
                    <a:effectLst/>
                    <a:latin typeface="Arial" panose="020B0604020202020204" pitchFamily="34" charset="0"/>
                    <a:ea typeface="Times New Roman" panose="02020603050405020304" pitchFamily="18" charset="0"/>
                    <a:cs typeface="Arial Unicode MS"/>
                  </a:rPr>
                  <a:t>Where  </a:t>
                </a:r>
                <a14:m>
                  <m:oMath xmlns:m="http://schemas.openxmlformats.org/officeDocument/2006/math">
                    <m:r>
                      <a:rPr lang="en-IN" i="1" smtClean="0">
                        <a:solidFill>
                          <a:schemeClr val="tx1"/>
                        </a:solidFill>
                        <a:effectLst/>
                        <a:latin typeface="Cambria Math" panose="02040503050406030204" pitchFamily="18" charset="0"/>
                        <a:ea typeface="Times New Roman" panose="02020603050405020304" pitchFamily="18" charset="0"/>
                        <a:cs typeface="Arial" panose="020B0604020202020204" pitchFamily="34" charset="0"/>
                      </a:rPr>
                      <m:t>𝑥</m:t>
                    </m:r>
                  </m:oMath>
                </a14:m>
                <a:r>
                  <a:rPr lang="en-IN" dirty="0">
                    <a:solidFill>
                      <a:schemeClr val="tx1"/>
                    </a:solidFill>
                    <a:effectLst/>
                    <a:latin typeface="Arial" panose="020B0604020202020204" pitchFamily="34" charset="0"/>
                    <a:ea typeface="Times New Roman" panose="02020603050405020304" pitchFamily="18" charset="0"/>
                    <a:cs typeface="Arial Unicode MS"/>
                  </a:rPr>
                  <a:t>  is the distance between electron cloud and nucleus </a:t>
                </a:r>
                <a:r>
                  <a:rPr lang="en-IN" dirty="0">
                    <a:solidFill>
                      <a:srgbClr val="FF0000"/>
                    </a:solidFill>
                    <a:effectLst/>
                    <a:latin typeface="Arial" panose="020B0604020202020204" pitchFamily="34" charset="0"/>
                    <a:ea typeface="Times New Roman" panose="02020603050405020304" pitchFamily="18" charset="0"/>
                    <a:cs typeface="Arial Unicode MS"/>
                  </a:rPr>
                  <a:t>.</a:t>
                </a:r>
                <a:endParaRPr lang="en-IN" dirty="0">
                  <a:effectLst/>
                  <a:latin typeface="Calibri" panose="020F0502020204030204" pitchFamily="34" charset="0"/>
                  <a:ea typeface="Calibri" panose="020F0502020204030204" pitchFamily="34" charset="0"/>
                  <a:cs typeface="Arial Unicode MS"/>
                </a:endParaRPr>
              </a:p>
              <a:p>
                <a:endParaRPr lang="en-IN" dirty="0"/>
              </a:p>
            </p:txBody>
          </p:sp>
        </mc:Choice>
        <mc:Fallback>
          <p:sp>
            <p:nvSpPr>
              <p:cNvPr id="3" name="Content Placeholder 2">
                <a:extLst>
                  <a:ext uri="{FF2B5EF4-FFF2-40B4-BE49-F238E27FC236}">
                    <a16:creationId xmlns:a16="http://schemas.microsoft.com/office/drawing/2014/main" id="{60FFC133-0EC0-ABA0-D50F-9657AEB7684E}"/>
                  </a:ext>
                </a:extLst>
              </p:cNvPr>
              <p:cNvSpPr>
                <a:spLocks noGrp="1" noRot="1" noChangeAspect="1" noMove="1" noResize="1" noEditPoints="1" noAdjustHandles="1" noChangeArrowheads="1" noChangeShapeType="1" noTextEdit="1"/>
              </p:cNvSpPr>
              <p:nvPr>
                <p:ph idx="1"/>
              </p:nvPr>
            </p:nvSpPr>
            <p:spPr>
              <a:blipFill>
                <a:blip r:embed="rId2"/>
                <a:stretch>
                  <a:fillRect l="-1217" t="-980"/>
                </a:stretch>
              </a:blipFill>
            </p:spPr>
            <p:txBody>
              <a:bodyPr/>
              <a:lstStyle/>
              <a:p>
                <a:r>
                  <a:rPr lang="en-IN">
                    <a:noFill/>
                  </a:rPr>
                  <a:t> </a:t>
                </a:r>
              </a:p>
            </p:txBody>
          </p:sp>
        </mc:Fallback>
      </mc:AlternateContent>
    </p:spTree>
    <p:extLst>
      <p:ext uri="{BB962C8B-B14F-4D97-AF65-F5344CB8AC3E}">
        <p14:creationId xmlns:p14="http://schemas.microsoft.com/office/powerpoint/2010/main" val="2528592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TotalTime>
  <Words>2935</Words>
  <Application>Microsoft Office PowerPoint</Application>
  <PresentationFormat>Widescreen</PresentationFormat>
  <Paragraphs>220</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Calibri Light</vt:lpstr>
      <vt:lpstr>Cambria</vt:lpstr>
      <vt:lpstr>Cambria Math</vt:lpstr>
      <vt:lpstr>Symbol</vt:lpstr>
      <vt:lpstr>Times New Roman</vt:lpstr>
      <vt:lpstr>Office Theme</vt:lpstr>
      <vt:lpstr>DIELECTRICS </vt:lpstr>
      <vt:lpstr>Characteristics</vt:lpstr>
      <vt:lpstr>Applications</vt:lpstr>
      <vt:lpstr>Dielectric constant </vt:lpstr>
      <vt:lpstr>Polarisation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DIELECTRICS</dc:title>
  <dc:creator>918129203579</dc:creator>
  <cp:lastModifiedBy>Kiran Gopal</cp:lastModifiedBy>
  <cp:revision>30</cp:revision>
  <dcterms:created xsi:type="dcterms:W3CDTF">2024-10-15T04:47:25Z</dcterms:created>
  <dcterms:modified xsi:type="dcterms:W3CDTF">2024-10-25T00:47:59Z</dcterms:modified>
</cp:coreProperties>
</file>