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Lobster"/>
      <p:regular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Lexend-regular.fntdata"/><Relationship Id="rId10" Type="http://schemas.openxmlformats.org/officeDocument/2006/relationships/slide" Target="slides/slide5.xml"/><Relationship Id="rId21" Type="http://schemas.openxmlformats.org/officeDocument/2006/relationships/font" Target="fonts/Lobster-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ed65295621b0d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ed65295621b0d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ed65295621b0d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ed65295621b0d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b2f23ed0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b2f23ed0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b2f23ed0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b2f23ed0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b2f23ed0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b2f23ed0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1db91f49f51d6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1db91f49f51d6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beec833a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beec833a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beec833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beec833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beec833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beec833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beec833a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beec833a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17950" y="1822825"/>
            <a:ext cx="64764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4000">
                <a:solidFill>
                  <a:srgbClr val="4C1130"/>
                </a:solidFill>
                <a:latin typeface="Comic Sans MS"/>
                <a:ea typeface="Comic Sans MS"/>
                <a:cs typeface="Comic Sans MS"/>
                <a:sym typeface="Comic Sans MS"/>
              </a:rPr>
              <a:t>REVIEW TECHNIQUES</a:t>
            </a:r>
            <a:endParaRPr b="1" sz="4000">
              <a:solidFill>
                <a:srgbClr val="4C1130"/>
              </a:solidFill>
              <a:latin typeface="Comic Sans MS"/>
              <a:ea typeface="Comic Sans MS"/>
              <a:cs typeface="Comic Sans MS"/>
              <a:sym typeface="Comic Sans MS"/>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(CONT.) </a:t>
            </a:r>
            <a:endParaRPr b="1">
              <a:solidFill>
                <a:srgbClr val="741B47"/>
              </a:solidFill>
              <a:latin typeface="Comic Sans MS"/>
              <a:ea typeface="Comic Sans MS"/>
              <a:cs typeface="Comic Sans MS"/>
              <a:sym typeface="Comic Sans MS"/>
            </a:endParaRPr>
          </a:p>
        </p:txBody>
      </p:sp>
      <p:sp>
        <p:nvSpPr>
          <p:cNvPr id="183" name="Google Shape;183;p22"/>
          <p:cNvSpPr txBox="1"/>
          <p:nvPr>
            <p:ph idx="1" type="body"/>
          </p:nvPr>
        </p:nvSpPr>
        <p:spPr>
          <a:xfrm>
            <a:off x="819150" y="1990675"/>
            <a:ext cx="3753000" cy="2448000"/>
          </a:xfrm>
          <a:prstGeom prst="rect">
            <a:avLst/>
          </a:prstGeom>
        </p:spPr>
        <p:txBody>
          <a:bodyPr anchorCtr="0" anchor="t" bIns="91425" lIns="91425" spcFirstLastPara="1" rIns="91425" wrap="square" tIns="91425">
            <a:noAutofit/>
          </a:bodyPr>
          <a:lstStyle/>
          <a:p>
            <a:pPr indent="0" lvl="0" marL="0" marR="0" rtl="0" algn="just">
              <a:spcBef>
                <a:spcPts val="0"/>
              </a:spcBef>
              <a:spcAft>
                <a:spcPts val="1200"/>
              </a:spcAft>
              <a:buSzPts val="1018"/>
              <a:buNone/>
            </a:pPr>
            <a:r>
              <a:rPr lang="en-GB" sz="2000">
                <a:latin typeface="Lexend"/>
                <a:ea typeface="Lexend"/>
                <a:cs typeface="Lexend"/>
                <a:sym typeface="Lexend"/>
              </a:rPr>
              <a:t>More importantly, industry data for software reviews has been collected for more than two decades &amp; is summarized qualitatively using the graph illustrated in Figure.</a:t>
            </a:r>
            <a:endParaRPr sz="2000">
              <a:latin typeface="Lexend"/>
              <a:ea typeface="Lexend"/>
              <a:cs typeface="Lexend"/>
              <a:sym typeface="Lexend"/>
            </a:endParaRPr>
          </a:p>
        </p:txBody>
      </p:sp>
      <p:sp>
        <p:nvSpPr>
          <p:cNvPr id="184" name="Google Shape;184;p22"/>
          <p:cNvSpPr txBox="1"/>
          <p:nvPr>
            <p:ph idx="2" type="body"/>
          </p:nvPr>
        </p:nvSpPr>
        <p:spPr>
          <a:xfrm>
            <a:off x="4638675" y="1990725"/>
            <a:ext cx="3686100" cy="2448000"/>
          </a:xfrm>
          <a:prstGeom prst="rect">
            <a:avLst/>
          </a:prstGeom>
        </p:spPr>
        <p:txBody>
          <a:bodyPr anchorCtr="0" anchor="b" bIns="91425" lIns="91425" spcFirstLastPara="1" rIns="91425" wrap="square" tIns="91425">
            <a:normAutofit/>
          </a:bodyPr>
          <a:lstStyle/>
          <a:p>
            <a:pPr indent="0" lvl="0" marL="0" rtl="0" algn="l">
              <a:spcBef>
                <a:spcPts val="0"/>
              </a:spcBef>
              <a:spcAft>
                <a:spcPts val="1200"/>
              </a:spcAft>
              <a:buNone/>
            </a:pPr>
            <a:r>
              <a:rPr lang="en-GB" sz="1500">
                <a:latin typeface="Lexend"/>
                <a:ea typeface="Lexend"/>
                <a:cs typeface="Lexend"/>
                <a:sym typeface="Lexend"/>
              </a:rPr>
              <a:t>Effort vs Time graph (with and without reviews)</a:t>
            </a:r>
            <a:endParaRPr sz="1500">
              <a:latin typeface="Lexend"/>
              <a:ea typeface="Lexend"/>
              <a:cs typeface="Lexend"/>
              <a:sym typeface="Lexend"/>
            </a:endParaRPr>
          </a:p>
        </p:txBody>
      </p:sp>
      <p:pic>
        <p:nvPicPr>
          <p:cNvPr id="185" name="Google Shape;185;p22"/>
          <p:cNvPicPr preferRelativeResize="0"/>
          <p:nvPr/>
        </p:nvPicPr>
        <p:blipFill>
          <a:blip r:embed="rId3">
            <a:alphaModFix/>
          </a:blip>
          <a:stretch>
            <a:fillRect/>
          </a:stretch>
        </p:blipFill>
        <p:spPr>
          <a:xfrm>
            <a:off x="4749725" y="1990725"/>
            <a:ext cx="3360900" cy="1801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821450" y="1744325"/>
            <a:ext cx="7503300" cy="1780800"/>
          </a:xfrm>
          <a:prstGeom prst="rect">
            <a:avLst/>
          </a:prstGeom>
        </p:spPr>
        <p:txBody>
          <a:bodyPr anchorCtr="0" anchor="ctr" bIns="91425" lIns="91425" spcFirstLastPara="1" rIns="91425" wrap="square" tIns="91425">
            <a:normAutofit/>
          </a:bodyPr>
          <a:lstStyle/>
          <a:p>
            <a:pPr indent="0" lvl="0" marL="457200" rtl="0" algn="ctr">
              <a:spcBef>
                <a:spcPts val="0"/>
              </a:spcBef>
              <a:spcAft>
                <a:spcPts val="0"/>
              </a:spcAft>
              <a:buNone/>
            </a:pPr>
            <a:r>
              <a:rPr b="1" lang="en-GB" sz="4000">
                <a:solidFill>
                  <a:srgbClr val="4C1130"/>
                </a:solidFill>
                <a:latin typeface="Comic Sans MS"/>
                <a:ea typeface="Comic Sans MS"/>
                <a:cs typeface="Comic Sans MS"/>
                <a:sym typeface="Comic Sans MS"/>
              </a:rPr>
              <a:t>THANK YOU</a:t>
            </a:r>
            <a:endParaRPr b="1" sz="4000">
              <a:solidFill>
                <a:srgbClr val="4C113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INTRODUCTION</a:t>
            </a:r>
            <a:endParaRPr b="1">
              <a:solidFill>
                <a:srgbClr val="741B47"/>
              </a:solidFill>
              <a:latin typeface="Comic Sans MS"/>
              <a:ea typeface="Comic Sans MS"/>
              <a:cs typeface="Comic Sans MS"/>
              <a:sym typeface="Comic Sans MS"/>
            </a:endParaRPr>
          </a:p>
        </p:txBody>
      </p:sp>
      <p:sp>
        <p:nvSpPr>
          <p:cNvPr id="135" name="Google Shape;135;p14"/>
          <p:cNvSpPr txBox="1"/>
          <p:nvPr>
            <p:ph idx="1" type="body"/>
          </p:nvPr>
        </p:nvSpPr>
        <p:spPr>
          <a:xfrm>
            <a:off x="819150" y="1800200"/>
            <a:ext cx="7274700" cy="2638500"/>
          </a:xfrm>
          <a:prstGeom prst="rect">
            <a:avLst/>
          </a:prstGeom>
        </p:spPr>
        <p:txBody>
          <a:bodyPr anchorCtr="0" anchor="t" bIns="91425" lIns="91425" spcFirstLastPara="1" rIns="91425" wrap="square" tIns="91425">
            <a:noAutofit/>
          </a:bodyPr>
          <a:lstStyle/>
          <a:p>
            <a:pPr indent="-355600" lvl="0" marL="457200" marR="0" rtl="0" algn="just">
              <a:lnSpc>
                <a:spcPct val="95000"/>
              </a:lnSpc>
              <a:spcBef>
                <a:spcPts val="0"/>
              </a:spcBef>
              <a:spcAft>
                <a:spcPts val="0"/>
              </a:spcAft>
              <a:buSzPts val="2000"/>
              <a:buFont typeface="Lexend"/>
              <a:buChar char="❖"/>
            </a:pPr>
            <a:r>
              <a:rPr lang="en-GB" sz="2000">
                <a:latin typeface="Lexend"/>
                <a:ea typeface="Lexend"/>
                <a:cs typeface="Lexend"/>
                <a:sym typeface="Lexend"/>
              </a:rPr>
              <a:t>Software reviews are a </a:t>
            </a:r>
            <a:r>
              <a:rPr i="1" lang="en-GB" sz="2000">
                <a:latin typeface="Lexend"/>
                <a:ea typeface="Lexend"/>
                <a:cs typeface="Lexend"/>
                <a:sym typeface="Lexend"/>
              </a:rPr>
              <a:t>filter</a:t>
            </a:r>
            <a:r>
              <a:rPr lang="en-GB" sz="2000">
                <a:latin typeface="Lexend"/>
                <a:ea typeface="Lexend"/>
                <a:cs typeface="Lexend"/>
                <a:sym typeface="Lexend"/>
              </a:rPr>
              <a:t> for the software process. i.e.,  reviews are applied at various points during software engineering and serve to uncover errors and defects that can then be removed.</a:t>
            </a:r>
            <a:endParaRPr sz="2000">
              <a:latin typeface="Lexend"/>
              <a:ea typeface="Lexend"/>
              <a:cs typeface="Lexend"/>
              <a:sym typeface="Lexend"/>
            </a:endParaRPr>
          </a:p>
          <a:p>
            <a:pPr indent="-355600" lvl="0" marL="457200" rtl="0" algn="just">
              <a:lnSpc>
                <a:spcPct val="95000"/>
              </a:lnSpc>
              <a:spcBef>
                <a:spcPts val="0"/>
              </a:spcBef>
              <a:spcAft>
                <a:spcPts val="0"/>
              </a:spcAft>
              <a:buSzPts val="2000"/>
              <a:buFont typeface="Lobster"/>
              <a:buChar char="❖"/>
            </a:pPr>
            <a:r>
              <a:rPr lang="en-GB" sz="2000">
                <a:latin typeface="Lexend"/>
                <a:ea typeface="Lexend"/>
                <a:cs typeface="Lexend"/>
                <a:sym typeface="Lexend"/>
              </a:rPr>
              <a:t>Software reviews </a:t>
            </a:r>
            <a:r>
              <a:rPr i="1" lang="en-GB" sz="2000">
                <a:latin typeface="Lexend"/>
                <a:ea typeface="Lexend"/>
                <a:cs typeface="Lexend"/>
                <a:sym typeface="Lexend"/>
              </a:rPr>
              <a:t>purify</a:t>
            </a:r>
            <a:r>
              <a:rPr lang="en-GB" sz="2000">
                <a:latin typeface="Lexend"/>
                <a:ea typeface="Lexend"/>
                <a:cs typeface="Lexend"/>
                <a:sym typeface="Lexend"/>
              </a:rPr>
              <a:t> software engineering work products, including requirements and design models, code, and testing data.</a:t>
            </a:r>
            <a:r>
              <a:rPr lang="en-GB" sz="2000">
                <a:latin typeface="Lobster"/>
                <a:ea typeface="Lobster"/>
                <a:cs typeface="Lobster"/>
                <a:sym typeface="Lobster"/>
              </a:rPr>
              <a:t> </a:t>
            </a:r>
            <a:endParaRPr sz="20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523300"/>
            <a:ext cx="75057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INTRODUCTION (CONT.)</a:t>
            </a:r>
            <a:endParaRPr b="1">
              <a:solidFill>
                <a:srgbClr val="741B47"/>
              </a:solidFill>
              <a:latin typeface="Comic Sans MS"/>
              <a:ea typeface="Comic Sans MS"/>
              <a:cs typeface="Comic Sans MS"/>
              <a:sym typeface="Comic Sans MS"/>
            </a:endParaRPr>
          </a:p>
        </p:txBody>
      </p:sp>
      <p:sp>
        <p:nvSpPr>
          <p:cNvPr id="141" name="Google Shape;141;p15"/>
          <p:cNvSpPr txBox="1"/>
          <p:nvPr>
            <p:ph idx="1" type="body"/>
          </p:nvPr>
        </p:nvSpPr>
        <p:spPr>
          <a:xfrm>
            <a:off x="819150" y="1189000"/>
            <a:ext cx="7274700" cy="3530100"/>
          </a:xfrm>
          <a:prstGeom prst="rect">
            <a:avLst/>
          </a:prstGeom>
        </p:spPr>
        <p:txBody>
          <a:bodyPr anchorCtr="0" anchor="t" bIns="91425" lIns="91425" spcFirstLastPara="1" rIns="91425" wrap="square" tIns="91425">
            <a:noAutofit/>
          </a:bodyPr>
          <a:lstStyle/>
          <a:p>
            <a:pPr indent="-355600" lvl="0" marL="457200" marR="0" rtl="0" algn="just">
              <a:spcBef>
                <a:spcPts val="0"/>
              </a:spcBef>
              <a:spcAft>
                <a:spcPts val="0"/>
              </a:spcAft>
              <a:buSzPts val="2000"/>
              <a:buFont typeface="Lexend"/>
              <a:buChar char="❖"/>
            </a:pPr>
            <a:r>
              <a:rPr lang="en-GB" sz="2000">
                <a:latin typeface="Lexend"/>
                <a:ea typeface="Lexend"/>
                <a:cs typeface="Lexend"/>
                <a:sym typeface="Lexend"/>
              </a:rPr>
              <a:t>A review is a way of using the diversity of a group of people to:</a:t>
            </a:r>
            <a:endParaRPr sz="2000">
              <a:latin typeface="Lexend"/>
              <a:ea typeface="Lexend"/>
              <a:cs typeface="Lexend"/>
              <a:sym typeface="Lexend"/>
            </a:endParaRPr>
          </a:p>
          <a:p>
            <a:pPr indent="-349250" lvl="0" marL="457200" marR="0" rtl="0" algn="just">
              <a:spcBef>
                <a:spcPts val="0"/>
              </a:spcBef>
              <a:spcAft>
                <a:spcPts val="0"/>
              </a:spcAft>
              <a:buSzPts val="1900"/>
              <a:buFont typeface="Lexend"/>
              <a:buAutoNum type="arabicPeriod"/>
            </a:pPr>
            <a:r>
              <a:rPr lang="en-GB" sz="1900">
                <a:latin typeface="Lexend"/>
                <a:ea typeface="Lexend"/>
                <a:cs typeface="Lexend"/>
                <a:sym typeface="Lexend"/>
              </a:rPr>
              <a:t>Point out needed improvements in the product of a single person or team.</a:t>
            </a:r>
            <a:endParaRPr sz="1900">
              <a:latin typeface="Lexend"/>
              <a:ea typeface="Lexend"/>
              <a:cs typeface="Lexend"/>
              <a:sym typeface="Lexend"/>
            </a:endParaRPr>
          </a:p>
          <a:p>
            <a:pPr indent="-349250" lvl="0" marL="457200" marR="0" rtl="0" algn="just">
              <a:spcBef>
                <a:spcPts val="0"/>
              </a:spcBef>
              <a:spcAft>
                <a:spcPts val="0"/>
              </a:spcAft>
              <a:buSzPts val="1900"/>
              <a:buFont typeface="Lexend"/>
              <a:buAutoNum type="arabicPeriod"/>
            </a:pPr>
            <a:r>
              <a:rPr lang="en-GB" sz="1900">
                <a:latin typeface="Lexend"/>
                <a:ea typeface="Lexend"/>
                <a:cs typeface="Lexend"/>
                <a:sym typeface="Lexend"/>
              </a:rPr>
              <a:t>Confirm those parts of a product in which improvement is either not desired or not needed.</a:t>
            </a:r>
            <a:endParaRPr sz="1900">
              <a:latin typeface="Lexend"/>
              <a:ea typeface="Lexend"/>
              <a:cs typeface="Lexend"/>
              <a:sym typeface="Lexend"/>
            </a:endParaRPr>
          </a:p>
          <a:p>
            <a:pPr indent="-349250" lvl="0" marL="457200" marR="0" rtl="0" algn="just">
              <a:spcBef>
                <a:spcPts val="0"/>
              </a:spcBef>
              <a:spcAft>
                <a:spcPts val="0"/>
              </a:spcAft>
              <a:buSzPts val="1900"/>
              <a:buFont typeface="Lexend"/>
              <a:buAutoNum type="arabicPeriod"/>
            </a:pPr>
            <a:r>
              <a:rPr lang="en-GB" sz="1900">
                <a:latin typeface="Lexend"/>
                <a:ea typeface="Lexend"/>
                <a:cs typeface="Lexend"/>
                <a:sym typeface="Lexend"/>
              </a:rPr>
              <a:t>Achieve technical work of more uniform, or at least more predictable, quality than can be achieved without reviews, in order to make technical work more manageable.</a:t>
            </a:r>
            <a:endParaRPr sz="19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302975" y="504950"/>
            <a:ext cx="8556600" cy="6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741B47"/>
                </a:solidFill>
                <a:latin typeface="Comic Sans MS"/>
                <a:ea typeface="Comic Sans MS"/>
                <a:cs typeface="Comic Sans MS"/>
                <a:sym typeface="Comic Sans MS"/>
              </a:rPr>
              <a:t>COST IMPACTS OF SOFTWARE DEFECTS</a:t>
            </a:r>
            <a:endParaRPr b="1">
              <a:solidFill>
                <a:srgbClr val="741B47"/>
              </a:solidFill>
              <a:latin typeface="Comic Sans MS"/>
              <a:ea typeface="Comic Sans MS"/>
              <a:cs typeface="Comic Sans MS"/>
              <a:sym typeface="Comic Sans MS"/>
            </a:endParaRPr>
          </a:p>
        </p:txBody>
      </p:sp>
      <p:sp>
        <p:nvSpPr>
          <p:cNvPr id="147" name="Google Shape;147;p16"/>
          <p:cNvSpPr txBox="1"/>
          <p:nvPr>
            <p:ph idx="1" type="body"/>
          </p:nvPr>
        </p:nvSpPr>
        <p:spPr>
          <a:xfrm>
            <a:off x="819150" y="1354150"/>
            <a:ext cx="7274700" cy="3084600"/>
          </a:xfrm>
          <a:prstGeom prst="rect">
            <a:avLst/>
          </a:prstGeom>
        </p:spPr>
        <p:txBody>
          <a:bodyPr anchorCtr="0" anchor="t" bIns="91425" lIns="91425" spcFirstLastPara="1" rIns="91425" wrap="square" tIns="91425">
            <a:normAutofit lnSpcReduction="20000"/>
          </a:bodyPr>
          <a:lstStyle/>
          <a:p>
            <a:pPr indent="-355600" lvl="0" marL="457200" marR="0" rtl="0" algn="just">
              <a:spcBef>
                <a:spcPts val="0"/>
              </a:spcBef>
              <a:spcAft>
                <a:spcPts val="0"/>
              </a:spcAft>
              <a:buSzPts val="2000"/>
              <a:buFont typeface="Lexend"/>
              <a:buChar char="❖"/>
            </a:pPr>
            <a:r>
              <a:rPr b="1" lang="en-GB" sz="2000">
                <a:latin typeface="Lexend"/>
                <a:ea typeface="Lexend"/>
                <a:cs typeface="Lexend"/>
                <a:sym typeface="Lexend"/>
              </a:rPr>
              <a:t>Defect</a:t>
            </a:r>
            <a:r>
              <a:rPr lang="en-GB" sz="2000">
                <a:latin typeface="Lexend"/>
                <a:ea typeface="Lexend"/>
                <a:cs typeface="Lexend"/>
                <a:sym typeface="Lexend"/>
              </a:rPr>
              <a:t> implies a quality problem that is discovered after the software has been released to end users. </a:t>
            </a:r>
            <a:endParaRPr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b="1" lang="en-GB" sz="2000">
                <a:latin typeface="Lexend"/>
                <a:ea typeface="Lexend"/>
                <a:cs typeface="Lexend"/>
                <a:sym typeface="Lexend"/>
              </a:rPr>
              <a:t>Error</a:t>
            </a:r>
            <a:r>
              <a:rPr lang="en-GB" sz="2000">
                <a:latin typeface="Lexend"/>
                <a:ea typeface="Lexend"/>
                <a:cs typeface="Lexend"/>
                <a:sym typeface="Lexend"/>
              </a:rPr>
              <a:t> depicts a quality problem that is discovered by software engineers before the software is released. </a:t>
            </a:r>
            <a:endParaRPr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lang="en-GB" sz="2000">
                <a:latin typeface="Lexend"/>
                <a:ea typeface="Lexend"/>
                <a:cs typeface="Lexend"/>
                <a:sym typeface="Lexend"/>
              </a:rPr>
              <a:t>The primary objective of technical reviews is to find errors during the process so that they do not become defects after release of the software. </a:t>
            </a:r>
            <a:endParaRPr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lang="en-GB" sz="2000">
                <a:latin typeface="Lexend"/>
                <a:ea typeface="Lexend"/>
                <a:cs typeface="Lexend"/>
                <a:sym typeface="Lexend"/>
              </a:rPr>
              <a:t>The main benefit is the early discovery of errors so that they do not propagate to the next step in the software process. </a:t>
            </a:r>
            <a:endParaRPr sz="20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55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REVIEW METRICES </a:t>
            </a:r>
            <a:endParaRPr b="1">
              <a:solidFill>
                <a:srgbClr val="741B47"/>
              </a:solidFill>
              <a:latin typeface="Comic Sans MS"/>
              <a:ea typeface="Comic Sans MS"/>
              <a:cs typeface="Comic Sans MS"/>
              <a:sym typeface="Comic Sans MS"/>
            </a:endParaRPr>
          </a:p>
        </p:txBody>
      </p:sp>
      <p:sp>
        <p:nvSpPr>
          <p:cNvPr id="153" name="Google Shape;153;p17"/>
          <p:cNvSpPr txBox="1"/>
          <p:nvPr>
            <p:ph idx="1" type="body"/>
          </p:nvPr>
        </p:nvSpPr>
        <p:spPr>
          <a:xfrm>
            <a:off x="819150" y="1990725"/>
            <a:ext cx="7274700" cy="2448000"/>
          </a:xfrm>
          <a:prstGeom prst="rect">
            <a:avLst/>
          </a:prstGeom>
        </p:spPr>
        <p:txBody>
          <a:bodyPr anchorCtr="0" anchor="t" bIns="91425" lIns="91425" spcFirstLastPara="1" rIns="91425" wrap="square" tIns="91425">
            <a:normAutofit lnSpcReduction="10000"/>
          </a:bodyPr>
          <a:lstStyle/>
          <a:p>
            <a:pPr indent="0" lvl="0" marL="0" marR="0" rtl="0" algn="just">
              <a:spcBef>
                <a:spcPts val="0"/>
              </a:spcBef>
              <a:spcAft>
                <a:spcPts val="0"/>
              </a:spcAft>
              <a:buNone/>
            </a:pPr>
            <a:r>
              <a:rPr lang="en-GB" sz="2000">
                <a:solidFill>
                  <a:srgbClr val="202124"/>
                </a:solidFill>
                <a:highlight>
                  <a:srgbClr val="FFFFFF"/>
                </a:highlight>
                <a:latin typeface="Lexend"/>
                <a:ea typeface="Lexend"/>
                <a:cs typeface="Lexend"/>
                <a:sym typeface="Lexend"/>
              </a:rPr>
              <a:t>Review metrics </a:t>
            </a:r>
            <a:r>
              <a:rPr lang="en-GB" sz="2000">
                <a:solidFill>
                  <a:srgbClr val="040C28"/>
                </a:solidFill>
                <a:latin typeface="Lexend"/>
                <a:ea typeface="Lexend"/>
                <a:cs typeface="Lexend"/>
                <a:sym typeface="Lexend"/>
              </a:rPr>
              <a:t>provide software teams insight of what's happening in the code review process</a:t>
            </a:r>
            <a:r>
              <a:rPr lang="en-GB" sz="2000">
                <a:solidFill>
                  <a:srgbClr val="202124"/>
                </a:solidFill>
                <a:highlight>
                  <a:srgbClr val="FFFFFF"/>
                </a:highlight>
                <a:latin typeface="Lexend"/>
                <a:ea typeface="Lexend"/>
                <a:cs typeface="Lexend"/>
                <a:sym typeface="Lexend"/>
              </a:rPr>
              <a:t>.</a:t>
            </a:r>
            <a:endParaRPr sz="2500">
              <a:latin typeface="Lexend"/>
              <a:ea typeface="Lexend"/>
              <a:cs typeface="Lexend"/>
              <a:sym typeface="Lexend"/>
            </a:endParaRPr>
          </a:p>
          <a:p>
            <a:pPr indent="0" lvl="0" marL="0" marR="0" rtl="0" algn="just">
              <a:spcBef>
                <a:spcPts val="1200"/>
              </a:spcBef>
              <a:spcAft>
                <a:spcPts val="0"/>
              </a:spcAft>
              <a:buNone/>
            </a:pPr>
            <a:r>
              <a:rPr lang="en-GB" sz="2000">
                <a:latin typeface="Lexend"/>
                <a:ea typeface="Lexend"/>
                <a:cs typeface="Lexend"/>
                <a:sym typeface="Lexend"/>
              </a:rPr>
              <a:t>It is important for a software engineering organization to understand the effectiveness of each action by defining a set of metrics that can be used to assess their efficacy.</a:t>
            </a:r>
            <a:endParaRPr sz="2000">
              <a:latin typeface="Lexend"/>
              <a:ea typeface="Lexend"/>
              <a:cs typeface="Lexend"/>
              <a:sym typeface="Lexend"/>
            </a:endParaRPr>
          </a:p>
          <a:p>
            <a:pPr indent="0" lvl="0" marL="0" marR="0" rtl="0" algn="just">
              <a:spcBef>
                <a:spcPts val="1200"/>
              </a:spcBef>
              <a:spcAft>
                <a:spcPts val="1200"/>
              </a:spcAft>
              <a:buNone/>
            </a:pPr>
            <a:r>
              <a:t/>
            </a:r>
            <a:endParaRPr sz="2000">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606675"/>
            <a:ext cx="7505700" cy="80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REVIEW METRICES (CONT.)</a:t>
            </a:r>
            <a:endParaRPr b="1">
              <a:solidFill>
                <a:srgbClr val="741B47"/>
              </a:solidFill>
              <a:latin typeface="Comic Sans MS"/>
              <a:ea typeface="Comic Sans MS"/>
              <a:cs typeface="Comic Sans MS"/>
              <a:sym typeface="Comic Sans MS"/>
            </a:endParaRPr>
          </a:p>
        </p:txBody>
      </p:sp>
      <p:sp>
        <p:nvSpPr>
          <p:cNvPr id="159" name="Google Shape;159;p18"/>
          <p:cNvSpPr txBox="1"/>
          <p:nvPr>
            <p:ph idx="1" type="body"/>
          </p:nvPr>
        </p:nvSpPr>
        <p:spPr>
          <a:xfrm>
            <a:off x="819150" y="1576975"/>
            <a:ext cx="7274700" cy="2861700"/>
          </a:xfrm>
          <a:prstGeom prst="rect">
            <a:avLst/>
          </a:prstGeom>
        </p:spPr>
        <p:txBody>
          <a:bodyPr anchorCtr="0" anchor="t" bIns="91425" lIns="91425" spcFirstLastPara="1" rIns="91425" wrap="square" tIns="91425">
            <a:noAutofit/>
          </a:bodyPr>
          <a:lstStyle/>
          <a:p>
            <a:pPr indent="-355600" lvl="0" marL="457200" marR="0" rtl="0" algn="just">
              <a:lnSpc>
                <a:spcPct val="95000"/>
              </a:lnSpc>
              <a:spcBef>
                <a:spcPts val="0"/>
              </a:spcBef>
              <a:spcAft>
                <a:spcPts val="0"/>
              </a:spcAft>
              <a:buSzPts val="2000"/>
              <a:buFont typeface="Lexend"/>
              <a:buChar char="➢"/>
            </a:pPr>
            <a:r>
              <a:rPr b="1" lang="en-GB" sz="2000">
                <a:latin typeface="Lexend"/>
                <a:ea typeface="Lexend"/>
                <a:cs typeface="Lexend"/>
                <a:sym typeface="Lexend"/>
              </a:rPr>
              <a:t>Preparation effort, Ep</a:t>
            </a:r>
            <a:r>
              <a:rPr lang="en-GB" sz="2000">
                <a:latin typeface="Lexend"/>
                <a:ea typeface="Lexend"/>
                <a:cs typeface="Lexend"/>
                <a:sym typeface="Lexend"/>
              </a:rPr>
              <a:t> :- The effort (in person-hours) required to review a work product prior to the actual review meeting.</a:t>
            </a:r>
            <a:endParaRPr sz="2000">
              <a:latin typeface="Lexend"/>
              <a:ea typeface="Lexend"/>
              <a:cs typeface="Lexend"/>
              <a:sym typeface="Lexend"/>
            </a:endParaRPr>
          </a:p>
          <a:p>
            <a:pPr indent="-355600" lvl="0" marL="457200" marR="0" rtl="0" algn="just">
              <a:lnSpc>
                <a:spcPct val="95000"/>
              </a:lnSpc>
              <a:spcBef>
                <a:spcPts val="0"/>
              </a:spcBef>
              <a:spcAft>
                <a:spcPts val="0"/>
              </a:spcAft>
              <a:buSzPts val="2000"/>
              <a:buFont typeface="Lexend"/>
              <a:buChar char="➢"/>
            </a:pPr>
            <a:r>
              <a:rPr b="1" lang="en-GB" sz="2000">
                <a:latin typeface="Lexend"/>
                <a:ea typeface="Lexend"/>
                <a:cs typeface="Lexend"/>
                <a:sym typeface="Lexend"/>
              </a:rPr>
              <a:t>Assessment effort, Ea </a:t>
            </a:r>
            <a:r>
              <a:rPr lang="en-GB" sz="2000">
                <a:latin typeface="Lexend"/>
                <a:ea typeface="Lexend"/>
                <a:cs typeface="Lexend"/>
                <a:sym typeface="Lexend"/>
              </a:rPr>
              <a:t>:- The effort (in person-hours) that is expended during the actual review.</a:t>
            </a:r>
            <a:endParaRPr sz="2000">
              <a:latin typeface="Lexend"/>
              <a:ea typeface="Lexend"/>
              <a:cs typeface="Lexend"/>
              <a:sym typeface="Lexend"/>
            </a:endParaRPr>
          </a:p>
          <a:p>
            <a:pPr indent="-355600" lvl="0" marL="457200" marR="0" rtl="0" algn="just">
              <a:lnSpc>
                <a:spcPct val="95000"/>
              </a:lnSpc>
              <a:spcBef>
                <a:spcPts val="0"/>
              </a:spcBef>
              <a:spcAft>
                <a:spcPts val="0"/>
              </a:spcAft>
              <a:buSzPts val="2000"/>
              <a:buFont typeface="Lexend"/>
              <a:buChar char="➢"/>
            </a:pPr>
            <a:r>
              <a:rPr b="1" lang="en-GB" sz="2000">
                <a:latin typeface="Lexend"/>
                <a:ea typeface="Lexend"/>
                <a:cs typeface="Lexend"/>
                <a:sym typeface="Lexend"/>
              </a:rPr>
              <a:t>Rework effort, Er</a:t>
            </a:r>
            <a:r>
              <a:rPr lang="en-GB" sz="2000">
                <a:latin typeface="Lexend"/>
                <a:ea typeface="Lexend"/>
                <a:cs typeface="Lexend"/>
                <a:sym typeface="Lexend"/>
              </a:rPr>
              <a:t> :- The effort (in person-hours) that is dedicated to the correction of those errors uncovered during the review.</a:t>
            </a:r>
            <a:endParaRPr sz="2000">
              <a:latin typeface="Lexend"/>
              <a:ea typeface="Lexend"/>
              <a:cs typeface="Lexend"/>
              <a:sym typeface="Lexend"/>
            </a:endParaRPr>
          </a:p>
          <a:p>
            <a:pPr indent="0" lvl="0" marL="457200" marR="0" rtl="0" algn="just">
              <a:lnSpc>
                <a:spcPct val="95000"/>
              </a:lnSpc>
              <a:spcBef>
                <a:spcPts val="1200"/>
              </a:spcBef>
              <a:spcAft>
                <a:spcPts val="1200"/>
              </a:spcAft>
              <a:buSzPts val="1018"/>
              <a:buNone/>
            </a:pPr>
            <a:r>
              <a:t/>
            </a:r>
            <a:endParaRPr sz="185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634925"/>
            <a:ext cx="7505700" cy="6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(CONT.)</a:t>
            </a:r>
            <a:endParaRPr b="1">
              <a:solidFill>
                <a:srgbClr val="741B47"/>
              </a:solidFill>
              <a:latin typeface="Comic Sans MS"/>
              <a:ea typeface="Comic Sans MS"/>
              <a:cs typeface="Comic Sans MS"/>
              <a:sym typeface="Comic Sans MS"/>
            </a:endParaRPr>
          </a:p>
        </p:txBody>
      </p:sp>
      <p:sp>
        <p:nvSpPr>
          <p:cNvPr id="165" name="Google Shape;165;p19"/>
          <p:cNvSpPr txBox="1"/>
          <p:nvPr>
            <p:ph idx="1" type="body"/>
          </p:nvPr>
        </p:nvSpPr>
        <p:spPr>
          <a:xfrm>
            <a:off x="819150" y="1454500"/>
            <a:ext cx="7274700" cy="2946300"/>
          </a:xfrm>
          <a:prstGeom prst="rect">
            <a:avLst/>
          </a:prstGeom>
        </p:spPr>
        <p:txBody>
          <a:bodyPr anchorCtr="0" anchor="t" bIns="91425" lIns="91425" spcFirstLastPara="1" rIns="91425" wrap="square" tIns="91425">
            <a:normAutofit/>
          </a:bodyPr>
          <a:lstStyle/>
          <a:p>
            <a:pPr indent="-355600" lvl="0" marL="457200" marR="0" rtl="0" algn="just">
              <a:spcBef>
                <a:spcPts val="0"/>
              </a:spcBef>
              <a:spcAft>
                <a:spcPts val="0"/>
              </a:spcAft>
              <a:buSzPts val="2000"/>
              <a:buFont typeface="Lexend"/>
              <a:buChar char="➢"/>
            </a:pPr>
            <a:r>
              <a:rPr b="1" lang="en-GB" sz="2000">
                <a:latin typeface="Lexend"/>
                <a:ea typeface="Lexend"/>
                <a:cs typeface="Lexend"/>
                <a:sym typeface="Lexend"/>
              </a:rPr>
              <a:t>Work product size, WPS</a:t>
            </a:r>
            <a:r>
              <a:rPr lang="en-GB" sz="2000">
                <a:latin typeface="Lexend"/>
                <a:ea typeface="Lexend"/>
                <a:cs typeface="Lexend"/>
                <a:sym typeface="Lexend"/>
              </a:rPr>
              <a:t> :- A measure of the size of the work product that has been reviewed.</a:t>
            </a:r>
            <a:endParaRPr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b="1" lang="en-GB" sz="2000">
                <a:latin typeface="Lexend"/>
                <a:ea typeface="Lexend"/>
                <a:cs typeface="Lexend"/>
                <a:sym typeface="Lexend"/>
              </a:rPr>
              <a:t>Minor errors found, Errminor</a:t>
            </a:r>
            <a:r>
              <a:rPr lang="en-GB" sz="2000">
                <a:latin typeface="Lexend"/>
                <a:ea typeface="Lexend"/>
                <a:cs typeface="Lexend"/>
                <a:sym typeface="Lexend"/>
              </a:rPr>
              <a:t> :- The number of errors found that can be categorized as minor.</a:t>
            </a:r>
            <a:endParaRPr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b="1" lang="en-GB" sz="2000">
                <a:latin typeface="Lexend"/>
                <a:ea typeface="Lexend"/>
                <a:cs typeface="Lexend"/>
                <a:sym typeface="Lexend"/>
              </a:rPr>
              <a:t>Major errors found, Errmajor</a:t>
            </a:r>
            <a:r>
              <a:rPr lang="en-GB" sz="2000">
                <a:latin typeface="Lexend"/>
                <a:ea typeface="Lexend"/>
                <a:cs typeface="Lexend"/>
                <a:sym typeface="Lexend"/>
              </a:rPr>
              <a:t> :- The number of errors found that can be categorized as major.</a:t>
            </a:r>
            <a:endParaRPr sz="20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596750"/>
            <a:ext cx="7505700" cy="6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ANALYZING METRICES</a:t>
            </a:r>
            <a:endParaRPr b="1">
              <a:solidFill>
                <a:srgbClr val="741B47"/>
              </a:solidFill>
              <a:latin typeface="Comic Sans MS"/>
              <a:ea typeface="Comic Sans MS"/>
              <a:cs typeface="Comic Sans MS"/>
              <a:sym typeface="Comic Sans MS"/>
            </a:endParaRPr>
          </a:p>
        </p:txBody>
      </p:sp>
      <p:sp>
        <p:nvSpPr>
          <p:cNvPr id="171" name="Google Shape;171;p20"/>
          <p:cNvSpPr txBox="1"/>
          <p:nvPr>
            <p:ph idx="1" type="body"/>
          </p:nvPr>
        </p:nvSpPr>
        <p:spPr>
          <a:xfrm>
            <a:off x="819150" y="1257650"/>
            <a:ext cx="7274700" cy="3442800"/>
          </a:xfrm>
          <a:prstGeom prst="rect">
            <a:avLst/>
          </a:prstGeom>
        </p:spPr>
        <p:txBody>
          <a:bodyPr anchorCtr="0" anchor="t" bIns="91425" lIns="91425" spcFirstLastPara="1" rIns="91425" wrap="square" tIns="91425">
            <a:normAutofit lnSpcReduction="20000"/>
          </a:bodyPr>
          <a:lstStyle/>
          <a:p>
            <a:pPr indent="0" lvl="0" marL="0" marR="0" rtl="0" algn="just">
              <a:spcBef>
                <a:spcPts val="0"/>
              </a:spcBef>
              <a:spcAft>
                <a:spcPts val="0"/>
              </a:spcAft>
              <a:buNone/>
            </a:pPr>
            <a:r>
              <a:rPr lang="en-GB" sz="2000">
                <a:latin typeface="Lexend"/>
                <a:ea typeface="Lexend"/>
                <a:cs typeface="Lexend"/>
                <a:sym typeface="Lexend"/>
              </a:rPr>
              <a:t>Before analysis can begin, the total review effort, the total number of errors discover and the error density should be computed.</a:t>
            </a:r>
            <a:endParaRPr sz="2000">
              <a:latin typeface="Lexend"/>
              <a:ea typeface="Lexend"/>
              <a:cs typeface="Lexend"/>
              <a:sym typeface="Lexend"/>
            </a:endParaRPr>
          </a:p>
          <a:p>
            <a:pPr indent="-355600" lvl="0" marL="457200" marR="0" rtl="0" algn="just">
              <a:spcBef>
                <a:spcPts val="1200"/>
              </a:spcBef>
              <a:spcAft>
                <a:spcPts val="0"/>
              </a:spcAft>
              <a:buSzPts val="2000"/>
              <a:buFont typeface="Lexend"/>
              <a:buChar char="★"/>
            </a:pPr>
            <a:r>
              <a:rPr lang="en-GB" sz="2000">
                <a:latin typeface="Lexend"/>
                <a:ea typeface="Lexend"/>
                <a:cs typeface="Lexend"/>
                <a:sym typeface="Lexend"/>
              </a:rPr>
              <a:t>E</a:t>
            </a:r>
            <a:r>
              <a:rPr baseline="-25000" lang="en-GB" sz="2000">
                <a:latin typeface="Lexend"/>
                <a:ea typeface="Lexend"/>
                <a:cs typeface="Lexend"/>
                <a:sym typeface="Lexend"/>
              </a:rPr>
              <a:t>review </a:t>
            </a:r>
            <a:r>
              <a:rPr lang="en-GB" sz="2000">
                <a:latin typeface="Lexend"/>
                <a:ea typeface="Lexend"/>
                <a:cs typeface="Lexend"/>
                <a:sym typeface="Lexend"/>
              </a:rPr>
              <a:t>= E</a:t>
            </a:r>
            <a:r>
              <a:rPr baseline="-25000" lang="en-GB" sz="2000">
                <a:latin typeface="Lexend"/>
                <a:ea typeface="Lexend"/>
                <a:cs typeface="Lexend"/>
                <a:sym typeface="Lexend"/>
              </a:rPr>
              <a:t>p</a:t>
            </a:r>
            <a:r>
              <a:rPr lang="en-GB" sz="2000">
                <a:latin typeface="Lexend"/>
                <a:ea typeface="Lexend"/>
                <a:cs typeface="Lexend"/>
                <a:sym typeface="Lexend"/>
              </a:rPr>
              <a:t> + E</a:t>
            </a:r>
            <a:r>
              <a:rPr baseline="-25000" lang="en-GB" sz="2000">
                <a:latin typeface="Lexend"/>
                <a:ea typeface="Lexend"/>
                <a:cs typeface="Lexend"/>
                <a:sym typeface="Lexend"/>
              </a:rPr>
              <a:t>a</a:t>
            </a:r>
            <a:r>
              <a:rPr lang="en-GB" sz="2000">
                <a:latin typeface="Lexend"/>
                <a:ea typeface="Lexend"/>
                <a:cs typeface="Lexend"/>
                <a:sym typeface="Lexend"/>
              </a:rPr>
              <a:t> + E</a:t>
            </a:r>
            <a:r>
              <a:rPr baseline="-25000" lang="en-GB" sz="2000">
                <a:latin typeface="Lexend"/>
                <a:ea typeface="Lexend"/>
                <a:cs typeface="Lexend"/>
                <a:sym typeface="Lexend"/>
              </a:rPr>
              <a:t>r</a:t>
            </a:r>
            <a:endParaRPr baseline="-25000"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lang="en-GB" sz="2000">
                <a:latin typeface="Lexend"/>
                <a:ea typeface="Lexend"/>
                <a:cs typeface="Lexend"/>
                <a:sym typeface="Lexend"/>
              </a:rPr>
              <a:t>Err</a:t>
            </a:r>
            <a:r>
              <a:rPr baseline="-25000" lang="en-GB" sz="2000">
                <a:latin typeface="Lexend"/>
                <a:ea typeface="Lexend"/>
                <a:cs typeface="Lexend"/>
                <a:sym typeface="Lexend"/>
              </a:rPr>
              <a:t>tot</a:t>
            </a:r>
            <a:r>
              <a:rPr lang="en-GB" sz="2000">
                <a:latin typeface="Lexend"/>
                <a:ea typeface="Lexend"/>
                <a:cs typeface="Lexend"/>
                <a:sym typeface="Lexend"/>
              </a:rPr>
              <a:t> = Err</a:t>
            </a:r>
            <a:r>
              <a:rPr baseline="-25000" lang="en-GB" sz="2000">
                <a:latin typeface="Lexend"/>
                <a:ea typeface="Lexend"/>
                <a:cs typeface="Lexend"/>
                <a:sym typeface="Lexend"/>
              </a:rPr>
              <a:t>major</a:t>
            </a:r>
            <a:r>
              <a:rPr lang="en-GB" sz="2000">
                <a:latin typeface="Lexend"/>
                <a:ea typeface="Lexend"/>
                <a:cs typeface="Lexend"/>
                <a:sym typeface="Lexend"/>
              </a:rPr>
              <a:t> + Err</a:t>
            </a:r>
            <a:r>
              <a:rPr baseline="-25000" lang="en-GB" sz="2000">
                <a:latin typeface="Lexend"/>
                <a:ea typeface="Lexend"/>
                <a:cs typeface="Lexend"/>
                <a:sym typeface="Lexend"/>
              </a:rPr>
              <a:t>minor</a:t>
            </a:r>
            <a:endParaRPr baseline="-25000" sz="2000">
              <a:latin typeface="Lexend"/>
              <a:ea typeface="Lexend"/>
              <a:cs typeface="Lexend"/>
              <a:sym typeface="Lexend"/>
            </a:endParaRPr>
          </a:p>
          <a:p>
            <a:pPr indent="-355600" lvl="0" marL="457200" marR="0" rtl="0" algn="just">
              <a:spcBef>
                <a:spcPts val="0"/>
              </a:spcBef>
              <a:spcAft>
                <a:spcPts val="0"/>
              </a:spcAft>
              <a:buSzPts val="2000"/>
              <a:buFont typeface="Lexend"/>
              <a:buChar char="★"/>
            </a:pPr>
            <a:r>
              <a:rPr lang="en-GB" sz="2000">
                <a:latin typeface="Lexend"/>
                <a:ea typeface="Lexend"/>
                <a:cs typeface="Lexend"/>
                <a:sym typeface="Lexend"/>
              </a:rPr>
              <a:t>Error density = Err</a:t>
            </a:r>
            <a:r>
              <a:rPr baseline="-25000" lang="en-GB" sz="2000">
                <a:latin typeface="Lexend"/>
                <a:ea typeface="Lexend"/>
                <a:cs typeface="Lexend"/>
                <a:sym typeface="Lexend"/>
              </a:rPr>
              <a:t>tot</a:t>
            </a:r>
            <a:r>
              <a:rPr lang="en-GB" sz="2000">
                <a:latin typeface="Lexend"/>
                <a:ea typeface="Lexend"/>
                <a:cs typeface="Lexend"/>
                <a:sym typeface="Lexend"/>
              </a:rPr>
              <a:t>÷WPS</a:t>
            </a:r>
            <a:endParaRPr sz="2000">
              <a:latin typeface="Lexend"/>
              <a:ea typeface="Lexend"/>
              <a:cs typeface="Lexend"/>
              <a:sym typeface="Lexend"/>
            </a:endParaRPr>
          </a:p>
          <a:p>
            <a:pPr indent="0" lvl="0" marL="0" marR="0" rtl="0" algn="just">
              <a:spcBef>
                <a:spcPts val="1200"/>
              </a:spcBef>
              <a:spcAft>
                <a:spcPts val="0"/>
              </a:spcAft>
              <a:buNone/>
            </a:pPr>
            <a:r>
              <a:rPr lang="en-GB" sz="2000">
                <a:latin typeface="Lexend"/>
                <a:ea typeface="Lexend"/>
                <a:cs typeface="Lexend"/>
                <a:sym typeface="Lexend"/>
              </a:rPr>
              <a:t>This error density of each product can be computed. </a:t>
            </a:r>
            <a:endParaRPr sz="2000">
              <a:latin typeface="Lexend"/>
              <a:ea typeface="Lexend"/>
              <a:cs typeface="Lexend"/>
              <a:sym typeface="Lexend"/>
            </a:endParaRPr>
          </a:p>
          <a:p>
            <a:pPr indent="0" lvl="0" marL="0" marR="0" rtl="0" algn="just">
              <a:spcBef>
                <a:spcPts val="1200"/>
              </a:spcBef>
              <a:spcAft>
                <a:spcPts val="1200"/>
              </a:spcAft>
              <a:buNone/>
            </a:pPr>
            <a:r>
              <a:rPr lang="en-GB" sz="2000">
                <a:latin typeface="Lexend"/>
                <a:ea typeface="Lexend"/>
                <a:cs typeface="Lexend"/>
                <a:sym typeface="Lexend"/>
              </a:rPr>
              <a:t>Average values for error density enable you to estimate the number of errors to be found</a:t>
            </a:r>
            <a:endParaRPr sz="2000">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780350"/>
            <a:ext cx="7505700" cy="8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741B47"/>
                </a:solidFill>
                <a:latin typeface="Comic Sans MS"/>
                <a:ea typeface="Comic Sans MS"/>
                <a:cs typeface="Comic Sans MS"/>
                <a:sym typeface="Comic Sans MS"/>
              </a:rPr>
              <a:t>COST-EFFECTIVENESS OF REVIEWS</a:t>
            </a:r>
            <a:endParaRPr b="1">
              <a:solidFill>
                <a:srgbClr val="741B47"/>
              </a:solidFill>
              <a:latin typeface="Comic Sans MS"/>
              <a:ea typeface="Comic Sans MS"/>
              <a:cs typeface="Comic Sans MS"/>
              <a:sym typeface="Comic Sans MS"/>
            </a:endParaRPr>
          </a:p>
        </p:txBody>
      </p:sp>
      <p:sp>
        <p:nvSpPr>
          <p:cNvPr id="177" name="Google Shape;177;p21"/>
          <p:cNvSpPr txBox="1"/>
          <p:nvPr>
            <p:ph idx="1" type="body"/>
          </p:nvPr>
        </p:nvSpPr>
        <p:spPr>
          <a:xfrm>
            <a:off x="819150" y="1882050"/>
            <a:ext cx="7274700" cy="2556600"/>
          </a:xfrm>
          <a:prstGeom prst="rect">
            <a:avLst/>
          </a:prstGeom>
        </p:spPr>
        <p:txBody>
          <a:bodyPr anchorCtr="0" anchor="t" bIns="91425" lIns="91425" spcFirstLastPara="1" rIns="91425" wrap="square" tIns="91425">
            <a:normAutofit lnSpcReduction="10000"/>
          </a:bodyPr>
          <a:lstStyle/>
          <a:p>
            <a:pPr indent="0" lvl="0" marL="0" marR="0" rtl="0" algn="just">
              <a:spcBef>
                <a:spcPts val="0"/>
              </a:spcBef>
              <a:spcAft>
                <a:spcPts val="1200"/>
              </a:spcAft>
              <a:buNone/>
            </a:pPr>
            <a:r>
              <a:rPr lang="en-GB" sz="2000">
                <a:latin typeface="Lexend"/>
                <a:ea typeface="Lexend"/>
                <a:cs typeface="Lexend"/>
                <a:sym typeface="Lexend"/>
              </a:rPr>
              <a:t>It is difficult to measure the cost-effectiveness of any technical review in real time. A software engineering organization can assess the effectiveness of reviews and their cost benefit only after reviews have been completed, review metrics have been collected, average data have been computed, and then the downstream quality of the software is measured. </a:t>
            </a:r>
            <a:endParaRPr sz="20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