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9E2C"/>
    <a:srgbClr val="00A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9B1-296D-474D-BEE5-76BE9C2158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2B4D-A39A-684C-A994-C0610914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A3B9-3D8B-4990-AF14-B704F8CC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975F9-6FA2-479E-9FD0-36BB5E10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148F-5754-431B-AC5A-8DF2A965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9D57-86DC-4229-83DD-53D8AD687B86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AFD5-4B46-4139-9A4C-01BE447B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8ECE-6663-44C1-9FE4-32319DD3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3172-DFFA-4E75-9CDC-DFC8D1268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1072" TargetMode="External"/><Relationship Id="rId2" Type="http://schemas.openxmlformats.org/officeDocument/2006/relationships/hyperlink" Target="http://marsyasweb.appspot.com/download/data_set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towardsdatascience.com/music-genre-classification-with-python-c714d032f0d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7797" y="5425938"/>
            <a:ext cx="2700338" cy="785082"/>
          </a:xfrm>
        </p:spPr>
        <p:txBody>
          <a:bodyPr/>
          <a:lstStyle/>
          <a:p>
            <a:pPr algn="ctr"/>
            <a:r>
              <a:rPr lang="en-US" dirty="0"/>
              <a:t>Deployment on a Web Interface (Tentative)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C108B02-384E-464A-AC7D-9BAAC1CDBF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45831" y="5531965"/>
            <a:ext cx="2700338" cy="489273"/>
          </a:xfrm>
        </p:spPr>
        <p:txBody>
          <a:bodyPr/>
          <a:lstStyle/>
          <a:p>
            <a:pPr algn="ctr"/>
            <a:r>
              <a:rPr lang="en-US" dirty="0"/>
              <a:t>Training KNN Method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1AC9AAA-DDCE-1E41-9291-9C214C196A0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940197" y="1786688"/>
            <a:ext cx="2700338" cy="489274"/>
          </a:xfrm>
        </p:spPr>
        <p:txBody>
          <a:bodyPr/>
          <a:lstStyle/>
          <a:p>
            <a:pPr algn="ctr"/>
            <a:r>
              <a:rPr lang="en-US" dirty="0"/>
              <a:t>Validation and Testing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4A229C-A0C7-CE47-9906-13440BC13A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51467" y="2027302"/>
            <a:ext cx="2700338" cy="1190625"/>
          </a:xfrm>
        </p:spPr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560159-60CD-794B-A0CA-735C8906FEA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-23860" y="5445544"/>
            <a:ext cx="3433313" cy="384833"/>
          </a:xfrm>
        </p:spPr>
        <p:txBody>
          <a:bodyPr/>
          <a:lstStyle/>
          <a:p>
            <a:pPr algn="ctr"/>
            <a:r>
              <a:rPr lang="en-US" dirty="0"/>
              <a:t>Initial Steps.(Completed)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F4A4139-A90D-4D49-89ED-CD724B0071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26" y="213859"/>
            <a:ext cx="10515600" cy="580806"/>
          </a:xfrm>
        </p:spPr>
        <p:txBody>
          <a:bodyPr/>
          <a:lstStyle/>
          <a:p>
            <a:r>
              <a:rPr lang="en-US" b="1" dirty="0"/>
              <a:t>Music Genre Classification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6BF8AA21-E356-426F-963A-D9F2D9A089A2}"/>
              </a:ext>
            </a:extLst>
          </p:cNvPr>
          <p:cNvSpPr/>
          <p:nvPr/>
        </p:nvSpPr>
        <p:spPr>
          <a:xfrm flipH="1">
            <a:off x="2725241" y="888752"/>
            <a:ext cx="1250830" cy="1062932"/>
          </a:xfrm>
          <a:prstGeom prst="bentArrow">
            <a:avLst>
              <a:gd name="adj1" fmla="val 15103"/>
              <a:gd name="adj2" fmla="val 25000"/>
              <a:gd name="adj3" fmla="val 32304"/>
              <a:gd name="adj4" fmla="val 3401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0FA46-D812-496A-AB32-AF7549B654AE}"/>
              </a:ext>
            </a:extLst>
          </p:cNvPr>
          <p:cNvSpPr txBox="1"/>
          <p:nvPr/>
        </p:nvSpPr>
        <p:spPr>
          <a:xfrm>
            <a:off x="0" y="0"/>
            <a:ext cx="2700338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Features</a:t>
            </a:r>
            <a:r>
              <a:rPr lang="en-IN" dirty="0"/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Zero Crossing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Spectral Centroid.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Chroma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Spectral Roll-off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Mel-Frequency Cepstral Coefficients.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E4C9-A1E6-437E-90B5-ED3AA1E692ED}"/>
              </a:ext>
            </a:extLst>
          </p:cNvPr>
          <p:cNvSpPr txBox="1"/>
          <p:nvPr/>
        </p:nvSpPr>
        <p:spPr>
          <a:xfrm>
            <a:off x="-1" y="6211020"/>
            <a:ext cx="5607171" cy="646331"/>
          </a:xfrm>
          <a:prstGeom prst="rect">
            <a:avLst/>
          </a:prstGeom>
          <a:solidFill>
            <a:srgbClr val="FF9E2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Dataset Collection, </a:t>
            </a:r>
            <a:r>
              <a:rPr lang="en-IN" dirty="0">
                <a:hlinkClick r:id="rId2"/>
              </a:rPr>
              <a:t>GITZAN</a:t>
            </a:r>
            <a:endParaRPr lang="en-IN" dirty="0"/>
          </a:p>
          <a:p>
            <a:r>
              <a:rPr lang="en-IN" dirty="0"/>
              <a:t>Paper:-</a:t>
            </a:r>
            <a:r>
              <a:rPr lang="en-IN" dirty="0">
                <a:hlinkClick r:id="rId3"/>
              </a:rPr>
              <a:t>https://ieeexplore.ieee.org/document/1021072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444144A-245C-4A9C-B311-8A03724E3FAD}"/>
              </a:ext>
            </a:extLst>
          </p:cNvPr>
          <p:cNvSpPr/>
          <p:nvPr/>
        </p:nvSpPr>
        <p:spPr>
          <a:xfrm>
            <a:off x="1508338" y="5821751"/>
            <a:ext cx="334411" cy="334467"/>
          </a:xfrm>
          <a:prstGeom prst="downArrow">
            <a:avLst/>
          </a:prstGeom>
          <a:solidFill>
            <a:srgbClr val="FF9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3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01D7B2-AC21-4D40-A927-572F3A4E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82"/>
            <a:ext cx="4331375" cy="1551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C75C1-FDBF-4ABA-A3B9-F846B12EA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17" t="50000" r="32767" b="14306"/>
          <a:stretch/>
        </p:blipFill>
        <p:spPr>
          <a:xfrm>
            <a:off x="9755261" y="99182"/>
            <a:ext cx="2272912" cy="1551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49BC1-D7FE-4A66-BE28-09F8A4F35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608" y="99182"/>
            <a:ext cx="2679600" cy="17062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3113A5-B829-4A13-881A-975A99DC60EA}"/>
              </a:ext>
            </a:extLst>
          </p:cNvPr>
          <p:cNvSpPr/>
          <p:nvPr/>
        </p:nvSpPr>
        <p:spPr>
          <a:xfrm>
            <a:off x="1073080" y="1717538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Zero Crossing Rate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52731C-2C42-4F8E-B6BE-0A075BBD09B5}"/>
              </a:ext>
            </a:extLst>
          </p:cNvPr>
          <p:cNvSpPr/>
          <p:nvPr/>
        </p:nvSpPr>
        <p:spPr>
          <a:xfrm>
            <a:off x="8608408" y="18157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Spectral Centroid.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3D55D6-4276-4094-8696-FB985626C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441" t="52110" r="28785" b="24282"/>
          <a:stretch/>
        </p:blipFill>
        <p:spPr>
          <a:xfrm>
            <a:off x="218114" y="3552896"/>
            <a:ext cx="4412914" cy="15513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CF5620-C21F-4D49-ABA6-29C6E92696E4}"/>
              </a:ext>
            </a:extLst>
          </p:cNvPr>
          <p:cNvSpPr/>
          <p:nvPr/>
        </p:nvSpPr>
        <p:spPr>
          <a:xfrm>
            <a:off x="1187588" y="3241439"/>
            <a:ext cx="18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Spectral Roll-off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C724A7-6A2C-4ED6-9629-31A20F9DF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256" y="3610771"/>
            <a:ext cx="4122665" cy="15917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BB5AF4-33B6-456A-BF4F-E10CE9769D1B}"/>
              </a:ext>
            </a:extLst>
          </p:cNvPr>
          <p:cNvSpPr/>
          <p:nvPr/>
        </p:nvSpPr>
        <p:spPr>
          <a:xfrm>
            <a:off x="8454519" y="32804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Chroma Frequencies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8CFDA-C7F3-4AF1-B6C0-B1D759AC33E8}"/>
              </a:ext>
            </a:extLst>
          </p:cNvPr>
          <p:cNvSpPr txBox="1"/>
          <p:nvPr/>
        </p:nvSpPr>
        <p:spPr>
          <a:xfrm>
            <a:off x="0" y="538573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Refrences</a:t>
            </a:r>
            <a:r>
              <a:rPr lang="en-IN" dirty="0"/>
              <a:t>:-</a:t>
            </a:r>
          </a:p>
          <a:p>
            <a:r>
              <a:rPr lang="en-IN" dirty="0"/>
              <a:t>1- Blog </a:t>
            </a:r>
            <a:r>
              <a:rPr lang="en-IN" dirty="0">
                <a:hlinkClick r:id="rId7"/>
              </a:rPr>
              <a:t>https://towardsdatascience.com/music-genre-classification-with-python-c714d032f0d8</a:t>
            </a:r>
            <a:endParaRPr lang="en-IN" dirty="0"/>
          </a:p>
          <a:p>
            <a:r>
              <a:rPr lang="en-IN" dirty="0"/>
              <a:t>2- </a:t>
            </a:r>
            <a:r>
              <a:rPr lang="en-US" dirty="0"/>
              <a:t>G. </a:t>
            </a:r>
            <a:r>
              <a:rPr lang="en-US" dirty="0" err="1"/>
              <a:t>Tzanetakis</a:t>
            </a:r>
            <a:r>
              <a:rPr lang="en-US" dirty="0"/>
              <a:t> and P. Cook, "Musical genre classification of audio signals," in </a:t>
            </a:r>
            <a:r>
              <a:rPr lang="en-US" i="1" dirty="0"/>
              <a:t>IEEE Transactions on Speech and Audio Processing</a:t>
            </a:r>
            <a:r>
              <a:rPr lang="en-US" dirty="0"/>
              <a:t>, vol. 10, no. 5, pp. 293-302, July 2002.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 data points timeline</Template>
  <TotalTime>0</TotalTime>
  <Words>102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Music Genre Classification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2019-10-21T14:43:18Z</dcterms:created>
  <dcterms:modified xsi:type="dcterms:W3CDTF">2019-10-24T10:50:31Z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2018-08-17T01:26:30.5763911Z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