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6858000" cx="12188950"/>
  <p:notesSz cx="6858000" cy="9144000"/>
  <p:embeddedFontLst>
    <p:embeddedFont>
      <p:font typeface="Economica"/>
      <p:regular r:id="rId25"/>
      <p:bold r:id="rId26"/>
      <p:italic r:id="rId27"/>
      <p:boldItalic r:id="rId28"/>
    </p:embeddedFont>
    <p:embeddedFont>
      <p:font typeface="Open Sans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33" roundtripDataSignature="AMtx7mh4KS6x158f5ZMeIJxXZx/nqetd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Economica-bold.fntdata"/><Relationship Id="rId25" Type="http://schemas.openxmlformats.org/officeDocument/2006/relationships/font" Target="fonts/Economica-regular.fntdata"/><Relationship Id="rId28" Type="http://schemas.openxmlformats.org/officeDocument/2006/relationships/font" Target="fonts/Economica-boldItalic.fntdata"/><Relationship Id="rId27" Type="http://schemas.openxmlformats.org/officeDocument/2006/relationships/font" Target="fonts/Economica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penSans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penSans-italic.fntdata"/><Relationship Id="rId30" Type="http://schemas.openxmlformats.org/officeDocument/2006/relationships/font" Target="fonts/OpenSans-bold.fntdata"/><Relationship Id="rId11" Type="http://schemas.openxmlformats.org/officeDocument/2006/relationships/slide" Target="slides/slide6.xml"/><Relationship Id="rId33" Type="http://customschemas.google.com/relationships/presentationmetadata" Target="metadata"/><Relationship Id="rId10" Type="http://schemas.openxmlformats.org/officeDocument/2006/relationships/slide" Target="slides/slide5.xml"/><Relationship Id="rId32" Type="http://schemas.openxmlformats.org/officeDocument/2006/relationships/font" Target="fonts/OpenSans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6" name="Google Shape;66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1" name="Google Shape;131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03abb1e893cf3e2_2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03abb1e893cf3e2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8" name="Google Shape;148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6" name="Google Shape;156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5" name="Google Shape;165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2" name="Google Shape;172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9" name="Google Shape;179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8" name="Google Shape;188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6dcbb9bdd48d3b77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6dcbb9bdd48d3b7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8" name="Google Shape;208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b1e10189d653925_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b1e10189d653925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672eed95ac1ecbc8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672eed95ac1ecbc8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b1e10189d653925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b1e10189d65392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5" name="Google Shape;9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681f9ac7c5a3c567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g681f9ac7c5a3c567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03abb1e893cf3e2_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03abb1e893cf3e2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5" name="Google Shape;115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681f9ac7c5a3c567_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g681f9ac7c5a3c567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5164080b0f89f03d_25"/>
          <p:cNvSpPr txBox="1"/>
          <p:nvPr>
            <p:ph type="title"/>
          </p:nvPr>
        </p:nvSpPr>
        <p:spPr>
          <a:xfrm>
            <a:off x="415496" y="421233"/>
            <a:ext cx="11358000" cy="11085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875" lIns="121875" spcFirstLastPara="1" rIns="121875" wrap="square" tIns="12187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11" name="Google Shape;11;g5164080b0f89f03d_25"/>
          <p:cNvSpPr txBox="1"/>
          <p:nvPr>
            <p:ph idx="12" type="sldNum"/>
          </p:nvPr>
        </p:nvSpPr>
        <p:spPr>
          <a:xfrm>
            <a:off x="11293784" y="6217622"/>
            <a:ext cx="7314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75" lIns="121875" spcFirstLastPara="1" rIns="121875" wrap="square" tIns="12187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5164080b0f89f03d_43"/>
          <p:cNvSpPr txBox="1"/>
          <p:nvPr>
            <p:ph idx="1" type="body"/>
          </p:nvPr>
        </p:nvSpPr>
        <p:spPr>
          <a:xfrm>
            <a:off x="425893" y="5625233"/>
            <a:ext cx="7996500" cy="79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75" lIns="121875" spcFirstLastPara="1" rIns="121875" wrap="square" tIns="12187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Economica"/>
              <a:buNone/>
              <a:defRPr sz="32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6" name="Google Shape;56;g5164080b0f89f03d_43"/>
          <p:cNvSpPr txBox="1"/>
          <p:nvPr>
            <p:ph idx="12" type="sldNum"/>
          </p:nvPr>
        </p:nvSpPr>
        <p:spPr>
          <a:xfrm>
            <a:off x="11293784" y="6217622"/>
            <a:ext cx="7314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75" lIns="121875" spcFirstLastPara="1" rIns="121875" wrap="square" tIns="12187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164080b0f89f03d_46"/>
          <p:cNvSpPr/>
          <p:nvPr/>
        </p:nvSpPr>
        <p:spPr>
          <a:xfrm>
            <a:off x="0" y="6727600"/>
            <a:ext cx="12189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g5164080b0f89f03d_46"/>
          <p:cNvSpPr txBox="1"/>
          <p:nvPr>
            <p:ph hasCustomPrompt="1" type="title"/>
          </p:nvPr>
        </p:nvSpPr>
        <p:spPr>
          <a:xfrm>
            <a:off x="415496" y="1276167"/>
            <a:ext cx="11358000" cy="283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75" lIns="121875" spcFirstLastPara="1" rIns="121875" wrap="square" tIns="12187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300"/>
              <a:buNone/>
              <a:defRPr sz="213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300"/>
              <a:buNone/>
              <a:defRPr sz="213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300"/>
              <a:buNone/>
              <a:defRPr sz="213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300"/>
              <a:buNone/>
              <a:defRPr sz="213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300"/>
              <a:buNone/>
              <a:defRPr sz="213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300"/>
              <a:buNone/>
              <a:defRPr sz="213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300"/>
              <a:buNone/>
              <a:defRPr sz="213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300"/>
              <a:buNone/>
              <a:defRPr sz="213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300"/>
              <a:buNone/>
              <a:defRPr sz="213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0" name="Google Shape;60;g5164080b0f89f03d_46"/>
          <p:cNvSpPr txBox="1"/>
          <p:nvPr>
            <p:ph idx="1" type="body"/>
          </p:nvPr>
        </p:nvSpPr>
        <p:spPr>
          <a:xfrm>
            <a:off x="415496" y="4216000"/>
            <a:ext cx="11358000" cy="14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875" lIns="121875" spcFirstLastPara="1" rIns="121875" wrap="square" tIns="121875">
            <a:normAutofit/>
          </a:bodyPr>
          <a:lstStyle>
            <a:lvl1pPr indent="-3810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61" name="Google Shape;61;g5164080b0f89f03d_46"/>
          <p:cNvSpPr txBox="1"/>
          <p:nvPr>
            <p:ph idx="12" type="sldNum"/>
          </p:nvPr>
        </p:nvSpPr>
        <p:spPr>
          <a:xfrm>
            <a:off x="11293784" y="6217622"/>
            <a:ext cx="7314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75" lIns="121875" spcFirstLastPara="1" rIns="121875" wrap="square" tIns="12187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164080b0f89f03d_51"/>
          <p:cNvSpPr txBox="1"/>
          <p:nvPr>
            <p:ph idx="12" type="sldNum"/>
          </p:nvPr>
        </p:nvSpPr>
        <p:spPr>
          <a:xfrm>
            <a:off x="11293784" y="6217622"/>
            <a:ext cx="7314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75" lIns="121875" spcFirstLastPara="1" rIns="121875" wrap="square" tIns="12187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5164080b0f89f03d_5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14" name="Google Shape;14;g5164080b0f89f03d_53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15" name="Google Shape;15;g5164080b0f89f03d_5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g5164080b0f89f03d_5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g5164080b0f89f03d_5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g5164080b0f89f03d_4"/>
          <p:cNvSpPr/>
          <p:nvPr/>
        </p:nvSpPr>
        <p:spPr>
          <a:xfrm>
            <a:off x="3657768" y="1008933"/>
            <a:ext cx="1441806" cy="1499896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0" name="Google Shape;20;g5164080b0f89f03d_4"/>
          <p:cNvSpPr/>
          <p:nvPr/>
        </p:nvSpPr>
        <p:spPr>
          <a:xfrm rot="10800000">
            <a:off x="7089359" y="4355671"/>
            <a:ext cx="1441806" cy="1499896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1" name="Google Shape;21;g5164080b0f89f03d_4"/>
          <p:cNvSpPr txBox="1"/>
          <p:nvPr>
            <p:ph type="ctrTitle"/>
          </p:nvPr>
        </p:nvSpPr>
        <p:spPr>
          <a:xfrm>
            <a:off x="4058584" y="1925674"/>
            <a:ext cx="4071900" cy="20496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875" lIns="121875" spcFirstLastPara="1" rIns="121875" wrap="square" tIns="12187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22" name="Google Shape;22;g5164080b0f89f03d_4"/>
          <p:cNvSpPr txBox="1"/>
          <p:nvPr>
            <p:ph idx="1" type="subTitle"/>
          </p:nvPr>
        </p:nvSpPr>
        <p:spPr>
          <a:xfrm>
            <a:off x="4058584" y="4155440"/>
            <a:ext cx="4071900" cy="9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875" lIns="121875" spcFirstLastPara="1" rIns="121875" wrap="square" tIns="12187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Economica"/>
              <a:buNone/>
              <a:defRPr sz="28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Economica"/>
              <a:buNone/>
              <a:defRPr sz="28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Economica"/>
              <a:buNone/>
              <a:defRPr sz="28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Economica"/>
              <a:buNone/>
              <a:defRPr sz="28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Economica"/>
              <a:buNone/>
              <a:defRPr sz="28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Economica"/>
              <a:buNone/>
              <a:defRPr sz="28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Economica"/>
              <a:buNone/>
              <a:defRPr sz="28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Economica"/>
              <a:buNone/>
              <a:defRPr sz="28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Economica"/>
              <a:buNone/>
              <a:defRPr sz="28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23" name="Google Shape;23;g5164080b0f89f03d_4"/>
          <p:cNvSpPr txBox="1"/>
          <p:nvPr>
            <p:ph idx="12" type="sldNum"/>
          </p:nvPr>
        </p:nvSpPr>
        <p:spPr>
          <a:xfrm>
            <a:off x="11293784" y="6217622"/>
            <a:ext cx="7314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75" lIns="121875" spcFirstLastPara="1" rIns="121875" wrap="square" tIns="12187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5164080b0f89f03d_10"/>
          <p:cNvSpPr/>
          <p:nvPr/>
        </p:nvSpPr>
        <p:spPr>
          <a:xfrm flipH="1">
            <a:off x="10125383" y="613633"/>
            <a:ext cx="1441806" cy="1499896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6" name="Google Shape;26;g5164080b0f89f03d_10"/>
          <p:cNvSpPr/>
          <p:nvPr/>
        </p:nvSpPr>
        <p:spPr>
          <a:xfrm flipH="1" rot="10800000">
            <a:off x="621744" y="4744471"/>
            <a:ext cx="1441806" cy="1499896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7" name="Google Shape;27;g5164080b0f89f03d_10"/>
          <p:cNvSpPr txBox="1"/>
          <p:nvPr>
            <p:ph type="title"/>
          </p:nvPr>
        </p:nvSpPr>
        <p:spPr>
          <a:xfrm>
            <a:off x="1031342" y="2408600"/>
            <a:ext cx="10126200" cy="204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75" lIns="121875" spcFirstLastPara="1" rIns="121875" wrap="square" tIns="12187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28" name="Google Shape;28;g5164080b0f89f03d_10"/>
          <p:cNvSpPr txBox="1"/>
          <p:nvPr>
            <p:ph idx="12" type="sldNum"/>
          </p:nvPr>
        </p:nvSpPr>
        <p:spPr>
          <a:xfrm>
            <a:off x="11293784" y="6217622"/>
            <a:ext cx="7314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75" lIns="121875" spcFirstLastPara="1" rIns="121875" wrap="square" tIns="12187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5164080b0f89f03d_15"/>
          <p:cNvSpPr/>
          <p:nvPr/>
        </p:nvSpPr>
        <p:spPr>
          <a:xfrm>
            <a:off x="0" y="6727600"/>
            <a:ext cx="12189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g5164080b0f89f03d_15"/>
          <p:cNvSpPr txBox="1"/>
          <p:nvPr>
            <p:ph type="title"/>
          </p:nvPr>
        </p:nvSpPr>
        <p:spPr>
          <a:xfrm>
            <a:off x="415496" y="421233"/>
            <a:ext cx="11358000" cy="11085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875" lIns="121875" spcFirstLastPara="1" rIns="121875" wrap="square" tIns="12187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32" name="Google Shape;32;g5164080b0f89f03d_15"/>
          <p:cNvSpPr txBox="1"/>
          <p:nvPr>
            <p:ph idx="1" type="body"/>
          </p:nvPr>
        </p:nvSpPr>
        <p:spPr>
          <a:xfrm>
            <a:off x="415496" y="1633633"/>
            <a:ext cx="11358000" cy="44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875" lIns="121875" spcFirstLastPara="1" rIns="121875" wrap="square" tIns="121875">
            <a:normAutofit/>
          </a:bodyPr>
          <a:lstStyle>
            <a:lvl1pPr indent="-3810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33" name="Google Shape;33;g5164080b0f89f03d_15"/>
          <p:cNvSpPr txBox="1"/>
          <p:nvPr>
            <p:ph idx="12" type="sldNum"/>
          </p:nvPr>
        </p:nvSpPr>
        <p:spPr>
          <a:xfrm>
            <a:off x="11293784" y="6217622"/>
            <a:ext cx="7314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75" lIns="121875" spcFirstLastPara="1" rIns="121875" wrap="square" tIns="12187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g5164080b0f89f03d_20"/>
          <p:cNvSpPr txBox="1"/>
          <p:nvPr>
            <p:ph type="title"/>
          </p:nvPr>
        </p:nvSpPr>
        <p:spPr>
          <a:xfrm>
            <a:off x="415496" y="421233"/>
            <a:ext cx="11358000" cy="11085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875" lIns="121875" spcFirstLastPara="1" rIns="121875" wrap="square" tIns="12187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36" name="Google Shape;36;g5164080b0f89f03d_20"/>
          <p:cNvSpPr txBox="1"/>
          <p:nvPr>
            <p:ph idx="1" type="body"/>
          </p:nvPr>
        </p:nvSpPr>
        <p:spPr>
          <a:xfrm>
            <a:off x="415496" y="1633633"/>
            <a:ext cx="5331900" cy="44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875" lIns="121875" spcFirstLastPara="1" rIns="121875" wrap="square" tIns="121875">
            <a:normAutofit/>
          </a:bodyPr>
          <a:lstStyle>
            <a:lvl1pPr indent="-3492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7" name="Google Shape;37;g5164080b0f89f03d_20"/>
          <p:cNvSpPr txBox="1"/>
          <p:nvPr>
            <p:ph idx="2" type="body"/>
          </p:nvPr>
        </p:nvSpPr>
        <p:spPr>
          <a:xfrm>
            <a:off x="6441588" y="1633633"/>
            <a:ext cx="5331900" cy="44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875" lIns="121875" spcFirstLastPara="1" rIns="121875" wrap="square" tIns="121875">
            <a:normAutofit/>
          </a:bodyPr>
          <a:lstStyle>
            <a:lvl1pPr indent="-3492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8" name="Google Shape;38;g5164080b0f89f03d_20"/>
          <p:cNvSpPr txBox="1"/>
          <p:nvPr>
            <p:ph idx="12" type="sldNum"/>
          </p:nvPr>
        </p:nvSpPr>
        <p:spPr>
          <a:xfrm>
            <a:off x="11293784" y="6217622"/>
            <a:ext cx="7314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75" lIns="121875" spcFirstLastPara="1" rIns="121875" wrap="square" tIns="12187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5164080b0f89f03d_28"/>
          <p:cNvSpPr txBox="1"/>
          <p:nvPr>
            <p:ph type="title"/>
          </p:nvPr>
        </p:nvSpPr>
        <p:spPr>
          <a:xfrm>
            <a:off x="415496" y="740800"/>
            <a:ext cx="3743100" cy="10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875" lIns="121875" spcFirstLastPara="1" rIns="121875" wrap="square" tIns="12187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41" name="Google Shape;41;g5164080b0f89f03d_28"/>
          <p:cNvSpPr txBox="1"/>
          <p:nvPr>
            <p:ph idx="1" type="body"/>
          </p:nvPr>
        </p:nvSpPr>
        <p:spPr>
          <a:xfrm>
            <a:off x="415496" y="1865867"/>
            <a:ext cx="3743100" cy="37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875" lIns="121875" spcFirstLastPara="1" rIns="121875" wrap="square" tIns="121875">
            <a:norm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2" name="Google Shape;42;g5164080b0f89f03d_28"/>
          <p:cNvSpPr txBox="1"/>
          <p:nvPr>
            <p:ph idx="12" type="sldNum"/>
          </p:nvPr>
        </p:nvSpPr>
        <p:spPr>
          <a:xfrm>
            <a:off x="11293784" y="6217622"/>
            <a:ext cx="7314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75" lIns="121875" spcFirstLastPara="1" rIns="121875" wrap="square" tIns="12187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5164080b0f89f03d_32"/>
          <p:cNvSpPr/>
          <p:nvPr/>
        </p:nvSpPr>
        <p:spPr>
          <a:xfrm>
            <a:off x="0" y="6727600"/>
            <a:ext cx="12189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g5164080b0f89f03d_32"/>
          <p:cNvSpPr txBox="1"/>
          <p:nvPr>
            <p:ph type="title"/>
          </p:nvPr>
        </p:nvSpPr>
        <p:spPr>
          <a:xfrm>
            <a:off x="653503" y="600200"/>
            <a:ext cx="7836300" cy="545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75" lIns="121875" spcFirstLastPara="1" rIns="121875" wrap="square" tIns="12187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46" name="Google Shape;46;g5164080b0f89f03d_32"/>
          <p:cNvSpPr txBox="1"/>
          <p:nvPr>
            <p:ph idx="12" type="sldNum"/>
          </p:nvPr>
        </p:nvSpPr>
        <p:spPr>
          <a:xfrm>
            <a:off x="11293784" y="6217622"/>
            <a:ext cx="7314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75" lIns="121875" spcFirstLastPara="1" rIns="121875" wrap="square" tIns="12187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5164080b0f89f03d_36"/>
          <p:cNvSpPr/>
          <p:nvPr/>
        </p:nvSpPr>
        <p:spPr>
          <a:xfrm>
            <a:off x="6094475" y="-33"/>
            <a:ext cx="60945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9" name="Google Shape;49;g5164080b0f89f03d_36"/>
          <p:cNvCxnSpPr/>
          <p:nvPr/>
        </p:nvCxnSpPr>
        <p:spPr>
          <a:xfrm>
            <a:off x="6704556" y="5994000"/>
            <a:ext cx="624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0" name="Google Shape;50;g5164080b0f89f03d_36"/>
          <p:cNvSpPr txBox="1"/>
          <p:nvPr>
            <p:ph type="title"/>
          </p:nvPr>
        </p:nvSpPr>
        <p:spPr>
          <a:xfrm>
            <a:off x="353911" y="1239033"/>
            <a:ext cx="5392200" cy="23817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875" lIns="121875" spcFirstLastPara="1" rIns="121875" wrap="square" tIns="12187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1" name="Google Shape;51;g5164080b0f89f03d_36"/>
          <p:cNvSpPr txBox="1"/>
          <p:nvPr>
            <p:ph idx="1" type="subTitle"/>
          </p:nvPr>
        </p:nvSpPr>
        <p:spPr>
          <a:xfrm>
            <a:off x="353911" y="3692001"/>
            <a:ext cx="5392200" cy="20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875" lIns="121875" spcFirstLastPara="1" rIns="121875" wrap="square" tIns="12187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Economica"/>
              <a:buNone/>
              <a:defRPr sz="32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Economica"/>
              <a:buNone/>
              <a:defRPr sz="32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Economica"/>
              <a:buNone/>
              <a:defRPr sz="32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Economica"/>
              <a:buNone/>
              <a:defRPr sz="32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Economica"/>
              <a:buNone/>
              <a:defRPr sz="32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Economica"/>
              <a:buNone/>
              <a:defRPr sz="32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Economica"/>
              <a:buNone/>
              <a:defRPr sz="32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Economica"/>
              <a:buNone/>
              <a:defRPr sz="32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Economica"/>
              <a:buNone/>
              <a:defRPr sz="32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52" name="Google Shape;52;g5164080b0f89f03d_36"/>
          <p:cNvSpPr txBox="1"/>
          <p:nvPr>
            <p:ph idx="2" type="body"/>
          </p:nvPr>
        </p:nvSpPr>
        <p:spPr>
          <a:xfrm>
            <a:off x="6584352" y="965600"/>
            <a:ext cx="5114700" cy="492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75" lIns="121875" spcFirstLastPara="1" rIns="121875" wrap="square" tIns="121875">
            <a:normAutofit/>
          </a:bodyPr>
          <a:lstStyle>
            <a:lvl1pPr indent="-3810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1pPr>
            <a:lvl2pPr indent="-3492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2pPr>
            <a:lvl3pPr indent="-3492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3pPr>
            <a:lvl4pPr indent="-3492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>
                <a:solidFill>
                  <a:schemeClr val="lt1"/>
                </a:solidFill>
              </a:defRPr>
            </a:lvl4pPr>
            <a:lvl5pPr indent="-3492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5pPr>
            <a:lvl6pPr indent="-3492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6pPr>
            <a:lvl7pPr indent="-3492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>
                <a:solidFill>
                  <a:schemeClr val="lt1"/>
                </a:solidFill>
              </a:defRPr>
            </a:lvl7pPr>
            <a:lvl8pPr indent="-3492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8pPr>
            <a:lvl9pPr indent="-3492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3" name="Google Shape;53;g5164080b0f89f03d_36"/>
          <p:cNvSpPr txBox="1"/>
          <p:nvPr>
            <p:ph idx="12" type="sldNum"/>
          </p:nvPr>
        </p:nvSpPr>
        <p:spPr>
          <a:xfrm>
            <a:off x="11293784" y="6217622"/>
            <a:ext cx="7314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75" lIns="121875" spcFirstLastPara="1" rIns="121875" wrap="square" tIns="12187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5164080b0f89f03d_0"/>
          <p:cNvSpPr txBox="1"/>
          <p:nvPr>
            <p:ph type="title"/>
          </p:nvPr>
        </p:nvSpPr>
        <p:spPr>
          <a:xfrm>
            <a:off x="415496" y="421233"/>
            <a:ext cx="11358000" cy="11085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875" lIns="121875" spcFirstLastPara="1" rIns="121875" wrap="square" tIns="12187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Economica"/>
              <a:buNone/>
              <a:defRPr b="0" i="0" sz="5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Economica"/>
              <a:buNone/>
              <a:defRPr b="0" i="0" sz="5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Economica"/>
              <a:buNone/>
              <a:defRPr b="0" i="0" sz="5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Economica"/>
              <a:buNone/>
              <a:defRPr b="0" i="0" sz="5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Economica"/>
              <a:buNone/>
              <a:defRPr b="0" i="0" sz="5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Economica"/>
              <a:buNone/>
              <a:defRPr b="0" i="0" sz="5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Economica"/>
              <a:buNone/>
              <a:defRPr b="0" i="0" sz="5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Economica"/>
              <a:buNone/>
              <a:defRPr b="0" i="0" sz="5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Economica"/>
              <a:buNone/>
              <a:defRPr b="0" i="0" sz="5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g5164080b0f89f03d_0"/>
          <p:cNvSpPr txBox="1"/>
          <p:nvPr>
            <p:ph idx="1" type="body"/>
          </p:nvPr>
        </p:nvSpPr>
        <p:spPr>
          <a:xfrm>
            <a:off x="415496" y="1633633"/>
            <a:ext cx="11358000" cy="44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875" lIns="121875" spcFirstLastPara="1" rIns="121875" wrap="square" tIns="121875">
            <a:normAutofit/>
          </a:bodyPr>
          <a:lstStyle>
            <a:lvl1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Char char="●"/>
              <a:defRPr b="0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92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"/>
              <a:buChar char="○"/>
              <a:defRPr b="0" i="0" sz="1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492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"/>
              <a:buChar char="■"/>
              <a:defRPr b="0" i="0" sz="1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492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"/>
              <a:buChar char="●"/>
              <a:defRPr b="0" i="0" sz="1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492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"/>
              <a:buChar char="○"/>
              <a:defRPr b="0" i="0" sz="1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92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"/>
              <a:buChar char="■"/>
              <a:defRPr b="0" i="0" sz="1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92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"/>
              <a:buChar char="●"/>
              <a:defRPr b="0" i="0" sz="1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92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"/>
              <a:buChar char="○"/>
              <a:defRPr b="0" i="0" sz="1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92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"/>
              <a:buChar char="■"/>
              <a:defRPr b="0" i="0" sz="1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g5164080b0f89f03d_0"/>
          <p:cNvSpPr txBox="1"/>
          <p:nvPr>
            <p:ph idx="12" type="sldNum"/>
          </p:nvPr>
        </p:nvSpPr>
        <p:spPr>
          <a:xfrm>
            <a:off x="11293784" y="6217622"/>
            <a:ext cx="7314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75" lIns="121875" spcFirstLastPara="1" rIns="121875" wrap="square" tIns="12187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jpg"/><Relationship Id="rId4" Type="http://schemas.openxmlformats.org/officeDocument/2006/relationships/image" Target="../media/image21.jpg"/><Relationship Id="rId5" Type="http://schemas.openxmlformats.org/officeDocument/2006/relationships/image" Target="../media/image20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jpg"/><Relationship Id="rId4" Type="http://schemas.openxmlformats.org/officeDocument/2006/relationships/image" Target="../media/image16.jpg"/><Relationship Id="rId5" Type="http://schemas.openxmlformats.org/officeDocument/2006/relationships/image" Target="../media/image13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8.jpg"/><Relationship Id="rId4" Type="http://schemas.openxmlformats.org/officeDocument/2006/relationships/image" Target="../media/image17.jpg"/><Relationship Id="rId5" Type="http://schemas.openxmlformats.org/officeDocument/2006/relationships/image" Target="../media/image1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jp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"/>
          <p:cNvSpPr txBox="1"/>
          <p:nvPr>
            <p:ph type="title"/>
          </p:nvPr>
        </p:nvSpPr>
        <p:spPr>
          <a:xfrm>
            <a:off x="495375" y="3011007"/>
            <a:ext cx="11358000" cy="152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 sz="3600">
                <a:solidFill>
                  <a:srgbClr val="1C4587"/>
                </a:solidFill>
              </a:rPr>
              <a:t>Excelerate AI-Powered </a:t>
            </a:r>
            <a:r>
              <a:rPr b="1" lang="en-US" sz="3600">
                <a:solidFill>
                  <a:srgbClr val="1C4587"/>
                </a:solidFill>
              </a:rPr>
              <a:t>Virtual </a:t>
            </a:r>
            <a:r>
              <a:rPr b="1" lang="en-US" sz="3600">
                <a:solidFill>
                  <a:srgbClr val="1C4587"/>
                </a:solidFill>
              </a:rPr>
              <a:t>Internshi</a:t>
            </a:r>
            <a:r>
              <a:rPr b="1" lang="en-US" sz="3600">
                <a:solidFill>
                  <a:srgbClr val="1C4587"/>
                </a:solidFill>
              </a:rPr>
              <a:t>p  (May - June 2025)</a:t>
            </a:r>
            <a:endParaRPr b="1" sz="3600">
              <a:solidFill>
                <a:srgbClr val="1C4587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 b="1" sz="3600">
              <a:solidFill>
                <a:srgbClr val="1C4587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 b="1" sz="3600">
              <a:solidFill>
                <a:srgbClr val="1C4587"/>
              </a:solidFill>
            </a:endParaRPr>
          </a:p>
        </p:txBody>
      </p:sp>
      <p:sp>
        <p:nvSpPr>
          <p:cNvPr id="69" name="Google Shape;69;p1"/>
          <p:cNvSpPr txBox="1"/>
          <p:nvPr/>
        </p:nvSpPr>
        <p:spPr>
          <a:xfrm>
            <a:off x="994275" y="3713898"/>
            <a:ext cx="10360200" cy="8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3C78D8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-US" sz="2400">
                <a:solidFill>
                  <a:srgbClr val="1C4587"/>
                </a:solidFill>
                <a:latin typeface="Economica"/>
                <a:ea typeface="Economica"/>
                <a:cs typeface="Economica"/>
                <a:sym typeface="Economica"/>
              </a:rPr>
              <a:t>Project Title:</a:t>
            </a:r>
            <a:r>
              <a:rPr b="1" lang="en-US" sz="2400">
                <a:solidFill>
                  <a:srgbClr val="3C78D8"/>
                </a:solidFill>
                <a:latin typeface="Economica"/>
                <a:ea typeface="Economica"/>
                <a:cs typeface="Economica"/>
                <a:sym typeface="Economica"/>
              </a:rPr>
              <a:t> AI-Powered Learner Engagement &amp; Churn Analysis</a:t>
            </a:r>
            <a:endParaRPr b="1" i="0" sz="2400" u="none" cap="none" strike="noStrike">
              <a:solidFill>
                <a:srgbClr val="1C4587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pic>
        <p:nvPicPr>
          <p:cNvPr descr="page1_img1.png" id="70" name="Google Shape;70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05675" y="0"/>
            <a:ext cx="8743399" cy="250047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"/>
          <p:cNvSpPr txBox="1"/>
          <p:nvPr/>
        </p:nvSpPr>
        <p:spPr>
          <a:xfrm>
            <a:off x="630522" y="5122621"/>
            <a:ext cx="11087700" cy="20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C78D8"/>
                </a:solidFill>
                <a:latin typeface="Economica"/>
                <a:ea typeface="Economica"/>
                <a:cs typeface="Economica"/>
                <a:sym typeface="Economica"/>
              </a:rPr>
              <a:t>  Team Name: </a:t>
            </a:r>
            <a:r>
              <a:rPr lang="en-US" sz="2400">
                <a:solidFill>
                  <a:srgbClr val="1C4587"/>
                </a:solidFill>
                <a:latin typeface="Economica"/>
                <a:ea typeface="Economica"/>
                <a:cs typeface="Economica"/>
                <a:sym typeface="Economica"/>
              </a:rPr>
              <a:t>Team E</a:t>
            </a:r>
            <a:endParaRPr sz="2400">
              <a:solidFill>
                <a:srgbClr val="1C4587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1C4587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C78D8"/>
                </a:solidFill>
                <a:latin typeface="Economica"/>
                <a:ea typeface="Economica"/>
                <a:cs typeface="Economica"/>
                <a:sym typeface="Economica"/>
              </a:rPr>
              <a:t>  Team Members :</a:t>
            </a:r>
            <a:r>
              <a:rPr lang="en-US" sz="2400">
                <a:solidFill>
                  <a:srgbClr val="1C4587"/>
                </a:solidFill>
                <a:latin typeface="Economica"/>
                <a:ea typeface="Economica"/>
                <a:cs typeface="Economica"/>
                <a:sym typeface="Economica"/>
              </a:rPr>
              <a:t> Diya Kharel (Team Lead),   Iqra Shaikh (Project Lead), Faith Odhe (Team Member)</a:t>
            </a:r>
            <a:endParaRPr sz="2400">
              <a:solidFill>
                <a:srgbClr val="1C4587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1C4587"/>
                </a:solidFill>
                <a:latin typeface="Economica"/>
                <a:ea typeface="Economica"/>
                <a:cs typeface="Economica"/>
                <a:sym typeface="Economica"/>
              </a:rPr>
              <a:t>                                </a:t>
            </a:r>
            <a:endParaRPr sz="2400">
              <a:solidFill>
                <a:srgbClr val="1C4587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8"/>
          <p:cNvSpPr txBox="1"/>
          <p:nvPr>
            <p:ph type="title"/>
          </p:nvPr>
        </p:nvSpPr>
        <p:spPr>
          <a:xfrm>
            <a:off x="1995068" y="29547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 sz="3600">
                <a:solidFill>
                  <a:srgbClr val="1C4587"/>
                </a:solidFill>
              </a:rPr>
              <a:t>Week 3 - Predictive Modeling</a:t>
            </a:r>
            <a:endParaRPr b="1" sz="3600">
              <a:solidFill>
                <a:srgbClr val="1C4587"/>
              </a:solidFill>
            </a:endParaRPr>
          </a:p>
        </p:txBody>
      </p:sp>
      <p:sp>
        <p:nvSpPr>
          <p:cNvPr id="134" name="Google Shape;134;p8"/>
          <p:cNvSpPr/>
          <p:nvPr/>
        </p:nvSpPr>
        <p:spPr>
          <a:xfrm>
            <a:off x="886243" y="2210661"/>
            <a:ext cx="2823900" cy="35817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rgbClr val="A4C2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5" name="Google Shape;135;p8"/>
          <p:cNvSpPr/>
          <p:nvPr/>
        </p:nvSpPr>
        <p:spPr>
          <a:xfrm>
            <a:off x="4697925" y="2210648"/>
            <a:ext cx="2823900" cy="35817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rgbClr val="A4C2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6" name="Google Shape;136;p8"/>
          <p:cNvSpPr/>
          <p:nvPr/>
        </p:nvSpPr>
        <p:spPr>
          <a:xfrm>
            <a:off x="8509598" y="2210662"/>
            <a:ext cx="2823900" cy="35817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rgbClr val="A4C2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7" name="Google Shape;137;p8"/>
          <p:cNvSpPr txBox="1"/>
          <p:nvPr/>
        </p:nvSpPr>
        <p:spPr>
          <a:xfrm>
            <a:off x="1083350" y="2629604"/>
            <a:ext cx="2626800" cy="31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Economica"/>
                <a:ea typeface="Economica"/>
                <a:cs typeface="Economica"/>
                <a:sym typeface="Economica"/>
              </a:rPr>
              <a:t>Model 1 -</a:t>
            </a:r>
            <a:endParaRPr sz="240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Economica"/>
                <a:ea typeface="Economica"/>
                <a:cs typeface="Economica"/>
                <a:sym typeface="Economica"/>
              </a:rPr>
              <a:t>Logistic Regression</a:t>
            </a:r>
            <a:endParaRPr sz="240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Economica"/>
                <a:ea typeface="Economica"/>
                <a:cs typeface="Economica"/>
                <a:sym typeface="Economica"/>
              </a:rPr>
              <a:t>Accuracy: 90.5%</a:t>
            </a:r>
            <a:endParaRPr sz="240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Economica"/>
                <a:ea typeface="Economica"/>
                <a:cs typeface="Economica"/>
                <a:sym typeface="Economica"/>
              </a:rPr>
              <a:t>Recall (Churn): 87%</a:t>
            </a:r>
            <a:endParaRPr sz="240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8" name="Google Shape;138;p8"/>
          <p:cNvSpPr txBox="1"/>
          <p:nvPr/>
        </p:nvSpPr>
        <p:spPr>
          <a:xfrm>
            <a:off x="4796475" y="2629604"/>
            <a:ext cx="2626800" cy="38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Economica"/>
                <a:ea typeface="Economica"/>
                <a:cs typeface="Economica"/>
                <a:sym typeface="Economica"/>
              </a:rPr>
              <a:t>Model 2 -</a:t>
            </a:r>
            <a:endParaRPr sz="240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Economica"/>
                <a:ea typeface="Economica"/>
                <a:cs typeface="Economica"/>
                <a:sym typeface="Economica"/>
              </a:rPr>
              <a:t>Random Forest Classifier</a:t>
            </a:r>
            <a:endParaRPr sz="240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Economica"/>
                <a:ea typeface="Economica"/>
                <a:cs typeface="Economica"/>
                <a:sym typeface="Economica"/>
              </a:rPr>
              <a:t>Accuracy: </a:t>
            </a:r>
            <a:r>
              <a:rPr b="1" lang="en-US" sz="2400">
                <a:latin typeface="Economica"/>
                <a:ea typeface="Economica"/>
                <a:cs typeface="Economica"/>
                <a:sym typeface="Economica"/>
              </a:rPr>
              <a:t>92.2</a:t>
            </a:r>
            <a:r>
              <a:rPr lang="en-US" sz="2400">
                <a:latin typeface="Economica"/>
                <a:ea typeface="Economica"/>
                <a:cs typeface="Economica"/>
                <a:sym typeface="Economica"/>
              </a:rPr>
              <a:t>%</a:t>
            </a:r>
            <a:endParaRPr sz="240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Economica"/>
                <a:ea typeface="Economica"/>
                <a:cs typeface="Economica"/>
                <a:sym typeface="Economica"/>
              </a:rPr>
              <a:t>Recall (Churn): 90%</a:t>
            </a:r>
            <a:endParaRPr sz="240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9" name="Google Shape;139;p8"/>
          <p:cNvSpPr txBox="1"/>
          <p:nvPr/>
        </p:nvSpPr>
        <p:spPr>
          <a:xfrm>
            <a:off x="8608150" y="2441954"/>
            <a:ext cx="2626800" cy="3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-330200" lvl="0" marL="3429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Economica"/>
              <a:buChar char="●"/>
            </a:pPr>
            <a:r>
              <a:rPr lang="en-US" sz="18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Model Evaluation: Stratified 80-20 split, ROC, Confusion Matrix</a:t>
            </a:r>
            <a:endParaRPr sz="18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-330200" lvl="0" marL="3429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Economica"/>
              <a:buChar char="●"/>
            </a:pPr>
            <a:r>
              <a:rPr lang="en-US" sz="18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Key predictors: Engagement Duration, Age, Sign-Up Timing</a:t>
            </a:r>
            <a:endParaRPr sz="24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g103abb1e893cf3e2_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75325" y="471300"/>
            <a:ext cx="4836226" cy="5993775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g103abb1e893cf3e2_26"/>
          <p:cNvSpPr txBox="1"/>
          <p:nvPr/>
        </p:nvSpPr>
        <p:spPr>
          <a:xfrm>
            <a:off x="524187" y="1508840"/>
            <a:ext cx="6433500" cy="38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Why Random Forest Wins ?</a:t>
            </a:r>
            <a:endParaRPr sz="24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conomica"/>
              <a:buChar char="●"/>
            </a:pPr>
            <a:r>
              <a:rPr lang="en-US" sz="24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Better at detecting churn (higher recall)</a:t>
            </a:r>
            <a:endParaRPr sz="24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conomica"/>
              <a:buChar char="●"/>
            </a:pPr>
            <a:r>
              <a:rPr lang="en-US" sz="24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More useful in early warning scenarios</a:t>
            </a:r>
            <a:endParaRPr sz="24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conomica"/>
              <a:buChar char="●"/>
            </a:pPr>
            <a:r>
              <a:rPr lang="en-US" sz="24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More balanced precision-recall trade-off</a:t>
            </a:r>
            <a:endParaRPr sz="24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6"/>
          <p:cNvSpPr txBox="1"/>
          <p:nvPr>
            <p:ph type="title"/>
          </p:nvPr>
        </p:nvSpPr>
        <p:spPr>
          <a:xfrm>
            <a:off x="1979675" y="-1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 sz="3600">
                <a:solidFill>
                  <a:srgbClr val="1C4587"/>
                </a:solidFill>
              </a:rPr>
              <a:t>Week 3 - Churn Drivers</a:t>
            </a:r>
            <a:endParaRPr b="1" sz="3600">
              <a:solidFill>
                <a:srgbClr val="1C4587"/>
              </a:solidFill>
            </a:endParaRPr>
          </a:p>
        </p:txBody>
      </p:sp>
      <p:sp>
        <p:nvSpPr>
          <p:cNvPr id="151" name="Google Shape;151;p6"/>
          <p:cNvSpPr txBox="1"/>
          <p:nvPr>
            <p:ph idx="1" type="body"/>
          </p:nvPr>
        </p:nvSpPr>
        <p:spPr>
          <a:xfrm>
            <a:off x="1979675" y="5149251"/>
            <a:ext cx="8229600" cy="17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18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-330200" lvl="0" marL="342900" rtl="0" algn="ctr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Economica"/>
              <a:buChar char="●"/>
            </a:pPr>
            <a:r>
              <a:rPr lang="en-US" sz="1800">
                <a:latin typeface="Economica"/>
                <a:ea typeface="Economica"/>
                <a:cs typeface="Economica"/>
                <a:sym typeface="Economica"/>
              </a:rPr>
              <a:t>Churners have 62% lower engagement</a:t>
            </a:r>
            <a:endParaRPr sz="1800">
              <a:latin typeface="Economica"/>
              <a:ea typeface="Economica"/>
              <a:cs typeface="Economica"/>
              <a:sym typeface="Economica"/>
            </a:endParaRPr>
          </a:p>
          <a:p>
            <a:pPr indent="-330200" lvl="0" marL="342900" rtl="0" algn="ctr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Economica"/>
              <a:buChar char="●"/>
            </a:pPr>
            <a:r>
              <a:rPr lang="en-US" sz="1800">
                <a:latin typeface="Economica"/>
                <a:ea typeface="Economica"/>
                <a:cs typeface="Economica"/>
                <a:sym typeface="Economica"/>
              </a:rPr>
              <a:t>Average churn rate: 7.2%</a:t>
            </a:r>
            <a:endParaRPr sz="1800">
              <a:latin typeface="Economica"/>
              <a:ea typeface="Economica"/>
              <a:cs typeface="Economica"/>
              <a:sym typeface="Economica"/>
            </a:endParaRPr>
          </a:p>
          <a:p>
            <a:pPr indent="-330200" lvl="0" marL="342900" rtl="0" algn="ctr">
              <a:lnSpc>
                <a:spcPct val="115000"/>
              </a:lnSpc>
              <a:spcBef>
                <a:spcPts val="400"/>
              </a:spcBef>
              <a:spcAft>
                <a:spcPts val="1600"/>
              </a:spcAft>
              <a:buClr>
                <a:schemeClr val="dk1"/>
              </a:buClr>
              <a:buSzPts val="1800"/>
              <a:buFont typeface="Economica"/>
              <a:buChar char="●"/>
            </a:pPr>
            <a:r>
              <a:rPr lang="en-US" sz="1800">
                <a:latin typeface="Economica"/>
                <a:ea typeface="Economica"/>
                <a:cs typeface="Economica"/>
                <a:sym typeface="Economica"/>
              </a:rPr>
              <a:t>Churners slightly younger on average</a:t>
            </a:r>
            <a:endParaRPr sz="1800">
              <a:latin typeface="Economica"/>
              <a:ea typeface="Economica"/>
              <a:cs typeface="Economica"/>
              <a:sym typeface="Economica"/>
            </a:endParaRPr>
          </a:p>
        </p:txBody>
      </p:sp>
      <p:pic>
        <p:nvPicPr>
          <p:cNvPr id="152" name="Google Shape;152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188" y="1552763"/>
            <a:ext cx="5513637" cy="375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6"/>
          <p:cNvPicPr preferRelativeResize="0"/>
          <p:nvPr>
            <p:ph idx="4294967295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18145" y="1552800"/>
            <a:ext cx="5513700" cy="375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7"/>
          <p:cNvSpPr txBox="1"/>
          <p:nvPr>
            <p:ph type="title"/>
          </p:nvPr>
        </p:nvSpPr>
        <p:spPr>
          <a:xfrm>
            <a:off x="801125" y="2"/>
            <a:ext cx="10586700" cy="85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 sz="3600">
                <a:solidFill>
                  <a:srgbClr val="1C4587"/>
                </a:solidFill>
              </a:rPr>
              <a:t>Week 3 - Demographic Patterns Results</a:t>
            </a:r>
            <a:endParaRPr b="1" sz="3600">
              <a:solidFill>
                <a:srgbClr val="1C4587"/>
              </a:solidFill>
            </a:endParaRPr>
          </a:p>
        </p:txBody>
      </p:sp>
      <p:sp>
        <p:nvSpPr>
          <p:cNvPr id="159" name="Google Shape;159;p7"/>
          <p:cNvSpPr txBox="1"/>
          <p:nvPr>
            <p:ph idx="1" type="body"/>
          </p:nvPr>
        </p:nvSpPr>
        <p:spPr>
          <a:xfrm>
            <a:off x="4150821" y="4723200"/>
            <a:ext cx="5581800" cy="19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18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-330200" lvl="0" marL="3429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Economica"/>
              <a:buChar char="●"/>
            </a:pPr>
            <a:r>
              <a:rPr lang="en-US" sz="1800">
                <a:latin typeface="Economica"/>
                <a:ea typeface="Economica"/>
                <a:cs typeface="Economica"/>
                <a:sym typeface="Economica"/>
              </a:rPr>
              <a:t>Male churn &gt; female churn</a:t>
            </a:r>
            <a:endParaRPr sz="1800">
              <a:latin typeface="Economica"/>
              <a:ea typeface="Economica"/>
              <a:cs typeface="Economica"/>
              <a:sym typeface="Economica"/>
            </a:endParaRPr>
          </a:p>
          <a:p>
            <a:pPr indent="-330200" lvl="0" marL="3429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Economica"/>
              <a:buChar char="●"/>
            </a:pPr>
            <a:r>
              <a:rPr lang="en-US" sz="1800">
                <a:latin typeface="Economica"/>
                <a:ea typeface="Economica"/>
                <a:cs typeface="Economica"/>
                <a:sym typeface="Economica"/>
              </a:rPr>
              <a:t>Intern participants churn more than course learners</a:t>
            </a:r>
            <a:endParaRPr sz="1800">
              <a:latin typeface="Economica"/>
              <a:ea typeface="Economica"/>
              <a:cs typeface="Economica"/>
              <a:sym typeface="Economica"/>
            </a:endParaRPr>
          </a:p>
          <a:p>
            <a:pPr indent="-330200" lvl="0" marL="342900" rtl="0" algn="l">
              <a:lnSpc>
                <a:spcPct val="115000"/>
              </a:lnSpc>
              <a:spcBef>
                <a:spcPts val="400"/>
              </a:spcBef>
              <a:spcAft>
                <a:spcPts val="1600"/>
              </a:spcAft>
              <a:buClr>
                <a:schemeClr val="dk1"/>
              </a:buClr>
              <a:buSzPts val="1800"/>
              <a:buFont typeface="Economica"/>
              <a:buChar char="●"/>
            </a:pPr>
            <a:r>
              <a:rPr lang="en-US" sz="1800">
                <a:latin typeface="Economica"/>
                <a:ea typeface="Economica"/>
                <a:cs typeface="Economica"/>
                <a:sym typeface="Economica"/>
              </a:rPr>
              <a:t>Highest churn in Nigeria &amp; India</a:t>
            </a:r>
            <a:endParaRPr sz="1800">
              <a:latin typeface="Economica"/>
              <a:ea typeface="Economica"/>
              <a:cs typeface="Economica"/>
              <a:sym typeface="Economica"/>
            </a:endParaRPr>
          </a:p>
        </p:txBody>
      </p:sp>
      <p:pic>
        <p:nvPicPr>
          <p:cNvPr id="160" name="Google Shape;160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79050"/>
            <a:ext cx="4419599" cy="344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9950" y="1279039"/>
            <a:ext cx="3733999" cy="28313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61900" y="1279049"/>
            <a:ext cx="3500200" cy="283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9"/>
          <p:cNvSpPr txBox="1"/>
          <p:nvPr>
            <p:ph type="title"/>
          </p:nvPr>
        </p:nvSpPr>
        <p:spPr>
          <a:xfrm>
            <a:off x="1979675" y="-1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 sz="3600">
                <a:solidFill>
                  <a:srgbClr val="1C4587"/>
                </a:solidFill>
              </a:rPr>
              <a:t>Week 4 - Recommendation System</a:t>
            </a:r>
            <a:endParaRPr b="1" sz="3600">
              <a:solidFill>
                <a:srgbClr val="1C4587"/>
              </a:solidFill>
            </a:endParaRPr>
          </a:p>
        </p:txBody>
      </p:sp>
      <p:sp>
        <p:nvSpPr>
          <p:cNvPr id="168" name="Google Shape;168;p9"/>
          <p:cNvSpPr txBox="1"/>
          <p:nvPr>
            <p:ph idx="1" type="body"/>
          </p:nvPr>
        </p:nvSpPr>
        <p:spPr>
          <a:xfrm>
            <a:off x="457200" y="1600200"/>
            <a:ext cx="4824600" cy="42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Economica"/>
              <a:buChar char="●"/>
            </a:pPr>
            <a:r>
              <a:rPr lang="en-US" sz="2000">
                <a:latin typeface="Economica"/>
                <a:ea typeface="Economica"/>
                <a:cs typeface="Economica"/>
                <a:sym typeface="Economica"/>
              </a:rPr>
              <a:t>Rule-based engine on 5 learner attributes</a:t>
            </a:r>
            <a:endParaRPr>
              <a:latin typeface="Economica"/>
              <a:ea typeface="Economica"/>
              <a:cs typeface="Economica"/>
              <a:sym typeface="Economica"/>
            </a:endParaRPr>
          </a:p>
          <a:p>
            <a:pPr indent="-342900" lvl="0" marL="3429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Economica"/>
              <a:buChar char="●"/>
            </a:pPr>
            <a:r>
              <a:rPr lang="en-US" sz="2000">
                <a:latin typeface="Economica"/>
                <a:ea typeface="Economica"/>
                <a:cs typeface="Economica"/>
                <a:sym typeface="Economica"/>
              </a:rPr>
              <a:t>Personalized actions: mentors, tutorials, nudges</a:t>
            </a:r>
            <a:endParaRPr sz="2000">
              <a:latin typeface="Economica"/>
              <a:ea typeface="Economica"/>
              <a:cs typeface="Economica"/>
              <a:sym typeface="Economica"/>
            </a:endParaRPr>
          </a:p>
          <a:p>
            <a:pPr indent="-342900" lvl="0" marL="3429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2000"/>
              <a:buFont typeface="Economica"/>
              <a:buChar char="●"/>
            </a:pPr>
            <a:r>
              <a:rPr lang="en-US" sz="2000">
                <a:latin typeface="Economica"/>
                <a:ea typeface="Economica"/>
                <a:cs typeface="Economica"/>
                <a:sym typeface="Economica"/>
              </a:rPr>
              <a:t>Code -</a:t>
            </a:r>
            <a:endParaRPr sz="2000">
              <a:latin typeface="Economica"/>
              <a:ea typeface="Economica"/>
              <a:cs typeface="Economica"/>
              <a:sym typeface="Economica"/>
            </a:endParaRPr>
          </a:p>
        </p:txBody>
      </p:sp>
      <p:pic>
        <p:nvPicPr>
          <p:cNvPr id="169" name="Google Shape;169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81875" y="1957625"/>
            <a:ext cx="6538725" cy="475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0"/>
          <p:cNvSpPr txBox="1"/>
          <p:nvPr>
            <p:ph type="title"/>
          </p:nvPr>
        </p:nvSpPr>
        <p:spPr>
          <a:xfrm>
            <a:off x="1979675" y="-1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 sz="3600">
                <a:solidFill>
                  <a:srgbClr val="1C4587"/>
                </a:solidFill>
              </a:rPr>
              <a:t>Week 4 - System Summary</a:t>
            </a:r>
            <a:endParaRPr b="1" sz="3600">
              <a:solidFill>
                <a:srgbClr val="1C4587"/>
              </a:solidFill>
            </a:endParaRPr>
          </a:p>
        </p:txBody>
      </p:sp>
      <p:sp>
        <p:nvSpPr>
          <p:cNvPr id="175" name="Google Shape;175;p10"/>
          <p:cNvSpPr txBox="1"/>
          <p:nvPr>
            <p:ph idx="1" type="body"/>
          </p:nvPr>
        </p:nvSpPr>
        <p:spPr>
          <a:xfrm>
            <a:off x="7885750" y="1142988"/>
            <a:ext cx="4303200" cy="54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18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-330200" lvl="0" marL="3429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Economica"/>
              <a:buChar char="●"/>
            </a:pPr>
            <a:r>
              <a:rPr lang="en-US" sz="1800">
                <a:latin typeface="Economica"/>
                <a:ea typeface="Economica"/>
                <a:cs typeface="Economica"/>
                <a:sym typeface="Economica"/>
              </a:rPr>
              <a:t>Interpretable &amp; scalable rules</a:t>
            </a:r>
            <a:endParaRPr sz="1800">
              <a:latin typeface="Economica"/>
              <a:ea typeface="Economica"/>
              <a:cs typeface="Economica"/>
              <a:sym typeface="Economica"/>
            </a:endParaRPr>
          </a:p>
          <a:p>
            <a:pPr indent="-330200" lvl="0" marL="3429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Economica"/>
              <a:buChar char="●"/>
            </a:pPr>
            <a:r>
              <a:rPr lang="en-US" sz="1800">
                <a:latin typeface="Economica"/>
                <a:ea typeface="Economica"/>
                <a:cs typeface="Economica"/>
                <a:sym typeface="Economica"/>
              </a:rPr>
              <a:t>Attributes: engagement, age, timing, gender, opportunity</a:t>
            </a:r>
            <a:endParaRPr sz="1800">
              <a:latin typeface="Economica"/>
              <a:ea typeface="Economica"/>
              <a:cs typeface="Economica"/>
              <a:sym typeface="Economica"/>
            </a:endParaRPr>
          </a:p>
          <a:p>
            <a:pPr indent="-330200" lvl="0" marL="3429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Economica"/>
              <a:buChar char="●"/>
            </a:pPr>
            <a:r>
              <a:rPr lang="en-US" sz="1800">
                <a:latin typeface="Economica"/>
                <a:ea typeface="Economica"/>
                <a:cs typeface="Economica"/>
                <a:sym typeface="Economica"/>
              </a:rPr>
              <a:t>Actionable suggestions for retention</a:t>
            </a:r>
            <a:endParaRPr sz="180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US" sz="1800">
                <a:latin typeface="Economica"/>
                <a:ea typeface="Economica"/>
                <a:cs typeface="Economica"/>
                <a:sym typeface="Economica"/>
              </a:rPr>
              <a:t>Rule-based logic triggers tailored support:</a:t>
            </a:r>
            <a:endParaRPr b="1" sz="1800">
              <a:latin typeface="Economica"/>
              <a:ea typeface="Economica"/>
              <a:cs typeface="Economica"/>
              <a:sym typeface="Economica"/>
            </a:endParaRPr>
          </a:p>
          <a:p>
            <a:pPr indent="-330200" lvl="0" marL="3429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Economica"/>
              <a:buChar char="●"/>
            </a:pPr>
            <a:r>
              <a:rPr lang="en-US" sz="1800">
                <a:latin typeface="Economica"/>
                <a:ea typeface="Economica"/>
                <a:cs typeface="Economica"/>
                <a:sym typeface="Economica"/>
              </a:rPr>
              <a:t>&lt;200 days Engagement → Mentor assignment</a:t>
            </a:r>
            <a:endParaRPr sz="1800">
              <a:latin typeface="Economica"/>
              <a:ea typeface="Economica"/>
              <a:cs typeface="Economica"/>
              <a:sym typeface="Economica"/>
            </a:endParaRPr>
          </a:p>
          <a:p>
            <a:pPr indent="-330200" lvl="0" marL="3429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Economica"/>
              <a:buChar char="●"/>
            </a:pPr>
            <a:r>
              <a:rPr lang="en-US" sz="1800">
                <a:latin typeface="Economica"/>
                <a:ea typeface="Economica"/>
                <a:cs typeface="Economica"/>
                <a:sym typeface="Economica"/>
              </a:rPr>
              <a:t>Age &lt; 23 → Time management webinars</a:t>
            </a:r>
            <a:endParaRPr sz="1800">
              <a:latin typeface="Economica"/>
              <a:ea typeface="Economica"/>
              <a:cs typeface="Economica"/>
              <a:sym typeface="Economica"/>
            </a:endParaRPr>
          </a:p>
          <a:p>
            <a:pPr indent="-330200" lvl="0" marL="3429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Economica"/>
              <a:buChar char="●"/>
            </a:pPr>
            <a:r>
              <a:rPr lang="en-US" sz="1800">
                <a:latin typeface="Economica"/>
                <a:ea typeface="Economica"/>
                <a:cs typeface="Economica"/>
                <a:sym typeface="Economica"/>
              </a:rPr>
              <a:t>Internship → Onboarding + reminders</a:t>
            </a:r>
            <a:endParaRPr sz="1800">
              <a:latin typeface="Economica"/>
              <a:ea typeface="Economica"/>
              <a:cs typeface="Economica"/>
              <a:sym typeface="Economica"/>
            </a:endParaRPr>
          </a:p>
          <a:p>
            <a:pPr indent="-330200" lvl="0" marL="3429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Economica"/>
              <a:buChar char="●"/>
            </a:pPr>
            <a:r>
              <a:rPr lang="en-US" sz="1800">
                <a:latin typeface="Economica"/>
                <a:ea typeface="Economica"/>
                <a:cs typeface="Economica"/>
                <a:sym typeface="Economica"/>
              </a:rPr>
              <a:t>Male learners → Weekly motivational nudges</a:t>
            </a:r>
            <a:endParaRPr sz="180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latin typeface="Economica"/>
              <a:ea typeface="Economica"/>
              <a:cs typeface="Economica"/>
              <a:sym typeface="Economica"/>
            </a:endParaRPr>
          </a:p>
        </p:txBody>
      </p:sp>
      <p:pic>
        <p:nvPicPr>
          <p:cNvPr id="176" name="Google Shape;176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833288"/>
            <a:ext cx="7457026" cy="40599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1"/>
          <p:cNvSpPr txBox="1"/>
          <p:nvPr>
            <p:ph type="title"/>
          </p:nvPr>
        </p:nvSpPr>
        <p:spPr>
          <a:xfrm>
            <a:off x="1979675" y="4571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 sz="3600">
                <a:solidFill>
                  <a:srgbClr val="1C4587"/>
                </a:solidFill>
              </a:rPr>
              <a:t>Recommendations Recap</a:t>
            </a:r>
            <a:endParaRPr b="1" sz="3600">
              <a:solidFill>
                <a:srgbClr val="1C4587"/>
              </a:solidFill>
            </a:endParaRPr>
          </a:p>
        </p:txBody>
      </p:sp>
      <p:sp>
        <p:nvSpPr>
          <p:cNvPr id="182" name="Google Shape;182;p11"/>
          <p:cNvSpPr txBox="1"/>
          <p:nvPr>
            <p:ph idx="1" type="body"/>
          </p:nvPr>
        </p:nvSpPr>
        <p:spPr>
          <a:xfrm>
            <a:off x="4495800" y="4176382"/>
            <a:ext cx="5406300" cy="25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-342900" lvl="0" marL="3429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Economica"/>
              <a:buChar char="●"/>
            </a:pPr>
            <a:r>
              <a:rPr lang="en-US" sz="2000">
                <a:latin typeface="Economica"/>
                <a:ea typeface="Economica"/>
                <a:cs typeface="Economica"/>
                <a:sym typeface="Economica"/>
              </a:rPr>
              <a:t>Automated onboarding</a:t>
            </a:r>
            <a:endParaRPr>
              <a:latin typeface="Economica"/>
              <a:ea typeface="Economica"/>
              <a:cs typeface="Economica"/>
              <a:sym typeface="Economica"/>
            </a:endParaRPr>
          </a:p>
          <a:p>
            <a:pPr indent="-342900" lvl="0" marL="3429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Economica"/>
              <a:buChar char="●"/>
            </a:pPr>
            <a:r>
              <a:rPr lang="en-US" sz="2000">
                <a:latin typeface="Economica"/>
                <a:ea typeface="Economica"/>
                <a:cs typeface="Economica"/>
                <a:sym typeface="Economica"/>
              </a:rPr>
              <a:t>Peer support for younger learners</a:t>
            </a:r>
            <a:endParaRPr>
              <a:latin typeface="Economica"/>
              <a:ea typeface="Economica"/>
              <a:cs typeface="Economica"/>
              <a:sym typeface="Economica"/>
            </a:endParaRPr>
          </a:p>
          <a:p>
            <a:pPr indent="-342900" lvl="0" marL="3429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Economica"/>
              <a:buChar char="●"/>
            </a:pPr>
            <a:r>
              <a:rPr lang="en-US" sz="2000">
                <a:latin typeface="Economica"/>
                <a:ea typeface="Economica"/>
                <a:cs typeface="Economica"/>
                <a:sym typeface="Economica"/>
              </a:rPr>
              <a:t>Timely reminders &amp; resources</a:t>
            </a:r>
            <a:endParaRPr>
              <a:latin typeface="Economica"/>
              <a:ea typeface="Economica"/>
              <a:cs typeface="Economica"/>
              <a:sym typeface="Economica"/>
            </a:endParaRPr>
          </a:p>
          <a:p>
            <a:pPr indent="-342900" lvl="0" marL="342900" rtl="0" algn="l">
              <a:lnSpc>
                <a:spcPct val="115000"/>
              </a:lnSpc>
              <a:spcBef>
                <a:spcPts val="400"/>
              </a:spcBef>
              <a:spcAft>
                <a:spcPts val="1600"/>
              </a:spcAft>
              <a:buClr>
                <a:schemeClr val="dk1"/>
              </a:buClr>
              <a:buSzPts val="2000"/>
              <a:buFont typeface="Economica"/>
              <a:buChar char="●"/>
            </a:pPr>
            <a:r>
              <a:rPr lang="en-US" sz="2000">
                <a:latin typeface="Economica"/>
                <a:ea typeface="Economica"/>
                <a:cs typeface="Economica"/>
                <a:sym typeface="Economica"/>
              </a:rPr>
              <a:t>Targeted outreach in high-churn regions</a:t>
            </a:r>
            <a:endParaRPr>
              <a:latin typeface="Economica"/>
              <a:ea typeface="Economica"/>
              <a:cs typeface="Economica"/>
              <a:sym typeface="Economica"/>
            </a:endParaRPr>
          </a:p>
        </p:txBody>
      </p:sp>
      <p:pic>
        <p:nvPicPr>
          <p:cNvPr id="183" name="Google Shape;183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95798" y="1600192"/>
            <a:ext cx="3197352" cy="257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4794" y="1734863"/>
            <a:ext cx="3086525" cy="23068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297625" y="1657700"/>
            <a:ext cx="3086525" cy="24611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2"/>
          <p:cNvSpPr txBox="1"/>
          <p:nvPr>
            <p:ph type="title"/>
          </p:nvPr>
        </p:nvSpPr>
        <p:spPr>
          <a:xfrm>
            <a:off x="1979675" y="457197"/>
            <a:ext cx="8229600" cy="94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 sz="3600">
                <a:solidFill>
                  <a:srgbClr val="1C4587"/>
                </a:solidFill>
              </a:rPr>
              <a:t>Expected Impact</a:t>
            </a:r>
            <a:endParaRPr b="1" sz="3600">
              <a:solidFill>
                <a:srgbClr val="1C4587"/>
              </a:solidFill>
            </a:endParaRPr>
          </a:p>
        </p:txBody>
      </p:sp>
      <p:sp>
        <p:nvSpPr>
          <p:cNvPr id="191" name="Google Shape;191;p12"/>
          <p:cNvSpPr txBox="1"/>
          <p:nvPr>
            <p:ph idx="1" type="body"/>
          </p:nvPr>
        </p:nvSpPr>
        <p:spPr>
          <a:xfrm>
            <a:off x="4572000" y="4506226"/>
            <a:ext cx="8229600" cy="27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-342900" lvl="0" marL="3429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Economica"/>
              <a:buChar char="●"/>
            </a:pPr>
            <a:r>
              <a:rPr lang="en-US" sz="2000">
                <a:latin typeface="Economica"/>
                <a:ea typeface="Economica"/>
                <a:cs typeface="Economica"/>
                <a:sym typeface="Economica"/>
              </a:rPr>
              <a:t>20-30% reduction in churn</a:t>
            </a:r>
            <a:endParaRPr>
              <a:latin typeface="Economica"/>
              <a:ea typeface="Economica"/>
              <a:cs typeface="Economica"/>
              <a:sym typeface="Economica"/>
            </a:endParaRPr>
          </a:p>
          <a:p>
            <a:pPr indent="-342900" lvl="0" marL="3429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Economica"/>
              <a:buChar char="●"/>
            </a:pPr>
            <a:r>
              <a:rPr lang="en-US" sz="2000">
                <a:latin typeface="Economica"/>
                <a:ea typeface="Economica"/>
                <a:cs typeface="Economica"/>
                <a:sym typeface="Economica"/>
              </a:rPr>
              <a:t>Improved completion rates</a:t>
            </a:r>
            <a:endParaRPr>
              <a:latin typeface="Economica"/>
              <a:ea typeface="Economica"/>
              <a:cs typeface="Economica"/>
              <a:sym typeface="Economica"/>
            </a:endParaRPr>
          </a:p>
          <a:p>
            <a:pPr indent="-342900" lvl="0" marL="342900" rtl="0" algn="l">
              <a:lnSpc>
                <a:spcPct val="115000"/>
              </a:lnSpc>
              <a:spcBef>
                <a:spcPts val="400"/>
              </a:spcBef>
              <a:spcAft>
                <a:spcPts val="1600"/>
              </a:spcAft>
              <a:buClr>
                <a:schemeClr val="dk1"/>
              </a:buClr>
              <a:buSzPts val="2000"/>
              <a:buFont typeface="Economica"/>
              <a:buChar char="●"/>
            </a:pPr>
            <a:r>
              <a:rPr lang="en-US" sz="2000">
                <a:latin typeface="Economica"/>
                <a:ea typeface="Economica"/>
                <a:cs typeface="Economica"/>
                <a:sym typeface="Economica"/>
              </a:rPr>
              <a:t>Foundation for AI-based personalization</a:t>
            </a:r>
            <a:endParaRPr>
              <a:latin typeface="Economica"/>
              <a:ea typeface="Economica"/>
              <a:cs typeface="Economica"/>
              <a:sym typeface="Economica"/>
            </a:endParaRPr>
          </a:p>
        </p:txBody>
      </p:sp>
      <p:pic>
        <p:nvPicPr>
          <p:cNvPr id="192" name="Google Shape;192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19816" y="1399873"/>
            <a:ext cx="3654551" cy="3106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67200" y="1759726"/>
            <a:ext cx="3654551" cy="274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12"/>
          <p:cNvPicPr preferRelativeResize="0"/>
          <p:nvPr/>
        </p:nvPicPr>
        <p:blipFill rotWithShape="1">
          <a:blip r:embed="rId5">
            <a:alphaModFix/>
          </a:blip>
          <a:srcRect b="66475" l="0" r="0" t="12920"/>
          <a:stretch/>
        </p:blipFill>
        <p:spPr>
          <a:xfrm>
            <a:off x="514575" y="1862087"/>
            <a:ext cx="3654551" cy="23822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6dcbb9bdd48d3b77_0"/>
          <p:cNvSpPr/>
          <p:nvPr/>
        </p:nvSpPr>
        <p:spPr>
          <a:xfrm>
            <a:off x="258553" y="1713477"/>
            <a:ext cx="3572400" cy="4737000"/>
          </a:xfrm>
          <a:prstGeom prst="roundRect">
            <a:avLst>
              <a:gd fmla="val 10000" name="adj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0" name="Google Shape;200;g6dcbb9bdd48d3b77_0"/>
          <p:cNvSpPr txBox="1"/>
          <p:nvPr/>
        </p:nvSpPr>
        <p:spPr>
          <a:xfrm>
            <a:off x="258550" y="1978965"/>
            <a:ext cx="3572400" cy="42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Key Outcomes</a:t>
            </a:r>
            <a:endParaRPr b="1" sz="24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conomica"/>
              <a:buChar char="●"/>
            </a:pPr>
            <a:r>
              <a:rPr lang="en-US" sz="24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Built predictive churn models with up to 0.88 AUC</a:t>
            </a:r>
            <a:endParaRPr sz="24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conomica"/>
              <a:buChar char="●"/>
            </a:pPr>
            <a:r>
              <a:rPr lang="en-US" sz="24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Developed engagement-based intervention logic</a:t>
            </a:r>
            <a:endParaRPr sz="24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conomica"/>
              <a:buChar char="●"/>
            </a:pPr>
            <a:r>
              <a:rPr lang="en-US" sz="24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Proposed retention strategies based on real trends</a:t>
            </a:r>
            <a:endParaRPr sz="24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conomica"/>
              <a:buChar char="●"/>
            </a:pPr>
            <a:r>
              <a:rPr lang="en-US" sz="24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Expected Churn Reduction: 20–30%</a:t>
            </a:r>
            <a:endParaRPr sz="24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201" name="Google Shape;201;g6dcbb9bdd48d3b77_0"/>
          <p:cNvSpPr/>
          <p:nvPr/>
        </p:nvSpPr>
        <p:spPr>
          <a:xfrm>
            <a:off x="4437548" y="1713475"/>
            <a:ext cx="3572400" cy="4737000"/>
          </a:xfrm>
          <a:prstGeom prst="roundRect">
            <a:avLst>
              <a:gd fmla="val 10000" name="adj"/>
            </a:avLst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2" name="Google Shape;202;g6dcbb9bdd48d3b77_0"/>
          <p:cNvSpPr txBox="1"/>
          <p:nvPr/>
        </p:nvSpPr>
        <p:spPr>
          <a:xfrm>
            <a:off x="4379425" y="1978982"/>
            <a:ext cx="3572400" cy="34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Future Scope</a:t>
            </a:r>
            <a:endParaRPr b="1" sz="24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conomica"/>
              <a:buChar char="●"/>
            </a:pPr>
            <a:r>
              <a:rPr lang="en-US" sz="24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Real-time dashboards for churn risk</a:t>
            </a:r>
            <a:endParaRPr sz="24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conomica"/>
              <a:buChar char="●"/>
            </a:pPr>
            <a:r>
              <a:rPr lang="en-US" sz="24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AI-driven personalized content workflows</a:t>
            </a:r>
            <a:endParaRPr sz="24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conomica"/>
              <a:buChar char="●"/>
            </a:pPr>
            <a:r>
              <a:rPr lang="en-US" sz="24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Automated interventions and success coach outreach</a:t>
            </a:r>
            <a:endParaRPr sz="24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203" name="Google Shape;203;g6dcbb9bdd48d3b77_0"/>
          <p:cNvSpPr/>
          <p:nvPr/>
        </p:nvSpPr>
        <p:spPr>
          <a:xfrm>
            <a:off x="8500298" y="1713475"/>
            <a:ext cx="3572400" cy="4737000"/>
          </a:xfrm>
          <a:prstGeom prst="roundRect">
            <a:avLst>
              <a:gd fmla="val 10000" name="adj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4" name="Google Shape;204;g6dcbb9bdd48d3b77_0"/>
          <p:cNvSpPr txBox="1"/>
          <p:nvPr/>
        </p:nvSpPr>
        <p:spPr>
          <a:xfrm>
            <a:off x="8616552" y="1978979"/>
            <a:ext cx="3339900" cy="45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Final Reflections </a:t>
            </a:r>
            <a:endParaRPr b="1" sz="24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conomica"/>
              <a:buChar char="●"/>
            </a:pPr>
            <a:r>
              <a:rPr lang="en-US" sz="24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Gained hands-on experience in real-world ML workflows</a:t>
            </a:r>
            <a:endParaRPr sz="24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conomica"/>
              <a:buChar char="●"/>
            </a:pPr>
            <a:r>
              <a:rPr lang="en-US" sz="24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Learned importance of recall over accuracy in social impact ML</a:t>
            </a:r>
            <a:endParaRPr sz="24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conomica"/>
              <a:buChar char="●"/>
            </a:pPr>
            <a:r>
              <a:rPr lang="en-US" sz="24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Built teamwork, data interpretation, and presentation skills</a:t>
            </a:r>
            <a:endParaRPr sz="24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5" name="Google Shape;205;g6dcbb9bdd48d3b77_0"/>
          <p:cNvSpPr txBox="1"/>
          <p:nvPr/>
        </p:nvSpPr>
        <p:spPr>
          <a:xfrm>
            <a:off x="1865279" y="406298"/>
            <a:ext cx="121890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1C4587"/>
                </a:solidFill>
                <a:latin typeface="Economica"/>
                <a:ea typeface="Economica"/>
                <a:cs typeface="Economica"/>
                <a:sym typeface="Economica"/>
              </a:rPr>
              <a:t>                                        </a:t>
            </a:r>
            <a:r>
              <a:rPr b="1" lang="en-US" sz="3600">
                <a:solidFill>
                  <a:srgbClr val="783F04"/>
                </a:solidFill>
                <a:latin typeface="Economica"/>
                <a:ea typeface="Economica"/>
                <a:cs typeface="Economica"/>
                <a:sym typeface="Economica"/>
              </a:rPr>
              <a:t>Summary</a:t>
            </a:r>
            <a:r>
              <a:rPr lang="en-US" sz="3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3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3"/>
          <p:cNvSpPr txBox="1"/>
          <p:nvPr>
            <p:ph type="title"/>
          </p:nvPr>
        </p:nvSpPr>
        <p:spPr>
          <a:xfrm>
            <a:off x="415471" y="5282711"/>
            <a:ext cx="11358000" cy="110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 sz="4400">
                <a:solidFill>
                  <a:srgbClr val="1C4587"/>
                </a:solidFill>
              </a:rPr>
              <a:t>Thank You !</a:t>
            </a:r>
            <a:endParaRPr b="1">
              <a:solidFill>
                <a:srgbClr val="1C4587"/>
              </a:solidFill>
            </a:endParaRPr>
          </a:p>
        </p:txBody>
      </p:sp>
      <p:sp>
        <p:nvSpPr>
          <p:cNvPr id="211" name="Google Shape;211;p13"/>
          <p:cNvSpPr txBox="1"/>
          <p:nvPr/>
        </p:nvSpPr>
        <p:spPr>
          <a:xfrm flipH="1" rot="169">
            <a:off x="-22" y="2644053"/>
            <a:ext cx="121890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073763"/>
                </a:solidFill>
                <a:latin typeface="Economica"/>
                <a:ea typeface="Economica"/>
                <a:cs typeface="Economica"/>
                <a:sym typeface="Economica"/>
              </a:rPr>
              <a:t>Let's build platforms that help learners succeed , not just enroll.</a:t>
            </a:r>
            <a:endParaRPr b="1" sz="3000">
              <a:solidFill>
                <a:srgbClr val="073763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073763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073763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gb1e10189d653925_18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152400" y="152400"/>
            <a:ext cx="12036549" cy="6886114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gb1e10189d653925_18"/>
          <p:cNvSpPr txBox="1"/>
          <p:nvPr>
            <p:ph idx="4294967295" type="body"/>
          </p:nvPr>
        </p:nvSpPr>
        <p:spPr>
          <a:xfrm>
            <a:off x="1043366" y="2068366"/>
            <a:ext cx="10102200" cy="43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Economica"/>
                <a:ea typeface="Economica"/>
                <a:cs typeface="Economica"/>
                <a:sym typeface="Economica"/>
              </a:rPr>
              <a:t>Duration:</a:t>
            </a:r>
            <a:r>
              <a:rPr b="1" lang="en-US">
                <a:latin typeface="Economica"/>
                <a:ea typeface="Economica"/>
                <a:cs typeface="Economica"/>
                <a:sym typeface="Economica"/>
              </a:rPr>
              <a:t> 4 Weeks of immersive learning and project execution</a:t>
            </a:r>
            <a:endParaRPr b="1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-US">
                <a:latin typeface="Economica"/>
                <a:ea typeface="Economica"/>
                <a:cs typeface="Economica"/>
                <a:sym typeface="Economica"/>
              </a:rPr>
              <a:t>Main Goal:</a:t>
            </a:r>
            <a:r>
              <a:rPr b="1" lang="en-US">
                <a:latin typeface="Economica"/>
                <a:ea typeface="Economica"/>
                <a:cs typeface="Economica"/>
                <a:sym typeface="Economica"/>
              </a:rPr>
              <a:t> Use data to reduce student drop-offs and improve engagement</a:t>
            </a:r>
            <a:endParaRPr b="1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1C4587"/>
                </a:solidFill>
                <a:latin typeface="Economica"/>
                <a:ea typeface="Economica"/>
                <a:cs typeface="Economica"/>
                <a:sym typeface="Economica"/>
              </a:rPr>
              <a:t>Weekly Progress Overview - </a:t>
            </a:r>
            <a:endParaRPr b="1">
              <a:solidFill>
                <a:srgbClr val="1C4587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1C4587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</a:pPr>
            <a:r>
              <a:rPr b="1" lang="en-US" sz="2000">
                <a:solidFill>
                  <a:srgbClr val="1155CC"/>
                </a:solidFill>
                <a:latin typeface="Economica"/>
                <a:ea typeface="Economica"/>
                <a:cs typeface="Economica"/>
                <a:sym typeface="Economica"/>
              </a:rPr>
              <a:t>Week 1: Data cleaning &amp; feature engineering</a:t>
            </a:r>
            <a:endParaRPr b="1">
              <a:solidFill>
                <a:srgbClr val="1155CC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</a:pPr>
            <a:r>
              <a:rPr b="1" lang="en-US" sz="2000">
                <a:solidFill>
                  <a:srgbClr val="3C78D8"/>
                </a:solidFill>
                <a:latin typeface="Economica"/>
                <a:ea typeface="Economica"/>
                <a:cs typeface="Economica"/>
                <a:sym typeface="Economica"/>
              </a:rPr>
              <a:t>Week 2: Exploratory data analysis</a:t>
            </a:r>
            <a:endParaRPr b="1">
              <a:solidFill>
                <a:srgbClr val="3C78D8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</a:pPr>
            <a:r>
              <a:rPr b="1" lang="en-US" sz="2000">
                <a:solidFill>
                  <a:srgbClr val="4A86E8"/>
                </a:solidFill>
                <a:latin typeface="Economica"/>
                <a:ea typeface="Economica"/>
                <a:cs typeface="Economica"/>
                <a:sym typeface="Economica"/>
              </a:rPr>
              <a:t>Week 3: Predictive modeling of churn</a:t>
            </a:r>
            <a:endParaRPr b="1">
              <a:solidFill>
                <a:srgbClr val="4A86E8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1600"/>
              </a:spcAft>
              <a:buSzPts val="1800"/>
              <a:buNone/>
            </a:pPr>
            <a:r>
              <a:rPr b="1" lang="en-US" sz="2000">
                <a:solidFill>
                  <a:srgbClr val="6D9EEB"/>
                </a:solidFill>
                <a:latin typeface="Economica"/>
                <a:ea typeface="Economica"/>
                <a:cs typeface="Economica"/>
                <a:sym typeface="Economica"/>
              </a:rPr>
              <a:t>Week 4: Recommendation system &amp; report</a:t>
            </a:r>
            <a:endParaRPr b="1">
              <a:solidFill>
                <a:srgbClr val="6D9EEB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78" name="Google Shape;78;gb1e10189d653925_18"/>
          <p:cNvSpPr txBox="1"/>
          <p:nvPr>
            <p:ph idx="4294967295" type="title"/>
          </p:nvPr>
        </p:nvSpPr>
        <p:spPr>
          <a:xfrm>
            <a:off x="2204675" y="350907"/>
            <a:ext cx="7779600" cy="119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 sz="3600">
                <a:solidFill>
                  <a:srgbClr val="1C4587"/>
                </a:solidFill>
              </a:rPr>
              <a:t>Internship Overview</a:t>
            </a:r>
            <a:endParaRPr b="1" sz="3600">
              <a:solidFill>
                <a:srgbClr val="1C4587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g672eed95ac1ecbc8_0"/>
          <p:cNvPicPr preferRelativeResize="0"/>
          <p:nvPr/>
        </p:nvPicPr>
        <p:blipFill>
          <a:blip r:embed="rId3">
            <a:alphaModFix amt="9000"/>
          </a:blip>
          <a:stretch>
            <a:fillRect/>
          </a:stretch>
        </p:blipFill>
        <p:spPr>
          <a:xfrm>
            <a:off x="-2" y="0"/>
            <a:ext cx="1218895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g672eed95ac1ecbc8_0"/>
          <p:cNvSpPr txBox="1"/>
          <p:nvPr/>
        </p:nvSpPr>
        <p:spPr>
          <a:xfrm>
            <a:off x="610456" y="1408884"/>
            <a:ext cx="7221300" cy="49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Work Overview - </a:t>
            </a:r>
            <a:endParaRPr b="1" sz="24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conomica"/>
              <a:buChar char="●"/>
            </a:pPr>
            <a:r>
              <a:rPr b="1" lang="en-US" sz="24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Identify causes behind learner churn and low engagement.</a:t>
            </a:r>
            <a:endParaRPr b="1" sz="24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conomica"/>
              <a:buChar char="●"/>
            </a:pPr>
            <a:r>
              <a:rPr b="1" lang="en-US" sz="24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Build predictive models to flag at-risk learners.</a:t>
            </a:r>
            <a:endParaRPr b="1" sz="24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conomica"/>
              <a:buChar char="●"/>
            </a:pPr>
            <a:r>
              <a:rPr b="1" lang="en-US" sz="24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Create personalized retention strategies.</a:t>
            </a:r>
            <a:endParaRPr b="1" sz="24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conomica"/>
              <a:buChar char="●"/>
            </a:pPr>
            <a:r>
              <a:rPr b="1" lang="en-US" sz="24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Implement a rule-based recommendation engine.</a:t>
            </a:r>
            <a:endParaRPr b="1" sz="24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Tools Used -</a:t>
            </a:r>
            <a:endParaRPr b="1" sz="24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conomica"/>
              <a:buChar char="●"/>
            </a:pPr>
            <a:r>
              <a:rPr b="1" lang="en-US" sz="24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Python, Pandas, Scikit-learn, Matplotlib</a:t>
            </a:r>
            <a:endParaRPr b="1" sz="24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conomica"/>
              <a:buChar char="●"/>
            </a:pPr>
            <a:r>
              <a:rPr b="1" lang="en-US" sz="24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Google Colab &amp; Sheets</a:t>
            </a:r>
            <a:endParaRPr b="1" sz="24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conomica"/>
              <a:buChar char="●"/>
            </a:pPr>
            <a:r>
              <a:rPr b="1" lang="en-US" sz="24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ROC, Confusion Matrix, Feature Importance</a:t>
            </a:r>
            <a:endParaRPr b="1" sz="24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5" name="Google Shape;85;g672eed95ac1ecbc8_0"/>
          <p:cNvSpPr txBox="1"/>
          <p:nvPr/>
        </p:nvSpPr>
        <p:spPr>
          <a:xfrm>
            <a:off x="-37" y="277021"/>
            <a:ext cx="121890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1C4587"/>
                </a:solidFill>
                <a:latin typeface="Economica"/>
                <a:ea typeface="Economica"/>
                <a:cs typeface="Economica"/>
                <a:sym typeface="Economica"/>
              </a:rPr>
              <a:t>Project Overview</a:t>
            </a:r>
            <a:r>
              <a:rPr b="1" lang="en-US" sz="2400">
                <a:solidFill>
                  <a:srgbClr val="1C4587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b="1" sz="2400">
              <a:solidFill>
                <a:srgbClr val="1C4587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gb1e10189d653925_0" title="Screenshot 2025-06-08 212602.png"/>
          <p:cNvPicPr preferRelativeResize="0"/>
          <p:nvPr/>
        </p:nvPicPr>
        <p:blipFill rotWithShape="1">
          <a:blip r:embed="rId3">
            <a:alphaModFix amt="23000"/>
          </a:blip>
          <a:srcRect b="0" l="0" r="0" t="0"/>
          <a:stretch/>
        </p:blipFill>
        <p:spPr>
          <a:xfrm>
            <a:off x="0" y="0"/>
            <a:ext cx="12188952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gb1e10189d653925_0"/>
          <p:cNvSpPr txBox="1"/>
          <p:nvPr/>
        </p:nvSpPr>
        <p:spPr>
          <a:xfrm flipH="1">
            <a:off x="-25" y="1721384"/>
            <a:ext cx="121890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1C4587"/>
                </a:solidFill>
                <a:latin typeface="Economica"/>
                <a:ea typeface="Economica"/>
                <a:cs typeface="Economica"/>
                <a:sym typeface="Economica"/>
              </a:rPr>
              <a:t>Dataset Overview</a:t>
            </a:r>
            <a:endParaRPr b="1" sz="3600">
              <a:solidFill>
                <a:srgbClr val="1C4587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92" name="Google Shape;92;gb1e10189d653925_0"/>
          <p:cNvSpPr txBox="1"/>
          <p:nvPr/>
        </p:nvSpPr>
        <p:spPr>
          <a:xfrm>
            <a:off x="3970003" y="2464174"/>
            <a:ext cx="86523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Economica"/>
              <a:ea typeface="Economica"/>
              <a:cs typeface="Economica"/>
              <a:sym typeface="Economica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AutoNum type="arabicPeriod"/>
            </a:pPr>
            <a:r>
              <a:rPr b="1" lang="en-US" sz="2400">
                <a:latin typeface="Economica"/>
                <a:ea typeface="Economica"/>
                <a:cs typeface="Economica"/>
                <a:sym typeface="Economica"/>
              </a:rPr>
              <a:t>Records: 8,558 learners</a:t>
            </a:r>
            <a:endParaRPr b="1" sz="2400">
              <a:latin typeface="Economica"/>
              <a:ea typeface="Economica"/>
              <a:cs typeface="Economica"/>
              <a:sym typeface="Economica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AutoNum type="arabicPeriod"/>
            </a:pPr>
            <a:r>
              <a:rPr b="1" lang="en-US" sz="2400">
                <a:latin typeface="Economica"/>
                <a:ea typeface="Economica"/>
                <a:cs typeface="Economica"/>
                <a:sym typeface="Economica"/>
              </a:rPr>
              <a:t>Timeframe: May 2023 - April 2025</a:t>
            </a:r>
            <a:endParaRPr b="1" sz="2400">
              <a:latin typeface="Economica"/>
              <a:ea typeface="Economica"/>
              <a:cs typeface="Economica"/>
              <a:sym typeface="Economica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AutoNum type="arabicPeriod"/>
            </a:pPr>
            <a:r>
              <a:rPr b="1" lang="en-US" sz="2400">
                <a:latin typeface="Economica"/>
                <a:ea typeface="Economica"/>
                <a:cs typeface="Economica"/>
                <a:sym typeface="Economica"/>
              </a:rPr>
              <a:t>Features: 24 original + 6 engineered</a:t>
            </a:r>
            <a:endParaRPr b="1" sz="2400">
              <a:latin typeface="Economica"/>
              <a:ea typeface="Economica"/>
              <a:cs typeface="Economica"/>
              <a:sym typeface="Economica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AutoNum type="arabicPeriod"/>
            </a:pPr>
            <a:r>
              <a:rPr b="1" lang="en-US" sz="2400">
                <a:latin typeface="Economica"/>
                <a:ea typeface="Economica"/>
                <a:cs typeface="Economica"/>
                <a:sym typeface="Economica"/>
              </a:rPr>
              <a:t>Target: Churn (Dropped Out = 1 , Others = 0)</a:t>
            </a:r>
            <a:endParaRPr b="1" sz="240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"/>
          <p:cNvSpPr txBox="1"/>
          <p:nvPr>
            <p:ph type="title"/>
          </p:nvPr>
        </p:nvSpPr>
        <p:spPr>
          <a:xfrm>
            <a:off x="1752275" y="2"/>
            <a:ext cx="86844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 sz="4400">
                <a:solidFill>
                  <a:srgbClr val="1C4587"/>
                </a:solidFill>
              </a:rPr>
              <a:t>Week 1 - Data Cleaning</a:t>
            </a:r>
            <a:endParaRPr b="1">
              <a:solidFill>
                <a:srgbClr val="1C4587"/>
              </a:solidFill>
            </a:endParaRPr>
          </a:p>
        </p:txBody>
      </p:sp>
      <p:pic>
        <p:nvPicPr>
          <p:cNvPr id="98" name="Google Shape;98;p3" title="Screenshot 2025-06-08 212602.pn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6300" y="2160778"/>
            <a:ext cx="11376349" cy="3726851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3"/>
          <p:cNvSpPr txBox="1"/>
          <p:nvPr/>
        </p:nvSpPr>
        <p:spPr>
          <a:xfrm>
            <a:off x="-25" y="1325704"/>
            <a:ext cx="12189000" cy="5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Before -</a:t>
            </a:r>
            <a:endParaRPr b="0" i="0" sz="2400" u="none" cap="none" strike="noStrike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681f9ac7c5a3c567_3"/>
          <p:cNvSpPr txBox="1"/>
          <p:nvPr>
            <p:ph type="title"/>
          </p:nvPr>
        </p:nvSpPr>
        <p:spPr>
          <a:xfrm>
            <a:off x="415471" y="8"/>
            <a:ext cx="11358000" cy="11085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875" lIns="121875" spcFirstLastPara="1" rIns="121875" wrap="square" tIns="1218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</a:pPr>
            <a:r>
              <a:rPr lang="en-US" sz="3000"/>
              <a:t>After -</a:t>
            </a:r>
            <a:endParaRPr sz="3000"/>
          </a:p>
        </p:txBody>
      </p:sp>
      <p:pic>
        <p:nvPicPr>
          <p:cNvPr id="105" name="Google Shape;105;g681f9ac7c5a3c567_3" title="Screenshot 2025-06-08 213135.png"/>
          <p:cNvPicPr preferRelativeResize="0"/>
          <p:nvPr/>
        </p:nvPicPr>
        <p:blipFill rotWithShape="1">
          <a:blip r:embed="rId3">
            <a:alphaModFix/>
          </a:blip>
          <a:srcRect b="0" l="0" r="0" t="-8142"/>
          <a:stretch/>
        </p:blipFill>
        <p:spPr>
          <a:xfrm>
            <a:off x="152400" y="1108500"/>
            <a:ext cx="12188948" cy="559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03abb1e893cf3e2_13"/>
          <p:cNvSpPr txBox="1"/>
          <p:nvPr/>
        </p:nvSpPr>
        <p:spPr>
          <a:xfrm>
            <a:off x="443234" y="1691550"/>
            <a:ext cx="4572000" cy="34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Derived Features:</a:t>
            </a:r>
            <a:endParaRPr b="1" sz="24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conomica"/>
              <a:buChar char="●"/>
            </a:pPr>
            <a:r>
              <a:rPr lang="en-US" sz="24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Engagement Duration</a:t>
            </a:r>
            <a:endParaRPr sz="24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conomica"/>
              <a:buChar char="●"/>
            </a:pPr>
            <a:r>
              <a:rPr lang="en-US" sz="24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Time in Opportunity</a:t>
            </a:r>
            <a:endParaRPr sz="24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conomica"/>
              <a:buChar char="●"/>
            </a:pPr>
            <a:r>
              <a:rPr lang="en-US" sz="24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Age, Sign-Up Month, Sign-Up Year</a:t>
            </a:r>
            <a:endParaRPr sz="24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conomica"/>
              <a:buChar char="●"/>
            </a:pPr>
            <a:r>
              <a:rPr lang="en-US" sz="24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Gender_Male (binary)</a:t>
            </a:r>
            <a:endParaRPr sz="24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conomica"/>
              <a:buChar char="●"/>
            </a:pPr>
            <a:r>
              <a:rPr lang="en-US" sz="24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Encoding: One-hot encoding for categorical fields</a:t>
            </a:r>
            <a:endParaRPr sz="24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11" name="Google Shape;111;g103abb1e893cf3e2_13"/>
          <p:cNvSpPr txBox="1"/>
          <p:nvPr/>
        </p:nvSpPr>
        <p:spPr>
          <a:xfrm>
            <a:off x="-25" y="277021"/>
            <a:ext cx="121890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1C4587"/>
                </a:solidFill>
                <a:latin typeface="Economica"/>
                <a:ea typeface="Economica"/>
                <a:cs typeface="Economica"/>
                <a:sym typeface="Economica"/>
              </a:rPr>
              <a:t>Feature Engineering Highlights</a:t>
            </a:r>
            <a:endParaRPr b="1" sz="3600">
              <a:solidFill>
                <a:srgbClr val="1C4587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pic>
        <p:nvPicPr>
          <p:cNvPr id="112" name="Google Shape;112;g103abb1e893cf3e2_13"/>
          <p:cNvPicPr preferRelativeResize="0"/>
          <p:nvPr/>
        </p:nvPicPr>
        <p:blipFill rotWithShape="1">
          <a:blip r:embed="rId3">
            <a:alphaModFix/>
          </a:blip>
          <a:srcRect b="64680" l="0" r="0" t="0"/>
          <a:stretch/>
        </p:blipFill>
        <p:spPr>
          <a:xfrm>
            <a:off x="4572000" y="1691552"/>
            <a:ext cx="7356226" cy="5166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"/>
          <p:cNvSpPr txBox="1"/>
          <p:nvPr>
            <p:ph type="title"/>
          </p:nvPr>
        </p:nvSpPr>
        <p:spPr>
          <a:xfrm>
            <a:off x="1715225" y="-90350"/>
            <a:ext cx="8758500" cy="107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 sz="3600">
                <a:solidFill>
                  <a:srgbClr val="1C4587"/>
                </a:solidFill>
              </a:rPr>
              <a:t>Week 2 - Exploratory Data Analysis</a:t>
            </a:r>
            <a:endParaRPr b="1" sz="3600">
              <a:solidFill>
                <a:srgbClr val="1C4587"/>
              </a:solidFill>
            </a:endParaRPr>
          </a:p>
        </p:txBody>
      </p:sp>
      <p:pic>
        <p:nvPicPr>
          <p:cNvPr id="118" name="Google Shape;118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1610" y="1604363"/>
            <a:ext cx="5729050" cy="36492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shot 2025-06-08 224451.png" id="119" name="Google Shape;119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03538" y="1972700"/>
            <a:ext cx="5085424" cy="3280934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4"/>
          <p:cNvSpPr txBox="1"/>
          <p:nvPr/>
        </p:nvSpPr>
        <p:spPr>
          <a:xfrm rot="-406">
            <a:off x="853468" y="5649923"/>
            <a:ext cx="5085300" cy="5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Monthly sign-ups peaked in Apr &amp; Aug</a:t>
            </a:r>
            <a:endParaRPr b="0" i="0" sz="2400" u="none" cap="none" strike="noStrike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21" name="Google Shape;121;p4"/>
          <p:cNvSpPr txBox="1"/>
          <p:nvPr/>
        </p:nvSpPr>
        <p:spPr>
          <a:xfrm rot="-811">
            <a:off x="7103587" y="5678717"/>
            <a:ext cx="5085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Male learners engage longer</a:t>
            </a:r>
            <a:endParaRPr b="0" i="0" sz="2400" u="none" cap="none" strike="noStrike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g681f9ac7c5a3c567_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9" y="1095710"/>
            <a:ext cx="6334125" cy="356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g681f9ac7c5a3c567_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85350" y="1391192"/>
            <a:ext cx="4943475" cy="3562351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g681f9ac7c5a3c567_18"/>
          <p:cNvSpPr txBox="1"/>
          <p:nvPr/>
        </p:nvSpPr>
        <p:spPr>
          <a:xfrm>
            <a:off x="360125" y="5330400"/>
            <a:ext cx="11468700" cy="5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Higher completions on Tuesdays &amp; Thursdays and in the months from May to  August</a:t>
            </a:r>
            <a:endParaRPr b="0" i="0" sz="2400" u="none" cap="none" strike="noStrike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2013-01-27T09:14:16Z</dcterms:created>
</cp:coreProperties>
</file>