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88" r:id="rId8"/>
    <p:sldId id="291" r:id="rId9"/>
    <p:sldId id="278" r:id="rId10"/>
    <p:sldId id="260" r:id="rId11"/>
    <p:sldId id="276" r:id="rId12"/>
    <p:sldId id="277" r:id="rId13"/>
    <p:sldId id="262" r:id="rId14"/>
    <p:sldId id="280" r:id="rId15"/>
    <p:sldId id="281" r:id="rId16"/>
    <p:sldId id="264" r:id="rId17"/>
    <p:sldId id="279" r:id="rId18"/>
    <p:sldId id="263" r:id="rId19"/>
    <p:sldId id="267" r:id="rId20"/>
    <p:sldId id="290" r:id="rId21"/>
    <p:sldId id="268" r:id="rId22"/>
    <p:sldId id="282" r:id="rId23"/>
    <p:sldId id="269" r:id="rId24"/>
    <p:sldId id="272" r:id="rId25"/>
    <p:sldId id="283" r:id="rId26"/>
    <p:sldId id="271" r:id="rId27"/>
    <p:sldId id="270" r:id="rId28"/>
    <p:sldId id="273" r:id="rId29"/>
    <p:sldId id="274" r:id="rId30"/>
    <p:sldId id="275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E0905-C9F2-4D0F-9E92-F86E31AAFA50}" v="462" dt="2024-07-26T18:40:0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34" autoAdjust="0"/>
  </p:normalViewPr>
  <p:slideViewPr>
    <p:cSldViewPr snapToGrid="0">
      <p:cViewPr varScale="1">
        <p:scale>
          <a:sx n="52" d="100"/>
          <a:sy n="52" d="100"/>
        </p:scale>
        <p:origin x="1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DBE5C-E86F-42B1-9E97-7DCAA189D6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C99EAA-8434-49FC-9B38-338CF0B34E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Preprocessed Features:</a:t>
          </a:r>
          <a:endParaRPr lang="en-US"/>
        </a:p>
      </dgm:t>
    </dgm:pt>
    <dgm:pt modelId="{5F6C6F1B-EF06-4DE0-9830-E43FB2678597}" type="parTrans" cxnId="{0B45E50A-D3D1-49D6-85D9-6F5610CE614F}">
      <dgm:prSet/>
      <dgm:spPr/>
      <dgm:t>
        <a:bodyPr/>
        <a:lstStyle/>
        <a:p>
          <a:endParaRPr lang="en-US"/>
        </a:p>
      </dgm:t>
    </dgm:pt>
    <dgm:pt modelId="{1817AF69-A16D-42FC-B955-D5356B45A5DB}" type="sibTrans" cxnId="{0B45E50A-D3D1-49D6-85D9-6F5610CE614F}">
      <dgm:prSet/>
      <dgm:spPr/>
      <dgm:t>
        <a:bodyPr/>
        <a:lstStyle/>
        <a:p>
          <a:endParaRPr lang="en-US"/>
        </a:p>
      </dgm:t>
    </dgm:pt>
    <dgm:pt modelId="{3BD24DEB-D3EC-4F64-BD33-CBB09A0FF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Utilized features from MIMIC-IV, focusing on patients with serum sodium &lt;120 mEq/L .</a:t>
          </a:r>
        </a:p>
      </dgm:t>
    </dgm:pt>
    <dgm:pt modelId="{3CF366A3-E8D5-4566-9597-62E3C3352E66}" type="parTrans" cxnId="{84126116-1E77-4E3E-82CE-59F39F767C59}">
      <dgm:prSet/>
      <dgm:spPr/>
      <dgm:t>
        <a:bodyPr/>
        <a:lstStyle/>
        <a:p>
          <a:endParaRPr lang="en-US"/>
        </a:p>
      </dgm:t>
    </dgm:pt>
    <dgm:pt modelId="{F81C7960-5292-42D0-B784-2645A48C61A7}" type="sibTrans" cxnId="{84126116-1E77-4E3E-82CE-59F39F767C59}">
      <dgm:prSet/>
      <dgm:spPr/>
      <dgm:t>
        <a:bodyPr/>
        <a:lstStyle/>
        <a:p>
          <a:endParaRPr lang="en-US"/>
        </a:p>
      </dgm:t>
    </dgm:pt>
    <dgm:pt modelId="{07D9F413-D745-4675-AA8A-D32782B33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Created lagged features for all temporal data points to capture previous timestep values.</a:t>
          </a:r>
        </a:p>
        <a:p>
          <a:pPr>
            <a:lnSpc>
              <a:spcPct val="100000"/>
            </a:lnSpc>
          </a:pPr>
          <a:r>
            <a:rPr lang="en-US" dirty="0"/>
            <a:t>Included time difference between a patients record as a feature as well.</a:t>
          </a:r>
        </a:p>
      </dgm:t>
    </dgm:pt>
    <dgm:pt modelId="{63B596FC-CC37-43C1-8138-4F6BEF1F3363}" type="parTrans" cxnId="{1F26D867-B51C-442C-9F41-A95E8EBC428E}">
      <dgm:prSet/>
      <dgm:spPr/>
      <dgm:t>
        <a:bodyPr/>
        <a:lstStyle/>
        <a:p>
          <a:endParaRPr lang="en-US"/>
        </a:p>
      </dgm:t>
    </dgm:pt>
    <dgm:pt modelId="{B7E470E4-042E-472A-B131-C1E4C0887CE8}" type="sibTrans" cxnId="{1F26D867-B51C-442C-9F41-A95E8EBC428E}">
      <dgm:prSet/>
      <dgm:spPr/>
      <dgm:t>
        <a:bodyPr/>
        <a:lstStyle/>
        <a:p>
          <a:endParaRPr lang="en-US"/>
        </a:p>
      </dgm:t>
    </dgm:pt>
    <dgm:pt modelId="{A3AEF853-082B-4B3C-A304-564E655B60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Lagged Features Comparison:</a:t>
          </a:r>
          <a:endParaRPr lang="en-US"/>
        </a:p>
      </dgm:t>
    </dgm:pt>
    <dgm:pt modelId="{7A69D5D9-B338-4269-B4C9-80E274D9B510}" type="parTrans" cxnId="{B174B24F-420B-4B44-A9ED-D9AA33357DD9}">
      <dgm:prSet/>
      <dgm:spPr/>
      <dgm:t>
        <a:bodyPr/>
        <a:lstStyle/>
        <a:p>
          <a:endParaRPr lang="en-US"/>
        </a:p>
      </dgm:t>
    </dgm:pt>
    <dgm:pt modelId="{169180A4-00E9-465D-BFAB-19DC41B97474}" type="sibTrans" cxnId="{B174B24F-420B-4B44-A9ED-D9AA33357DD9}">
      <dgm:prSet/>
      <dgm:spPr/>
      <dgm:t>
        <a:bodyPr/>
        <a:lstStyle/>
        <a:p>
          <a:endParaRPr lang="en-US"/>
        </a:p>
      </dgm:t>
    </dgm:pt>
    <dgm:pt modelId="{BDF178C2-F357-4951-9160-F9B0A7178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Compared 1, 2, and 3 timesteps lagged features [3]. 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1B056940-8EDE-42E9-A468-96AC1F0126E0}" type="parTrans" cxnId="{BCA3AD76-8B21-4536-9233-FC748B9A0C3F}">
      <dgm:prSet/>
      <dgm:spPr/>
      <dgm:t>
        <a:bodyPr/>
        <a:lstStyle/>
        <a:p>
          <a:endParaRPr lang="en-US"/>
        </a:p>
      </dgm:t>
    </dgm:pt>
    <dgm:pt modelId="{0F08A54F-66D7-4C0C-A7A6-B9E763FCBC65}" type="sibTrans" cxnId="{BCA3AD76-8B21-4536-9233-FC748B9A0C3F}">
      <dgm:prSet/>
      <dgm:spPr/>
      <dgm:t>
        <a:bodyPr/>
        <a:lstStyle/>
        <a:p>
          <a:endParaRPr lang="en-US"/>
        </a:p>
      </dgm:t>
    </dgm:pt>
    <dgm:pt modelId="{A5C684B7-2791-4669-807C-9DB97FA040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Group Shuffle Split:</a:t>
          </a:r>
          <a:endParaRPr lang="en-US"/>
        </a:p>
      </dgm:t>
    </dgm:pt>
    <dgm:pt modelId="{8F724F1E-BEF8-4049-AE81-D19ED3187B75}" type="parTrans" cxnId="{5684CE93-7266-46E4-BCC9-1F3EE24F5BE2}">
      <dgm:prSet/>
      <dgm:spPr/>
      <dgm:t>
        <a:bodyPr/>
        <a:lstStyle/>
        <a:p>
          <a:endParaRPr lang="en-US"/>
        </a:p>
      </dgm:t>
    </dgm:pt>
    <dgm:pt modelId="{914D6874-6484-46B8-AEB8-F47463F1DBDD}" type="sibTrans" cxnId="{5684CE93-7266-46E4-BCC9-1F3EE24F5BE2}">
      <dgm:prSet/>
      <dgm:spPr/>
      <dgm:t>
        <a:bodyPr/>
        <a:lstStyle/>
        <a:p>
          <a:endParaRPr lang="en-US"/>
        </a:p>
      </dgm:t>
    </dgm:pt>
    <dgm:pt modelId="{FDF90325-AFCE-438B-B3EA-9EC80DAF8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Ensured distinct patient sets in training (80%) and testing (20%) datasets.</a:t>
          </a:r>
        </a:p>
      </dgm:t>
    </dgm:pt>
    <dgm:pt modelId="{1E5E22BE-B187-40BB-B8D9-BB9AA0E4812D}" type="parTrans" cxnId="{45C9C528-1311-49C4-B36A-85D9641012A6}">
      <dgm:prSet/>
      <dgm:spPr/>
      <dgm:t>
        <a:bodyPr/>
        <a:lstStyle/>
        <a:p>
          <a:endParaRPr lang="en-US"/>
        </a:p>
      </dgm:t>
    </dgm:pt>
    <dgm:pt modelId="{3D7B315B-8044-4864-9392-EE93DC99853E}" type="sibTrans" cxnId="{45C9C528-1311-49C4-B36A-85D9641012A6}">
      <dgm:prSet/>
      <dgm:spPr/>
      <dgm:t>
        <a:bodyPr/>
        <a:lstStyle/>
        <a:p>
          <a:endParaRPr lang="en-US"/>
        </a:p>
      </dgm:t>
    </dgm:pt>
    <dgm:pt modelId="{2161BA1C-3525-4838-A6D4-A08509B12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group shuffle split to maintain data integrity.</a:t>
          </a:r>
        </a:p>
      </dgm:t>
    </dgm:pt>
    <dgm:pt modelId="{31A3C85D-CBDC-4164-8461-3E55B4913979}" type="parTrans" cxnId="{0F68A5D8-6FFF-470B-AFE9-880BF623EB7C}">
      <dgm:prSet/>
      <dgm:spPr/>
      <dgm:t>
        <a:bodyPr/>
        <a:lstStyle/>
        <a:p>
          <a:endParaRPr lang="en-US"/>
        </a:p>
      </dgm:t>
    </dgm:pt>
    <dgm:pt modelId="{281DF46B-08D6-42D6-B8F0-98C77DFF7734}" type="sibTrans" cxnId="{0F68A5D8-6FFF-470B-AFE9-880BF623EB7C}">
      <dgm:prSet/>
      <dgm:spPr/>
      <dgm:t>
        <a:bodyPr/>
        <a:lstStyle/>
        <a:p>
          <a:endParaRPr lang="en-US"/>
        </a:p>
      </dgm:t>
    </dgm:pt>
    <dgm:pt modelId="{4B5D51DE-1552-42AC-868C-E037885EDDC3}" type="pres">
      <dgm:prSet presAssocID="{587DBE5C-E86F-42B1-9E97-7DCAA189D6B6}" presName="root" presStyleCnt="0">
        <dgm:presLayoutVars>
          <dgm:dir/>
          <dgm:resizeHandles val="exact"/>
        </dgm:presLayoutVars>
      </dgm:prSet>
      <dgm:spPr/>
    </dgm:pt>
    <dgm:pt modelId="{636DF3C4-D0C8-4D45-A066-484A1D1C9A7E}" type="pres">
      <dgm:prSet presAssocID="{EFC99EAA-8434-49FC-9B38-338CF0B34EBB}" presName="compNode" presStyleCnt="0"/>
      <dgm:spPr/>
    </dgm:pt>
    <dgm:pt modelId="{0B2E22E3-B589-4343-A85E-A8FF324C8DC7}" type="pres">
      <dgm:prSet presAssocID="{EFC99EAA-8434-49FC-9B38-338CF0B34E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0102DC96-F7CF-4494-AC94-A6BCC47E61B1}" type="pres">
      <dgm:prSet presAssocID="{EFC99EAA-8434-49FC-9B38-338CF0B34EBB}" presName="iconSpace" presStyleCnt="0"/>
      <dgm:spPr/>
    </dgm:pt>
    <dgm:pt modelId="{9E4CCA10-F9A0-40FE-A6A7-6FECAFA99A02}" type="pres">
      <dgm:prSet presAssocID="{EFC99EAA-8434-49FC-9B38-338CF0B34EBB}" presName="parTx" presStyleLbl="revTx" presStyleIdx="0" presStyleCnt="6">
        <dgm:presLayoutVars>
          <dgm:chMax val="0"/>
          <dgm:chPref val="0"/>
        </dgm:presLayoutVars>
      </dgm:prSet>
      <dgm:spPr/>
    </dgm:pt>
    <dgm:pt modelId="{23AC84EC-1DAA-41A9-90A2-29D98DDD104F}" type="pres">
      <dgm:prSet presAssocID="{EFC99EAA-8434-49FC-9B38-338CF0B34EBB}" presName="txSpace" presStyleCnt="0"/>
      <dgm:spPr/>
    </dgm:pt>
    <dgm:pt modelId="{13F58011-5005-4582-B8C9-D96102884A23}" type="pres">
      <dgm:prSet presAssocID="{EFC99EAA-8434-49FC-9B38-338CF0B34EBB}" presName="desTx" presStyleLbl="revTx" presStyleIdx="1" presStyleCnt="6">
        <dgm:presLayoutVars/>
      </dgm:prSet>
      <dgm:spPr/>
    </dgm:pt>
    <dgm:pt modelId="{992CC5A0-DBEF-471D-863F-42D0E763F8D2}" type="pres">
      <dgm:prSet presAssocID="{1817AF69-A16D-42FC-B955-D5356B45A5DB}" presName="sibTrans" presStyleCnt="0"/>
      <dgm:spPr/>
    </dgm:pt>
    <dgm:pt modelId="{4372C151-0706-4887-BA26-C4C7DFC9410A}" type="pres">
      <dgm:prSet presAssocID="{A3AEF853-082B-4B3C-A304-564E655B6007}" presName="compNode" presStyleCnt="0"/>
      <dgm:spPr/>
    </dgm:pt>
    <dgm:pt modelId="{31A9CB64-73CD-463C-BCD3-36EED1EE4A0E}" type="pres">
      <dgm:prSet presAssocID="{A3AEF853-082B-4B3C-A304-564E655B60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A95CE69-D680-43AD-BBFB-4F2AE2335182}" type="pres">
      <dgm:prSet presAssocID="{A3AEF853-082B-4B3C-A304-564E655B6007}" presName="iconSpace" presStyleCnt="0"/>
      <dgm:spPr/>
    </dgm:pt>
    <dgm:pt modelId="{4EB6B923-F683-4E3D-B229-F4AC2F28B6FD}" type="pres">
      <dgm:prSet presAssocID="{A3AEF853-082B-4B3C-A304-564E655B6007}" presName="parTx" presStyleLbl="revTx" presStyleIdx="2" presStyleCnt="6">
        <dgm:presLayoutVars>
          <dgm:chMax val="0"/>
          <dgm:chPref val="0"/>
        </dgm:presLayoutVars>
      </dgm:prSet>
      <dgm:spPr/>
    </dgm:pt>
    <dgm:pt modelId="{9914B124-ED45-42FA-A5E7-8EC520816294}" type="pres">
      <dgm:prSet presAssocID="{A3AEF853-082B-4B3C-A304-564E655B6007}" presName="txSpace" presStyleCnt="0"/>
      <dgm:spPr/>
    </dgm:pt>
    <dgm:pt modelId="{3A1F3106-82DC-4EA4-8A47-43B703B2C6CB}" type="pres">
      <dgm:prSet presAssocID="{A3AEF853-082B-4B3C-A304-564E655B6007}" presName="desTx" presStyleLbl="revTx" presStyleIdx="3" presStyleCnt="6">
        <dgm:presLayoutVars/>
      </dgm:prSet>
      <dgm:spPr/>
    </dgm:pt>
    <dgm:pt modelId="{54512AE6-D94F-4A23-B3D5-9BC89BCC0546}" type="pres">
      <dgm:prSet presAssocID="{169180A4-00E9-465D-BFAB-19DC41B97474}" presName="sibTrans" presStyleCnt="0"/>
      <dgm:spPr/>
    </dgm:pt>
    <dgm:pt modelId="{7361F6CF-556B-4714-A83D-24D1E7185F38}" type="pres">
      <dgm:prSet presAssocID="{A5C684B7-2791-4669-807C-9DB97FA040C4}" presName="compNode" presStyleCnt="0"/>
      <dgm:spPr/>
    </dgm:pt>
    <dgm:pt modelId="{4A60529D-D72C-43AE-8E8F-AD189C147BEE}" type="pres">
      <dgm:prSet presAssocID="{A5C684B7-2791-4669-807C-9DB97FA040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7B4426F-ED39-4A5F-93B2-9369C5970404}" type="pres">
      <dgm:prSet presAssocID="{A5C684B7-2791-4669-807C-9DB97FA040C4}" presName="iconSpace" presStyleCnt="0"/>
      <dgm:spPr/>
    </dgm:pt>
    <dgm:pt modelId="{E4B9C4F2-88A9-4DCA-BB22-DA1EDD6081F1}" type="pres">
      <dgm:prSet presAssocID="{A5C684B7-2791-4669-807C-9DB97FA040C4}" presName="parTx" presStyleLbl="revTx" presStyleIdx="4" presStyleCnt="6">
        <dgm:presLayoutVars>
          <dgm:chMax val="0"/>
          <dgm:chPref val="0"/>
        </dgm:presLayoutVars>
      </dgm:prSet>
      <dgm:spPr/>
    </dgm:pt>
    <dgm:pt modelId="{823ED0E8-1C83-4478-86B1-E45B804B1B26}" type="pres">
      <dgm:prSet presAssocID="{A5C684B7-2791-4669-807C-9DB97FA040C4}" presName="txSpace" presStyleCnt="0"/>
      <dgm:spPr/>
    </dgm:pt>
    <dgm:pt modelId="{F713E83C-8F8D-4D75-B857-C10B8EEE09FC}" type="pres">
      <dgm:prSet presAssocID="{A5C684B7-2791-4669-807C-9DB97FA040C4}" presName="desTx" presStyleLbl="revTx" presStyleIdx="5" presStyleCnt="6">
        <dgm:presLayoutVars/>
      </dgm:prSet>
      <dgm:spPr/>
    </dgm:pt>
  </dgm:ptLst>
  <dgm:cxnLst>
    <dgm:cxn modelId="{D0F49500-279C-41AA-9EBA-800699B08B7B}" type="presOf" srcId="{FDF90325-AFCE-438B-B3EA-9EC80DAF88AC}" destId="{F713E83C-8F8D-4D75-B857-C10B8EEE09FC}" srcOrd="0" destOrd="0" presId="urn:microsoft.com/office/officeart/2018/2/layout/IconLabelDescriptionList"/>
    <dgm:cxn modelId="{68A59402-9A8E-4A75-AAD7-27F9966A8CA5}" type="presOf" srcId="{587DBE5C-E86F-42B1-9E97-7DCAA189D6B6}" destId="{4B5D51DE-1552-42AC-868C-E037885EDDC3}" srcOrd="0" destOrd="0" presId="urn:microsoft.com/office/officeart/2018/2/layout/IconLabelDescriptionList"/>
    <dgm:cxn modelId="{C57CCD05-8D8F-4299-B44D-36E7BBAA0D93}" type="presOf" srcId="{2161BA1C-3525-4838-A6D4-A08509B12F75}" destId="{F713E83C-8F8D-4D75-B857-C10B8EEE09FC}" srcOrd="0" destOrd="1" presId="urn:microsoft.com/office/officeart/2018/2/layout/IconLabelDescriptionList"/>
    <dgm:cxn modelId="{0B45E50A-D3D1-49D6-85D9-6F5610CE614F}" srcId="{587DBE5C-E86F-42B1-9E97-7DCAA189D6B6}" destId="{EFC99EAA-8434-49FC-9B38-338CF0B34EBB}" srcOrd="0" destOrd="0" parTransId="{5F6C6F1B-EF06-4DE0-9830-E43FB2678597}" sibTransId="{1817AF69-A16D-42FC-B955-D5356B45A5DB}"/>
    <dgm:cxn modelId="{84126116-1E77-4E3E-82CE-59F39F767C59}" srcId="{EFC99EAA-8434-49FC-9B38-338CF0B34EBB}" destId="{3BD24DEB-D3EC-4F64-BD33-CBB09A0FFDA2}" srcOrd="0" destOrd="0" parTransId="{3CF366A3-E8D5-4566-9597-62E3C3352E66}" sibTransId="{F81C7960-5292-42D0-B784-2645A48C61A7}"/>
    <dgm:cxn modelId="{45C9C528-1311-49C4-B36A-85D9641012A6}" srcId="{A5C684B7-2791-4669-807C-9DB97FA040C4}" destId="{FDF90325-AFCE-438B-B3EA-9EC80DAF88AC}" srcOrd="0" destOrd="0" parTransId="{1E5E22BE-B187-40BB-B8D9-BB9AA0E4812D}" sibTransId="{3D7B315B-8044-4864-9392-EE93DC99853E}"/>
    <dgm:cxn modelId="{1F26D867-B51C-442C-9F41-A95E8EBC428E}" srcId="{EFC99EAA-8434-49FC-9B38-338CF0B34EBB}" destId="{07D9F413-D745-4675-AA8A-D32782B3319E}" srcOrd="1" destOrd="0" parTransId="{63B596FC-CC37-43C1-8138-4F6BEF1F3363}" sibTransId="{B7E470E4-042E-472A-B131-C1E4C0887CE8}"/>
    <dgm:cxn modelId="{E331134D-76A4-42C4-B14E-0756E02CE1BC}" type="presOf" srcId="{3BD24DEB-D3EC-4F64-BD33-CBB09A0FFDA2}" destId="{13F58011-5005-4582-B8C9-D96102884A23}" srcOrd="0" destOrd="0" presId="urn:microsoft.com/office/officeart/2018/2/layout/IconLabelDescriptionList"/>
    <dgm:cxn modelId="{B174B24F-420B-4B44-A9ED-D9AA33357DD9}" srcId="{587DBE5C-E86F-42B1-9E97-7DCAA189D6B6}" destId="{A3AEF853-082B-4B3C-A304-564E655B6007}" srcOrd="1" destOrd="0" parTransId="{7A69D5D9-B338-4269-B4C9-80E274D9B510}" sibTransId="{169180A4-00E9-465D-BFAB-19DC41B97474}"/>
    <dgm:cxn modelId="{DDE01A52-154D-4CA6-BB2F-760F11D3E546}" type="presOf" srcId="{07D9F413-D745-4675-AA8A-D32782B3319E}" destId="{13F58011-5005-4582-B8C9-D96102884A23}" srcOrd="0" destOrd="1" presId="urn:microsoft.com/office/officeart/2018/2/layout/IconLabelDescriptionList"/>
    <dgm:cxn modelId="{ACEF6476-A67C-4C29-8D58-A7A518D7AAE2}" type="presOf" srcId="{A5C684B7-2791-4669-807C-9DB97FA040C4}" destId="{E4B9C4F2-88A9-4DCA-BB22-DA1EDD6081F1}" srcOrd="0" destOrd="0" presId="urn:microsoft.com/office/officeart/2018/2/layout/IconLabelDescriptionList"/>
    <dgm:cxn modelId="{BCA3AD76-8B21-4536-9233-FC748B9A0C3F}" srcId="{A3AEF853-082B-4B3C-A304-564E655B6007}" destId="{BDF178C2-F357-4951-9160-F9B0A7178E99}" srcOrd="0" destOrd="0" parTransId="{1B056940-8EDE-42E9-A468-96AC1F0126E0}" sibTransId="{0F08A54F-66D7-4C0C-A7A6-B9E763FCBC65}"/>
    <dgm:cxn modelId="{06E63980-90ED-45DD-8E59-C0C6D990FF72}" type="presOf" srcId="{EFC99EAA-8434-49FC-9B38-338CF0B34EBB}" destId="{9E4CCA10-F9A0-40FE-A6A7-6FECAFA99A02}" srcOrd="0" destOrd="0" presId="urn:microsoft.com/office/officeart/2018/2/layout/IconLabelDescriptionList"/>
    <dgm:cxn modelId="{5684CE93-7266-46E4-BCC9-1F3EE24F5BE2}" srcId="{587DBE5C-E86F-42B1-9E97-7DCAA189D6B6}" destId="{A5C684B7-2791-4669-807C-9DB97FA040C4}" srcOrd="2" destOrd="0" parTransId="{8F724F1E-BEF8-4049-AE81-D19ED3187B75}" sibTransId="{914D6874-6484-46B8-AEB8-F47463F1DBDD}"/>
    <dgm:cxn modelId="{0F68A5D8-6FFF-470B-AFE9-880BF623EB7C}" srcId="{A5C684B7-2791-4669-807C-9DB97FA040C4}" destId="{2161BA1C-3525-4838-A6D4-A08509B12F75}" srcOrd="1" destOrd="0" parTransId="{31A3C85D-CBDC-4164-8461-3E55B4913979}" sibTransId="{281DF46B-08D6-42D6-B8F0-98C77DFF7734}"/>
    <dgm:cxn modelId="{A0E0AEDF-F093-459C-A8EA-68CE969AFC78}" type="presOf" srcId="{BDF178C2-F357-4951-9160-F9B0A7178E99}" destId="{3A1F3106-82DC-4EA4-8A47-43B703B2C6CB}" srcOrd="0" destOrd="0" presId="urn:microsoft.com/office/officeart/2018/2/layout/IconLabelDescriptionList"/>
    <dgm:cxn modelId="{0B1246F5-3D0F-418E-BF38-FBD52AA348BA}" type="presOf" srcId="{A3AEF853-082B-4B3C-A304-564E655B6007}" destId="{4EB6B923-F683-4E3D-B229-F4AC2F28B6FD}" srcOrd="0" destOrd="0" presId="urn:microsoft.com/office/officeart/2018/2/layout/IconLabelDescriptionList"/>
    <dgm:cxn modelId="{AA687DE4-EB67-422A-A29E-43602F63CC39}" type="presParOf" srcId="{4B5D51DE-1552-42AC-868C-E037885EDDC3}" destId="{636DF3C4-D0C8-4D45-A066-484A1D1C9A7E}" srcOrd="0" destOrd="0" presId="urn:microsoft.com/office/officeart/2018/2/layout/IconLabelDescriptionList"/>
    <dgm:cxn modelId="{B7A5C335-C19D-4203-B27F-56EA369A678B}" type="presParOf" srcId="{636DF3C4-D0C8-4D45-A066-484A1D1C9A7E}" destId="{0B2E22E3-B589-4343-A85E-A8FF324C8DC7}" srcOrd="0" destOrd="0" presId="urn:microsoft.com/office/officeart/2018/2/layout/IconLabelDescriptionList"/>
    <dgm:cxn modelId="{0537566E-B2E2-4777-B450-C344FF52A6DC}" type="presParOf" srcId="{636DF3C4-D0C8-4D45-A066-484A1D1C9A7E}" destId="{0102DC96-F7CF-4494-AC94-A6BCC47E61B1}" srcOrd="1" destOrd="0" presId="urn:microsoft.com/office/officeart/2018/2/layout/IconLabelDescriptionList"/>
    <dgm:cxn modelId="{E3B0D892-8A37-4686-8F04-520A1338B7E6}" type="presParOf" srcId="{636DF3C4-D0C8-4D45-A066-484A1D1C9A7E}" destId="{9E4CCA10-F9A0-40FE-A6A7-6FECAFA99A02}" srcOrd="2" destOrd="0" presId="urn:microsoft.com/office/officeart/2018/2/layout/IconLabelDescriptionList"/>
    <dgm:cxn modelId="{82A612F8-2005-419E-AE04-56F2AFCE7EC8}" type="presParOf" srcId="{636DF3C4-D0C8-4D45-A066-484A1D1C9A7E}" destId="{23AC84EC-1DAA-41A9-90A2-29D98DDD104F}" srcOrd="3" destOrd="0" presId="urn:microsoft.com/office/officeart/2018/2/layout/IconLabelDescriptionList"/>
    <dgm:cxn modelId="{1E3DA5E4-425F-4726-8B65-A5736BA306D4}" type="presParOf" srcId="{636DF3C4-D0C8-4D45-A066-484A1D1C9A7E}" destId="{13F58011-5005-4582-B8C9-D96102884A23}" srcOrd="4" destOrd="0" presId="urn:microsoft.com/office/officeart/2018/2/layout/IconLabelDescriptionList"/>
    <dgm:cxn modelId="{DEAC2531-CDF2-4384-9912-759675BB3B0A}" type="presParOf" srcId="{4B5D51DE-1552-42AC-868C-E037885EDDC3}" destId="{992CC5A0-DBEF-471D-863F-42D0E763F8D2}" srcOrd="1" destOrd="0" presId="urn:microsoft.com/office/officeart/2018/2/layout/IconLabelDescriptionList"/>
    <dgm:cxn modelId="{8AE5D1F7-6705-4BFD-810D-E477DE612FCA}" type="presParOf" srcId="{4B5D51DE-1552-42AC-868C-E037885EDDC3}" destId="{4372C151-0706-4887-BA26-C4C7DFC9410A}" srcOrd="2" destOrd="0" presId="urn:microsoft.com/office/officeart/2018/2/layout/IconLabelDescriptionList"/>
    <dgm:cxn modelId="{77768B5C-50A2-4AEE-8CB5-2EAFBA2B1E20}" type="presParOf" srcId="{4372C151-0706-4887-BA26-C4C7DFC9410A}" destId="{31A9CB64-73CD-463C-BCD3-36EED1EE4A0E}" srcOrd="0" destOrd="0" presId="urn:microsoft.com/office/officeart/2018/2/layout/IconLabelDescriptionList"/>
    <dgm:cxn modelId="{4F5642B7-8AA3-462D-8AC5-8A981916AB34}" type="presParOf" srcId="{4372C151-0706-4887-BA26-C4C7DFC9410A}" destId="{CA95CE69-D680-43AD-BBFB-4F2AE2335182}" srcOrd="1" destOrd="0" presId="urn:microsoft.com/office/officeart/2018/2/layout/IconLabelDescriptionList"/>
    <dgm:cxn modelId="{13660FAA-74B4-4BF5-92BD-C1466C7BBCD2}" type="presParOf" srcId="{4372C151-0706-4887-BA26-C4C7DFC9410A}" destId="{4EB6B923-F683-4E3D-B229-F4AC2F28B6FD}" srcOrd="2" destOrd="0" presId="urn:microsoft.com/office/officeart/2018/2/layout/IconLabelDescriptionList"/>
    <dgm:cxn modelId="{AD19ECE8-B7E8-4E7F-AFD3-4846FD1974F6}" type="presParOf" srcId="{4372C151-0706-4887-BA26-C4C7DFC9410A}" destId="{9914B124-ED45-42FA-A5E7-8EC520816294}" srcOrd="3" destOrd="0" presId="urn:microsoft.com/office/officeart/2018/2/layout/IconLabelDescriptionList"/>
    <dgm:cxn modelId="{EC12CAF7-8544-47A4-9F37-D75101DF660C}" type="presParOf" srcId="{4372C151-0706-4887-BA26-C4C7DFC9410A}" destId="{3A1F3106-82DC-4EA4-8A47-43B703B2C6CB}" srcOrd="4" destOrd="0" presId="urn:microsoft.com/office/officeart/2018/2/layout/IconLabelDescriptionList"/>
    <dgm:cxn modelId="{A9D1F7AE-A51D-4972-9C21-518C24F90484}" type="presParOf" srcId="{4B5D51DE-1552-42AC-868C-E037885EDDC3}" destId="{54512AE6-D94F-4A23-B3D5-9BC89BCC0546}" srcOrd="3" destOrd="0" presId="urn:microsoft.com/office/officeart/2018/2/layout/IconLabelDescriptionList"/>
    <dgm:cxn modelId="{B70B6DE3-C4F5-4FAE-8C54-42E97FC05E18}" type="presParOf" srcId="{4B5D51DE-1552-42AC-868C-E037885EDDC3}" destId="{7361F6CF-556B-4714-A83D-24D1E7185F38}" srcOrd="4" destOrd="0" presId="urn:microsoft.com/office/officeart/2018/2/layout/IconLabelDescriptionList"/>
    <dgm:cxn modelId="{9CFC6D0E-1DC4-4954-9702-3027CE7AC44C}" type="presParOf" srcId="{7361F6CF-556B-4714-A83D-24D1E7185F38}" destId="{4A60529D-D72C-43AE-8E8F-AD189C147BEE}" srcOrd="0" destOrd="0" presId="urn:microsoft.com/office/officeart/2018/2/layout/IconLabelDescriptionList"/>
    <dgm:cxn modelId="{861B9CA0-542D-4D8D-9C8F-BCF24205CD95}" type="presParOf" srcId="{7361F6CF-556B-4714-A83D-24D1E7185F38}" destId="{E7B4426F-ED39-4A5F-93B2-9369C5970404}" srcOrd="1" destOrd="0" presId="urn:microsoft.com/office/officeart/2018/2/layout/IconLabelDescriptionList"/>
    <dgm:cxn modelId="{B7ABB106-5430-4C1E-A547-C97AA599DBBF}" type="presParOf" srcId="{7361F6CF-556B-4714-A83D-24D1E7185F38}" destId="{E4B9C4F2-88A9-4DCA-BB22-DA1EDD6081F1}" srcOrd="2" destOrd="0" presId="urn:microsoft.com/office/officeart/2018/2/layout/IconLabelDescriptionList"/>
    <dgm:cxn modelId="{2982EF7B-46DD-4E80-9C44-945D7ECEA0A6}" type="presParOf" srcId="{7361F6CF-556B-4714-A83D-24D1E7185F38}" destId="{823ED0E8-1C83-4478-86B1-E45B804B1B26}" srcOrd="3" destOrd="0" presId="urn:microsoft.com/office/officeart/2018/2/layout/IconLabelDescriptionList"/>
    <dgm:cxn modelId="{F52AC0A2-F937-49B4-AD98-15BE1597F580}" type="presParOf" srcId="{7361F6CF-556B-4714-A83D-24D1E7185F38}" destId="{F713E83C-8F8D-4D75-B857-C10B8EEE09F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F40F7-F3A5-425E-A9EA-4A992F634D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17E8D-21F1-4DDB-A634-09B3CC70E6B1}">
      <dgm:prSet/>
      <dgm:spPr/>
      <dgm:t>
        <a:bodyPr/>
        <a:lstStyle/>
        <a:p>
          <a:r>
            <a:rPr lang="en-US" b="1"/>
            <a:t>Sodium Correction Classification</a:t>
          </a:r>
          <a:r>
            <a:rPr lang="en-US"/>
            <a:t>:</a:t>
          </a:r>
        </a:p>
      </dgm:t>
    </dgm:pt>
    <dgm:pt modelId="{F725621C-9B77-49D5-BD7F-3529E8FCCF26}" type="parTrans" cxnId="{0EE97EAE-4F91-44BA-8084-499DE2904062}">
      <dgm:prSet/>
      <dgm:spPr/>
      <dgm:t>
        <a:bodyPr/>
        <a:lstStyle/>
        <a:p>
          <a:endParaRPr lang="en-US"/>
        </a:p>
      </dgm:t>
    </dgm:pt>
    <dgm:pt modelId="{2B7920B1-380D-4CD6-82EB-0CB11568EC1F}" type="sibTrans" cxnId="{0EE97EAE-4F91-44BA-8084-499DE2904062}">
      <dgm:prSet/>
      <dgm:spPr/>
      <dgm:t>
        <a:bodyPr/>
        <a:lstStyle/>
        <a:p>
          <a:endParaRPr lang="en-US"/>
        </a:p>
      </dgm:t>
    </dgm:pt>
    <dgm:pt modelId="{1089030F-FA37-46FF-ABD9-069BBAE94CD1}">
      <dgm:prSet/>
      <dgm:spPr/>
      <dgm:t>
        <a:bodyPr/>
        <a:lstStyle/>
        <a:p>
          <a:r>
            <a:rPr lang="en-US" b="1" dirty="0"/>
            <a:t>Under-correction</a:t>
          </a:r>
          <a:r>
            <a:rPr lang="en-US" dirty="0"/>
            <a:t>: 458 instances (&lt; 4 mEq/L)</a:t>
          </a:r>
        </a:p>
      </dgm:t>
    </dgm:pt>
    <dgm:pt modelId="{1B1006DE-286D-43FD-9313-45629351F1B7}" type="parTrans" cxnId="{3DF9CBBF-9000-4478-848C-624F47D6D5D9}">
      <dgm:prSet/>
      <dgm:spPr/>
      <dgm:t>
        <a:bodyPr/>
        <a:lstStyle/>
        <a:p>
          <a:endParaRPr lang="en-US"/>
        </a:p>
      </dgm:t>
    </dgm:pt>
    <dgm:pt modelId="{5C91DA8F-C0ED-4BF7-991D-67593C8FF0AD}" type="sibTrans" cxnId="{3DF9CBBF-9000-4478-848C-624F47D6D5D9}">
      <dgm:prSet/>
      <dgm:spPr/>
      <dgm:t>
        <a:bodyPr/>
        <a:lstStyle/>
        <a:p>
          <a:endParaRPr lang="en-US"/>
        </a:p>
      </dgm:t>
    </dgm:pt>
    <dgm:pt modelId="{B1872EED-D30D-453F-9434-3ADC6D98F55C}">
      <dgm:prSet/>
      <dgm:spPr/>
      <dgm:t>
        <a:bodyPr/>
        <a:lstStyle/>
        <a:p>
          <a:r>
            <a:rPr lang="en-US" b="1" dirty="0"/>
            <a:t>Over-correction</a:t>
          </a:r>
          <a:r>
            <a:rPr lang="en-US" dirty="0"/>
            <a:t>: 137 instances (&gt; 12 mEq/L)</a:t>
          </a:r>
        </a:p>
      </dgm:t>
    </dgm:pt>
    <dgm:pt modelId="{4C3D2D9F-8718-4CBB-AB28-90F477FB0266}" type="parTrans" cxnId="{243B00E9-C6E1-4877-8655-8F1C6EE93C33}">
      <dgm:prSet/>
      <dgm:spPr/>
      <dgm:t>
        <a:bodyPr/>
        <a:lstStyle/>
        <a:p>
          <a:endParaRPr lang="en-US"/>
        </a:p>
      </dgm:t>
    </dgm:pt>
    <dgm:pt modelId="{9256A070-3F31-4A73-A4C1-09D055551CAA}" type="sibTrans" cxnId="{243B00E9-C6E1-4877-8655-8F1C6EE93C33}">
      <dgm:prSet/>
      <dgm:spPr/>
      <dgm:t>
        <a:bodyPr/>
        <a:lstStyle/>
        <a:p>
          <a:endParaRPr lang="en-US"/>
        </a:p>
      </dgm:t>
    </dgm:pt>
    <dgm:pt modelId="{B5A0B56B-3BC5-46B3-AF06-C8EF71248035}">
      <dgm:prSet/>
      <dgm:spPr/>
      <dgm:t>
        <a:bodyPr/>
        <a:lstStyle/>
        <a:p>
          <a:r>
            <a:rPr lang="en-US" b="1" dirty="0"/>
            <a:t>Normal correction</a:t>
          </a:r>
          <a:r>
            <a:rPr lang="en-US" dirty="0"/>
            <a:t>: 116 instances (4 to 12 mEq/L)</a:t>
          </a:r>
        </a:p>
      </dgm:t>
    </dgm:pt>
    <dgm:pt modelId="{045183E0-23E9-4F82-B6CA-C6E159D6F192}" type="parTrans" cxnId="{2A308F16-A5E7-44B5-879E-6FF9D9AF6734}">
      <dgm:prSet/>
      <dgm:spPr/>
      <dgm:t>
        <a:bodyPr/>
        <a:lstStyle/>
        <a:p>
          <a:endParaRPr lang="en-US"/>
        </a:p>
      </dgm:t>
    </dgm:pt>
    <dgm:pt modelId="{DA951410-DD12-4579-BF4C-7F4E6DB00836}" type="sibTrans" cxnId="{2A308F16-A5E7-44B5-879E-6FF9D9AF6734}">
      <dgm:prSet/>
      <dgm:spPr/>
      <dgm:t>
        <a:bodyPr/>
        <a:lstStyle/>
        <a:p>
          <a:endParaRPr lang="en-US"/>
        </a:p>
      </dgm:t>
    </dgm:pt>
    <dgm:pt modelId="{1A16898C-CB64-48DB-B2FB-7C91919C0E19}">
      <dgm:prSet/>
      <dgm:spPr/>
      <dgm:t>
        <a:bodyPr/>
        <a:lstStyle/>
        <a:p>
          <a:r>
            <a:rPr lang="en-US" b="1" dirty="0"/>
            <a:t>Average Total Sodium Chloride Administration</a:t>
          </a:r>
          <a:r>
            <a:rPr lang="en-US" dirty="0"/>
            <a:t>:</a:t>
          </a:r>
        </a:p>
      </dgm:t>
    </dgm:pt>
    <dgm:pt modelId="{CE34BC22-45E9-46FC-AE85-9BA260C12B09}" type="parTrans" cxnId="{4D13676F-773A-49F5-8C05-21C077EA4EBA}">
      <dgm:prSet/>
      <dgm:spPr/>
      <dgm:t>
        <a:bodyPr/>
        <a:lstStyle/>
        <a:p>
          <a:endParaRPr lang="en-US"/>
        </a:p>
      </dgm:t>
    </dgm:pt>
    <dgm:pt modelId="{3E209934-28AD-4A60-A7B6-6840A7BEFFC7}" type="sibTrans" cxnId="{4D13676F-773A-49F5-8C05-21C077EA4EBA}">
      <dgm:prSet/>
      <dgm:spPr/>
      <dgm:t>
        <a:bodyPr/>
        <a:lstStyle/>
        <a:p>
          <a:endParaRPr lang="en-US"/>
        </a:p>
      </dgm:t>
    </dgm:pt>
    <dgm:pt modelId="{5ACE03F7-300D-4C0A-A6D8-B4910FF98481}">
      <dgm:prSet/>
      <dgm:spPr/>
      <dgm:t>
        <a:bodyPr/>
        <a:lstStyle/>
        <a:p>
          <a:r>
            <a:rPr lang="en-US" b="1"/>
            <a:t>Normal correction</a:t>
          </a:r>
          <a:r>
            <a:rPr lang="en-US"/>
            <a:t>:</a:t>
          </a:r>
        </a:p>
      </dgm:t>
    </dgm:pt>
    <dgm:pt modelId="{D082C067-1076-45A4-89C0-A2399CAF511B}" type="parTrans" cxnId="{F33258DB-C3CB-44BA-BB1F-93F265DD7318}">
      <dgm:prSet/>
      <dgm:spPr/>
      <dgm:t>
        <a:bodyPr/>
        <a:lstStyle/>
        <a:p>
          <a:endParaRPr lang="en-US"/>
        </a:p>
      </dgm:t>
    </dgm:pt>
    <dgm:pt modelId="{AE06844B-AD0B-48DB-B047-2C0B43850E24}" type="sibTrans" cxnId="{F33258DB-C3CB-44BA-BB1F-93F265DD7318}">
      <dgm:prSet/>
      <dgm:spPr/>
      <dgm:t>
        <a:bodyPr/>
        <a:lstStyle/>
        <a:p>
          <a:endParaRPr lang="en-US"/>
        </a:p>
      </dgm:t>
    </dgm:pt>
    <dgm:pt modelId="{6443DA15-9B98-4C0F-BE09-B2AEA0B8ABE8}">
      <dgm:prSet/>
      <dgm:spPr/>
      <dgm:t>
        <a:bodyPr/>
        <a:lstStyle/>
        <a:p>
          <a:r>
            <a:rPr lang="en-US" dirty="0"/>
            <a:t>0.9% sodium chloride: 1653.34 mL</a:t>
          </a:r>
        </a:p>
      </dgm:t>
    </dgm:pt>
    <dgm:pt modelId="{D79CC802-3200-4E03-BBD1-B229C3EF0CEC}" type="parTrans" cxnId="{CBA1AA2B-94C7-491E-9ECE-1370EBD85BA0}">
      <dgm:prSet/>
      <dgm:spPr/>
      <dgm:t>
        <a:bodyPr/>
        <a:lstStyle/>
        <a:p>
          <a:endParaRPr lang="en-US"/>
        </a:p>
      </dgm:t>
    </dgm:pt>
    <dgm:pt modelId="{3C64B099-D6E6-406D-A2FD-F5EEB0E80B3C}" type="sibTrans" cxnId="{CBA1AA2B-94C7-491E-9ECE-1370EBD85BA0}">
      <dgm:prSet/>
      <dgm:spPr/>
      <dgm:t>
        <a:bodyPr/>
        <a:lstStyle/>
        <a:p>
          <a:endParaRPr lang="en-US"/>
        </a:p>
      </dgm:t>
    </dgm:pt>
    <dgm:pt modelId="{92F674C2-96F9-4C7C-8369-1F06D4D8EDD7}">
      <dgm:prSet/>
      <dgm:spPr/>
      <dgm:t>
        <a:bodyPr/>
        <a:lstStyle/>
        <a:p>
          <a:r>
            <a:rPr lang="en-US" dirty="0"/>
            <a:t>Sodium chloride 0.9% flush: 39.95 mL</a:t>
          </a:r>
        </a:p>
      </dgm:t>
    </dgm:pt>
    <dgm:pt modelId="{BCED7B50-DA04-44B9-8777-BF902B6FFA98}" type="parTrans" cxnId="{947C2C53-02EF-45E8-B7C6-79868619399A}">
      <dgm:prSet/>
      <dgm:spPr/>
      <dgm:t>
        <a:bodyPr/>
        <a:lstStyle/>
        <a:p>
          <a:endParaRPr lang="en-US"/>
        </a:p>
      </dgm:t>
    </dgm:pt>
    <dgm:pt modelId="{F3C9AE3D-8CF8-4EA7-AB42-0065BEE1CF90}" type="sibTrans" cxnId="{947C2C53-02EF-45E8-B7C6-79868619399A}">
      <dgm:prSet/>
      <dgm:spPr/>
      <dgm:t>
        <a:bodyPr/>
        <a:lstStyle/>
        <a:p>
          <a:endParaRPr lang="en-US"/>
        </a:p>
      </dgm:t>
    </dgm:pt>
    <dgm:pt modelId="{077A2286-79F6-4C49-AD09-154C4BAC56D5}">
      <dgm:prSet/>
      <dgm:spPr/>
      <dgm:t>
        <a:bodyPr/>
        <a:lstStyle/>
        <a:p>
          <a:r>
            <a:rPr lang="en-US" b="1" dirty="0"/>
            <a:t>Over-correction</a:t>
          </a:r>
          <a:r>
            <a:rPr lang="en-US" dirty="0"/>
            <a:t>:</a:t>
          </a:r>
        </a:p>
      </dgm:t>
    </dgm:pt>
    <dgm:pt modelId="{EB03F979-C9D8-4F90-8420-2A8D0968F3E5}" type="parTrans" cxnId="{2C9EAD09-2363-4A5C-9B35-A6ABEE6C70FC}">
      <dgm:prSet/>
      <dgm:spPr/>
      <dgm:t>
        <a:bodyPr/>
        <a:lstStyle/>
        <a:p>
          <a:endParaRPr lang="en-US"/>
        </a:p>
      </dgm:t>
    </dgm:pt>
    <dgm:pt modelId="{44E6FD66-A2EF-4B86-82CD-F551F1D9CEDC}" type="sibTrans" cxnId="{2C9EAD09-2363-4A5C-9B35-A6ABEE6C70FC}">
      <dgm:prSet/>
      <dgm:spPr/>
      <dgm:t>
        <a:bodyPr/>
        <a:lstStyle/>
        <a:p>
          <a:endParaRPr lang="en-US"/>
        </a:p>
      </dgm:t>
    </dgm:pt>
    <dgm:pt modelId="{BE6434B0-E7BE-4703-AF56-57B9DE5635C7}">
      <dgm:prSet/>
      <dgm:spPr/>
      <dgm:t>
        <a:bodyPr/>
        <a:lstStyle/>
        <a:p>
          <a:r>
            <a:rPr lang="en-US" dirty="0"/>
            <a:t>0.9% sodium chloride: 1473.94 mL</a:t>
          </a:r>
        </a:p>
      </dgm:t>
    </dgm:pt>
    <dgm:pt modelId="{EC5577C2-CB44-49A1-A181-97755B6E9B5E}" type="parTrans" cxnId="{A78F3A80-89E9-4665-A193-56C380EB6D2C}">
      <dgm:prSet/>
      <dgm:spPr/>
      <dgm:t>
        <a:bodyPr/>
        <a:lstStyle/>
        <a:p>
          <a:endParaRPr lang="en-US"/>
        </a:p>
      </dgm:t>
    </dgm:pt>
    <dgm:pt modelId="{F12CEED0-FC55-4A53-A5B8-2647D8E621AB}" type="sibTrans" cxnId="{A78F3A80-89E9-4665-A193-56C380EB6D2C}">
      <dgm:prSet/>
      <dgm:spPr/>
      <dgm:t>
        <a:bodyPr/>
        <a:lstStyle/>
        <a:p>
          <a:endParaRPr lang="en-US"/>
        </a:p>
      </dgm:t>
    </dgm:pt>
    <dgm:pt modelId="{9B1260FF-A894-41C3-812A-72C7A0A9DDD4}">
      <dgm:prSet/>
      <dgm:spPr/>
      <dgm:t>
        <a:bodyPr/>
        <a:lstStyle/>
        <a:p>
          <a:r>
            <a:rPr lang="en-US" dirty="0"/>
            <a:t>Sodium chloride 0.9% flush: 39.62 mL</a:t>
          </a:r>
        </a:p>
      </dgm:t>
    </dgm:pt>
    <dgm:pt modelId="{F9C2F5BF-24C8-4771-B0E4-233AC63D19A7}" type="parTrans" cxnId="{5F739ADC-09CC-4FEC-A4A2-118A85D80D35}">
      <dgm:prSet/>
      <dgm:spPr/>
      <dgm:t>
        <a:bodyPr/>
        <a:lstStyle/>
        <a:p>
          <a:endParaRPr lang="en-US"/>
        </a:p>
      </dgm:t>
    </dgm:pt>
    <dgm:pt modelId="{86D37C44-FF87-4338-A6FE-3DE446B69DAF}" type="sibTrans" cxnId="{5F739ADC-09CC-4FEC-A4A2-118A85D80D35}">
      <dgm:prSet/>
      <dgm:spPr/>
      <dgm:t>
        <a:bodyPr/>
        <a:lstStyle/>
        <a:p>
          <a:endParaRPr lang="en-US"/>
        </a:p>
      </dgm:t>
    </dgm:pt>
    <dgm:pt modelId="{FF6DB709-A845-4879-A5FA-17524931819E}">
      <dgm:prSet/>
      <dgm:spPr/>
      <dgm:t>
        <a:bodyPr/>
        <a:lstStyle/>
        <a:p>
          <a:r>
            <a:rPr lang="en-US" b="1" dirty="0"/>
            <a:t>Under-correction</a:t>
          </a:r>
          <a:r>
            <a:rPr lang="en-US" dirty="0"/>
            <a:t>:</a:t>
          </a:r>
        </a:p>
      </dgm:t>
    </dgm:pt>
    <dgm:pt modelId="{EAD231A7-104C-4FA2-AE96-DE7B09199E85}" type="parTrans" cxnId="{6A6D66D0-0A6B-4AEF-A0F2-0EE05824D5BC}">
      <dgm:prSet/>
      <dgm:spPr/>
      <dgm:t>
        <a:bodyPr/>
        <a:lstStyle/>
        <a:p>
          <a:endParaRPr lang="en-US"/>
        </a:p>
      </dgm:t>
    </dgm:pt>
    <dgm:pt modelId="{83EE8452-A03D-45B9-A07C-19DF5764FB44}" type="sibTrans" cxnId="{6A6D66D0-0A6B-4AEF-A0F2-0EE05824D5BC}">
      <dgm:prSet/>
      <dgm:spPr/>
      <dgm:t>
        <a:bodyPr/>
        <a:lstStyle/>
        <a:p>
          <a:endParaRPr lang="en-US"/>
        </a:p>
      </dgm:t>
    </dgm:pt>
    <dgm:pt modelId="{89DCBE8D-77A9-4637-806E-881E3F66FC3E}">
      <dgm:prSet/>
      <dgm:spPr/>
      <dgm:t>
        <a:bodyPr/>
        <a:lstStyle/>
        <a:p>
          <a:r>
            <a:rPr lang="en-US" dirty="0"/>
            <a:t>0.9% sodium chloride: 1356.90 mL</a:t>
          </a:r>
        </a:p>
      </dgm:t>
    </dgm:pt>
    <dgm:pt modelId="{3EF5FF04-AD3E-42A3-856D-396AA0700553}" type="parTrans" cxnId="{11AC7CA9-3B57-4E21-A0A6-7360D20A38EE}">
      <dgm:prSet/>
      <dgm:spPr/>
      <dgm:t>
        <a:bodyPr/>
        <a:lstStyle/>
        <a:p>
          <a:endParaRPr lang="en-US"/>
        </a:p>
      </dgm:t>
    </dgm:pt>
    <dgm:pt modelId="{A68EC28F-E4EF-4951-BB7E-AFA2316E94DB}" type="sibTrans" cxnId="{11AC7CA9-3B57-4E21-A0A6-7360D20A38EE}">
      <dgm:prSet/>
      <dgm:spPr/>
      <dgm:t>
        <a:bodyPr/>
        <a:lstStyle/>
        <a:p>
          <a:endParaRPr lang="en-US"/>
        </a:p>
      </dgm:t>
    </dgm:pt>
    <dgm:pt modelId="{4E501358-76F7-4843-9122-0CA51A70D444}">
      <dgm:prSet/>
      <dgm:spPr/>
      <dgm:t>
        <a:bodyPr/>
        <a:lstStyle/>
        <a:p>
          <a:r>
            <a:rPr lang="en-US" dirty="0"/>
            <a:t>Sodium chloride 0.9% flush: 37.62 mL</a:t>
          </a:r>
        </a:p>
      </dgm:t>
    </dgm:pt>
    <dgm:pt modelId="{0D8BCED0-6F16-4863-AA73-AE932038A3F4}" type="parTrans" cxnId="{DDDE5BD5-4B77-472A-AEC5-92C99F61A139}">
      <dgm:prSet/>
      <dgm:spPr/>
      <dgm:t>
        <a:bodyPr/>
        <a:lstStyle/>
        <a:p>
          <a:endParaRPr lang="en-US"/>
        </a:p>
      </dgm:t>
    </dgm:pt>
    <dgm:pt modelId="{230BF599-8D48-4240-80C1-C30A8C984DD9}" type="sibTrans" cxnId="{DDDE5BD5-4B77-472A-AEC5-92C99F61A139}">
      <dgm:prSet/>
      <dgm:spPr/>
      <dgm:t>
        <a:bodyPr/>
        <a:lstStyle/>
        <a:p>
          <a:endParaRPr lang="en-US"/>
        </a:p>
      </dgm:t>
    </dgm:pt>
    <dgm:pt modelId="{11EB10F0-7D5A-40D4-A3E8-419D840DA1FC}" type="pres">
      <dgm:prSet presAssocID="{FD6F40F7-F3A5-425E-A9EA-4A992F634DDB}" presName="linear" presStyleCnt="0">
        <dgm:presLayoutVars>
          <dgm:animLvl val="lvl"/>
          <dgm:resizeHandles val="exact"/>
        </dgm:presLayoutVars>
      </dgm:prSet>
      <dgm:spPr/>
    </dgm:pt>
    <dgm:pt modelId="{FCDA4DD1-4FE9-4AAE-997A-ECFE0DEA3D21}" type="pres">
      <dgm:prSet presAssocID="{61B17E8D-21F1-4DDB-A634-09B3CC70E6B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924F1-BBDD-4448-B14E-AE810DFF4E68}" type="pres">
      <dgm:prSet presAssocID="{61B17E8D-21F1-4DDB-A634-09B3CC70E6B1}" presName="childText" presStyleLbl="revTx" presStyleIdx="0" presStyleCnt="2">
        <dgm:presLayoutVars>
          <dgm:bulletEnabled val="1"/>
        </dgm:presLayoutVars>
      </dgm:prSet>
      <dgm:spPr/>
    </dgm:pt>
    <dgm:pt modelId="{56DBA203-DB55-44FE-9C9D-44352464DFD3}" type="pres">
      <dgm:prSet presAssocID="{1A16898C-CB64-48DB-B2FB-7C91919C0E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CA21C3-1BAC-45CF-BCCA-F9F8837DA068}" type="pres">
      <dgm:prSet presAssocID="{1A16898C-CB64-48DB-B2FB-7C91919C0E1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9EAD09-2363-4A5C-9B35-A6ABEE6C70FC}" srcId="{1A16898C-CB64-48DB-B2FB-7C91919C0E19}" destId="{077A2286-79F6-4C49-AD09-154C4BAC56D5}" srcOrd="1" destOrd="0" parTransId="{EB03F979-C9D8-4F90-8420-2A8D0968F3E5}" sibTransId="{44E6FD66-A2EF-4B86-82CD-F551F1D9CEDC}"/>
    <dgm:cxn modelId="{2A308F16-A5E7-44B5-879E-6FF9D9AF6734}" srcId="{61B17E8D-21F1-4DDB-A634-09B3CC70E6B1}" destId="{B5A0B56B-3BC5-46B3-AF06-C8EF71248035}" srcOrd="2" destOrd="0" parTransId="{045183E0-23E9-4F82-B6CA-C6E159D6F192}" sibTransId="{DA951410-DD12-4579-BF4C-7F4E6DB00836}"/>
    <dgm:cxn modelId="{C65B7928-0FCB-4421-8994-40A0E7868DF3}" type="presOf" srcId="{4E501358-76F7-4843-9122-0CA51A70D444}" destId="{3ECA21C3-1BAC-45CF-BCCA-F9F8837DA068}" srcOrd="0" destOrd="8" presId="urn:microsoft.com/office/officeart/2005/8/layout/vList2"/>
    <dgm:cxn modelId="{CBA1AA2B-94C7-491E-9ECE-1370EBD85BA0}" srcId="{5ACE03F7-300D-4C0A-A6D8-B4910FF98481}" destId="{6443DA15-9B98-4C0F-BE09-B2AEA0B8ABE8}" srcOrd="0" destOrd="0" parTransId="{D79CC802-3200-4E03-BBD1-B229C3EF0CEC}" sibTransId="{3C64B099-D6E6-406D-A2FD-F5EEB0E80B3C}"/>
    <dgm:cxn modelId="{47D70C64-9F4C-4127-989C-26461C5B2626}" type="presOf" srcId="{61B17E8D-21F1-4DDB-A634-09B3CC70E6B1}" destId="{FCDA4DD1-4FE9-4AAE-997A-ECFE0DEA3D21}" srcOrd="0" destOrd="0" presId="urn:microsoft.com/office/officeart/2005/8/layout/vList2"/>
    <dgm:cxn modelId="{DE09B164-75B2-40A8-A56F-AFE37031E7A4}" type="presOf" srcId="{5ACE03F7-300D-4C0A-A6D8-B4910FF98481}" destId="{3ECA21C3-1BAC-45CF-BCCA-F9F8837DA068}" srcOrd="0" destOrd="0" presId="urn:microsoft.com/office/officeart/2005/8/layout/vList2"/>
    <dgm:cxn modelId="{3BD7E046-BAE1-4BA9-B6F6-B4774C1B5405}" type="presOf" srcId="{FF6DB709-A845-4879-A5FA-17524931819E}" destId="{3ECA21C3-1BAC-45CF-BCCA-F9F8837DA068}" srcOrd="0" destOrd="6" presId="urn:microsoft.com/office/officeart/2005/8/layout/vList2"/>
    <dgm:cxn modelId="{D5517D48-42CB-4952-A813-5B2E6698933E}" type="presOf" srcId="{6443DA15-9B98-4C0F-BE09-B2AEA0B8ABE8}" destId="{3ECA21C3-1BAC-45CF-BCCA-F9F8837DA068}" srcOrd="0" destOrd="1" presId="urn:microsoft.com/office/officeart/2005/8/layout/vList2"/>
    <dgm:cxn modelId="{4902934A-6F9C-4E5A-875A-2F33DB36976A}" type="presOf" srcId="{077A2286-79F6-4C49-AD09-154C4BAC56D5}" destId="{3ECA21C3-1BAC-45CF-BCCA-F9F8837DA068}" srcOrd="0" destOrd="3" presId="urn:microsoft.com/office/officeart/2005/8/layout/vList2"/>
    <dgm:cxn modelId="{4D13676F-773A-49F5-8C05-21C077EA4EBA}" srcId="{FD6F40F7-F3A5-425E-A9EA-4A992F634DDB}" destId="{1A16898C-CB64-48DB-B2FB-7C91919C0E19}" srcOrd="1" destOrd="0" parTransId="{CE34BC22-45E9-46FC-AE85-9BA260C12B09}" sibTransId="{3E209934-28AD-4A60-A7B6-6840A7BEFFC7}"/>
    <dgm:cxn modelId="{947C2C53-02EF-45E8-B7C6-79868619399A}" srcId="{5ACE03F7-300D-4C0A-A6D8-B4910FF98481}" destId="{92F674C2-96F9-4C7C-8369-1F06D4D8EDD7}" srcOrd="1" destOrd="0" parTransId="{BCED7B50-DA04-44B9-8777-BF902B6FFA98}" sibTransId="{F3C9AE3D-8CF8-4EA7-AB42-0065BEE1CF90}"/>
    <dgm:cxn modelId="{A78F3A80-89E9-4665-A193-56C380EB6D2C}" srcId="{077A2286-79F6-4C49-AD09-154C4BAC56D5}" destId="{BE6434B0-E7BE-4703-AF56-57B9DE5635C7}" srcOrd="0" destOrd="0" parTransId="{EC5577C2-CB44-49A1-A181-97755B6E9B5E}" sibTransId="{F12CEED0-FC55-4A53-A5B8-2647D8E621AB}"/>
    <dgm:cxn modelId="{EA654482-24BE-42A0-9337-B1941B6476F4}" type="presOf" srcId="{B1872EED-D30D-453F-9434-3ADC6D98F55C}" destId="{FF4924F1-BBDD-4448-B14E-AE810DFF4E68}" srcOrd="0" destOrd="1" presId="urn:microsoft.com/office/officeart/2005/8/layout/vList2"/>
    <dgm:cxn modelId="{C24E1A85-AD26-404A-8994-E25D6FF643D6}" type="presOf" srcId="{9B1260FF-A894-41C3-812A-72C7A0A9DDD4}" destId="{3ECA21C3-1BAC-45CF-BCCA-F9F8837DA068}" srcOrd="0" destOrd="5" presId="urn:microsoft.com/office/officeart/2005/8/layout/vList2"/>
    <dgm:cxn modelId="{9712B585-D6B6-4E59-9295-D1287A497B24}" type="presOf" srcId="{92F674C2-96F9-4C7C-8369-1F06D4D8EDD7}" destId="{3ECA21C3-1BAC-45CF-BCCA-F9F8837DA068}" srcOrd="0" destOrd="2" presId="urn:microsoft.com/office/officeart/2005/8/layout/vList2"/>
    <dgm:cxn modelId="{A3B227A7-CA04-4C3E-A3C4-20E732A0C5FB}" type="presOf" srcId="{1A16898C-CB64-48DB-B2FB-7C91919C0E19}" destId="{56DBA203-DB55-44FE-9C9D-44352464DFD3}" srcOrd="0" destOrd="0" presId="urn:microsoft.com/office/officeart/2005/8/layout/vList2"/>
    <dgm:cxn modelId="{11AC7CA9-3B57-4E21-A0A6-7360D20A38EE}" srcId="{FF6DB709-A845-4879-A5FA-17524931819E}" destId="{89DCBE8D-77A9-4637-806E-881E3F66FC3E}" srcOrd="0" destOrd="0" parTransId="{3EF5FF04-AD3E-42A3-856D-396AA0700553}" sibTransId="{A68EC28F-E4EF-4951-BB7E-AFA2316E94DB}"/>
    <dgm:cxn modelId="{7D0F98AC-A941-4EC7-B50F-5138B1CEA909}" type="presOf" srcId="{FD6F40F7-F3A5-425E-A9EA-4A992F634DDB}" destId="{11EB10F0-7D5A-40D4-A3E8-419D840DA1FC}" srcOrd="0" destOrd="0" presId="urn:microsoft.com/office/officeart/2005/8/layout/vList2"/>
    <dgm:cxn modelId="{0EE97EAE-4F91-44BA-8084-499DE2904062}" srcId="{FD6F40F7-F3A5-425E-A9EA-4A992F634DDB}" destId="{61B17E8D-21F1-4DDB-A634-09B3CC70E6B1}" srcOrd="0" destOrd="0" parTransId="{F725621C-9B77-49D5-BD7F-3529E8FCCF26}" sibTransId="{2B7920B1-380D-4CD6-82EB-0CB11568EC1F}"/>
    <dgm:cxn modelId="{711F93B2-137C-40DA-B475-2FD5343486F3}" type="presOf" srcId="{1089030F-FA37-46FF-ABD9-069BBAE94CD1}" destId="{FF4924F1-BBDD-4448-B14E-AE810DFF4E68}" srcOrd="0" destOrd="0" presId="urn:microsoft.com/office/officeart/2005/8/layout/vList2"/>
    <dgm:cxn modelId="{3DF9CBBF-9000-4478-848C-624F47D6D5D9}" srcId="{61B17E8D-21F1-4DDB-A634-09B3CC70E6B1}" destId="{1089030F-FA37-46FF-ABD9-069BBAE94CD1}" srcOrd="0" destOrd="0" parTransId="{1B1006DE-286D-43FD-9313-45629351F1B7}" sibTransId="{5C91DA8F-C0ED-4BF7-991D-67593C8FF0AD}"/>
    <dgm:cxn modelId="{8BA712CD-75C3-4069-8B05-D65169DFB64F}" type="presOf" srcId="{BE6434B0-E7BE-4703-AF56-57B9DE5635C7}" destId="{3ECA21C3-1BAC-45CF-BCCA-F9F8837DA068}" srcOrd="0" destOrd="4" presId="urn:microsoft.com/office/officeart/2005/8/layout/vList2"/>
    <dgm:cxn modelId="{6A6D66D0-0A6B-4AEF-A0F2-0EE05824D5BC}" srcId="{1A16898C-CB64-48DB-B2FB-7C91919C0E19}" destId="{FF6DB709-A845-4879-A5FA-17524931819E}" srcOrd="2" destOrd="0" parTransId="{EAD231A7-104C-4FA2-AE96-DE7B09199E85}" sibTransId="{83EE8452-A03D-45B9-A07C-19DF5764FB44}"/>
    <dgm:cxn modelId="{3A1823D5-E93E-4C99-AD1F-B5F25822CB0C}" type="presOf" srcId="{89DCBE8D-77A9-4637-806E-881E3F66FC3E}" destId="{3ECA21C3-1BAC-45CF-BCCA-F9F8837DA068}" srcOrd="0" destOrd="7" presId="urn:microsoft.com/office/officeart/2005/8/layout/vList2"/>
    <dgm:cxn modelId="{DDDE5BD5-4B77-472A-AEC5-92C99F61A139}" srcId="{FF6DB709-A845-4879-A5FA-17524931819E}" destId="{4E501358-76F7-4843-9122-0CA51A70D444}" srcOrd="1" destOrd="0" parTransId="{0D8BCED0-6F16-4863-AA73-AE932038A3F4}" sibTransId="{230BF599-8D48-4240-80C1-C30A8C984DD9}"/>
    <dgm:cxn modelId="{F33258DB-C3CB-44BA-BB1F-93F265DD7318}" srcId="{1A16898C-CB64-48DB-B2FB-7C91919C0E19}" destId="{5ACE03F7-300D-4C0A-A6D8-B4910FF98481}" srcOrd="0" destOrd="0" parTransId="{D082C067-1076-45A4-89C0-A2399CAF511B}" sibTransId="{AE06844B-AD0B-48DB-B047-2C0B43850E24}"/>
    <dgm:cxn modelId="{5F739ADC-09CC-4FEC-A4A2-118A85D80D35}" srcId="{077A2286-79F6-4C49-AD09-154C4BAC56D5}" destId="{9B1260FF-A894-41C3-812A-72C7A0A9DDD4}" srcOrd="1" destOrd="0" parTransId="{F9C2F5BF-24C8-4771-B0E4-233AC63D19A7}" sibTransId="{86D37C44-FF87-4338-A6FE-3DE446B69DAF}"/>
    <dgm:cxn modelId="{243B00E9-C6E1-4877-8655-8F1C6EE93C33}" srcId="{61B17E8D-21F1-4DDB-A634-09B3CC70E6B1}" destId="{B1872EED-D30D-453F-9434-3ADC6D98F55C}" srcOrd="1" destOrd="0" parTransId="{4C3D2D9F-8718-4CBB-AB28-90F477FB0266}" sibTransId="{9256A070-3F31-4A73-A4C1-09D055551CAA}"/>
    <dgm:cxn modelId="{6FE9C0EB-617C-4CD9-ACFB-255862E09BD9}" type="presOf" srcId="{B5A0B56B-3BC5-46B3-AF06-C8EF71248035}" destId="{FF4924F1-BBDD-4448-B14E-AE810DFF4E68}" srcOrd="0" destOrd="2" presId="urn:microsoft.com/office/officeart/2005/8/layout/vList2"/>
    <dgm:cxn modelId="{5CAC4450-864D-401A-8526-D3D07360DAEF}" type="presParOf" srcId="{11EB10F0-7D5A-40D4-A3E8-419D840DA1FC}" destId="{FCDA4DD1-4FE9-4AAE-997A-ECFE0DEA3D21}" srcOrd="0" destOrd="0" presId="urn:microsoft.com/office/officeart/2005/8/layout/vList2"/>
    <dgm:cxn modelId="{06FF2D8C-09F7-480E-ACF2-48AE7F2182D0}" type="presParOf" srcId="{11EB10F0-7D5A-40D4-A3E8-419D840DA1FC}" destId="{FF4924F1-BBDD-4448-B14E-AE810DFF4E68}" srcOrd="1" destOrd="0" presId="urn:microsoft.com/office/officeart/2005/8/layout/vList2"/>
    <dgm:cxn modelId="{FEE6B2AC-D1ED-4581-9972-B0DCC19D7BCC}" type="presParOf" srcId="{11EB10F0-7D5A-40D4-A3E8-419D840DA1FC}" destId="{56DBA203-DB55-44FE-9C9D-44352464DFD3}" srcOrd="2" destOrd="0" presId="urn:microsoft.com/office/officeart/2005/8/layout/vList2"/>
    <dgm:cxn modelId="{FB1C1B29-AD23-48AD-9DFD-E43ECE2DD69D}" type="presParOf" srcId="{11EB10F0-7D5A-40D4-A3E8-419D840DA1FC}" destId="{3ECA21C3-1BAC-45CF-BCCA-F9F8837DA0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E22E3-B589-4343-A85E-A8FF324C8DC7}">
      <dsp:nvSpPr>
        <dsp:cNvPr id="0" name=""/>
        <dsp:cNvSpPr/>
      </dsp:nvSpPr>
      <dsp:spPr>
        <a:xfrm>
          <a:off x="6916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CA10-F9A0-40FE-A6A7-6FECAFA99A02}">
      <dsp:nvSpPr>
        <dsp:cNvPr id="0" name=""/>
        <dsp:cNvSpPr/>
      </dsp:nvSpPr>
      <dsp:spPr>
        <a:xfrm>
          <a:off x="6916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Preprocessed Features:</a:t>
          </a:r>
          <a:endParaRPr lang="en-US" sz="1800" kern="1200"/>
        </a:p>
      </dsp:txBody>
      <dsp:txXfrm>
        <a:off x="6916" y="1508801"/>
        <a:ext cx="3257909" cy="488686"/>
      </dsp:txXfrm>
    </dsp:sp>
    <dsp:sp modelId="{13F58011-5005-4582-B8C9-D96102884A23}">
      <dsp:nvSpPr>
        <dsp:cNvPr id="0" name=""/>
        <dsp:cNvSpPr/>
      </dsp:nvSpPr>
      <dsp:spPr>
        <a:xfrm>
          <a:off x="6916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Utilized features from MIMIC-IV, focusing on patients with serum sodium &lt;120 mEq/L 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Created lagged features for all temporal data points to capture previous timestep values.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Included time difference between a patients record as a feature as well.</a:t>
          </a:r>
        </a:p>
      </dsp:txBody>
      <dsp:txXfrm>
        <a:off x="6916" y="2073106"/>
        <a:ext cx="3257909" cy="1913743"/>
      </dsp:txXfrm>
    </dsp:sp>
    <dsp:sp modelId="{31A9CB64-73CD-463C-BCD3-36EED1EE4A0E}">
      <dsp:nvSpPr>
        <dsp:cNvPr id="0" name=""/>
        <dsp:cNvSpPr/>
      </dsp:nvSpPr>
      <dsp:spPr>
        <a:xfrm>
          <a:off x="3834959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6B923-F683-4E3D-B229-F4AC2F28B6FD}">
      <dsp:nvSpPr>
        <dsp:cNvPr id="0" name=""/>
        <dsp:cNvSpPr/>
      </dsp:nvSpPr>
      <dsp:spPr>
        <a:xfrm>
          <a:off x="3834959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Lagged Features Comparison:</a:t>
          </a:r>
          <a:endParaRPr lang="en-US" sz="1800" kern="1200"/>
        </a:p>
      </dsp:txBody>
      <dsp:txXfrm>
        <a:off x="3834959" y="1508801"/>
        <a:ext cx="3257909" cy="488686"/>
      </dsp:txXfrm>
    </dsp:sp>
    <dsp:sp modelId="{3A1F3106-82DC-4EA4-8A47-43B703B2C6CB}">
      <dsp:nvSpPr>
        <dsp:cNvPr id="0" name=""/>
        <dsp:cNvSpPr/>
      </dsp:nvSpPr>
      <dsp:spPr>
        <a:xfrm>
          <a:off x="3834959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Compared 1, 2, and 3 timesteps lagged features [3].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834959" y="2073106"/>
        <a:ext cx="3257909" cy="1913743"/>
      </dsp:txXfrm>
    </dsp:sp>
    <dsp:sp modelId="{4A60529D-D72C-43AE-8E8F-AD189C147BEE}">
      <dsp:nvSpPr>
        <dsp:cNvPr id="0" name=""/>
        <dsp:cNvSpPr/>
      </dsp:nvSpPr>
      <dsp:spPr>
        <a:xfrm>
          <a:off x="7663003" y="205955"/>
          <a:ext cx="1140268" cy="11402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9C4F2-88A9-4DCA-BB22-DA1EDD6081F1}">
      <dsp:nvSpPr>
        <dsp:cNvPr id="0" name=""/>
        <dsp:cNvSpPr/>
      </dsp:nvSpPr>
      <dsp:spPr>
        <a:xfrm>
          <a:off x="7663003" y="1508801"/>
          <a:ext cx="3257909" cy="488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Group Shuffle Split:</a:t>
          </a:r>
          <a:endParaRPr lang="en-US" sz="1800" kern="1200"/>
        </a:p>
      </dsp:txBody>
      <dsp:txXfrm>
        <a:off x="7663003" y="1508801"/>
        <a:ext cx="3257909" cy="488686"/>
      </dsp:txXfrm>
    </dsp:sp>
    <dsp:sp modelId="{F713E83C-8F8D-4D75-B857-C10B8EEE09FC}">
      <dsp:nvSpPr>
        <dsp:cNvPr id="0" name=""/>
        <dsp:cNvSpPr/>
      </dsp:nvSpPr>
      <dsp:spPr>
        <a:xfrm>
          <a:off x="7663003" y="2073106"/>
          <a:ext cx="3257909" cy="1913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Ensured distinct patient sets in training (80%) and testing (20%) datasets.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Implemented group shuffle split to maintain data integrity.</a:t>
          </a:r>
        </a:p>
      </dsp:txBody>
      <dsp:txXfrm>
        <a:off x="7663003" y="2073106"/>
        <a:ext cx="3257909" cy="1913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A4DD1-4FE9-4AAE-997A-ECFE0DEA3D21}">
      <dsp:nvSpPr>
        <dsp:cNvPr id="0" name=""/>
        <dsp:cNvSpPr/>
      </dsp:nvSpPr>
      <dsp:spPr>
        <a:xfrm>
          <a:off x="0" y="13171"/>
          <a:ext cx="4248150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Sodium Correction Classification</a:t>
          </a:r>
          <a:r>
            <a:rPr lang="en-US" sz="1800" kern="1200"/>
            <a:t>:</a:t>
          </a:r>
        </a:p>
      </dsp:txBody>
      <dsp:txXfrm>
        <a:off x="35083" y="48254"/>
        <a:ext cx="4177984" cy="648506"/>
      </dsp:txXfrm>
    </dsp:sp>
    <dsp:sp modelId="{FF4924F1-BBDD-4448-B14E-AE810DFF4E68}">
      <dsp:nvSpPr>
        <dsp:cNvPr id="0" name=""/>
        <dsp:cNvSpPr/>
      </dsp:nvSpPr>
      <dsp:spPr>
        <a:xfrm>
          <a:off x="0" y="731843"/>
          <a:ext cx="424815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7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Under-correction</a:t>
          </a:r>
          <a:r>
            <a:rPr lang="en-US" sz="1400" kern="1200" dirty="0"/>
            <a:t>: 458 instances (&lt; 4 mEq/L)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Over-correction</a:t>
          </a:r>
          <a:r>
            <a:rPr lang="en-US" sz="1400" kern="1200" dirty="0"/>
            <a:t>: 137 instances (&gt; 12 mEq/L)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Normal correction</a:t>
          </a:r>
          <a:r>
            <a:rPr lang="en-US" sz="1400" kern="1200" dirty="0"/>
            <a:t>: 116 instances (4 to 12 mEq/L)</a:t>
          </a:r>
        </a:p>
      </dsp:txBody>
      <dsp:txXfrm>
        <a:off x="0" y="731843"/>
        <a:ext cx="4248150" cy="726570"/>
      </dsp:txXfrm>
    </dsp:sp>
    <dsp:sp modelId="{56DBA203-DB55-44FE-9C9D-44352464DFD3}">
      <dsp:nvSpPr>
        <dsp:cNvPr id="0" name=""/>
        <dsp:cNvSpPr/>
      </dsp:nvSpPr>
      <dsp:spPr>
        <a:xfrm>
          <a:off x="0" y="1458414"/>
          <a:ext cx="4248150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Average Total Sodium Chloride Administration</a:t>
          </a:r>
          <a:r>
            <a:rPr lang="en-US" sz="1800" kern="1200" dirty="0"/>
            <a:t>:</a:t>
          </a:r>
        </a:p>
      </dsp:txBody>
      <dsp:txXfrm>
        <a:off x="35083" y="1493497"/>
        <a:ext cx="4177984" cy="648506"/>
      </dsp:txXfrm>
    </dsp:sp>
    <dsp:sp modelId="{3ECA21C3-1BAC-45CF-BCCA-F9F8837DA068}">
      <dsp:nvSpPr>
        <dsp:cNvPr id="0" name=""/>
        <dsp:cNvSpPr/>
      </dsp:nvSpPr>
      <dsp:spPr>
        <a:xfrm>
          <a:off x="0" y="2177086"/>
          <a:ext cx="4248150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7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/>
            <a:t>Normal correction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0.9% sodium chloride: 1653.34 mL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Sodium chloride 0.9% flush: 39.95 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Over-correction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0.9% sodium chloride: 1473.94 mL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Sodium chloride 0.9% flush: 39.62 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Under-correction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0.9% sodium chloride: 1356.90 mL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Sodium chloride 0.9% flush: 37.62 mL</a:t>
          </a:r>
        </a:p>
      </dsp:txBody>
      <dsp:txXfrm>
        <a:off x="0" y="2177086"/>
        <a:ext cx="4248150" cy="2161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61A4-A054-B69C-E4AB-CFF822356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87737-CD0E-E51A-F313-D176314AA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45211-53A2-4993-D687-BDD1C816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C290-AF9D-9C33-393A-7E10F757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E100-7EB0-22D1-861E-630DFB8E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1A1-7A03-E82E-37AB-A70A05C8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00D2-CF8A-DA7B-DF9B-8D6D6033C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7DEE-6790-B118-3B2C-EF9E1A7F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F714-5D6B-A08B-38A6-5F1CD206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E2C7-9944-31AA-69E2-E3D1E240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802F-9EDF-FFA9-B50A-D8F8D357E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B15B-458B-ABCF-E235-7A459C6E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7002-6310-9258-7178-F77C9B8C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5C5B-6DDE-A2EB-12F5-50E7E4B5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B2D5-CF80-51FA-02F1-FBC5F0D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8B5-24FE-3543-AA1B-918E876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F68F-67AB-6DDB-0676-834736E5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8469-F2CD-F68E-BB27-0625FEB3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FFAC-59ED-854E-BFCF-68C90AEB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DD65-EA3F-7BAD-62E2-146F6099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7F6-0CBC-F84C-685A-223D50A4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A50F-C191-DA1D-D394-FD0E6B2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B1B-48FC-E621-F189-E41122D4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BA19-4AB9-5A0D-1A1B-7D6B1F4C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4CC0-FB7F-9F8F-2F43-C4F6D99C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06A5-F154-7334-7EEA-0F51656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B67B-0D96-7948-1241-1F839271A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C832-C7DA-F8B4-00A9-2D23A1FF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E395-935D-66C2-D8D8-BDAECD61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3F350-3BF4-1B52-3ABD-EA15FFF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70A1B-F2CE-0D8B-17C3-887EC88A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1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777E-654C-C840-5F89-115E0846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4DE0-8E69-6168-9DBF-2CB43F4F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EEC5B-E079-0AD6-B602-CAAF3522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AFE2-B20B-094B-C1F2-7994AB10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F7649-F31E-EEEC-9946-91C1EF42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BC6FE-5484-B7C2-9981-4531E40D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7DE39-629F-AE84-A37D-4C89EC1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3998C-FB2A-B18A-7F0E-7A7CC49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BDB1-17D7-AE9F-3C01-1A48D57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04873-A05E-D535-32E3-0F1E31D9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D0CCD-833F-1D2F-AFFA-681A8B48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EDF3F-0786-0624-9D96-A2776CBB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11CD9-DD7D-E457-B50C-26C0CEC3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7AC1D-8ADD-693B-F94E-DFCFC01A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2F3DB-5850-1B8E-451F-63099831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78D-379F-E0AD-BFC1-346D591E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119F-EE19-D37C-2B75-7F1B1FC8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208A9-977E-6202-58B1-97B280C0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04D7-CC6C-D107-33AF-15A32BB4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0AB5-0956-94BC-1B60-D751CE2E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164B-30BD-A67F-BDB2-317C9487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A46A-EDB2-E38F-EEF5-086080C3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17BE0-C620-3952-5734-9DDE27A3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0FEBA-804C-E733-BE7E-661DF1E06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BDF4-F797-8757-E149-640143B9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B929-871C-A472-AD69-AF985296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DE8-2271-017B-D5D7-6068DC86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77E3E-7D3C-D478-102F-5661B2A5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02CA-EE48-B3D9-E8FA-FC5462CA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485A-BCFC-E72F-1900-7BF0AC384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B917C-CA60-4A24-86BC-F59B8FA21EE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18D3-5296-4DE8-05AC-1927E9AFB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3DEF-56B3-5F85-29D4-89FB0122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1D799-E35F-43E4-BEB9-7C5A4BD5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4BB81-3577-0045-687F-1C6798D02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ML-Based Sodium Prediction for Hyponatremia</a:t>
            </a:r>
            <a:endParaRPr lang="en-US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2754-C107-996C-942F-54E594DA5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Diyali Goswami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34732-9CA5-84DC-C7A6-FD00E9B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Preparation for Time Series Analysis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C4DB26-DB78-E747-3060-35FB18FA5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815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015059-5F43-6FA7-9E41-0B02AD584D73}"/>
              </a:ext>
            </a:extLst>
          </p:cNvPr>
          <p:cNvSpPr txBox="1"/>
          <p:nvPr/>
        </p:nvSpPr>
        <p:spPr>
          <a:xfrm>
            <a:off x="327660" y="6433569"/>
            <a:ext cx="1138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[3] </a:t>
            </a:r>
            <a:r>
              <a:rPr lang="en-US" sz="1200" dirty="0"/>
              <a:t>Kinoshita, Tamaki &amp; </a:t>
            </a:r>
            <a:r>
              <a:rPr lang="en-US" sz="1200" dirty="0" err="1"/>
              <a:t>Oyama</a:t>
            </a:r>
            <a:r>
              <a:rPr lang="en-US" sz="1200" dirty="0"/>
              <a:t>, </a:t>
            </a:r>
            <a:r>
              <a:rPr lang="en-US" sz="1200" dirty="0" err="1"/>
              <a:t>Shintaro</a:t>
            </a:r>
            <a:r>
              <a:rPr lang="en-US" sz="1200" dirty="0"/>
              <a:t> &amp; Hagiwara, Daisuke &amp; Azuma, Yoshinori &amp; Arima, Hiroshi. (2023). A machine learning approach for predicting treatment response of hyponatremia. Endocrine Journal. 71. 10.1507/endocrj.EJ23-0561.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853845-524C-DE7C-1309-1E8525563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65108"/>
              </p:ext>
            </p:extLst>
          </p:nvPr>
        </p:nvGraphicFramePr>
        <p:xfrm>
          <a:off x="4452620" y="4970037"/>
          <a:ext cx="3134360" cy="11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1824015249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3022987541"/>
                    </a:ext>
                  </a:extLst>
                </a:gridCol>
              </a:tblGrid>
              <a:tr h="278420">
                <a:tc>
                  <a:txBody>
                    <a:bodyPr/>
                    <a:lstStyle/>
                    <a:p>
                      <a:r>
                        <a:rPr lang="en-US" sz="1100" dirty="0"/>
                        <a:t>Timesteps lagged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Approx. hours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9835"/>
                  </a:ext>
                </a:extLst>
              </a:tr>
              <a:tr h="2784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6979"/>
                  </a:ext>
                </a:extLst>
              </a:tr>
              <a:tr h="2784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627202"/>
                  </a:ext>
                </a:extLst>
              </a:tr>
              <a:tr h="2784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1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7D83-9104-FA78-F85D-9D88F898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28" y="0"/>
            <a:ext cx="10515600" cy="1325563"/>
          </a:xfrm>
        </p:spPr>
        <p:txBody>
          <a:bodyPr/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0157F3-F238-D947-2B0E-5C316B44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40856"/>
              </p:ext>
            </p:extLst>
          </p:nvPr>
        </p:nvGraphicFramePr>
        <p:xfrm>
          <a:off x="479928" y="1722752"/>
          <a:ext cx="11270112" cy="435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704">
                  <a:extLst>
                    <a:ext uri="{9D8B030D-6E8A-4147-A177-3AD203B41FA5}">
                      <a16:colId xmlns:a16="http://schemas.microsoft.com/office/drawing/2014/main" val="538654509"/>
                    </a:ext>
                  </a:extLst>
                </a:gridCol>
                <a:gridCol w="3756704">
                  <a:extLst>
                    <a:ext uri="{9D8B030D-6E8A-4147-A177-3AD203B41FA5}">
                      <a16:colId xmlns:a16="http://schemas.microsoft.com/office/drawing/2014/main" val="3159623774"/>
                    </a:ext>
                  </a:extLst>
                </a:gridCol>
                <a:gridCol w="3756704">
                  <a:extLst>
                    <a:ext uri="{9D8B030D-6E8A-4147-A177-3AD203B41FA5}">
                      <a16:colId xmlns:a16="http://schemas.microsoft.com/office/drawing/2014/main" val="837676129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156082"/>
                          </a:highlight>
                        </a:rPr>
                        <a:t>Category</a:t>
                      </a:r>
                      <a:endParaRPr lang="en-US" sz="1200" kern="100">
                        <a:effectLst/>
                        <a:highlight>
                          <a:srgbClr val="15608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156082"/>
                          </a:highlight>
                        </a:rPr>
                        <a:t>Predictor</a:t>
                      </a:r>
                      <a:endParaRPr lang="en-US" sz="1200" kern="100">
                        <a:effectLst/>
                        <a:highlight>
                          <a:srgbClr val="15608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156082"/>
                          </a:highlight>
                        </a:rPr>
                        <a:t>Description</a:t>
                      </a:r>
                      <a:endParaRPr lang="en-US" sz="1200" kern="100" dirty="0">
                        <a:effectLst/>
                        <a:highlight>
                          <a:srgbClr val="156082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275574996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highlight>
                            <a:srgbClr val="CCD2D8"/>
                          </a:highlight>
                        </a:rPr>
                        <a:t>Basic Demographics</a:t>
                      </a: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BMI (kg/m2)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Body mass index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3682414827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Age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Age of the patient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256822892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Gender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Gender of the patient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89965933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E7EAED"/>
                          </a:highlight>
                        </a:rPr>
                        <a:t>Weight (kg)</a:t>
                      </a:r>
                      <a:endParaRPr lang="en-US" sz="1200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Weight of the patient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98723987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Height (m)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Height of the patient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285166138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highlight>
                            <a:srgbClr val="E7EAED"/>
                          </a:highlight>
                        </a:rPr>
                        <a:t>Waiting Time</a:t>
                      </a:r>
                      <a:endParaRPr lang="en-US" sz="1200" b="1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 err="1">
                          <a:effectLst/>
                          <a:highlight>
                            <a:srgbClr val="E7EAED"/>
                          </a:highlight>
                        </a:rPr>
                        <a:t>waiting_time_hours</a:t>
                      </a:r>
                      <a:endParaRPr lang="en-US" sz="1200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Hours since last recorded event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31290175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highlight>
                            <a:srgbClr val="CCD2D8"/>
                          </a:highlight>
                        </a:rPr>
                        <a:t>Electrolytes &amp; Metabolites</a:t>
                      </a: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  <a:highlight>
                            <a:srgbClr val="CCD2D8"/>
                          </a:highlight>
                        </a:rPr>
                        <a:t>Sodium_lag_1 to Sodium_lag_3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Sodium levels at 1 to 3 time steps before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397835493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  <a:highlight>
                            <a:srgbClr val="E7EAED"/>
                          </a:highlight>
                        </a:rPr>
                        <a:t>Potassium_lag_1 to Potassium_lag_3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Potassium levels at 1 to 3 time steps before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334793580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  <a:highlight>
                            <a:srgbClr val="CCD2D8"/>
                          </a:highlight>
                        </a:rPr>
                        <a:t>Chloride_lag_1 to Chloride_lag_3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Chloride levels at 1 to 3 time steps before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182926958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  <a:highlight>
                            <a:srgbClr val="E7EAED"/>
                          </a:highlight>
                        </a:rPr>
                        <a:t>Bicarbonate_lag_1 to Bicarbonate_lag_3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E7EAED"/>
                          </a:highlight>
                        </a:rPr>
                        <a:t>Bicarbonate levels at 1 to 3 time steps before</a:t>
                      </a:r>
                      <a:endParaRPr lang="en-US" sz="1200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45390961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CCD2D8"/>
                          </a:highlight>
                        </a:rPr>
                        <a:t>Anion Gap_lag_1 to Anion Gap_lag_3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Anion gap at 1 to 3 time steps before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422672741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  <a:highlight>
                            <a:srgbClr val="E7EAED"/>
                          </a:highlight>
                        </a:rPr>
                        <a:t>Glucose_lag_1 to Glucose_lag_3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E7EAED"/>
                          </a:highlight>
                        </a:rPr>
                        <a:t>Glucose levels at 1 to 3 time steps before</a:t>
                      </a:r>
                      <a:endParaRPr lang="en-US" sz="1200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241654101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  <a:highlight>
                            <a:srgbClr val="CCD2D8"/>
                          </a:highlight>
                        </a:rPr>
                        <a:t>Magnesium_lag_1 to Magnesium_lag_3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Magnesium levels at 1 to 3 time steps before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138753244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highlight>
                            <a:srgbClr val="E7EAED"/>
                          </a:highlight>
                        </a:rPr>
                        <a:t>Kidney Function</a:t>
                      </a:r>
                      <a:endParaRPr lang="en-US" sz="1200" b="1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highlight>
                            <a:srgbClr val="E7EAED"/>
                          </a:highlight>
                        </a:rPr>
                        <a:t>Creatinine_lag_1 to Creatinine_lag_3</a:t>
                      </a: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E7EAED"/>
                          </a:highlight>
                        </a:rPr>
                        <a:t>Creatinine levels at 1 to 3 time steps before</a:t>
                      </a:r>
                      <a:endParaRPr lang="en-US" sz="1200" kern="100" dirty="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extLst>
                  <a:ext uri="{0D108BD9-81ED-4DB2-BD59-A6C34878D82A}">
                    <a16:rowId xmlns:a16="http://schemas.microsoft.com/office/drawing/2014/main" val="217608462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67058" marR="67058" marT="33529" marB="335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  <a:highlight>
                            <a:srgbClr val="CCD2D8"/>
                          </a:highlight>
                        </a:rPr>
                        <a:t>Urea Nitrogen_lag_1 to Urea Nitrogen_lag_3</a:t>
                      </a: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highlight>
                            <a:srgbClr val="CCD2D8"/>
                          </a:highlight>
                        </a:rPr>
                        <a:t>Urea Nitrogen levels at 1 to 3 time steps before</a:t>
                      </a:r>
                      <a:endParaRPr lang="en-US" sz="1200" kern="100" dirty="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058" marR="67058" marT="33529" marB="33529"/>
                </a:tc>
                <a:extLst>
                  <a:ext uri="{0D108BD9-81ED-4DB2-BD59-A6C34878D82A}">
                    <a16:rowId xmlns:a16="http://schemas.microsoft.com/office/drawing/2014/main" val="216537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7D83-9104-FA78-F85D-9D88F898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r>
              <a:rPr lang="en-US" dirty="0"/>
              <a:t>Predictors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0B17C1-3B73-615B-0F76-61B96DAD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35137"/>
              </p:ext>
            </p:extLst>
          </p:nvPr>
        </p:nvGraphicFramePr>
        <p:xfrm>
          <a:off x="609600" y="1004414"/>
          <a:ext cx="10972800" cy="567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5753903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529983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82854262"/>
                    </a:ext>
                  </a:extLst>
                </a:gridCol>
              </a:tblGrid>
              <a:tr h="19448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Category</a:t>
                      </a:r>
                      <a:endParaRPr lang="en-US" sz="1200" b="1" kern="100" dirty="0">
                        <a:solidFill>
                          <a:schemeClr val="lt1"/>
                        </a:solidFill>
                        <a:effectLst/>
                        <a:highlight>
                          <a:srgbClr val="156082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Predictor</a:t>
                      </a:r>
                      <a:endParaRPr lang="en-US" sz="1200" b="1" kern="100" dirty="0">
                        <a:solidFill>
                          <a:schemeClr val="lt1"/>
                        </a:solidFill>
                        <a:effectLst/>
                        <a:highlight>
                          <a:srgbClr val="156082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highlight>
                            <a:srgbClr val="156082"/>
                          </a:highlight>
                        </a:rPr>
                        <a:t> Description</a:t>
                      </a:r>
                      <a:endParaRPr lang="en-US" sz="1200" b="1" kern="100" dirty="0">
                        <a:solidFill>
                          <a:schemeClr val="lt1"/>
                        </a:solidFill>
                        <a:effectLst/>
                        <a:highlight>
                          <a:srgbClr val="156082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2237999696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Blood Cells &amp; Components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</a:rPr>
                        <a:t>Hematocrit_lag_1 to Hematocrit_lag_3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Hematocrit levels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737637753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</a:rPr>
                        <a:t>Hemoglobin_lag_1 to Hemoglobin_lag_3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Hemoglobin levels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4284694482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Red Blood Cells_lag_1 to Red Blood Cells_lag_3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RBC count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2618788803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White Blood Cells_lag_1 to White Blood Cells_lag_3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WBC count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1919270730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Platelet Count_lag_1 to Platelet Count_lag_3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Platelet count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4207366268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</a:rPr>
                        <a:t>Coagulation Factors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PT_lag_1 to PT_lag_3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Prothrombin time (PT)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685082224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</a:rPr>
                        <a:t>PTT_lag_1 to PTT_lag_3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Partial thromboplastin time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3190655787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</a:rPr>
                        <a:t>INR(PT)_lag_1 to INR(PT)_lag_3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International normalized ratio of PT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3497365452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</a:rPr>
                        <a:t>Liver Enzymes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 dirty="0">
                          <a:effectLst/>
                        </a:rPr>
                        <a:t>Alanine Aminotransferase (ALT)_lag_1 to ALT_lag_3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ALT levels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2501431475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b="1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Asparate Aminotransferase (AST)_lag_1 to AST_lag_3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AST levels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3708337115"/>
                  </a:ext>
                </a:extLst>
              </a:tr>
              <a:tr h="2662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Medications &amp; Treatments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insulin_lag_1 to insulin_lag_3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Insulin administered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1635994236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0.9% sodium chloride_lag_1 to 0.9% sodium chloride_lag_3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0.9% Sodium Chloride administered at 1 to 3 time steps before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4258912014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5% dextrose_lag_1 to 5% dextrose_lag_3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5% Dextrose administered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894335968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sterile water_lag_1 to sterile water_lag_3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Sterile water administered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extLst>
                  <a:ext uri="{0D108BD9-81ED-4DB2-BD59-A6C34878D82A}">
                    <a16:rowId xmlns:a16="http://schemas.microsoft.com/office/drawing/2014/main" val="1178475662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E7EAED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furosemide_lag_1 to furosemide_lag_3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Furosemide administered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4221260096"/>
                  </a:ext>
                </a:extLst>
              </a:tr>
              <a:tr h="36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highlight>
                          <a:srgbClr val="CCD2D8"/>
                        </a:highlight>
                        <a:latin typeface="Aptos" panose="020B0004020202020204" pitchFamily="34" charset="0"/>
                      </a:endParaRPr>
                    </a:p>
                  </a:txBody>
                  <a:tcPr marL="53182" marR="53182" marT="26591" marB="2659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n-NO" sz="1200" kern="100">
                          <a:effectLst/>
                        </a:rPr>
                        <a:t>desmopressin nasal_lag_1 to desmopressin nasal_lag_3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Desmopressin nasal administered at 1 to 3 time steps before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182" marR="53182" marT="26591" marB="26591"/>
                </a:tc>
                <a:extLst>
                  <a:ext uri="{0D108BD9-81ED-4DB2-BD59-A6C34878D82A}">
                    <a16:rowId xmlns:a16="http://schemas.microsoft.com/office/drawing/2014/main" val="141376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03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740FA-CCCC-94E2-F654-32DFE4B2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Development and Optimization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E54E-B2D7-C776-F3DA-51720D2A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0"/>
            <a:r>
              <a:rPr lang="en-US" sz="2000" dirty="0" err="1"/>
              <a:t>CatBoost</a:t>
            </a:r>
            <a:r>
              <a:rPr lang="en-US" sz="2000" dirty="0"/>
              <a:t>  is the best performing model.</a:t>
            </a:r>
          </a:p>
          <a:p>
            <a:pPr lvl="0"/>
            <a:r>
              <a:rPr lang="en-US" sz="2000" dirty="0"/>
              <a:t>Conducted </a:t>
            </a:r>
            <a:r>
              <a:rPr lang="en-US" sz="2000" dirty="0" err="1"/>
              <a:t>GridSearch</a:t>
            </a:r>
            <a:r>
              <a:rPr lang="en-US" sz="2000" dirty="0"/>
              <a:t> to fine-tune </a:t>
            </a:r>
            <a:r>
              <a:rPr lang="en-US" sz="2000" dirty="0" err="1"/>
              <a:t>CatBoost</a:t>
            </a:r>
            <a:r>
              <a:rPr lang="en-US" sz="2000" dirty="0"/>
              <a:t> parameters: learning rate, tree depth, L2 regularization, and number of iterations.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/>
              <a:t>Verified the performance on the test set with optimized parameters.</a:t>
            </a:r>
          </a:p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792505C-E39C-FCF6-4D31-A731C198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2" y="1717173"/>
            <a:ext cx="5584310" cy="29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7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BFDD0-ACBC-11F4-7C74-A23B3536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Evaluating Model Performance: Error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3453F-0D9B-1DCA-E21E-90F09CC4D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9245" y="669363"/>
            <a:ext cx="3290579" cy="55342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indent="2286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Absolute Error (MAE):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It’s the mean of the absolute values of each prediction error on individual data points.</a:t>
            </a:r>
          </a:p>
          <a:p>
            <a:pPr indent="2286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Squared Error (MSE):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Measures the average squared difference between the estimated values and the actual value.</a:t>
            </a:r>
          </a:p>
          <a:p>
            <a:pPr indent="2286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R-squared (R²):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an indication of goodness of fit and therefore a measure of how well unseen samples are likely to be predicted by the model, through the proportion of explained variance.</a:t>
            </a:r>
          </a:p>
          <a:p>
            <a:pPr indent="2286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3" descr="All about loss functions like MSE, MAE, RMSE etc | by Abhishek Jain | Medium">
            <a:extLst>
              <a:ext uri="{FF2B5EF4-FFF2-40B4-BE49-F238E27FC236}">
                <a16:creationId xmlns:a16="http://schemas.microsoft.com/office/drawing/2014/main" id="{15E0F458-0C55-57FF-C5E4-DD2703DBA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/>
          <a:stretch/>
        </p:blipFill>
        <p:spPr bwMode="auto">
          <a:xfrm>
            <a:off x="8391426" y="3104338"/>
            <a:ext cx="3487920" cy="188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ll about loss functions like MSE, MAE, RMSE etc | by Abhishek Jain | Medium">
            <a:extLst>
              <a:ext uri="{FF2B5EF4-FFF2-40B4-BE49-F238E27FC236}">
                <a16:creationId xmlns:a16="http://schemas.microsoft.com/office/drawing/2014/main" id="{D563F8B9-6168-3D7F-6324-7D7E2755F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26"/>
          <a:stretch/>
        </p:blipFill>
        <p:spPr bwMode="auto">
          <a:xfrm>
            <a:off x="8391426" y="678824"/>
            <a:ext cx="3487921" cy="22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0E60-75AA-3AF0-EF8C-3BE685BA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Catboost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1A6FF-4F0F-675F-F790-903DBEA1B7D4}"/>
              </a:ext>
            </a:extLst>
          </p:cNvPr>
          <p:cNvSpPr txBox="1"/>
          <p:nvPr/>
        </p:nvSpPr>
        <p:spPr>
          <a:xfrm>
            <a:off x="1127208" y="4756265"/>
            <a:ext cx="4393278" cy="124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FFFFFF"/>
                </a:solidFill>
              </a:rPr>
              <a:t>R2:</a:t>
            </a: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0.74 , MSE: 13.96 and MAE: 2.23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DDC90701-C5E2-4D1D-80CC-279AF7D0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53" y="1994688"/>
            <a:ext cx="3628913" cy="30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7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8EEBB-AAE3-E749-B4BD-9A985830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/>
              <a:t>Key Feature Importances from CatBoost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F11B3D-36FA-3360-D729-8BF936812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6397" y="2418408"/>
            <a:ext cx="4959603" cy="3522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Features: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Sodium Levels: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Sodium lag 1, 2, and 3 are the most important features, significantly impacting the model's predictions.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Chloride Levels: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Chloride lag 1, 2, and 3 also play a crucial role in predicting serum sodium levels.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Anion Gap: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Anion Gap lag 1 and lag 3 are significant contributors to the model.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Urea Nitrogen: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Both lag 2 and 3 of Urea Nitrogen are important predictors.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Saline Administration: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Sodium chloride 0.9% flush lag 1 and lag 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are notable features, indicating the importance of saline administration in the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31E41-9172-204C-CB11-048B0A0B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1108710"/>
            <a:ext cx="5939788" cy="4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24349-35AC-6430-81DD-1A1C3815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Prediction Delay in Sodium Levels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B5A84-CA80-256B-7A75-D675016DE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Sodium_lag_1 alone: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R2 score of 0.69.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Excluding Sodium_lag_1: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R2 score drops to 0.67.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Removing Sodium_lag_1, Sodium_lag_2, and Sodium_lag_3: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R2 score drops to 0.60.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Including all features: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R2 score increases to 0.74.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importance of Sodium_lag_1 indicates strong reliance on past sodium levels.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Including multiple lagged features smoothens predictions, causing slight delays.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Lagged features provide context but introduce time-lag as they balance past and current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0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13B6-D00C-A725-B118-6AFC8875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works the best within 10 hours</a:t>
            </a:r>
          </a:p>
        </p:txBody>
      </p:sp>
      <p:pic>
        <p:nvPicPr>
          <p:cNvPr id="11" name="Picture 10" descr="A graph with orange lines&#10;&#10;Description automatically generated">
            <a:extLst>
              <a:ext uri="{FF2B5EF4-FFF2-40B4-BE49-F238E27FC236}">
                <a16:creationId xmlns:a16="http://schemas.microsoft.com/office/drawing/2014/main" id="{38209561-5D6D-D8EE-9C19-43C64DC7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1186"/>
            <a:ext cx="5608320" cy="34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1980-85A4-0A07-6FAE-CA78B043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Investigating Potential Data Artifacts in Sodium Level Measurements</a:t>
            </a:r>
          </a:p>
        </p:txBody>
      </p:sp>
      <p:pic>
        <p:nvPicPr>
          <p:cNvPr id="8" name="Picture 7" descr="A graph with red line&#10;&#10;Description automatically generated">
            <a:extLst>
              <a:ext uri="{FF2B5EF4-FFF2-40B4-BE49-F238E27FC236}">
                <a16:creationId xmlns:a16="http://schemas.microsoft.com/office/drawing/2014/main" id="{0A4151EB-D709-6699-9FE2-A9D1A2C6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781344"/>
            <a:ext cx="11327549" cy="37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EE4D4-EADC-C23D-6715-AACD6D42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Hyponatremia and Its Treatment Challenges</a:t>
            </a:r>
            <a:br>
              <a:rPr lang="en-US" sz="31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3A028-7847-B969-CFB7-63ADAF8EF0AB}"/>
              </a:ext>
            </a:extLst>
          </p:cNvPr>
          <p:cNvSpPr txBox="1"/>
          <p:nvPr/>
        </p:nvSpPr>
        <p:spPr>
          <a:xfrm>
            <a:off x="459350" y="1992091"/>
            <a:ext cx="109897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Hyponatremia</a:t>
            </a:r>
            <a:r>
              <a:rPr lang="en-US" altLang="en-US" sz="1600" b="1" dirty="0"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condition characterized by low serum sodium levels (&lt;135 mEq/L) [1].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common disorder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body fluid and electrolyte balance in clinical practice.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ncreased mortality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morbidity, and length of hospital stay.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patients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 hyponatremia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(serum sodium &lt;120 mEq/L).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saline dosage is crucial for effective treatment.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Administration of desmopressin.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than 50% of the patients suffer from under/over correction.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Undercorrection: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lead to persistent hyponatremia.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Overcorrection: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cause severe complications, including: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Osmotic demyelination syndrome (ODS).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Neurological damage.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7538-6C06-289E-A1EA-B678200345E3}"/>
              </a:ext>
            </a:extLst>
          </p:cNvPr>
          <p:cNvSpPr txBox="1"/>
          <p:nvPr/>
        </p:nvSpPr>
        <p:spPr>
          <a:xfrm>
            <a:off x="144780" y="6286500"/>
            <a:ext cx="12047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[1] </a:t>
            </a:r>
            <a:r>
              <a:rPr lang="en-US" sz="1050" dirty="0" err="1"/>
              <a:t>Spasovski</a:t>
            </a:r>
            <a:r>
              <a:rPr lang="en-US" sz="1050" dirty="0"/>
              <a:t>, </a:t>
            </a:r>
            <a:r>
              <a:rPr lang="en-US" sz="1050" dirty="0" err="1"/>
              <a:t>Goce</a:t>
            </a:r>
            <a:r>
              <a:rPr lang="en-US" sz="1050" dirty="0"/>
              <a:t> et al. “Clinical practice guideline on diagnosis and treatment of </a:t>
            </a:r>
            <a:r>
              <a:rPr lang="en-US" sz="1050" dirty="0" err="1"/>
              <a:t>hyponatraemia</a:t>
            </a:r>
            <a:r>
              <a:rPr lang="en-US" sz="1050" dirty="0"/>
              <a:t>.” </a:t>
            </a:r>
            <a:r>
              <a:rPr lang="en-US" sz="1050" i="1" dirty="0"/>
              <a:t>Nephrology, Dialysis, Transplantation: Official Publication of the European Dialysis and Transplant Association - European Renal Association</a:t>
            </a:r>
            <a:r>
              <a:rPr lang="en-US" sz="1050" dirty="0"/>
              <a:t>, vol. 29 Suppl 2 (2014): i1-i39. doi:10.1093/</a:t>
            </a:r>
            <a:r>
              <a:rPr lang="en-US" sz="1050" dirty="0" err="1"/>
              <a:t>ndt</a:t>
            </a:r>
            <a:r>
              <a:rPr lang="en-US" sz="1050" dirty="0"/>
              <a:t>/gfu040.</a:t>
            </a:r>
          </a:p>
        </p:txBody>
      </p:sp>
    </p:spTree>
    <p:extLst>
      <p:ext uri="{BB962C8B-B14F-4D97-AF65-F5344CB8AC3E}">
        <p14:creationId xmlns:p14="http://schemas.microsoft.com/office/powerpoint/2010/main" val="227506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025CD-5FCB-3A5D-4ED9-2071A01B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373" y="-12154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Distribution of No Change Counts in Serum Sodium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BED9D-4EE4-1AB6-BF4B-583E9FF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0"/>
          <a:stretch/>
        </p:blipFill>
        <p:spPr>
          <a:xfrm>
            <a:off x="0" y="821631"/>
            <a:ext cx="5647004" cy="475753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99EAEAB-DBBC-97DB-6F9C-48CC5DA8B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6086" y="1768457"/>
            <a:ext cx="5523470" cy="4323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ts val="240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Investigated the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"no change count"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for each patient, which indicates the number of consecutive instances with no change in sodium levels.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240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Many patients exhibit no change in serum sodium levels over extended consecutive time points.</a:t>
            </a:r>
          </a:p>
          <a:p>
            <a:pPr eaLnBrk="0" fontAlgn="base" hangingPunct="0">
              <a:spcBef>
                <a:spcPct val="0"/>
              </a:spcBef>
              <a:spcAft>
                <a:spcPts val="240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raises concerns about data integrity, possibly indicating archival data entries.</a:t>
            </a:r>
          </a:p>
          <a:p>
            <a:pPr eaLnBrk="0" fontAlgn="base" hangingPunct="0">
              <a:spcBef>
                <a:spcPct val="0"/>
              </a:spcBef>
              <a:spcAft>
                <a:spcPts val="240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Noticed a bimodal distribution pattern in the distribution.</a:t>
            </a:r>
          </a:p>
          <a:p>
            <a:pPr eaLnBrk="0" fontAlgn="base" hangingPunct="0">
              <a:spcBef>
                <a:spcPct val="0"/>
              </a:spcBef>
              <a:spcAft>
                <a:spcPts val="240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bimodal distribution suggests two distinct groups of patients: those with frequent updates and those with extended periods of no change.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399A0-A598-AA5C-B7DF-206976A2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2800" b="1" kern="1200">
                <a:latin typeface="Arial" panose="020B0604020202020204" pitchFamily="34" charset="0"/>
                <a:cs typeface="Arial" panose="020B0604020202020204" pitchFamily="34" charset="0"/>
              </a:rPr>
              <a:t>Distribution of No Change Counts in Serum Sodium Levels with GMM Clusters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5F36-60AC-7206-B0D1-E735AB6F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Gaussian Mixture Model (GMM)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to identify underlying clusters in the data.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Component 0: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Predominantly represents lower counts of no change instances, indicating frequent changes in sodium levels.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Component 1: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Represents higher counts of no change instances, suggesting prolonged periods of no change in sodium levels.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9327E-26DE-52F5-A559-BA09C75B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440772"/>
            <a:ext cx="5201023" cy="3562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1EE27-E6D1-39F0-A614-BE346097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36" y="457633"/>
            <a:ext cx="5323715" cy="720794"/>
          </a:xfrm>
        </p:spPr>
        <p:txBody>
          <a:bodyPr anchor="b">
            <a:normAutofit/>
          </a:bodyPr>
          <a:lstStyle/>
          <a:p>
            <a:r>
              <a:rPr lang="en-US" sz="4000" dirty="0"/>
              <a:t>Sodium Correction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63F58DC-9BFF-E185-645E-7D482C420BF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16700" y="1445742"/>
                <a:ext cx="5315189" cy="4954626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Sodium Correction Rate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: The rate at which sodium levels are adjusted is calculated by dividing the change in sodium levels by the elapsed time in hours.</a:t>
                </a: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Formula: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Sodium rate=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8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800">
                            <a:latin typeface="Arial" panose="020B0604020202020204" pitchFamily="34" charset="0"/>
                          </a:rPr>
                          <m:t>ΔSodium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en-US" sz="1800">
                            <a:latin typeface="Arial" panose="020B0604020202020204" pitchFamily="34" charset="0"/>
                          </a:rPr>
                          <m:t>Δtime</m:t>
                        </m:r>
                        <m:r>
                          <m:rPr>
                            <m:nor/>
                          </m:rPr>
                          <a:rPr lang="en-US" altLang="en-US" sz="1800">
                            <a:latin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800">
                            <a:latin typeface="Arial" panose="020B0604020202020204" pitchFamily="34" charset="0"/>
                          </a:rPr>
                          <m:t>hours</m:t>
                        </m:r>
                        <m:r>
                          <m:rPr>
                            <m:nor/>
                          </m:rPr>
                          <a:rPr lang="en-US" altLang="en-US" sz="1800">
                            <a:latin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latin typeface="Arial" panose="020B0604020202020204" pitchFamily="34" charset="0"/>
                  </a:rPr>
                  <a:t>To understand the rate of sodium change on a daily basis, which is standard in clinical practice, the calculated rate is then adjusted by dividing by 24.</a:t>
                </a: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1800" dirty="0">
                  <a:latin typeface="Arial" panose="020B0604020202020204" pitchFamily="34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dirty="0">
                    <a:latin typeface="Arial" panose="020B0604020202020204" pitchFamily="34" charset="0"/>
                  </a:rPr>
                  <a:t>Correction Criteria: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AutoNum type="arabicPeriod"/>
                </a:pPr>
                <a:r>
                  <a:rPr lang="en-US" sz="1500" b="1" dirty="0">
                    <a:latin typeface="Arial" panose="020B0604020202020204" pitchFamily="34" charset="0"/>
                  </a:rPr>
                  <a:t>Under Correction: </a:t>
                </a:r>
                <a:r>
                  <a:rPr lang="en-US" sz="1500" dirty="0">
                    <a:latin typeface="Arial" panose="020B0604020202020204" pitchFamily="34" charset="0"/>
                  </a:rPr>
                  <a:t>If the rate of increase in sodium is less than 4 mEq/L over 24 hours.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AutoNum type="arabicPeriod"/>
                </a:pPr>
                <a:r>
                  <a:rPr lang="en-US" sz="1500" b="1" dirty="0">
                    <a:latin typeface="Arial" panose="020B0604020202020204" pitchFamily="34" charset="0"/>
                  </a:rPr>
                  <a:t>Normal Correction: </a:t>
                </a:r>
                <a:r>
                  <a:rPr lang="en-US" sz="1500" dirty="0">
                    <a:latin typeface="Arial" panose="020B0604020202020204" pitchFamily="34" charset="0"/>
                  </a:rPr>
                  <a:t>A rate between 4 and 12 mEq/L per 24 hours signifies a normal correction.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AutoNum type="arabicPeriod"/>
                </a:pPr>
                <a:r>
                  <a:rPr lang="en-US" sz="1500" b="1" dirty="0">
                    <a:latin typeface="Arial" panose="020B0604020202020204" pitchFamily="34" charset="0"/>
                  </a:rPr>
                  <a:t>Over Correction: </a:t>
                </a:r>
                <a:r>
                  <a:rPr lang="en-US" sz="1500" dirty="0">
                    <a:latin typeface="Arial" panose="020B0604020202020204" pitchFamily="34" charset="0"/>
                  </a:rPr>
                  <a:t>Exceeding a 12 mEq/L increase per 24 hours is classified as over correction.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263F58DC-9BFF-E185-645E-7D482C420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16700" y="1445742"/>
                <a:ext cx="5315189" cy="4954626"/>
              </a:xfrm>
              <a:prstGeom prst="rect">
                <a:avLst/>
              </a:prstGeom>
              <a:blipFill>
                <a:blip r:embed="rId2"/>
                <a:stretch>
                  <a:fillRect l="-688" t="-1107" r="-1720" b="-49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F161-9108-12EF-A56A-8E09AA2F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86" y="284205"/>
            <a:ext cx="5899669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0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92E2-9D1C-430A-2484-48EC52E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Sodium Correction at 24 Hours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FDA15-F063-9C39-169F-103C24B3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3110"/>
            <a:ext cx="6669390" cy="32120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7AE05-1FAB-61AD-F6F4-F2C410735E73}"/>
              </a:ext>
            </a:extLst>
          </p:cNvPr>
          <p:cNvSpPr txBox="1"/>
          <p:nvPr/>
        </p:nvSpPr>
        <p:spPr>
          <a:xfrm>
            <a:off x="7299960" y="1804988"/>
            <a:ext cx="4175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Undercorrection (&lt;4 mEq/L):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Approximately 60% of patients fall below the normal correction range.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Normal Correction (4-12 mEq/L):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25% of patients achieve the desired correction range.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Overcorrection (&gt;12 mEq/L):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minimal percentage of patients exceed the normal correction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2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85AE-15A9-94C4-0DF4-7EA8A001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Analysis of Sodium Correction Rates in Patients (4 to 12 mEq/L)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0D88752-D4D9-9EA6-CCA4-2AE033657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456"/>
              </p:ext>
            </p:extLst>
          </p:nvPr>
        </p:nvGraphicFramePr>
        <p:xfrm>
          <a:off x="838200" y="1825625"/>
          <a:ext cx="42481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506647-BBC6-68D0-7853-239AD1212348}"/>
              </a:ext>
            </a:extLst>
          </p:cNvPr>
          <p:cNvSpPr txBox="1"/>
          <p:nvPr/>
        </p:nvSpPr>
        <p:spPr>
          <a:xfrm>
            <a:off x="5403533" y="1952217"/>
            <a:ext cx="6097904" cy="374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95528"/>
            <a:r>
              <a:rPr lang="en-US" sz="1566" b="1" dirty="0"/>
              <a:t>Here the correction rates are only looked at from the first instance of serum sodium dropping below 120 mEq/L. Only component 0 patients are analyzed.</a:t>
            </a:r>
          </a:p>
          <a:p>
            <a:pPr defTabSz="795528"/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Inference:</a:t>
            </a:r>
          </a:p>
          <a:p>
            <a:pPr marL="285750" indent="-285750" defTabSz="795528">
              <a:buFont typeface="Wingdings" panose="05000000000000000000" pitchFamily="2" charset="2"/>
              <a:buChar char="q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Correction Types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Under-correction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Most common, indicating potential under-treatment.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Over-correction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Less frequent.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Least common</a:t>
            </a:r>
            <a:r>
              <a:rPr lang="en-US" sz="1566" dirty="0"/>
              <a:t>.</a:t>
            </a:r>
            <a:endParaRPr lang="en-US" sz="156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795528">
              <a:buFont typeface="Wingdings" panose="05000000000000000000" pitchFamily="2" charset="2"/>
              <a:buChar char="q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Sodium Chloride Administration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Over-correction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patients received the </a:t>
            </a:r>
            <a:r>
              <a:rPr lang="en-US" sz="1566" dirty="0"/>
              <a:t>moderate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volumes.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 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patients received </a:t>
            </a:r>
            <a:r>
              <a:rPr lang="en-US" sz="1566" dirty="0"/>
              <a:t>highest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volumes.</a:t>
            </a:r>
          </a:p>
          <a:p>
            <a:pPr marL="646367" lvl="1" indent="-248603" defTabSz="795528">
              <a:buFont typeface="Arial" panose="020B0604020202020204" pitchFamily="34" charset="0"/>
              <a:buChar char="•"/>
            </a:pPr>
            <a:r>
              <a:rPr lang="en-US" sz="156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Under-correction</a:t>
            </a:r>
            <a:r>
              <a:rPr lang="en-US" sz="156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patients received the least, indicating a potential need for more fluids.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9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C468-E2EB-F74B-3AED-3566D8BF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111334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Consistent undercorrection hints at possible data integrity issues in Component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1B3F-44EA-037C-D046-8BE68FB7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2440523"/>
            <a:ext cx="5079130" cy="3849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EABF7-053D-5A30-72EB-B7FFD369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2440523"/>
            <a:ext cx="5079129" cy="38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5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6E05-7D67-733F-63B2-70ADB094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Component-wise Analysis of Sodium Correction Rate vs. First 0.9% Sodium Chloride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2D10-CCB2-E2AC-3302-569E6402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2000250"/>
            <a:ext cx="11315699" cy="456321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Component 0 Insights: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Clustering of Data Points: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data points cluster around a mean sodium rate close to zero.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is a wide range of sodium chloride administered, with some patients receiving up to 1000 mL.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Correction Types: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corrections are categorized as 'Over' correction, indicating a high increase in sodium rate.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Indicates more active and varied sodium correction interventions with a significant number of 'Over' corrections.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suggests that patients in this component have experienced more aggressive sodium correction treatments.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Component 1 Insights: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Clustering of Data Points: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Sodium rates tightly cluster around zero, with fewer outliers compared to Component 0.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first 0.9% sodium chloride administered is generally lower, with most patients receiving less than 500 mL.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Correction Types: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Corrections are predominantly classified as 'Under' correction.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indicates minimal or no change in sodium rate, suggesting that the patients in this component might have archival records.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consistent undercorrection hints at possible data integrity issues or conservative treatment approaches for these patients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0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9FBC4-1163-126D-237A-93693A96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Component-wise Performance of CatBoost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583D-4E2F-156F-5BB2-513DE82F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 0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Achieved an R2 score of 0.81.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 1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Achieved an R2 score of 0.66.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higher R2 score suggests that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model is more effective in predicting serum sodium levels for Component 0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component likely includes patients with more consistent and updated sodium level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lower R2 score for Component 1 indicates that the model has reduced accuracy for this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moderate performance may be attributed to potential archival records or less frequent updates in sodium levels for these patients.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9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B9B1-AB1D-973B-824C-DE72D345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2" y="623799"/>
            <a:ext cx="4915517" cy="662179"/>
          </a:xfrm>
        </p:spPr>
        <p:txBody>
          <a:bodyPr anchor="b">
            <a:normAutofit/>
          </a:bodyPr>
          <a:lstStyle/>
          <a:p>
            <a:r>
              <a:rPr lang="en-US" sz="4000" dirty="0"/>
              <a:t>Caveats of the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CA7D1F-57A6-9431-9071-BED90174D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562" y="1618735"/>
            <a:ext cx="7166919" cy="50786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Missing Important Features: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features related to patient's urine output and medication details are not available in the dataset, limiting comprehensive analysis.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Incomplete Diagnosis Information: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dictionary for diagnoses is not comprehensive enough, with many important diagnosis codes missing values.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Non-Uniform Data Recording: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has non-uniform recording intervals, leading to inconsistencies in the temporal resolution of patient data.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Variable Data Density: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There is a significant disparity in the number of data points per patient; some patients have extensive longitudinal data, while others have minimal records.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Limited Information on 3% NaCl Administration: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lacks sufficient details about the administration of 3% NaCl solution, a critical component for analyzing sodium correction in hyponatremia treatment.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tethoscope">
            <a:extLst>
              <a:ext uri="{FF2B5EF4-FFF2-40B4-BE49-F238E27FC236}">
                <a16:creationId xmlns:a16="http://schemas.microsoft.com/office/drawing/2014/main" id="{CDC9A94F-5879-EF50-B64A-4A131D98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22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5E143-ED13-3F0D-D8AA-02820AC9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279321"/>
            <a:ext cx="4779593" cy="656119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0F7C1-502C-3F4D-758A-BFC0BD2C3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214761"/>
            <a:ext cx="6870356" cy="53639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Performance Metrics: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Absolute Error (MAE):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2.23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Mean Squared Error (MSE):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13.96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R² Score for Whole Dataset: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0.74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Component-wise R² Scores: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Component 0: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0.81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Component 1: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0.66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Identifying Important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Previous sodium levels and other lagged lab measurements were identified as critical predictors for sodium correction.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Optimal Lagged Number of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model performed best when considering features lagged by three timesteps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Time Window for Sodium Level Recording: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48-hour window was found to be optimal for recording sodium levels to balance timely treatment adjustments with data accuracy.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of Data Recording Intervals: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R² score significantly falls when the interval between two records exceeds 10 hours, highlighting the need for more frequent data recording.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C914FEC0-B4E4-1F81-5AE5-08DFC509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1791A-A48B-1265-FBF1-83AE2BD6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 in determining the appropriate saline dosage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BA8EC2-3E6D-1D8E-0426-FA710E77B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6"/>
          <a:stretch/>
        </p:blipFill>
        <p:spPr bwMode="auto">
          <a:xfrm>
            <a:off x="667265" y="1853848"/>
            <a:ext cx="10861589" cy="41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5E975-8CCD-443D-1D71-7154B76A3E8E}"/>
              </a:ext>
            </a:extLst>
          </p:cNvPr>
          <p:cNvSpPr txBox="1"/>
          <p:nvPr/>
        </p:nvSpPr>
        <p:spPr>
          <a:xfrm>
            <a:off x="3584799" y="6045700"/>
            <a:ext cx="484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An example of overcorrection in severe hyponatremia [2]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1D8F6-5A85-601F-D4AE-5626ADFAF643}"/>
              </a:ext>
            </a:extLst>
          </p:cNvPr>
          <p:cNvSpPr txBox="1"/>
          <p:nvPr/>
        </p:nvSpPr>
        <p:spPr>
          <a:xfrm>
            <a:off x="169543" y="6563462"/>
            <a:ext cx="118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[2] </a:t>
            </a: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Oya, S et al. “Reinduction of hyponatremia to treat central pontine myelinolysis.” </a:t>
            </a:r>
            <a:r>
              <a:rPr lang="en-US" sz="1200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Neurology</a:t>
            </a: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 vol. 57,10 (2001): 1931-2. doi:10.1212/wnl.57.10.1931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A81C7-208D-DCA5-DFF3-11DC895AFFE5}"/>
              </a:ext>
            </a:extLst>
          </p:cNvPr>
          <p:cNvSpPr/>
          <p:nvPr/>
        </p:nvSpPr>
        <p:spPr>
          <a:xfrm>
            <a:off x="1706571" y="2108503"/>
            <a:ext cx="3174347" cy="37642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797EE-6E16-B25B-15A4-41F4163E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9" y="259492"/>
            <a:ext cx="10725665" cy="1036191"/>
          </a:xfrm>
        </p:spPr>
        <p:txBody>
          <a:bodyPr anchor="b">
            <a:normAutofit/>
          </a:bodyPr>
          <a:lstStyle/>
          <a:p>
            <a:r>
              <a:rPr lang="en-US" sz="4000" dirty="0"/>
              <a:t>Potential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882DA-19EC-E314-8D40-2C9792652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249" y="1453012"/>
            <a:ext cx="11343502" cy="4790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Deep Learning Models: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Explore the use of advanced deep learning models such as Recurrent Neural Networks (RNNs) and Long Short-Term Memory (LSTM) networks to capture complex temporal dependencies in patient data for better prediction accuracy.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Transformers for Better Prediction: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 Transformer models to enhance the prediction of sodium levels by leveraging their ability to handle long-range dependencies and large-scale data efficiently.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Requesting Additional Data: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Seek to obtain more comprehensive datasets that include crucial missing features such as detailed urine output and specific medication records to improve model performance and accuracy.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Extraction from Additional Sources: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Collaborate with institutions like Maine Medical Center and Veteran Affairs to extract and integrate their patient data, enriching the dataset and providing a more diverse and robust basis for model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Causal Machine Learning: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Utilize causal machine learning techniques to better understand the causal relationships between treatment actions and patient outcomes, thereby providing more precise and actionable recommendations for clinicians.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00199-B5F8-1183-B67B-15BBEAE0AA78}"/>
              </a:ext>
            </a:extLst>
          </p:cNvPr>
          <p:cNvSpPr txBox="1"/>
          <p:nvPr/>
        </p:nvSpPr>
        <p:spPr>
          <a:xfrm>
            <a:off x="2017574" y="2368569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988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1791A-A48B-1265-FBF1-83AE2BD6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Study Objective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BA8EC2-3E6D-1D8E-0426-FA710E77B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26"/>
          <a:stretch/>
        </p:blipFill>
        <p:spPr bwMode="auto">
          <a:xfrm>
            <a:off x="370703" y="1882423"/>
            <a:ext cx="7414054" cy="40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5E975-8CCD-443D-1D71-7154B76A3E8E}"/>
              </a:ext>
            </a:extLst>
          </p:cNvPr>
          <p:cNvSpPr txBox="1"/>
          <p:nvPr/>
        </p:nvSpPr>
        <p:spPr>
          <a:xfrm>
            <a:off x="1324688" y="5923481"/>
            <a:ext cx="4843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An example of overcorrection in severe hyponatremia 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CA652-2DA2-B1E3-ADA2-BF0ABC7C32A3}"/>
              </a:ext>
            </a:extLst>
          </p:cNvPr>
          <p:cNvSpPr txBox="1"/>
          <p:nvPr/>
        </p:nvSpPr>
        <p:spPr>
          <a:xfrm>
            <a:off x="7943093" y="3275627"/>
            <a:ext cx="37743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Utilize machine learning to predict serum sodium levels.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Realize the most important factors influencing serum sodium levels.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1D8F6-5A85-601F-D4AE-5626ADFAF643}"/>
              </a:ext>
            </a:extLst>
          </p:cNvPr>
          <p:cNvSpPr txBox="1"/>
          <p:nvPr/>
        </p:nvSpPr>
        <p:spPr>
          <a:xfrm>
            <a:off x="169543" y="6563462"/>
            <a:ext cx="11852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[2] </a:t>
            </a: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Oya, S et al. “Reinduction of hyponatremia to treat central pontine myelinolysis.” </a:t>
            </a:r>
            <a:r>
              <a:rPr lang="en-US" sz="1200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Neurology</a:t>
            </a:r>
            <a:r>
              <a:rPr lang="en-US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BlinkMacSystemFont"/>
              </a:rPr>
              <a:t> vol. 57,10 (2001): 1931-2. doi:10.1212/wnl.57.10.1931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32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7915C-4E0E-90AA-8C2C-0A4B12B3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the dataset: MIMIC - IV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5F62C-F3ED-AE4F-C408-C46B0344F512}"/>
              </a:ext>
            </a:extLst>
          </p:cNvPr>
          <p:cNvSpPr txBox="1"/>
          <p:nvPr/>
        </p:nvSpPr>
        <p:spPr>
          <a:xfrm>
            <a:off x="502918" y="2518294"/>
            <a:ext cx="11408996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MIMIC-IV database is a large critical care database, containing health data from over 40,000 patients treated at the Beth Israel Deaconess Medical Center between 2001 and 2012. It includes a total of 299,712 patients and 431,231 admissions.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Hospital Module: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study, we focused on the hospital module, which contains data derived from the hospital-wide Electronic Health Record (EHR) system. This module includes both inpatient data and some outpatient data.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Inclusion Criteria: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7A4AD-C30D-A41E-BF21-271DDB9D6AEF}"/>
              </a:ext>
            </a:extLst>
          </p:cNvPr>
          <p:cNvSpPr/>
          <p:nvPr/>
        </p:nvSpPr>
        <p:spPr>
          <a:xfrm>
            <a:off x="658529" y="5482391"/>
            <a:ext cx="1761477" cy="8952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Total Patients: 299,712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A423-194F-DC1F-C285-59DE15B99F68}"/>
              </a:ext>
            </a:extLst>
          </p:cNvPr>
          <p:cNvSpPr/>
          <p:nvPr/>
        </p:nvSpPr>
        <p:spPr>
          <a:xfrm>
            <a:off x="2936048" y="5494273"/>
            <a:ext cx="1894675" cy="8952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Hosp module patients: </a:t>
            </a:r>
          </a:p>
          <a:p>
            <a:pPr algn="ctr"/>
            <a:r>
              <a:rPr lang="en-US" sz="1400" b="1">
                <a:solidFill>
                  <a:schemeClr val="tx2"/>
                </a:solidFill>
              </a:rPr>
              <a:t>225, 991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F457A-52FE-7155-5F09-52E71541E967}"/>
              </a:ext>
            </a:extLst>
          </p:cNvPr>
          <p:cNvSpPr/>
          <p:nvPr/>
        </p:nvSpPr>
        <p:spPr>
          <a:xfrm>
            <a:off x="5262156" y="5514551"/>
            <a:ext cx="1801492" cy="87498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Patients with hyponatremia: 21,000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3C933-0C64-DCDC-A3D4-0F4F9553C789}"/>
              </a:ext>
            </a:extLst>
          </p:cNvPr>
          <p:cNvSpPr/>
          <p:nvPr/>
        </p:nvSpPr>
        <p:spPr>
          <a:xfrm>
            <a:off x="7534680" y="5514552"/>
            <a:ext cx="1801492" cy="87498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Patients with severe hyponatremia: 2,400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19CA5-9B35-D37F-32C4-F273C3EFD106}"/>
              </a:ext>
            </a:extLst>
          </p:cNvPr>
          <p:cNvSpPr/>
          <p:nvPr/>
        </p:nvSpPr>
        <p:spPr>
          <a:xfrm>
            <a:off x="9887591" y="5504411"/>
            <a:ext cx="1801491" cy="8952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Patients with 50+ data points: 213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361004-8BD3-ABCA-81F2-9CF21428FEA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420006" y="5930023"/>
            <a:ext cx="516042" cy="1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6A15DD-9C83-8C3C-8A44-E610F8D8258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30723" y="5941905"/>
            <a:ext cx="431433" cy="10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E154E-9F84-93A7-3806-BA481E55A76F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063648" y="5952044"/>
            <a:ext cx="4710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CF0FB-505B-CA19-12C3-3B888378A5B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9336172" y="5952043"/>
            <a:ext cx="551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181AE0-F7C4-CB15-7B79-53FA91B8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0" y="139726"/>
            <a:ext cx="11319899" cy="675805"/>
          </a:xfrm>
        </p:spPr>
        <p:txBody>
          <a:bodyPr anchor="b">
            <a:normAutofit/>
          </a:bodyPr>
          <a:lstStyle/>
          <a:p>
            <a:r>
              <a:rPr lang="en-US" sz="3600" dirty="0"/>
              <a:t>Clinician-Suggested Data for Hyponatremia Management</a:t>
            </a:r>
          </a:p>
        </p:txBody>
      </p:sp>
      <p:pic>
        <p:nvPicPr>
          <p:cNvPr id="5" name="Graphic 4" descr="Kidney">
            <a:extLst>
              <a:ext uri="{FF2B5EF4-FFF2-40B4-BE49-F238E27FC236}">
                <a16:creationId xmlns:a16="http://schemas.microsoft.com/office/drawing/2014/main" id="{84938827-6D7A-4950-A0F4-C810FC9A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641" y="2113005"/>
            <a:ext cx="3118240" cy="31182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041F75A-42F2-65E6-CDA7-C5306A7FF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4880" y="955257"/>
            <a:ext cx="7437118" cy="51826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Current Serum Sodium: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Last serum sodium level used to decide the initiation of 3% saline treatment.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Desired Serum Sodium in 24-48 Hours: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 increase of 6-8 mEq/L per day until serum sodium is above 130 mEq/L.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Urine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Osmolarity: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Helps assess the concentration of urine.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Sodium and Potassium Levels: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Indicative of renal sodium handling and electrolyte balance.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Volume: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Provides insights into fluid balance and renal function.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Demographic and Physical Data: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Age, gender, and weight of the patient.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Saline Administration: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Amount of 3% saline or total sodium added as recommended by the treatment model.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Characteristics and Underlying Etiology: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Identifiable characteristics and conditions such as: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"Beer drinker’s potomania"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Hydrochlorothiazide use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Liver cirrhosis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Congestive Heart Failure (CHF)</a:t>
            </a:r>
          </a:p>
          <a:p>
            <a:pPr lvl="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Symptoms like poor oral intake, nausea, and vomiting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Current Total Daily Fluid Intake: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fluids consumed daily, critical for managing fluid restriction and therapy adjustment.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F4D3-0A52-D1A2-793C-BABDEFEC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Filtering and Imputation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BDF9E-2785-FB0E-54D0-20A061116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Filtering: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Filtered MIMIC-IV tables to include only patients with severe hyponatremia (serum sodium &lt;120 mEq/L).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Removed predictors with more than 90% missing values such as urine volume, urine osmolality, urine sodium, urine potassium, etc.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Categorical Variable Encoding: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Encoded categorical variables into numerical representations.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Aggregation of Patient Data: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Aggregated relevant patient information, including height, weight, gender, age, and BMI.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184DA-3491-EE54-5C9B-BA3A5883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Handling missing values in 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656E2-2850-1280-A198-3EE149C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Forward Fill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ffill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 used for temporal variables to carry forward the last valid observation.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for temporal variables like Sodium, Potassium, Chloride, Creatinine, Urea Nitrogen, Bicarbonate, Anion Gap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Removed variables with more than 90% zero values.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regressor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predict missing lab event measurements and prescription dosages.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Training Data: Used rows without missing values.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Prediction Data: Used rows with missing values.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Training: Trained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regressor to predict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7704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7915C-4E0E-90AA-8C2C-0A4B12B3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Homogenization for Time Series Analysis</a:t>
            </a:r>
          </a:p>
        </p:txBody>
      </p:sp>
      <p:sp>
        <p:nvSpPr>
          <p:cNvPr id="4" name="AutoShape 2" descr="Uploaded image">
            <a:extLst>
              <a:ext uri="{FF2B5EF4-FFF2-40B4-BE49-F238E27FC236}">
                <a16:creationId xmlns:a16="http://schemas.microsoft.com/office/drawing/2014/main" id="{872A01C4-BF06-EE1B-F335-39DBFD398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31870" cy="35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1D6C-2E2C-0B55-260D-B2147F4C4011}"/>
              </a:ext>
            </a:extLst>
          </p:cNvPr>
          <p:cNvSpPr>
            <a:spLocks/>
          </p:cNvSpPr>
          <p:nvPr/>
        </p:nvSpPr>
        <p:spPr>
          <a:xfrm>
            <a:off x="617220" y="2363566"/>
            <a:ext cx="11384279" cy="63336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7" name="Picture 6" descr="A screenshot of a chart&#10;&#10;Description automatically generated">
            <a:extLst>
              <a:ext uri="{FF2B5EF4-FFF2-40B4-BE49-F238E27FC236}">
                <a16:creationId xmlns:a16="http://schemas.microsoft.com/office/drawing/2014/main" id="{0C4DDFDA-4968-93EB-AB74-649738EE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0" y="4338961"/>
            <a:ext cx="4814222" cy="2170173"/>
          </a:xfrm>
          <a:prstGeom prst="rect">
            <a:avLst/>
          </a:prstGeom>
          <a:ln w="22225">
            <a:solidFill>
              <a:schemeClr val="accent1">
                <a:alpha val="9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5030F4-017B-0DEA-2AC2-6B5B9936AA49}"/>
              </a:ext>
            </a:extLst>
          </p:cNvPr>
          <p:cNvSpPr txBox="1"/>
          <p:nvPr/>
        </p:nvSpPr>
        <p:spPr>
          <a:xfrm>
            <a:off x="426719" y="2528675"/>
            <a:ext cx="1138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" indent="-200025" defTabSz="64008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eparate Data Streams: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such as medication administrations and lab results are often recorded in separate tables and entries, even when they occur close together or simultaneously.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0025" indent="-200025" defTabSz="640080"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Merging Data: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were merged based on common identifiers such as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hadm_id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charttime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00025" indent="-200025" defTabSz="640080"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Homogenization Process: Each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patient's records are aligned by the exact time of a significant medical event, such as sodium measurement in this case. 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2B8AF1-42BE-1137-E5BB-24335F861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72"/>
          <a:stretch/>
        </p:blipFill>
        <p:spPr>
          <a:xfrm>
            <a:off x="6281144" y="4338961"/>
            <a:ext cx="5506995" cy="2170173"/>
          </a:xfrm>
          <a:prstGeom prst="rect">
            <a:avLst/>
          </a:prstGeom>
          <a:ln w="19050">
            <a:solidFill>
              <a:schemeClr val="accent1">
                <a:alpha val="92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82DDA64-530C-735C-FF70-1AF4EADD914F}"/>
              </a:ext>
            </a:extLst>
          </p:cNvPr>
          <p:cNvSpPr/>
          <p:nvPr/>
        </p:nvSpPr>
        <p:spPr>
          <a:xfrm>
            <a:off x="5313405" y="5301049"/>
            <a:ext cx="967738" cy="358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1a522c-fa0c-449f-a330-3a9c534bde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D77564B98E6E4B91B828FBDBA0F386" ma:contentTypeVersion="12" ma:contentTypeDescription="Create a new document." ma:contentTypeScope="" ma:versionID="b9ed16537c043a54dde393cdcdbda6b1">
  <xsd:schema xmlns:xsd="http://www.w3.org/2001/XMLSchema" xmlns:xs="http://www.w3.org/2001/XMLSchema" xmlns:p="http://schemas.microsoft.com/office/2006/metadata/properties" xmlns:ns3="6c1a522c-fa0c-449f-a330-3a9c534bde96" xmlns:ns4="9d3849f1-7781-4641-8ae6-818c91349634" targetNamespace="http://schemas.microsoft.com/office/2006/metadata/properties" ma:root="true" ma:fieldsID="84db58d8735a294d76335fd1018f71d7" ns3:_="" ns4:_="">
    <xsd:import namespace="6c1a522c-fa0c-449f-a330-3a9c534bde96"/>
    <xsd:import namespace="9d3849f1-7781-4641-8ae6-818c913496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a522c-fa0c-449f-a330-3a9c534bd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849f1-7781-4641-8ae6-818c9134963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06AFD6-1606-4233-92C6-A25F43B5B3CB}">
  <ds:schemaRefs>
    <ds:schemaRef ds:uri="6c1a522c-fa0c-449f-a330-3a9c534bde96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9d3849f1-7781-4641-8ae6-818c9134963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70E5EC-BD7A-4596-9CEC-0FADD78917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1a522c-fa0c-449f-a330-3a9c534bde96"/>
    <ds:schemaRef ds:uri="9d3849f1-7781-4641-8ae6-818c913496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3776F-28E0-4335-809F-2E521C1A15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3347</Words>
  <Application>Microsoft Office PowerPoint</Application>
  <PresentationFormat>Widescreen</PresentationFormat>
  <Paragraphs>328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BlinkMacSystemFont</vt:lpstr>
      <vt:lpstr>Calibri</vt:lpstr>
      <vt:lpstr>Cambria Math</vt:lpstr>
      <vt:lpstr>Wingdings</vt:lpstr>
      <vt:lpstr>Office Theme</vt:lpstr>
      <vt:lpstr>ML-Based Sodium Prediction for Hyponatremia</vt:lpstr>
      <vt:lpstr>Hyponatremia and Its Treatment Challenges </vt:lpstr>
      <vt:lpstr>Difficulty in determining the appropriate saline dosage </vt:lpstr>
      <vt:lpstr>Study Objective </vt:lpstr>
      <vt:lpstr>About the dataset: MIMIC - IV</vt:lpstr>
      <vt:lpstr>Clinician-Suggested Data for Hyponatremia Management</vt:lpstr>
      <vt:lpstr>Data Filtering and Imputation</vt:lpstr>
      <vt:lpstr>Handling missing values in data preprocessing</vt:lpstr>
      <vt:lpstr>Data Homogenization for Time Series Analysis</vt:lpstr>
      <vt:lpstr>Data Preparation for Time Series Analysis</vt:lpstr>
      <vt:lpstr>Predictors</vt:lpstr>
      <vt:lpstr>Predictors</vt:lpstr>
      <vt:lpstr>Model Development and Optimization</vt:lpstr>
      <vt:lpstr>Evaluating Model Performance: Error Metrics</vt:lpstr>
      <vt:lpstr>Catboost Model Performance</vt:lpstr>
      <vt:lpstr>Key Feature Importances from CatBoost Model</vt:lpstr>
      <vt:lpstr>Prediction Delay in Sodium Levels</vt:lpstr>
      <vt:lpstr>Model works the best within 10 hours</vt:lpstr>
      <vt:lpstr>Investigating Potential Data Artifacts in Sodium Level Measurements</vt:lpstr>
      <vt:lpstr>Distribution of No Change Counts in Serum Sodium</vt:lpstr>
      <vt:lpstr>Distribution of No Change Counts in Serum Sodium Levels with GMM Clusters</vt:lpstr>
      <vt:lpstr>Sodium Correction Rates</vt:lpstr>
      <vt:lpstr>Distribution of Sodium Correction at 24 Hours</vt:lpstr>
      <vt:lpstr>Analysis of Sodium Correction Rates in Patients (4 to 12 mEq/L)</vt:lpstr>
      <vt:lpstr>Consistent undercorrection hints at possible data integrity issues in Component 1</vt:lpstr>
      <vt:lpstr>Component-wise Analysis of Sodium Correction Rate vs. First 0.9% Sodium Chloride</vt:lpstr>
      <vt:lpstr>Component-wise Performance of CatBoost Model</vt:lpstr>
      <vt:lpstr>Caveats of the Dataset</vt:lpstr>
      <vt:lpstr>Conclusion</vt:lpstr>
      <vt:lpstr>Potential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Diyali Goswami</dc:creator>
  <cp:lastModifiedBy>Diyali Goswami</cp:lastModifiedBy>
  <cp:revision>2</cp:revision>
  <dcterms:created xsi:type="dcterms:W3CDTF">2024-07-11T14:44:23Z</dcterms:created>
  <dcterms:modified xsi:type="dcterms:W3CDTF">2024-07-29T14:49:29Z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0x0101008DD77564B98E6E4B91B828FBDBA0F386</vt:lpwstr>
  </property>
</Properties>
</file>