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2" r:id="rId5"/>
    <p:sldId id="263" r:id="rId6"/>
    <p:sldId id="264" r:id="rId7"/>
    <p:sldId id="265" r:id="rId8"/>
    <p:sldId id="266" r:id="rId9"/>
    <p:sldId id="267" r:id="rId10"/>
    <p:sldId id="26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4DBDEE-D498-454F-8370-BA3F2A8FF5FD}" type="slidenum">
              <a:rPr lang="en-US" smtClean="0"/>
              <a:pPr/>
              <a:t>5</a:t>
            </a:fld>
            <a:endParaRPr lang="en-US"/>
          </a:p>
        </p:txBody>
      </p:sp>
    </p:spTree>
    <p:extLst>
      <p:ext uri="{BB962C8B-B14F-4D97-AF65-F5344CB8AC3E}">
        <p14:creationId xmlns:p14="http://schemas.microsoft.com/office/powerpoint/2010/main" val="302025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4/30/2023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4/30/2023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4/30/2023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4/30/2023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4/30/2023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4/30/2023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4/30/2023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4/30/2023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4/30/2023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4/30/2023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4/30/2023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4/30/2023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neighbors.html#regression" TargetMode="External"/><Relationship Id="rId2" Type="http://schemas.openxmlformats.org/officeDocument/2006/relationships/hyperlink" Target="https://www.researchgate.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smtClean="0">
                <a:solidFill>
                  <a:schemeClr val="accent1"/>
                </a:solidFill>
                <a:latin typeface="Arial" panose="020B0604020202020204" pitchFamily="34" charset="0"/>
                <a:cs typeface="Arial" panose="020B0604020202020204" pitchFamily="34" charset="0"/>
              </a:rPr>
              <a:t>INDIAN FOOD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678902" y="3190673"/>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lgn="just">
              <a:buAutoNum type="arabicPeriod"/>
            </a:pPr>
            <a:r>
              <a:rPr lang="en-US" sz="2000" b="1" dirty="0" smtClean="0">
                <a:solidFill>
                  <a:schemeClr val="accent1">
                    <a:lumMod val="75000"/>
                  </a:schemeClr>
                </a:solidFill>
                <a:latin typeface="Arial" pitchFamily="34" charset="0"/>
                <a:cs typeface="Arial" pitchFamily="34" charset="0"/>
              </a:rPr>
              <a:t>SHAFREEN BANU.P  </a:t>
            </a:r>
            <a:r>
              <a:rPr lang="en-US" sz="2000" b="1" dirty="0">
                <a:solidFill>
                  <a:schemeClr val="accent1">
                    <a:lumMod val="75000"/>
                  </a:schemeClr>
                </a:solidFill>
                <a:latin typeface="Arial" pitchFamily="34" charset="0"/>
                <a:cs typeface="Arial" pitchFamily="34" charset="0"/>
              </a:rPr>
              <a:t>– B.SC., COMPUTER SCIENCE</a:t>
            </a:r>
            <a:endParaRPr lang="en-US" sz="2000" b="1" dirty="0">
              <a:solidFill>
                <a:schemeClr val="accent1">
                  <a:lumMod val="75000"/>
                </a:schemeClr>
              </a:solidFill>
              <a:latin typeface="Arial" pitchFamily="34" charset="0"/>
              <a:cs typeface="Arial" pitchFamily="34" charset="0"/>
            </a:endParaRPr>
          </a:p>
          <a:p>
            <a:pPr algn="just"/>
            <a:r>
              <a:rPr lang="en-US" sz="2000" b="1" dirty="0">
                <a:solidFill>
                  <a:schemeClr val="accent1">
                    <a:lumMod val="75000"/>
                  </a:schemeClr>
                </a:solidFill>
                <a:latin typeface="Arial" pitchFamily="34" charset="0"/>
                <a:cs typeface="Arial" pitchFamily="34" charset="0"/>
              </a:rPr>
              <a:t>2. </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DIYANA RISHMI.M   </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 B.SC., COMPUTER SCIENCE</a:t>
            </a:r>
            <a:endParaRPr lang="en-US" sz="2000" b="1" dirty="0">
              <a:solidFill>
                <a:schemeClr val="accent1">
                  <a:lumMod val="75000"/>
                </a:schemeClr>
              </a:solidFill>
              <a:latin typeface="Arial" pitchFamily="34" charset="0"/>
              <a:cs typeface="Arial" pitchFamily="34" charset="0"/>
            </a:endParaRPr>
          </a:p>
          <a:p>
            <a:pPr algn="just"/>
            <a:r>
              <a:rPr lang="en-US" sz="2000" b="1" dirty="0">
                <a:solidFill>
                  <a:schemeClr val="accent1">
                    <a:lumMod val="75000"/>
                  </a:schemeClr>
                </a:solidFill>
                <a:latin typeface="Arial" pitchFamily="34" charset="0"/>
                <a:cs typeface="Arial" pitchFamily="34" charset="0"/>
              </a:rPr>
              <a:t>3</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PAVITHRA.K             </a:t>
            </a:r>
            <a:r>
              <a:rPr lang="en-US" sz="2000" b="1" dirty="0" smtClean="0">
                <a:solidFill>
                  <a:schemeClr val="accent1">
                    <a:lumMod val="75000"/>
                  </a:schemeClr>
                </a:solidFill>
                <a:latin typeface="Arial" pitchFamily="34" charset="0"/>
                <a:cs typeface="Arial" pitchFamily="34" charset="0"/>
              </a:rPr>
              <a:t>  – </a:t>
            </a:r>
            <a:r>
              <a:rPr lang="en-US" sz="2000" b="1" dirty="0">
                <a:solidFill>
                  <a:schemeClr val="accent1">
                    <a:lumMod val="75000"/>
                  </a:schemeClr>
                </a:solidFill>
                <a:latin typeface="Arial" pitchFamily="34" charset="0"/>
                <a:cs typeface="Arial" pitchFamily="34" charset="0"/>
              </a:rPr>
              <a:t>B.SC., COMPUTER SCIENCE</a:t>
            </a:r>
            <a:endParaRPr lang="en-US" sz="2000" b="1" dirty="0">
              <a:solidFill>
                <a:schemeClr val="accent1">
                  <a:lumMod val="75000"/>
                </a:schemeClr>
              </a:solidFill>
              <a:latin typeface="Arial" pitchFamily="34" charset="0"/>
              <a:cs typeface="Arial" pitchFamily="34" charset="0"/>
            </a:endParaRPr>
          </a:p>
          <a:p>
            <a:pPr algn="just"/>
            <a:r>
              <a:rPr lang="en-US" sz="2000" b="1" dirty="0">
                <a:solidFill>
                  <a:schemeClr val="accent1">
                    <a:lumMod val="75000"/>
                  </a:schemeClr>
                </a:solidFill>
                <a:latin typeface="Arial" pitchFamily="34" charset="0"/>
                <a:cs typeface="Arial" pitchFamily="34" charset="0"/>
              </a:rPr>
              <a:t>4</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JARIYA BEGUM.K    </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 B.SC., COMPUTER SCIENCE</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6137"/>
            <a:ext cx="10740570" cy="979488"/>
          </a:xfrm>
        </p:spPr>
        <p:txBody>
          <a:bodyPr>
            <a:normAutofit fontScale="90000"/>
          </a:bodyPr>
          <a:lstStyle/>
          <a:p>
            <a:r>
              <a:rPr lang="en-IN" dirty="0" smtClean="0"/>
              <a:t>                                         </a:t>
            </a:r>
            <a:r>
              <a:rPr lang="en-US" b="1" dirty="0">
                <a:solidFill>
                  <a:schemeClr val="accent1"/>
                </a:solidFill>
                <a:latin typeface="Arial"/>
                <a:ea typeface="+mj-lt"/>
                <a:cs typeface="Arial"/>
              </a:rPr>
              <a:t>Future Scope</a:t>
            </a:r>
            <a:r>
              <a:rPr lang="en-US" dirty="0"/>
              <a:t/>
            </a:r>
            <a:br>
              <a:rPr lang="en-US" dirty="0"/>
            </a:br>
            <a:endParaRPr lang="en-IN" dirty="0"/>
          </a:p>
        </p:txBody>
      </p:sp>
      <p:sp>
        <p:nvSpPr>
          <p:cNvPr id="3" name="Content Placeholder 2"/>
          <p:cNvSpPr>
            <a:spLocks noGrp="1"/>
          </p:cNvSpPr>
          <p:nvPr>
            <p:ph idx="1"/>
          </p:nvPr>
        </p:nvSpPr>
        <p:spPr>
          <a:xfrm>
            <a:off x="812800" y="1724025"/>
            <a:ext cx="11049000" cy="4441031"/>
          </a:xfrm>
        </p:spPr>
        <p:txBody>
          <a:bodyPr anchor="ctr">
            <a:normAutofit/>
          </a:bodyPr>
          <a:lstStyle/>
          <a:p>
            <a:pPr algn="just"/>
            <a:r>
              <a:rPr lang="en-US" sz="2400" dirty="0" smtClean="0">
                <a:latin typeface="Arial" panose="020B0604020202020204" pitchFamily="34" charset="0"/>
                <a:cs typeface="Arial" panose="020B0604020202020204" pitchFamily="34" charset="0"/>
              </a:rPr>
              <a:t>The experimental  </a:t>
            </a:r>
            <a:r>
              <a:rPr lang="en-US" sz="2400" dirty="0">
                <a:latin typeface="Arial" panose="020B0604020202020204" pitchFamily="34" charset="0"/>
                <a:cs typeface="Arial" panose="020B0604020202020204" pitchFamily="34" charset="0"/>
              </a:rPr>
              <a:t>results  are compared by the  most  popular  machine  learning model  for  classification  and  prediction  of  Indian food. All  models have  their own advantages and limitations, but the toughest work is to choose the best  model.  From  these </a:t>
            </a:r>
            <a:r>
              <a:rPr lang="en-US" sz="2400" dirty="0" err="1" smtClean="0">
                <a:latin typeface="Arial" panose="020B0604020202020204" pitchFamily="34" charset="0"/>
                <a:cs typeface="Arial" panose="020B0604020202020204" pitchFamily="34" charset="0"/>
              </a:rPr>
              <a:t>observations,it</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concluded  that </a:t>
            </a:r>
            <a:r>
              <a:rPr lang="en-US" sz="2400" dirty="0" smtClean="0">
                <a:latin typeface="Arial" panose="020B0604020202020204" pitchFamily="34" charset="0"/>
                <a:cs typeface="Arial" panose="020B0604020202020204" pitchFamily="34" charset="0"/>
              </a:rPr>
              <a:t>works  </a:t>
            </a:r>
            <a:r>
              <a:rPr lang="en-US" sz="2400" dirty="0">
                <a:latin typeface="Arial" panose="020B0604020202020204" pitchFamily="34" charset="0"/>
                <a:cs typeface="Arial" panose="020B0604020202020204" pitchFamily="34" charset="0"/>
              </a:rPr>
              <a:t>well  to predict  and  classify  the  Indian  </a:t>
            </a:r>
            <a:r>
              <a:rPr lang="en-US" sz="2400" dirty="0" smtClean="0">
                <a:latin typeface="Arial" panose="020B0604020202020204" pitchFamily="34" charset="0"/>
                <a:cs typeface="Arial" panose="020B0604020202020204" pitchFamily="34" charset="0"/>
              </a:rPr>
              <a:t>food.</a:t>
            </a:r>
          </a:p>
          <a:p>
            <a:pPr algn="just"/>
            <a:r>
              <a:rPr lang="en-US" sz="2400" dirty="0" smtClean="0">
                <a:latin typeface="Arial" panose="020B0604020202020204" pitchFamily="34" charset="0"/>
                <a:cs typeface="Arial" panose="020B0604020202020204" pitchFamily="34" charset="0"/>
              </a:rPr>
              <a:t>For  </a:t>
            </a:r>
            <a:r>
              <a:rPr lang="en-US" sz="2400" dirty="0">
                <a:latin typeface="Arial" panose="020B0604020202020204" pitchFamily="34" charset="0"/>
                <a:cs typeface="Arial" panose="020B0604020202020204" pitchFamily="34" charset="0"/>
              </a:rPr>
              <a:t>this  Indian  food  database may  be  classified  better  with  more  accuracy,  if any hybrid model  is  used.  Hence, in future  work a  hybrid  </a:t>
            </a:r>
            <a:r>
              <a:rPr lang="en-US" sz="2400" dirty="0" err="1">
                <a:latin typeface="Arial" panose="020B0604020202020204" pitchFamily="34" charset="0"/>
                <a:cs typeface="Arial" panose="020B0604020202020204" pitchFamily="34" charset="0"/>
              </a:rPr>
              <a:t>modelwill</a:t>
            </a:r>
            <a:r>
              <a:rPr lang="en-US" sz="2400" dirty="0">
                <a:latin typeface="Arial" panose="020B0604020202020204" pitchFamily="34" charset="0"/>
                <a:cs typeface="Arial" panose="020B0604020202020204" pitchFamily="34" charset="0"/>
              </a:rPr>
              <a:t>  develop  for  this  database  to get the higher and better </a:t>
            </a:r>
            <a:r>
              <a:rPr lang="en-US" sz="2400" dirty="0" smtClean="0">
                <a:latin typeface="Arial" panose="020B0604020202020204" pitchFamily="34" charset="0"/>
                <a:cs typeface="Arial" panose="020B0604020202020204" pitchFamily="34" charset="0"/>
              </a:rPr>
              <a:t>accuracy.</a:t>
            </a:r>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66693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168400" y="609600"/>
            <a:ext cx="9192510" cy="96103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53140" y="2274549"/>
            <a:ext cx="11195779" cy="4583451"/>
          </a:xfrm>
        </p:spPr>
        <p:txBody>
          <a:bodyPr>
            <a:normAutofit/>
          </a:bodyPr>
          <a:lstStyle/>
          <a:p>
            <a:pPr algn="just">
              <a:buFont typeface="Arial" pitchFamily="34" charset="0"/>
              <a:buChar char="•"/>
            </a:pPr>
            <a:r>
              <a:rPr lang="en-US" dirty="0" smtClean="0">
                <a:latin typeface="Arial" panose="020B0604020202020204" pitchFamily="34" charset="0"/>
                <a:cs typeface="Arial" panose="020B0604020202020204" pitchFamily="34" charset="0"/>
              </a:rPr>
              <a:t>Sweets </a:t>
            </a:r>
            <a:r>
              <a:rPr lang="en-US" dirty="0">
                <a:latin typeface="Arial" panose="020B0604020202020204" pitchFamily="34" charset="0"/>
                <a:cs typeface="Arial" panose="020B0604020202020204" pitchFamily="34" charset="0"/>
              </a:rPr>
              <a:t>are part of any Indian celebration or festivity of any kind. They are prepared in Indian households not only for special feasts and occasions, but also for simple celebrations like birthdays, anniversaries, graduations or even any other concocted reason. Sweets are symbol of good gesture in India. One can get a beautiful scene of </a:t>
            </a:r>
            <a:r>
              <a:rPr lang="en-US" dirty="0" err="1">
                <a:latin typeface="Arial" panose="020B0604020202020204" pitchFamily="34" charset="0"/>
                <a:cs typeface="Arial" panose="020B0604020202020204" pitchFamily="34" charset="0"/>
              </a:rPr>
              <a:t>colourful</a:t>
            </a:r>
            <a:r>
              <a:rPr lang="en-US" dirty="0">
                <a:latin typeface="Arial" panose="020B0604020202020204" pitchFamily="34" charset="0"/>
                <a:cs typeface="Arial" panose="020B0604020202020204" pitchFamily="34" charset="0"/>
              </a:rPr>
              <a:t> sweets in any Indian sweet shop. </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buFont typeface="Arial" pitchFamily="34" charset="0"/>
              <a:buChar char="•"/>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our project we are going to see the results with the help of linear </a:t>
            </a:r>
            <a:r>
              <a:rPr lang="en-US" dirty="0" err="1">
                <a:latin typeface="Arial" panose="020B0604020202020204" pitchFamily="34" charset="0"/>
                <a:cs typeface="Arial" panose="020B0604020202020204" pitchFamily="34" charset="0"/>
              </a:rPr>
              <a:t>regression.In</a:t>
            </a:r>
            <a:r>
              <a:rPr lang="en-US" dirty="0">
                <a:latin typeface="Arial" panose="020B0604020202020204" pitchFamily="34" charset="0"/>
                <a:cs typeface="Arial" panose="020B0604020202020204" pitchFamily="34" charset="0"/>
              </a:rPr>
              <a:t> Indian sweets project, we have x values and y </a:t>
            </a:r>
            <a:r>
              <a:rPr lang="en-US" dirty="0" err="1">
                <a:latin typeface="Arial" panose="020B0604020202020204" pitchFamily="34" charset="0"/>
                <a:cs typeface="Arial" panose="020B0604020202020204" pitchFamily="34" charset="0"/>
              </a:rPr>
              <a:t>values.If</a:t>
            </a:r>
            <a:r>
              <a:rPr lang="en-US" dirty="0">
                <a:latin typeface="Arial" panose="020B0604020202020204" pitchFamily="34" charset="0"/>
                <a:cs typeface="Arial" panose="020B0604020202020204" pitchFamily="34" charset="0"/>
              </a:rPr>
              <a:t> we give the x values of </a:t>
            </a:r>
            <a:r>
              <a:rPr lang="en-US" dirty="0" smtClean="0">
                <a:latin typeface="Arial" panose="020B0604020202020204" pitchFamily="34" charset="0"/>
                <a:cs typeface="Arial" panose="020B0604020202020204" pitchFamily="34" charset="0"/>
              </a:rPr>
              <a:t>Index, </a:t>
            </a:r>
            <a:r>
              <a:rPr lang="en-US" dirty="0" err="1" smtClean="0">
                <a:latin typeface="Arial" panose="020B0604020202020204" pitchFamily="34" charset="0"/>
                <a:cs typeface="Arial" panose="020B0604020202020204" pitchFamily="34" charset="0"/>
              </a:rPr>
              <a:t>prep_time,quality_g</a:t>
            </a:r>
            <a:r>
              <a:rPr lang="en-US" dirty="0" smtClean="0">
                <a:latin typeface="Arial" panose="020B0604020202020204" pitchFamily="34" charset="0"/>
                <a:cs typeface="Arial" panose="020B0604020202020204" pitchFamily="34" charset="0"/>
              </a:rPr>
              <a:t> and we can get the y values of </a:t>
            </a:r>
            <a:r>
              <a:rPr lang="en-US" dirty="0" err="1" smtClean="0">
                <a:latin typeface="Arial" panose="020B0604020202020204" pitchFamily="34" charset="0"/>
                <a:cs typeface="Arial" panose="020B0604020202020204" pitchFamily="34" charset="0"/>
              </a:rPr>
              <a:t>cook_time</a:t>
            </a:r>
            <a:r>
              <a:rPr lang="en-US" dirty="0" smtClean="0">
                <a:latin typeface="Arial" panose="020B0604020202020204" pitchFamily="34" charset="0"/>
                <a:cs typeface="Arial" panose="020B0604020202020204" pitchFamily="34" charset="0"/>
              </a:rPr>
              <a:t> and </a:t>
            </a:r>
            <a:r>
              <a:rPr lang="en-US" dirty="0" err="1" smtClean="0">
                <a:latin typeface="Arial" panose="020B0604020202020204" pitchFamily="34" charset="0"/>
                <a:cs typeface="Arial" panose="020B0604020202020204" pitchFamily="34" charset="0"/>
              </a:rPr>
              <a:t>rate_rs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715644" y="2630657"/>
            <a:ext cx="8937366" cy="2532185"/>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In our project we are going to see the results with the help of linear </a:t>
            </a:r>
            <a:r>
              <a:rPr lang="en-US" sz="2600" dirty="0" err="1">
                <a:latin typeface="Arial" panose="020B0604020202020204" pitchFamily="34" charset="0"/>
                <a:cs typeface="Arial" panose="020B0604020202020204" pitchFamily="34" charset="0"/>
              </a:rPr>
              <a:t>regression.In</a:t>
            </a:r>
            <a:r>
              <a:rPr lang="en-US" sz="2600" dirty="0">
                <a:latin typeface="Arial" panose="020B0604020202020204" pitchFamily="34" charset="0"/>
                <a:cs typeface="Arial" panose="020B0604020202020204" pitchFamily="34" charset="0"/>
              </a:rPr>
              <a:t> Indian sweets project, we have x values and y </a:t>
            </a:r>
            <a:r>
              <a:rPr lang="en-US" sz="2600" dirty="0" err="1" smtClean="0">
                <a:latin typeface="Arial" panose="020B0604020202020204" pitchFamily="34" charset="0"/>
                <a:cs typeface="Arial" panose="020B0604020202020204" pitchFamily="34" charset="0"/>
              </a:rPr>
              <a:t>values.If</a:t>
            </a:r>
            <a:r>
              <a:rPr lang="en-US" sz="2600" dirty="0" smtClean="0">
                <a:latin typeface="Arial" panose="020B0604020202020204" pitchFamily="34" charset="0"/>
                <a:cs typeface="Arial" panose="020B0604020202020204" pitchFamily="34" charset="0"/>
              </a:rPr>
              <a:t>  we give the </a:t>
            </a:r>
            <a:r>
              <a:rPr lang="en-US" sz="2600" smtClean="0">
                <a:latin typeface="Arial" panose="020B0604020202020204" pitchFamily="34" charset="0"/>
                <a:cs typeface="Arial" panose="020B0604020202020204" pitchFamily="34" charset="0"/>
              </a:rPr>
              <a:t>x value of </a:t>
            </a:r>
            <a:r>
              <a:rPr lang="en-US" sz="2800" dirty="0" smtClean="0">
                <a:latin typeface="Arial" panose="020B0604020202020204" pitchFamily="34" charset="0"/>
                <a:cs typeface="Arial" panose="020B0604020202020204" pitchFamily="34" charset="0"/>
              </a:rPr>
              <a:t>Index</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prep_time,quality_g</a:t>
            </a:r>
            <a:r>
              <a:rPr lang="en-US" sz="2800" dirty="0">
                <a:latin typeface="Arial" panose="020B0604020202020204" pitchFamily="34" charset="0"/>
                <a:cs typeface="Arial" panose="020B0604020202020204" pitchFamily="34" charset="0"/>
              </a:rPr>
              <a:t> and we can get the y values of </a:t>
            </a:r>
            <a:r>
              <a:rPr lang="en-US" sz="2800" dirty="0" err="1">
                <a:latin typeface="Arial" panose="020B0604020202020204" pitchFamily="34" charset="0"/>
                <a:cs typeface="Arial" panose="020B0604020202020204" pitchFamily="34" charset="0"/>
              </a:rPr>
              <a:t>cook_time</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rate_rs</a:t>
            </a:r>
            <a:r>
              <a:rPr lang="en-US" sz="2800" dirty="0">
                <a:latin typeface="Arial" panose="020B0604020202020204" pitchFamily="34" charset="0"/>
                <a:cs typeface="Arial" panose="020B0604020202020204" pitchFamily="34" charset="0"/>
              </a:rPr>
              <a:t>.</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1593416" y="2602523"/>
            <a:ext cx="9059594" cy="3263704"/>
          </a:xfrm>
        </p:spPr>
        <p:txBody>
          <a:bodyPr>
            <a:normAutofit/>
          </a:bodyPr>
          <a:lstStyle/>
          <a:p>
            <a:pPr algn="just"/>
            <a:r>
              <a:rPr lang="en-US" dirty="0">
                <a:latin typeface="Arial" panose="020B0604020202020204" pitchFamily="34" charset="0"/>
                <a:cs typeface="Arial" panose="020B0604020202020204" pitchFamily="34" charset="0"/>
              </a:rPr>
              <a:t>In this study, Indian food dataset is considered. this dataset has discussed in methodology section. The proposed methodologies are evaluated with a dataset obtained from the </a:t>
            </a:r>
            <a:r>
              <a:rPr lang="en-US" dirty="0" err="1">
                <a:latin typeface="Arial" panose="020B0604020202020204" pitchFamily="34" charset="0"/>
                <a:cs typeface="Arial" panose="020B0604020202020204" pitchFamily="34" charset="0"/>
              </a:rPr>
              <a:t>Kaggle</a:t>
            </a:r>
            <a:r>
              <a:rPr lang="en-US" dirty="0">
                <a:latin typeface="Arial" panose="020B0604020202020204" pitchFamily="34" charset="0"/>
                <a:cs typeface="Arial" panose="020B0604020202020204" pitchFamily="34" charset="0"/>
              </a:rPr>
              <a:t> online </a:t>
            </a:r>
            <a:r>
              <a:rPr lang="en-US" dirty="0" err="1">
                <a:latin typeface="Arial" panose="020B0604020202020204" pitchFamily="34" charset="0"/>
                <a:cs typeface="Arial" panose="020B0604020202020204" pitchFamily="34" charset="0"/>
              </a:rPr>
              <a:t>source.Before</a:t>
            </a:r>
            <a:r>
              <a:rPr lang="en-US" dirty="0">
                <a:latin typeface="Arial" panose="020B0604020202020204" pitchFamily="34" charset="0"/>
                <a:cs typeface="Arial" panose="020B0604020202020204" pitchFamily="34" charset="0"/>
              </a:rPr>
              <a:t> applying the machine learning model, we have </a:t>
            </a:r>
            <a:r>
              <a:rPr lang="en-US" dirty="0" err="1">
                <a:latin typeface="Arial" panose="020B0604020202020204" pitchFamily="34" charset="0"/>
                <a:cs typeface="Arial" panose="020B0604020202020204" pitchFamily="34" charset="0"/>
              </a:rPr>
              <a:t>analysed</a:t>
            </a:r>
            <a:r>
              <a:rPr lang="en-US" dirty="0">
                <a:latin typeface="Arial" panose="020B0604020202020204" pitchFamily="34" charset="0"/>
                <a:cs typeface="Arial" panose="020B0604020202020204" pitchFamily="34" charset="0"/>
              </a:rPr>
              <a:t> the Indian food dataset based on e of food and type of dishes parameters. Before this, we first found the number states for each </a:t>
            </a:r>
            <a:r>
              <a:rPr lang="en-US" dirty="0" smtClean="0">
                <a:latin typeface="Arial" panose="020B0604020202020204" pitchFamily="34" charset="0"/>
                <a:cs typeface="Arial" panose="020B0604020202020204" pitchFamily="34" charset="0"/>
              </a:rPr>
              <a:t>category of food as 2.The number of vegetarian and </a:t>
            </a:r>
            <a:r>
              <a:rPr lang="en-US" dirty="0">
                <a:latin typeface="Arial" panose="020B0604020202020204" pitchFamily="34" charset="0"/>
                <a:cs typeface="Arial" panose="020B0604020202020204" pitchFamily="34" charset="0"/>
              </a:rPr>
              <a:t>vegetarians </a:t>
            </a:r>
            <a:r>
              <a:rPr lang="en-US" dirty="0" smtClean="0">
                <a:latin typeface="Arial" panose="020B0604020202020204" pitchFamily="34" charset="0"/>
                <a:cs typeface="Arial" panose="020B0604020202020204" pitchFamily="34" charset="0"/>
              </a:rPr>
              <a:t>states.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79" t="12223" r="6153" b="5236"/>
          <a:stretch/>
        </p:blipFill>
        <p:spPr>
          <a:xfrm>
            <a:off x="365760" y="2015634"/>
            <a:ext cx="11460479" cy="4460117"/>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83771" y="2322285"/>
            <a:ext cx="10983508" cy="4153465"/>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The differential growth experience of Indian states can be explained by their initial investments in agricultural productivity growth and their subsequent focus on robust non-agricultural employment </a:t>
            </a:r>
            <a:r>
              <a:rPr lang="en-US" sz="2600" dirty="0" err="1">
                <a:latin typeface="Arial" panose="020B0604020202020204" pitchFamily="34" charset="0"/>
                <a:cs typeface="Arial" panose="020B0604020202020204" pitchFamily="34" charset="0"/>
              </a:rPr>
              <a:t>growth.Meeting</a:t>
            </a:r>
            <a:r>
              <a:rPr lang="en-US" sz="2600" dirty="0">
                <a:latin typeface="Arial" panose="020B0604020202020204" pitchFamily="34" charset="0"/>
                <a:cs typeface="Arial" panose="020B0604020202020204" pitchFamily="34" charset="0"/>
              </a:rPr>
              <a:t> the growing urban demand for food and other agricultural products and non-farm employment provides new growth opportunities for rural economies; the challenge is to ensure that it is inclusive of the </a:t>
            </a:r>
            <a:r>
              <a:rPr lang="en-US" sz="2600" dirty="0" err="1">
                <a:latin typeface="Arial" panose="020B0604020202020204" pitchFamily="34" charset="0"/>
                <a:cs typeface="Arial" panose="020B0604020202020204" pitchFamily="34" charset="0"/>
              </a:rPr>
              <a:t>poor.Diet</a:t>
            </a:r>
            <a:r>
              <a:rPr lang="en-US" sz="2600" dirty="0">
                <a:latin typeface="Arial" panose="020B0604020202020204" pitchFamily="34" charset="0"/>
                <a:cs typeface="Arial" panose="020B0604020202020204" pitchFamily="34" charset="0"/>
              </a:rPr>
              <a:t> transition and the rising demand for food diversity is not matched with a commensurate rise in the supply of non-staple foods leading to poor access to more nutritious food.</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buFont typeface="Arial" pitchFamily="34" charset="0"/>
              <a:buChar char="•"/>
            </a:pPr>
            <a:r>
              <a:rPr lang="en-US" dirty="0">
                <a:latin typeface="Arial" panose="020B0604020202020204" pitchFamily="34" charset="0"/>
                <a:cs typeface="Arial" panose="020B0604020202020204" pitchFamily="34" charset="0"/>
              </a:rPr>
              <a:t>In  this  study,  Indian  food  dataset  is  considered as  the  dataset for  all  proposed  machine  learning methodologies.  This  dataset  contains  50 numbers of records with  9  numbers  of attributes or  features.  Prediction  of  Indian  </a:t>
            </a:r>
            <a:r>
              <a:rPr lang="en-US" dirty="0" smtClean="0">
                <a:latin typeface="Arial" panose="020B0604020202020204" pitchFamily="34" charset="0"/>
                <a:cs typeface="Arial" panose="020B0604020202020204" pitchFamily="34" charset="0"/>
              </a:rPr>
              <a:t>food can </a:t>
            </a:r>
            <a:r>
              <a:rPr lang="en-US" dirty="0">
                <a:latin typeface="Arial" panose="020B0604020202020204" pitchFamily="34" charset="0"/>
                <a:cs typeface="Arial" panose="020B0604020202020204" pitchFamily="34" charset="0"/>
              </a:rPr>
              <a:t>be  made  using  parameters  like,  name, ingredients, diet (Vegetarian  or  Non vegetarian</a:t>
            </a:r>
            <a:r>
              <a:rPr lang="en-US" dirty="0" smtClean="0">
                <a:latin typeface="Arial" panose="020B0604020202020204" pitchFamily="34" charset="0"/>
                <a:cs typeface="Arial" panose="020B0604020202020204" pitchFamily="34" charset="0"/>
              </a:rPr>
              <a:t>),preparation  </a:t>
            </a:r>
            <a:r>
              <a:rPr lang="en-US" dirty="0">
                <a:latin typeface="Arial" panose="020B0604020202020204" pitchFamily="34" charset="0"/>
                <a:cs typeface="Arial" panose="020B0604020202020204" pitchFamily="34" charset="0"/>
              </a:rPr>
              <a:t>time,  cook  time,  </a:t>
            </a:r>
            <a:r>
              <a:rPr lang="en-US" dirty="0" err="1">
                <a:latin typeface="Arial" panose="020B0604020202020204" pitchFamily="34" charset="0"/>
                <a:cs typeface="Arial" panose="020B0604020202020204" pitchFamily="34" charset="0"/>
              </a:rPr>
              <a:t>flavour</a:t>
            </a:r>
            <a:r>
              <a:rPr lang="en-US" dirty="0">
                <a:latin typeface="Arial" panose="020B0604020202020204" pitchFamily="34" charset="0"/>
                <a:cs typeface="Arial" panose="020B0604020202020204" pitchFamily="34" charset="0"/>
              </a:rPr>
              <a:t>  of  food (spicy, sweet etc.), course, state, </a:t>
            </a:r>
            <a:r>
              <a:rPr lang="en-US" dirty="0" err="1">
                <a:latin typeface="Arial" panose="020B0604020202020204" pitchFamily="34" charset="0"/>
                <a:cs typeface="Arial" panose="020B0604020202020204" pitchFamily="34" charset="0"/>
              </a:rPr>
              <a:t>region,quantity</a:t>
            </a:r>
            <a:r>
              <a:rPr lang="en-US" dirty="0">
                <a:latin typeface="Arial" panose="020B0604020202020204" pitchFamily="34" charset="0"/>
                <a:cs typeface="Arial" panose="020B0604020202020204" pitchFamily="34" charset="0"/>
              </a:rPr>
              <a:t> and rate.  In  this  article,  we  have  considered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following  machine  learning  models  to  predict    the  Indian  food.  They  are  </a:t>
            </a:r>
            <a:r>
              <a:rPr lang="en-US" dirty="0" smtClean="0">
                <a:latin typeface="Arial" panose="020B0604020202020204" pitchFamily="34" charset="0"/>
                <a:cs typeface="Arial" panose="020B0604020202020204" pitchFamily="34" charset="0"/>
              </a:rPr>
              <a:t>K-Nearest  </a:t>
            </a:r>
            <a:r>
              <a:rPr lang="en-US" dirty="0" err="1">
                <a:latin typeface="Arial" panose="020B0604020202020204" pitchFamily="34" charset="0"/>
                <a:cs typeface="Arial" panose="020B0604020202020204" pitchFamily="34" charset="0"/>
              </a:rPr>
              <a:t>Neighbour</a:t>
            </a:r>
            <a:r>
              <a:rPr lang="en-US" dirty="0">
                <a:latin typeface="Arial" panose="020B0604020202020204" pitchFamily="34" charset="0"/>
                <a:cs typeface="Arial" panose="020B0604020202020204" pitchFamily="34" charset="0"/>
              </a:rPr>
              <a:t>  (KNN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Decision  </a:t>
            </a:r>
            <a:r>
              <a:rPr lang="en-US" dirty="0" smtClean="0">
                <a:latin typeface="Arial" panose="020B0604020202020204" pitchFamily="34" charset="0"/>
                <a:cs typeface="Arial" panose="020B0604020202020204" pitchFamily="34" charset="0"/>
              </a:rPr>
              <a:t>Tree, </a:t>
            </a:r>
            <a:r>
              <a:rPr lang="en-US" dirty="0">
                <a:latin typeface="Arial" panose="020B0604020202020204" pitchFamily="34" charset="0"/>
                <a:cs typeface="Arial" panose="020B0604020202020204" pitchFamily="34" charset="0"/>
              </a:rPr>
              <a:t>Random  Forest  (RF</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Support  vector  Machine  (SVM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models.  These  four  machine  learning  models   are  supervised  machine  learning  </a:t>
            </a:r>
            <a:r>
              <a:rPr lang="en-US" dirty="0" err="1" smtClean="0">
                <a:latin typeface="Arial" panose="020B0604020202020204" pitchFamily="34" charset="0"/>
                <a:cs typeface="Arial" panose="020B0604020202020204" pitchFamily="34" charset="0"/>
              </a:rPr>
              <a:t>models.We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have implemented  </a:t>
            </a:r>
            <a:r>
              <a:rPr lang="en-US" dirty="0">
                <a:latin typeface="Arial" panose="020B0604020202020204" pitchFamily="34" charset="0"/>
                <a:cs typeface="Arial" panose="020B0604020202020204" pitchFamily="34" charset="0"/>
              </a:rPr>
              <a:t>the  above  four  models    for  classification  experimentally  and  </a:t>
            </a:r>
            <a:r>
              <a:rPr lang="en-US" dirty="0" smtClean="0">
                <a:latin typeface="Arial" panose="020B0604020202020204" pitchFamily="34" charset="0"/>
                <a:cs typeface="Arial" panose="020B0604020202020204" pitchFamily="34" charset="0"/>
              </a:rPr>
              <a:t>compared with  </a:t>
            </a:r>
            <a:r>
              <a:rPr lang="en-US" dirty="0">
                <a:latin typeface="Arial" panose="020B0604020202020204" pitchFamily="34" charset="0"/>
                <a:cs typeface="Arial" panose="020B0604020202020204" pitchFamily="34" charset="0"/>
              </a:rPr>
              <a:t>each  other to find  the  highest accuracy.</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780" y="1218149"/>
            <a:ext cx="9398391" cy="607476"/>
          </a:xfrm>
        </p:spPr>
        <p:txBody>
          <a:bodyPr>
            <a:normAutofit fontScale="90000"/>
          </a:bodyPr>
          <a:lstStyle/>
          <a:p>
            <a:r>
              <a:rPr lang="en-US" b="1" dirty="0">
                <a:solidFill>
                  <a:schemeClr val="accent1"/>
                </a:solidFill>
                <a:latin typeface="Arial"/>
                <a:ea typeface="+mj-lt"/>
                <a:cs typeface="Arial"/>
              </a:rPr>
              <a:t>Reference</a:t>
            </a:r>
            <a:r>
              <a:rPr lang="en-US" dirty="0"/>
              <a:t/>
            </a:r>
            <a:br>
              <a:rPr lang="en-US" dirty="0"/>
            </a:br>
            <a:endParaRPr lang="en-IN" dirty="0"/>
          </a:p>
        </p:txBody>
      </p:sp>
      <p:sp>
        <p:nvSpPr>
          <p:cNvPr id="3" name="Content Placeholder 2"/>
          <p:cNvSpPr>
            <a:spLocks noGrp="1"/>
          </p:cNvSpPr>
          <p:nvPr>
            <p:ph idx="1"/>
          </p:nvPr>
        </p:nvSpPr>
        <p:spPr>
          <a:xfrm>
            <a:off x="1320800" y="2685143"/>
            <a:ext cx="10033000" cy="3491819"/>
          </a:xfrm>
        </p:spPr>
        <p:txBody>
          <a:bodyPr/>
          <a:lstStyle/>
          <a:p>
            <a:pPr marL="0" indent="0">
              <a:buNone/>
            </a:pPr>
            <a:r>
              <a:rPr lang="en-IN" dirty="0">
                <a:hlinkClick r:id="rId2"/>
              </a:rPr>
              <a:t>https://www.researchgate.net</a:t>
            </a:r>
            <a:r>
              <a:rPr lang="en-IN" dirty="0" smtClean="0">
                <a:hlinkClick r:id="rId2"/>
              </a:rPr>
              <a:t>/</a:t>
            </a:r>
            <a:endParaRPr lang="en-IN" dirty="0"/>
          </a:p>
          <a:p>
            <a:pPr marL="0" indent="0">
              <a:buNone/>
            </a:pPr>
            <a:endParaRPr lang="en-IN" dirty="0"/>
          </a:p>
          <a:p>
            <a:pPr marL="0" indent="0">
              <a:buNone/>
            </a:pPr>
            <a:r>
              <a:rPr lang="en-IN" dirty="0">
                <a:hlinkClick r:id="rId3"/>
              </a:rPr>
              <a:t>https://scikit-learn.org/stable/modules/neighbors.html#regression</a:t>
            </a:r>
            <a:endParaRPr lang="en-IN" dirty="0"/>
          </a:p>
          <a:p>
            <a:endParaRPr lang="en-IN"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extLst>
      <p:ext uri="{BB962C8B-B14F-4D97-AF65-F5344CB8AC3E}">
        <p14:creationId xmlns:p14="http://schemas.microsoft.com/office/powerpoint/2010/main" val="27422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735</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INDIAN FOOD</vt:lpstr>
      <vt:lpstr>OUTLINE</vt:lpstr>
      <vt:lpstr>Abstract</vt:lpstr>
      <vt:lpstr>Problem Statement</vt:lpstr>
      <vt:lpstr>Proposed Solution</vt:lpstr>
      <vt:lpstr>System Architecture</vt:lpstr>
      <vt:lpstr>System Deployment Approach</vt:lpstr>
      <vt:lpstr>Algorithm &amp; Deployment</vt:lpstr>
      <vt:lpstr>Reference </vt:lpstr>
      <vt:lpstr>                                         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PAVI</cp:lastModifiedBy>
  <cp:revision>60</cp:revision>
  <dcterms:created xsi:type="dcterms:W3CDTF">2021-04-26T07:43:48Z</dcterms:created>
  <dcterms:modified xsi:type="dcterms:W3CDTF">2023-04-30T09:10:20Z</dcterms:modified>
</cp:coreProperties>
</file>