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anrope"/>
      <p:regular r:id="rId18"/>
      <p:bold r:id="rId19"/>
    </p:embeddedFont>
    <p:embeddedFont>
      <p:font typeface="Space Grotesk Medium"/>
      <p:regular r:id="rId20"/>
      <p:bold r:id="rId21"/>
    </p:embeddedFont>
    <p:embeddedFont>
      <p:font typeface="Sora"/>
      <p:regular r:id="rId22"/>
      <p:bold r:id="rId23"/>
    </p:embeddedFont>
    <p:embeddedFont>
      <p:font typeface="DM Sans"/>
      <p:regular r:id="rId24"/>
      <p:bold r:id="rId25"/>
      <p:italic r:id="rId26"/>
      <p:boldItalic r:id="rId27"/>
    </p:embeddedFont>
    <p:embeddedFont>
      <p:font typeface="Sora Medium"/>
      <p:regular r:id="rId28"/>
      <p:bold r:id="rId29"/>
    </p:embeddedFont>
    <p:embeddedFont>
      <p:font typeface="Space Grotesk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Medium-regular.fntdata"/><Relationship Id="rId22" Type="http://schemas.openxmlformats.org/officeDocument/2006/relationships/font" Target="fonts/Sora-regular.fntdata"/><Relationship Id="rId21" Type="http://schemas.openxmlformats.org/officeDocument/2006/relationships/font" Target="fonts/SpaceGroteskMedium-bold.fntdata"/><Relationship Id="rId24" Type="http://schemas.openxmlformats.org/officeDocument/2006/relationships/font" Target="fonts/DMSans-regular.fntdata"/><Relationship Id="rId23" Type="http://schemas.openxmlformats.org/officeDocument/2006/relationships/font" Target="fonts/S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8" Type="http://schemas.openxmlformats.org/officeDocument/2006/relationships/font" Target="fonts/SoraMedium-regular.fntdata"/><Relationship Id="rId27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ra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aceGrotesk-bold.fntdata"/><Relationship Id="rId30" Type="http://schemas.openxmlformats.org/officeDocument/2006/relationships/font" Target="fonts/SpaceGrotes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anrope-bold.fntdata"/><Relationship Id="rId18" Type="http://schemas.openxmlformats.org/officeDocument/2006/relationships/font" Target="fonts/Manrop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88c1a55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88c1a55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9f8011a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9f8011a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9edfe4ca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9edfe4ca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1bf8d60a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1bf8d60a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edfe4c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9edfe4c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41e19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f41e19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9edfe4ca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9edfe4ca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9edfe4ca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9edfe4ca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9f8011a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9f8011a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9edfe4ca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9edfe4ca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9edfe4ca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9edfe4ca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219551" y="-266499"/>
            <a:ext cx="9621373" cy="5649549"/>
            <a:chOff x="-219551" y="-266499"/>
            <a:chExt cx="9621373" cy="5649549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18955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219551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860580"/>
            <a:ext cx="3888600" cy="23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220630"/>
            <a:ext cx="23598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1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70" name="Google Shape;70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284000" y="309078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1882350" y="15693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subTitle"/>
          </p:nvPr>
        </p:nvSpPr>
        <p:spPr>
          <a:xfrm>
            <a:off x="1882405" y="24411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3" type="subTitle"/>
          </p:nvPr>
        </p:nvSpPr>
        <p:spPr>
          <a:xfrm>
            <a:off x="1882350" y="33129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4" type="subTitle"/>
          </p:nvPr>
        </p:nvSpPr>
        <p:spPr>
          <a:xfrm>
            <a:off x="1882405" y="41847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5" type="title"/>
          </p:nvPr>
        </p:nvSpPr>
        <p:spPr>
          <a:xfrm>
            <a:off x="872388" y="1344775"/>
            <a:ext cx="954600" cy="51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6" type="title"/>
          </p:nvPr>
        </p:nvSpPr>
        <p:spPr>
          <a:xfrm>
            <a:off x="872388" y="3088391"/>
            <a:ext cx="954600" cy="51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7" type="title"/>
          </p:nvPr>
        </p:nvSpPr>
        <p:spPr>
          <a:xfrm>
            <a:off x="872412" y="2216583"/>
            <a:ext cx="954600" cy="51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8" type="title"/>
          </p:nvPr>
        </p:nvSpPr>
        <p:spPr>
          <a:xfrm>
            <a:off x="872412" y="3960199"/>
            <a:ext cx="954600" cy="51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9" type="subTitle"/>
          </p:nvPr>
        </p:nvSpPr>
        <p:spPr>
          <a:xfrm>
            <a:off x="1882350" y="1340350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accent4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3" type="subTitle"/>
          </p:nvPr>
        </p:nvSpPr>
        <p:spPr>
          <a:xfrm>
            <a:off x="1882384" y="2212134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accent4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4" type="subTitle"/>
          </p:nvPr>
        </p:nvSpPr>
        <p:spPr>
          <a:xfrm>
            <a:off x="1882350" y="3083917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accent4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5" type="subTitle"/>
          </p:nvPr>
        </p:nvSpPr>
        <p:spPr>
          <a:xfrm>
            <a:off x="1882384" y="3955701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accent4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91" name="Google Shape;9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Google Shape;96;p14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97" name="Google Shape;9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5"/>
          <p:cNvGrpSpPr/>
          <p:nvPr/>
        </p:nvGrpSpPr>
        <p:grpSpPr>
          <a:xfrm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02" name="Google Shape;10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0000" y="1215750"/>
            <a:ext cx="77040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6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09" name="Google Shape;1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482797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subTitle"/>
          </p:nvPr>
        </p:nvSpPr>
        <p:spPr>
          <a:xfrm>
            <a:off x="72000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7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117" name="Google Shape;11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0000" y="1777875"/>
            <a:ext cx="43485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7"/>
          <p:cNvSpPr txBox="1"/>
          <p:nvPr>
            <p:ph idx="2" type="subTitle"/>
          </p:nvPr>
        </p:nvSpPr>
        <p:spPr>
          <a:xfrm>
            <a:off x="720000" y="3450675"/>
            <a:ext cx="43485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7"/>
          <p:cNvSpPr txBox="1"/>
          <p:nvPr>
            <p:ph idx="3" type="subTitle"/>
          </p:nvPr>
        </p:nvSpPr>
        <p:spPr>
          <a:xfrm>
            <a:off x="720000" y="1404975"/>
            <a:ext cx="43485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4" type="subTitle"/>
          </p:nvPr>
        </p:nvSpPr>
        <p:spPr>
          <a:xfrm>
            <a:off x="720000" y="3080775"/>
            <a:ext cx="43485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8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937700" y="3244150"/>
            <a:ext cx="21753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3484422" y="3244150"/>
            <a:ext cx="21753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6031150" y="3244150"/>
            <a:ext cx="21753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4" type="subTitle"/>
          </p:nvPr>
        </p:nvSpPr>
        <p:spPr>
          <a:xfrm>
            <a:off x="937700" y="29336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5" type="subTitle"/>
          </p:nvPr>
        </p:nvSpPr>
        <p:spPr>
          <a:xfrm>
            <a:off x="3484422" y="29336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6" type="subTitle"/>
          </p:nvPr>
        </p:nvSpPr>
        <p:spPr>
          <a:xfrm>
            <a:off x="6031150" y="29336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9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39" name="Google Shape;13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subTitle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subTitle"/>
          </p:nvPr>
        </p:nvSpPr>
        <p:spPr>
          <a:xfrm>
            <a:off x="974900" y="3959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4" type="subTitle"/>
          </p:nvPr>
        </p:nvSpPr>
        <p:spPr>
          <a:xfrm>
            <a:off x="3578947" y="3959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5" type="subTitle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6" type="subTitle"/>
          </p:nvPr>
        </p:nvSpPr>
        <p:spPr>
          <a:xfrm>
            <a:off x="6183000" y="3959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7" type="subTitle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8" type="subTitle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9" type="subTitle"/>
          </p:nvPr>
        </p:nvSpPr>
        <p:spPr>
          <a:xfrm>
            <a:off x="974900" y="3750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3" type="subTitle"/>
          </p:nvPr>
        </p:nvSpPr>
        <p:spPr>
          <a:xfrm>
            <a:off x="3578947" y="3750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4" type="subTitle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5" type="subTitle"/>
          </p:nvPr>
        </p:nvSpPr>
        <p:spPr>
          <a:xfrm>
            <a:off x="6183000" y="3750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0"/>
          <p:cNvGrpSpPr/>
          <p:nvPr/>
        </p:nvGrpSpPr>
        <p:grpSpPr>
          <a:xfrm>
            <a:off x="-258640" y="-266499"/>
            <a:ext cx="9621373" cy="5649549"/>
            <a:chOff x="-258640" y="-266499"/>
            <a:chExt cx="9621373" cy="5649549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5864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41383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20"/>
          <p:cNvSpPr txBox="1"/>
          <p:nvPr>
            <p:ph type="title"/>
          </p:nvPr>
        </p:nvSpPr>
        <p:spPr>
          <a:xfrm>
            <a:off x="4784575" y="630488"/>
            <a:ext cx="3646200" cy="8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4784575" y="1426819"/>
            <a:ext cx="36462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/>
        </p:nvSpPr>
        <p:spPr>
          <a:xfrm>
            <a:off x="4784575" y="3479681"/>
            <a:ext cx="3646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</a:t>
            </a: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b="1" sz="1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 flipH="1">
            <a:off x="3355583" y="21508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 flipH="1">
            <a:off x="6720683" y="867500"/>
            <a:ext cx="1702500" cy="10467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 flipH="1">
            <a:off x="5862375" y="3082900"/>
            <a:ext cx="25608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>
            <a:off x="-258640" y="-266499"/>
            <a:ext cx="9621373" cy="5649549"/>
            <a:chOff x="-258640" y="-266499"/>
            <a:chExt cx="9621373" cy="5649549"/>
          </a:xfrm>
        </p:grpSpPr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5864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41383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1"/>
          <p:cNvGrpSpPr/>
          <p:nvPr/>
        </p:nvGrpSpPr>
        <p:grpSpPr>
          <a:xfrm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165" name="Google Shape;16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2"/>
          <p:cNvGrpSpPr/>
          <p:nvPr/>
        </p:nvGrpSpPr>
        <p:grpSpPr>
          <a:xfrm>
            <a:off x="-219551" y="-266499"/>
            <a:ext cx="9621373" cy="5649549"/>
            <a:chOff x="-219551" y="-266499"/>
            <a:chExt cx="9621373" cy="5649549"/>
          </a:xfrm>
        </p:grpSpPr>
        <p:pic>
          <p:nvPicPr>
            <p:cNvPr id="170" name="Google Shape;17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18955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219551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4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26" name="Google Shape;2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215750"/>
            <a:ext cx="77040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5"/>
          <p:cNvGrpSpPr/>
          <p:nvPr/>
        </p:nvGrpSpPr>
        <p:grpSpPr>
          <a:xfrm flipH="1"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040048" y="2447425"/>
            <a:ext cx="2850900" cy="1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1253050" y="2447425"/>
            <a:ext cx="2850900" cy="1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5040051" y="2052625"/>
            <a:ext cx="28509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1253050" y="2052625"/>
            <a:ext cx="28509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"/>
          <p:cNvGrpSpPr/>
          <p:nvPr/>
        </p:nvGrpSpPr>
        <p:grpSpPr>
          <a:xfrm>
            <a:off x="-199351" y="-426425"/>
            <a:ext cx="9599526" cy="5818700"/>
            <a:chOff x="-199351" y="-426425"/>
            <a:chExt cx="9599526" cy="5818700"/>
          </a:xfrm>
        </p:grpSpPr>
        <p:pic>
          <p:nvPicPr>
            <p:cNvPr id="43" name="Google Shape;43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99351" y="-426425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8864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7"/>
          <p:cNvGrpSpPr/>
          <p:nvPr/>
        </p:nvGrpSpPr>
        <p:grpSpPr>
          <a:xfrm>
            <a:off x="-199351" y="-141900"/>
            <a:ext cx="9599526" cy="5534175"/>
            <a:chOff x="-199351" y="-141900"/>
            <a:chExt cx="9599526" cy="5534175"/>
          </a:xfrm>
        </p:grpSpPr>
        <p:pic>
          <p:nvPicPr>
            <p:cNvPr id="49" name="Google Shape;4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915884" y="-141900"/>
              <a:ext cx="2484291" cy="1055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99351" y="4333974"/>
              <a:ext cx="2491310" cy="1058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2300350" y="1598225"/>
            <a:ext cx="45432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8"/>
          <p:cNvGrpSpPr/>
          <p:nvPr/>
        </p:nvGrpSpPr>
        <p:grpSpPr>
          <a:xfrm>
            <a:off x="-219551" y="-266499"/>
            <a:ext cx="9621373" cy="5649549"/>
            <a:chOff x="-219551" y="-266499"/>
            <a:chExt cx="9621373" cy="5649549"/>
          </a:xfrm>
        </p:grpSpPr>
        <p:pic>
          <p:nvPicPr>
            <p:cNvPr id="56" name="Google Shape;5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189550" y="-266499"/>
              <a:ext cx="3212273" cy="1364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219551" y="4014624"/>
              <a:ext cx="3221350" cy="1368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13225" y="1406400"/>
            <a:ext cx="4459500" cy="20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5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type="title"/>
          </p:nvPr>
        </p:nvSpPr>
        <p:spPr>
          <a:xfrm>
            <a:off x="884125" y="946863"/>
            <a:ext cx="34071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884125" y="2614438"/>
            <a:ext cx="34071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5346675" y="0"/>
            <a:ext cx="3797400" cy="5143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1390200" y="3955825"/>
            <a:ext cx="6363600" cy="572700"/>
          </a:xfrm>
          <a:prstGeom prst="rect">
            <a:avLst/>
          </a:prstGeom>
          <a:solidFill>
            <a:srgbClr val="023F7B">
              <a:alpha val="8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Medium"/>
              <a:buNone/>
              <a:defRPr sz="30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ctrTitle"/>
          </p:nvPr>
        </p:nvSpPr>
        <p:spPr>
          <a:xfrm>
            <a:off x="462700" y="860575"/>
            <a:ext cx="4282800" cy="23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LLM Agents, Code Vulnerabilities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699425" y="3220625"/>
            <a:ext cx="1409700" cy="6759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 Fan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Diyana Tial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454" y="811650"/>
            <a:ext cx="3888543" cy="352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2238175" y="3197275"/>
            <a:ext cx="2333700" cy="762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Mentors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Dianxiang Xu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Vladislav Dubrovenski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60" name="Google Shape;260;p32"/>
          <p:cNvSpPr txBox="1"/>
          <p:nvPr>
            <p:ph idx="2" type="subTitle"/>
          </p:nvPr>
        </p:nvSpPr>
        <p:spPr>
          <a:xfrm>
            <a:off x="72000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Diyana: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Agent in the middle attack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Tool injection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Agentcy = multi-agent creative collaboration team of autonomous agents: </a:t>
            </a:r>
            <a:endParaRPr/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 injections</a:t>
            </a:r>
            <a:endParaRPr/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subTitle"/>
          </p:nvPr>
        </p:nvSpPr>
        <p:spPr>
          <a:xfrm>
            <a:off x="482797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Casey: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behavior of MASs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RAG Poisoning/attacks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Fine-tuning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720000" y="1075250"/>
            <a:ext cx="77040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[1]   Wang, Kun, Guibin Zhang, Zhenhong Zhou, Jiahao Wu, Miao Yu, Shiqian Zhao, Chenlong Yin et al. "A comprehensive 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        survey in llm (-agent) full stack safety: Data, training and deployment." </a:t>
            </a:r>
            <a:r>
              <a:rPr i="1" lang="en" sz="925"/>
              <a:t>arXiv preprint arXiv:2504.15585</a:t>
            </a:r>
            <a:r>
              <a:rPr lang="en" sz="925"/>
              <a:t> (2025).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[2]  Xu, Dianxiang. "Secure Design Principles." Presentation, Software Security, Kansas City, MO.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[3]  Xu, Dianxiang. "Threat Modeling." Presentation, CS 483/5583 Software Security, Kansas City, MO.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[4]  He, Pengfei, Yupin Lin, Shen Dong, Han Xu, Yue Xing, and Hui Liu. "Red-teaming llm multi-agent systems via communication 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        attacks." </a:t>
            </a:r>
            <a:r>
              <a:rPr i="1" lang="en" sz="925"/>
              <a:t>arXiv preprint arXiv:2502.14847</a:t>
            </a:r>
            <a:r>
              <a:rPr lang="en" sz="925"/>
              <a:t> (2025).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[5]  </a:t>
            </a:r>
            <a:r>
              <a:rPr lang="en" sz="925"/>
              <a:t>Cheng, Wen, Ke Sun, Xinyu Zhang, and Wei Wang. "Security attacks on llm-based code completion tools." In </a:t>
            </a:r>
            <a:r>
              <a:rPr i="1" lang="en" sz="925"/>
              <a:t>Proceedings of </a:t>
            </a:r>
            <a:endParaRPr i="1"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 sz="925"/>
              <a:t>        the AAAI Conference on Artificial Intelligence</a:t>
            </a:r>
            <a:r>
              <a:rPr lang="en" sz="925"/>
              <a:t>, vol. 39, no. 22, pp. 23669-23677. 2025.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[6]  Wang, Haowei, Rupeng Zhang, Junjie Wang, Mingyang Li, Yuekai Huang, Dandan Wang, and Qing Wang. "From Allies to 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        Adversaries: Manipulating LLM Tool-Calling through Adversarial Injection." </a:t>
            </a:r>
            <a:r>
              <a:rPr i="1" lang="en" sz="925"/>
              <a:t>arXiv preprint arXiv:2412.10198</a:t>
            </a:r>
            <a:r>
              <a:rPr lang="en" sz="925"/>
              <a:t> (2024).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[7]  Yang, Wenkai, Xiaohan Bi, Yankai Lin, Sishuo Chen, Jie Zhou, and Xu Sun. "Watch out for your agents! investigating 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        backdoor threats to llm-based agents." </a:t>
            </a:r>
            <a:r>
              <a:rPr i="1" lang="en" sz="925"/>
              <a:t>Advances in Neural Information Processing Systems </a:t>
            </a:r>
            <a:r>
              <a:rPr lang="en" sz="925"/>
              <a:t>37 (2024): 100938-100964.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[8]  Jiang, Ziyou, Mingyang Li, Guowei Yang, Junjie Wang, Yuekai Huang, Zhiyuan Chang, and Qing Wang. "Mimicking the 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        familiar: Dynamic command generation for information theft attacks in llm tool-learning system." </a:t>
            </a:r>
            <a:r>
              <a:rPr i="1" lang="en" sz="925"/>
              <a:t>arXiv preprint </a:t>
            </a:r>
            <a:endParaRPr i="1"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 sz="925"/>
              <a:t>        arXiv:2502.11358</a:t>
            </a:r>
            <a:r>
              <a:rPr lang="en" sz="925"/>
              <a:t> (2025).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[9] Chen, Zhaorun, Zhen Xiang, Chaowei Xiao, Dawn Song, and Bo Li. "Agentpoison: Red-teaming llm agents via poisoning 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       memory or knowledge bases." </a:t>
            </a:r>
            <a:r>
              <a:rPr i="1" lang="en" sz="925"/>
              <a:t>Advances in Neural Information Processing Systems</a:t>
            </a:r>
            <a:r>
              <a:rPr lang="en" sz="925"/>
              <a:t> 37 (2024): 130185-130213.</a:t>
            </a:r>
            <a:endParaRPr sz="925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925"/>
              <a:t>[10] Singh, Virat. </a:t>
            </a:r>
            <a:r>
              <a:rPr i="1" lang="en" sz="925"/>
              <a:t>AI Hedge Fund.</a:t>
            </a:r>
            <a:r>
              <a:rPr lang="en" sz="925"/>
              <a:t> GitHub. Accessed June 28, 2025. https://github.com/virattt/ai-hedge-fund</a:t>
            </a:r>
            <a:endParaRPr sz="9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4784575" y="630488"/>
            <a:ext cx="3646200" cy="8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73" name="Google Shape;273;p34"/>
          <p:cNvSpPr txBox="1"/>
          <p:nvPr>
            <p:ph idx="1" type="subTitle"/>
          </p:nvPr>
        </p:nvSpPr>
        <p:spPr>
          <a:xfrm>
            <a:off x="4784575" y="1426819"/>
            <a:ext cx="36462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ra Medium"/>
                <a:ea typeface="Sora Medium"/>
                <a:cs typeface="Sora Medium"/>
                <a:sym typeface="Sora Medium"/>
              </a:rPr>
              <a:t>D</a:t>
            </a:r>
            <a:r>
              <a:rPr lang="en" sz="1600">
                <a:latin typeface="Sora Medium"/>
                <a:ea typeface="Sora Medium"/>
                <a:cs typeface="Sora Medium"/>
                <a:sym typeface="Sora Medium"/>
              </a:rPr>
              <a:t>o you have any questions?</a:t>
            </a:r>
            <a:endParaRPr sz="1600"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4784575" y="4252613"/>
            <a:ext cx="3646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Please keep this slide for attribution</a:t>
            </a:r>
            <a:endParaRPr sz="1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00" y="1004777"/>
            <a:ext cx="3913651" cy="313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85" name="Google Shape;185;p24"/>
          <p:cNvSpPr txBox="1"/>
          <p:nvPr>
            <p:ph idx="4294967295" type="subTitle"/>
          </p:nvPr>
        </p:nvSpPr>
        <p:spPr>
          <a:xfrm>
            <a:off x="72000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LLM agents and multi-agent systems </a:t>
            </a:r>
            <a:r>
              <a:rPr lang="en"/>
              <a:t>have</a:t>
            </a:r>
            <a:r>
              <a:rPr lang="en"/>
              <a:t> unexplored vulnerabilities.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Hypotheses: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Unsafe tool invocation leads to dangerous vulnerabilities.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Insecure agent networks create opportunities for attack.</a:t>
            </a:r>
            <a:endParaRPr/>
          </a:p>
        </p:txBody>
      </p:sp>
      <p:sp>
        <p:nvSpPr>
          <p:cNvPr id="186" name="Google Shape;186;p24"/>
          <p:cNvSpPr txBox="1"/>
          <p:nvPr>
            <p:ph idx="4294967295" type="subTitle"/>
          </p:nvPr>
        </p:nvSpPr>
        <p:spPr>
          <a:xfrm>
            <a:off x="482797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can tools contribute to new attacks against LLM agents?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can communication systems lead to vulnerabilities in multi-agent systems?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1882350" y="33129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vulnerabilities in systems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1882350" y="15693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Attacks, defenses for LLM agents</a:t>
            </a:r>
            <a:endParaRPr/>
          </a:p>
        </p:txBody>
      </p:sp>
      <p:sp>
        <p:nvSpPr>
          <p:cNvPr id="194" name="Google Shape;194;p25"/>
          <p:cNvSpPr txBox="1"/>
          <p:nvPr>
            <p:ph idx="2" type="subTitle"/>
          </p:nvPr>
        </p:nvSpPr>
        <p:spPr>
          <a:xfrm>
            <a:off x="1882405" y="24411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design with security in mind</a:t>
            </a:r>
            <a:endParaRPr/>
          </a:p>
        </p:txBody>
      </p:sp>
      <p:sp>
        <p:nvSpPr>
          <p:cNvPr id="195" name="Google Shape;195;p25"/>
          <p:cNvSpPr txBox="1"/>
          <p:nvPr>
            <p:ph idx="5" type="title"/>
          </p:nvPr>
        </p:nvSpPr>
        <p:spPr>
          <a:xfrm>
            <a:off x="872388" y="1344775"/>
            <a:ext cx="954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6" name="Google Shape;196;p25"/>
          <p:cNvSpPr txBox="1"/>
          <p:nvPr>
            <p:ph idx="7" type="title"/>
          </p:nvPr>
        </p:nvSpPr>
        <p:spPr>
          <a:xfrm>
            <a:off x="872412" y="2216583"/>
            <a:ext cx="954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7" name="Google Shape;197;p25"/>
          <p:cNvSpPr txBox="1"/>
          <p:nvPr>
            <p:ph idx="6" type="title"/>
          </p:nvPr>
        </p:nvSpPr>
        <p:spPr>
          <a:xfrm>
            <a:off x="872388" y="3088391"/>
            <a:ext cx="954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8" name="Google Shape;198;p25"/>
          <p:cNvSpPr txBox="1"/>
          <p:nvPr>
            <p:ph idx="9" type="subTitle"/>
          </p:nvPr>
        </p:nvSpPr>
        <p:spPr>
          <a:xfrm>
            <a:off x="1882350" y="1340350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Survey (6.2) [1]</a:t>
            </a:r>
            <a:endParaRPr/>
          </a:p>
        </p:txBody>
      </p:sp>
      <p:sp>
        <p:nvSpPr>
          <p:cNvPr id="199" name="Google Shape;199;p25"/>
          <p:cNvSpPr txBox="1"/>
          <p:nvPr>
            <p:ph idx="13" type="subTitle"/>
          </p:nvPr>
        </p:nvSpPr>
        <p:spPr>
          <a:xfrm>
            <a:off x="1882384" y="2212134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Design Principles [2]</a:t>
            </a:r>
            <a:endParaRPr/>
          </a:p>
        </p:txBody>
      </p:sp>
      <p:sp>
        <p:nvSpPr>
          <p:cNvPr id="200" name="Google Shape;200;p25"/>
          <p:cNvSpPr txBox="1"/>
          <p:nvPr>
            <p:ph idx="14" type="subTitle"/>
          </p:nvPr>
        </p:nvSpPr>
        <p:spPr>
          <a:xfrm>
            <a:off x="1882350" y="3083917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 [3]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436" y="1344775"/>
            <a:ext cx="2052637" cy="32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>
            <p:ph idx="3" type="subTitle"/>
          </p:nvPr>
        </p:nvSpPr>
        <p:spPr>
          <a:xfrm>
            <a:off x="1882350" y="4189275"/>
            <a:ext cx="433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Disrupting agent communication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03" name="Google Shape;203;p25"/>
          <p:cNvSpPr txBox="1"/>
          <p:nvPr>
            <p:ph idx="6" type="title"/>
          </p:nvPr>
        </p:nvSpPr>
        <p:spPr>
          <a:xfrm>
            <a:off x="872388" y="3964691"/>
            <a:ext cx="954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4" name="Google Shape;204;p25"/>
          <p:cNvSpPr txBox="1"/>
          <p:nvPr>
            <p:ph idx="14" type="subTitle"/>
          </p:nvPr>
        </p:nvSpPr>
        <p:spPr>
          <a:xfrm>
            <a:off x="1882350" y="3960217"/>
            <a:ext cx="43326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in the Middle [4]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Survey [1]</a:t>
            </a:r>
            <a:endParaRPr/>
          </a:p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482797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Defenses: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Encryption, output filtering/judging, prevention</a:t>
            </a:r>
            <a:endParaRPr/>
          </a:p>
        </p:txBody>
      </p:sp>
      <p:sp>
        <p:nvSpPr>
          <p:cNvPr id="211" name="Google Shape;211;p26"/>
          <p:cNvSpPr txBox="1"/>
          <p:nvPr>
            <p:ph idx="2" type="subTitle"/>
          </p:nvPr>
        </p:nvSpPr>
        <p:spPr>
          <a:xfrm>
            <a:off x="72000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Attacks: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Jailbreak, Injection, Backdoor, Manipulation, RAG poisoning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Completion attack [5], ToolCommander [6], agent backdoors [7], AUTOCMD [8], AgentPoison [9]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Design Principles [2]</a:t>
            </a:r>
            <a:endParaRPr/>
          </a:p>
        </p:txBody>
      </p:sp>
      <p:sp>
        <p:nvSpPr>
          <p:cNvPr id="217" name="Google Shape;217;p27"/>
          <p:cNvSpPr txBox="1"/>
          <p:nvPr>
            <p:ph idx="1" type="subTitle"/>
          </p:nvPr>
        </p:nvSpPr>
        <p:spPr>
          <a:xfrm>
            <a:off x="482797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Security through Obfuscation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Robust Resource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Forensic Readiness</a:t>
            </a:r>
            <a:endParaRPr/>
          </a:p>
        </p:txBody>
      </p:sp>
      <p:sp>
        <p:nvSpPr>
          <p:cNvPr id="218" name="Google Shape;218;p27"/>
          <p:cNvSpPr txBox="1"/>
          <p:nvPr>
            <p:ph idx="2" type="subTitle"/>
          </p:nvPr>
        </p:nvSpPr>
        <p:spPr>
          <a:xfrm>
            <a:off x="72000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Minimal attack surface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Least privilege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Defense-in-depth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Fail-safe 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Secure by default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Separation of duties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 [3]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720000" y="1381500"/>
            <a:ext cx="32517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Model</a:t>
            </a: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functions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449712" y="1381500"/>
            <a:ext cx="32517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Determine threats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26" name="Google Shape;226;p28"/>
          <p:cNvCxnSpPr>
            <a:stCxn id="224" idx="3"/>
            <a:endCxn id="225" idx="1"/>
          </p:cNvCxnSpPr>
          <p:nvPr/>
        </p:nvCxnSpPr>
        <p:spPr>
          <a:xfrm>
            <a:off x="3971700" y="1715250"/>
            <a:ext cx="477900" cy="6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8"/>
          <p:cNvSpPr txBox="1"/>
          <p:nvPr/>
        </p:nvSpPr>
        <p:spPr>
          <a:xfrm>
            <a:off x="1198361" y="3231697"/>
            <a:ext cx="32517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Rank threats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28" name="Google Shape;228;p28"/>
          <p:cNvCxnSpPr>
            <a:stCxn id="225" idx="3"/>
            <a:endCxn id="227" idx="1"/>
          </p:cNvCxnSpPr>
          <p:nvPr/>
        </p:nvCxnSpPr>
        <p:spPr>
          <a:xfrm flipH="1">
            <a:off x="1198312" y="1715250"/>
            <a:ext cx="6503100" cy="1850100"/>
          </a:xfrm>
          <a:prstGeom prst="bentConnector5">
            <a:avLst>
              <a:gd fmla="val -7120" name="adj1"/>
              <a:gd fmla="val 50003" name="adj2"/>
              <a:gd fmla="val 10711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8"/>
          <p:cNvSpPr txBox="1"/>
          <p:nvPr/>
        </p:nvSpPr>
        <p:spPr>
          <a:xfrm>
            <a:off x="4928072" y="3231275"/>
            <a:ext cx="3251700" cy="66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Mitigate threats</a:t>
            </a:r>
            <a:endParaRPr sz="19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230" name="Google Shape;230;p28"/>
          <p:cNvCxnSpPr>
            <a:endCxn id="229" idx="1"/>
          </p:cNvCxnSpPr>
          <p:nvPr/>
        </p:nvCxnSpPr>
        <p:spPr>
          <a:xfrm>
            <a:off x="4449872" y="3564425"/>
            <a:ext cx="478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8"/>
          <p:cNvSpPr txBox="1"/>
          <p:nvPr/>
        </p:nvSpPr>
        <p:spPr>
          <a:xfrm>
            <a:off x="720000" y="2048999"/>
            <a:ext cx="3251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Data flow diagram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4449704" y="2048999"/>
            <a:ext cx="3251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STRIDE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1198345" y="3898775"/>
            <a:ext cx="3251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DREAD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4928024" y="3898775"/>
            <a:ext cx="3251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Threat tree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in the Middle [4]</a:t>
            </a:r>
            <a:endParaRPr/>
          </a:p>
        </p:txBody>
      </p:sp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482797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Tested on: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frameworks (Autogen, CAMEL, MetaGPT, ChatDev)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MAS structures (chain, tree, complete, random)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benchmarks (MMLU, HumanEval, MBPP)</a:t>
            </a:r>
            <a:endParaRPr/>
          </a:p>
        </p:txBody>
      </p:sp>
      <p:sp>
        <p:nvSpPr>
          <p:cNvPr id="241" name="Google Shape;241;p29"/>
          <p:cNvSpPr txBox="1"/>
          <p:nvPr>
            <p:ph idx="2" type="subTitle"/>
          </p:nvPr>
        </p:nvSpPr>
        <p:spPr>
          <a:xfrm>
            <a:off x="720000" y="1724000"/>
            <a:ext cx="33186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Focus on manipulating agent communication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Works: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Adversarial agents &amp; tools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Attacks: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Denial of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Targeted Behavior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Very High Attack Success Rate (40-100%)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Hedge Fund [10</a:t>
            </a:r>
            <a:r>
              <a:rPr lang="en"/>
              <a:t>] </a:t>
            </a:r>
            <a:r>
              <a:rPr lang="en"/>
              <a:t>Flow </a:t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1470" l="1248" r="2002" t="1177"/>
          <a:stretch/>
        </p:blipFill>
        <p:spPr>
          <a:xfrm>
            <a:off x="546325" y="1212250"/>
            <a:ext cx="2843426" cy="339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 title="Screenshot 2025-06-28 at 5.14.3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500" y="2531826"/>
            <a:ext cx="5063475" cy="7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Hedge Fund Flow</a:t>
            </a:r>
            <a:endParaRPr/>
          </a:p>
        </p:txBody>
      </p:sp>
      <p:pic>
        <p:nvPicPr>
          <p:cNvPr id="254" name="Google Shape;254;p31" title="Screenshot 2025-06-28 at 5.17.07 PM.png"/>
          <p:cNvPicPr preferRelativeResize="0"/>
          <p:nvPr/>
        </p:nvPicPr>
        <p:blipFill rotWithShape="1">
          <a:blip r:embed="rId3">
            <a:alphaModFix/>
          </a:blip>
          <a:srcRect b="0" l="8975" r="0" t="4906"/>
          <a:stretch/>
        </p:blipFill>
        <p:spPr>
          <a:xfrm>
            <a:off x="3151975" y="1147350"/>
            <a:ext cx="2840051" cy="3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in Finance Workshop by Slidesgo">
  <a:themeElements>
    <a:clrScheme name="Simple Light">
      <a:dk1>
        <a:srgbClr val="FFFFFF"/>
      </a:dk1>
      <a:lt1>
        <a:srgbClr val="023F7B"/>
      </a:lt1>
      <a:dk2>
        <a:srgbClr val="CEECFC"/>
      </a:dk2>
      <a:lt2>
        <a:srgbClr val="5EA2E5"/>
      </a:lt2>
      <a:accent1>
        <a:srgbClr val="75E3F7"/>
      </a:accent1>
      <a:accent2>
        <a:srgbClr val="D9E7FD"/>
      </a:accent2>
      <a:accent3>
        <a:srgbClr val="456C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