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anrope"/>
      <p:regular r:id="rId20"/>
      <p:bold r:id="rId21"/>
    </p:embeddedFont>
    <p:embeddedFont>
      <p:font typeface="Space Grotesk Medium"/>
      <p:regular r:id="rId22"/>
      <p:bold r:id="rId23"/>
    </p:embeddedFont>
    <p:embeddedFont>
      <p:font typeface="Sora"/>
      <p:regular r:id="rId24"/>
      <p:bold r:id="rId25"/>
    </p:embeddedFont>
    <p:embeddedFont>
      <p:font typeface="DM Sans"/>
      <p:regular r:id="rId26"/>
      <p:bold r:id="rId27"/>
      <p:italic r:id="rId28"/>
      <p:boldItalic r:id="rId29"/>
    </p:embeddedFont>
    <p:embeddedFont>
      <p:font typeface="Sora Medium"/>
      <p:regular r:id="rId30"/>
      <p:bold r:id="rId31"/>
    </p:embeddedFont>
    <p:embeddedFont>
      <p:font typeface="Space Grotesk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regular.fntdata"/><Relationship Id="rId22" Type="http://schemas.openxmlformats.org/officeDocument/2006/relationships/font" Target="fonts/SpaceGroteskMedium-regular.fntdata"/><Relationship Id="rId21" Type="http://schemas.openxmlformats.org/officeDocument/2006/relationships/font" Target="fonts/Manrope-bold.fntdata"/><Relationship Id="rId24" Type="http://schemas.openxmlformats.org/officeDocument/2006/relationships/font" Target="fonts/Sora-regular.fntdata"/><Relationship Id="rId23" Type="http://schemas.openxmlformats.org/officeDocument/2006/relationships/font" Target="fonts/SpaceGrotesk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regular.fntdata"/><Relationship Id="rId25" Type="http://schemas.openxmlformats.org/officeDocument/2006/relationships/font" Target="fonts/Sora-bold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aMedium-bold.fntdata"/><Relationship Id="rId30" Type="http://schemas.openxmlformats.org/officeDocument/2006/relationships/font" Target="fonts/SoraMedium-regular.fntdata"/><Relationship Id="rId11" Type="http://schemas.openxmlformats.org/officeDocument/2006/relationships/slide" Target="slides/slide6.xml"/><Relationship Id="rId33" Type="http://schemas.openxmlformats.org/officeDocument/2006/relationships/font" Target="fonts/SpaceGrotesk-bold.fntdata"/><Relationship Id="rId10" Type="http://schemas.openxmlformats.org/officeDocument/2006/relationships/slide" Target="slides/slide5.xml"/><Relationship Id="rId32" Type="http://schemas.openxmlformats.org/officeDocument/2006/relationships/font" Target="fonts/SpaceGrotes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88c1a55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88c1a55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9edfe4ca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9edfe4ca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bdfbb9de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bdfbb9de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9f8011a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69f8011a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bdfbb9de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6bdfbb9de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1bf8d60a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1bf8d60a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edfe4c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9edfe4c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f41e19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f41e19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bdfbb9de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bdfbb9de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bdfbb9de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bdfbb9de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bdfbb9de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bdfbb9de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bdfbb9de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bdfbb9de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bdfbb9de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bdfbb9de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219551" y="-266499"/>
            <a:ext cx="9621373" cy="5649549"/>
            <a:chOff x="-219551" y="-266499"/>
            <a:chExt cx="9621373" cy="5649549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18955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219551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860580"/>
            <a:ext cx="3888600" cy="23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220630"/>
            <a:ext cx="23598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1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70" name="Google Shape;70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284000" y="309078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1882350" y="15693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subTitle"/>
          </p:nvPr>
        </p:nvSpPr>
        <p:spPr>
          <a:xfrm>
            <a:off x="1882405" y="24411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3" type="subTitle"/>
          </p:nvPr>
        </p:nvSpPr>
        <p:spPr>
          <a:xfrm>
            <a:off x="1882350" y="33129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4" type="subTitle"/>
          </p:nvPr>
        </p:nvSpPr>
        <p:spPr>
          <a:xfrm>
            <a:off x="1882405" y="41847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5" type="title"/>
          </p:nvPr>
        </p:nvSpPr>
        <p:spPr>
          <a:xfrm>
            <a:off x="872388" y="1344775"/>
            <a:ext cx="954600" cy="51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6" type="title"/>
          </p:nvPr>
        </p:nvSpPr>
        <p:spPr>
          <a:xfrm>
            <a:off x="872388" y="3088391"/>
            <a:ext cx="954600" cy="51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7" type="title"/>
          </p:nvPr>
        </p:nvSpPr>
        <p:spPr>
          <a:xfrm>
            <a:off x="872412" y="2216583"/>
            <a:ext cx="954600" cy="51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8" type="title"/>
          </p:nvPr>
        </p:nvSpPr>
        <p:spPr>
          <a:xfrm>
            <a:off x="872412" y="3960199"/>
            <a:ext cx="954600" cy="51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9" type="subTitle"/>
          </p:nvPr>
        </p:nvSpPr>
        <p:spPr>
          <a:xfrm>
            <a:off x="1882350" y="1340350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accent4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3" type="subTitle"/>
          </p:nvPr>
        </p:nvSpPr>
        <p:spPr>
          <a:xfrm>
            <a:off x="1882384" y="2212134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accent4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4" type="subTitle"/>
          </p:nvPr>
        </p:nvSpPr>
        <p:spPr>
          <a:xfrm>
            <a:off x="1882350" y="3083917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accent4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5" type="subTitle"/>
          </p:nvPr>
        </p:nvSpPr>
        <p:spPr>
          <a:xfrm>
            <a:off x="1882384" y="3955701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accent4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91" name="Google Shape;9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Google Shape;96;p14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97" name="Google Shape;9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5"/>
          <p:cNvGrpSpPr/>
          <p:nvPr/>
        </p:nvGrpSpPr>
        <p:grpSpPr>
          <a:xfrm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02" name="Google Shape;10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0000" y="1215750"/>
            <a:ext cx="77040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6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09" name="Google Shape;1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482797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subTitle"/>
          </p:nvPr>
        </p:nvSpPr>
        <p:spPr>
          <a:xfrm>
            <a:off x="72000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7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117" name="Google Shape;11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0000" y="1777875"/>
            <a:ext cx="43485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7"/>
          <p:cNvSpPr txBox="1"/>
          <p:nvPr>
            <p:ph idx="2" type="subTitle"/>
          </p:nvPr>
        </p:nvSpPr>
        <p:spPr>
          <a:xfrm>
            <a:off x="720000" y="3450675"/>
            <a:ext cx="43485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7"/>
          <p:cNvSpPr txBox="1"/>
          <p:nvPr>
            <p:ph idx="3" type="subTitle"/>
          </p:nvPr>
        </p:nvSpPr>
        <p:spPr>
          <a:xfrm>
            <a:off x="720000" y="1404975"/>
            <a:ext cx="43485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4" type="subTitle"/>
          </p:nvPr>
        </p:nvSpPr>
        <p:spPr>
          <a:xfrm>
            <a:off x="720000" y="3080775"/>
            <a:ext cx="43485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8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937700" y="3244150"/>
            <a:ext cx="21753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3484422" y="3244150"/>
            <a:ext cx="21753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6031150" y="3244150"/>
            <a:ext cx="21753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4" type="subTitle"/>
          </p:nvPr>
        </p:nvSpPr>
        <p:spPr>
          <a:xfrm>
            <a:off x="937700" y="29336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5" type="subTitle"/>
          </p:nvPr>
        </p:nvSpPr>
        <p:spPr>
          <a:xfrm>
            <a:off x="3484422" y="29336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6" type="subTitle"/>
          </p:nvPr>
        </p:nvSpPr>
        <p:spPr>
          <a:xfrm>
            <a:off x="6031150" y="29336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9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39" name="Google Shape;13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subTitle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subTitle"/>
          </p:nvPr>
        </p:nvSpPr>
        <p:spPr>
          <a:xfrm>
            <a:off x="974900" y="3959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4" type="subTitle"/>
          </p:nvPr>
        </p:nvSpPr>
        <p:spPr>
          <a:xfrm>
            <a:off x="3578947" y="3959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5" type="subTitle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6" type="subTitle"/>
          </p:nvPr>
        </p:nvSpPr>
        <p:spPr>
          <a:xfrm>
            <a:off x="6183000" y="3959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7" type="subTitle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8" type="subTitle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9" type="subTitle"/>
          </p:nvPr>
        </p:nvSpPr>
        <p:spPr>
          <a:xfrm>
            <a:off x="974900" y="3750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3" type="subTitle"/>
          </p:nvPr>
        </p:nvSpPr>
        <p:spPr>
          <a:xfrm>
            <a:off x="3578947" y="3750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4" type="subTitle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5" type="subTitle"/>
          </p:nvPr>
        </p:nvSpPr>
        <p:spPr>
          <a:xfrm>
            <a:off x="6183000" y="3750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0"/>
          <p:cNvGrpSpPr/>
          <p:nvPr/>
        </p:nvGrpSpPr>
        <p:grpSpPr>
          <a:xfrm>
            <a:off x="-258640" y="-266499"/>
            <a:ext cx="9621373" cy="5649549"/>
            <a:chOff x="-258640" y="-266499"/>
            <a:chExt cx="9621373" cy="5649549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5864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41383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20"/>
          <p:cNvSpPr txBox="1"/>
          <p:nvPr>
            <p:ph type="title"/>
          </p:nvPr>
        </p:nvSpPr>
        <p:spPr>
          <a:xfrm>
            <a:off x="4784575" y="630488"/>
            <a:ext cx="3646200" cy="8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4784575" y="1426819"/>
            <a:ext cx="36462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/>
        </p:nvSpPr>
        <p:spPr>
          <a:xfrm>
            <a:off x="4784575" y="3479681"/>
            <a:ext cx="3646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</a:t>
            </a: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b="1" sz="1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 flipH="1">
            <a:off x="3355583" y="21508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 flipH="1">
            <a:off x="6720683" y="867500"/>
            <a:ext cx="1702500" cy="10467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 flipH="1">
            <a:off x="5862375" y="3082900"/>
            <a:ext cx="25608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>
            <a:off x="-258640" y="-266499"/>
            <a:ext cx="9621373" cy="5649549"/>
            <a:chOff x="-258640" y="-266499"/>
            <a:chExt cx="9621373" cy="5649549"/>
          </a:xfrm>
        </p:grpSpPr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5864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41383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1"/>
          <p:cNvGrpSpPr/>
          <p:nvPr/>
        </p:nvGrpSpPr>
        <p:grpSpPr>
          <a:xfrm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65" name="Google Shape;16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2"/>
          <p:cNvGrpSpPr/>
          <p:nvPr/>
        </p:nvGrpSpPr>
        <p:grpSpPr>
          <a:xfrm>
            <a:off x="-219551" y="-266499"/>
            <a:ext cx="9621373" cy="5649549"/>
            <a:chOff x="-219551" y="-266499"/>
            <a:chExt cx="9621373" cy="5649549"/>
          </a:xfrm>
        </p:grpSpPr>
        <p:pic>
          <p:nvPicPr>
            <p:cNvPr id="170" name="Google Shape;17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18955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219551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4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26" name="Google Shape;2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215750"/>
            <a:ext cx="77040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5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040048" y="2447425"/>
            <a:ext cx="2850900" cy="1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1253050" y="2447425"/>
            <a:ext cx="2850900" cy="1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5040051" y="2052625"/>
            <a:ext cx="28509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1253050" y="2052625"/>
            <a:ext cx="28509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"/>
          <p:cNvGrpSpPr/>
          <p:nvPr/>
        </p:nvGrpSpPr>
        <p:grpSpPr>
          <a:xfrm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43" name="Google Shape;43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7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49" name="Google Shape;4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2300350" y="1598225"/>
            <a:ext cx="45432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8"/>
          <p:cNvGrpSpPr/>
          <p:nvPr/>
        </p:nvGrpSpPr>
        <p:grpSpPr>
          <a:xfrm>
            <a:off x="-219551" y="-266499"/>
            <a:ext cx="9621373" cy="5649549"/>
            <a:chOff x="-219551" y="-266499"/>
            <a:chExt cx="9621373" cy="5649549"/>
          </a:xfrm>
        </p:grpSpPr>
        <p:pic>
          <p:nvPicPr>
            <p:cNvPr id="56" name="Google Shape;5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18955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219551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13225" y="1406400"/>
            <a:ext cx="4459500" cy="20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type="title"/>
          </p:nvPr>
        </p:nvSpPr>
        <p:spPr>
          <a:xfrm>
            <a:off x="884125" y="946863"/>
            <a:ext cx="34071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884125" y="2614438"/>
            <a:ext cx="34071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5346675" y="0"/>
            <a:ext cx="3797400" cy="5143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1390200" y="3955825"/>
            <a:ext cx="6363600" cy="572700"/>
          </a:xfrm>
          <a:prstGeom prst="rect">
            <a:avLst/>
          </a:prstGeom>
          <a:solidFill>
            <a:srgbClr val="023F7B">
              <a:alpha val="8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ctrTitle"/>
          </p:nvPr>
        </p:nvSpPr>
        <p:spPr>
          <a:xfrm>
            <a:off x="462700" y="860575"/>
            <a:ext cx="4282800" cy="23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LLM Agents, Code Vulnerabilities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699425" y="3220625"/>
            <a:ext cx="1409700" cy="6759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 Fan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Diyana Tial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454" y="811650"/>
            <a:ext cx="3888543" cy="352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2238175" y="3197275"/>
            <a:ext cx="2333700" cy="762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Mentors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Dianxiang Xu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Vladislav Dubrovenski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Compromised Tools</a:t>
            </a:r>
            <a:endParaRPr/>
          </a:p>
        </p:txBody>
      </p:sp>
      <p:pic>
        <p:nvPicPr>
          <p:cNvPr id="289" name="Google Shape;289;p32" title="Screenshot 2025-07-06 at 11.02.4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04" y="1339600"/>
            <a:ext cx="6073096" cy="14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1029475" y="3069575"/>
            <a:ext cx="32277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agents use APIs to get news, insider trading, etc. on specific stocks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 txBox="1"/>
          <p:nvPr>
            <p:ph idx="1" type="subTitle"/>
          </p:nvPr>
        </p:nvSpPr>
        <p:spPr>
          <a:xfrm>
            <a:off x="4257300" y="3069575"/>
            <a:ext cx="32277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simulate a man in the middle attack on these tools to change the agent’s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Compromised Tools</a:t>
            </a:r>
            <a:endParaRPr/>
          </a:p>
        </p:txBody>
      </p:sp>
      <p:pic>
        <p:nvPicPr>
          <p:cNvPr id="297" name="Google Shape;297;p33" title="Screenshot 2025-07-06 at 11.21.4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88" y="1150400"/>
            <a:ext cx="3819225" cy="30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3" title="Screenshot 2025-07-06 at 11.24.39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787" y="1149963"/>
            <a:ext cx="3819225" cy="302616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/>
        </p:nvSpPr>
        <p:spPr>
          <a:xfrm>
            <a:off x="474150" y="417612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baseline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4694550" y="4176125"/>
            <a:ext cx="34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ompromised insider trading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Defenses</a:t>
            </a:r>
            <a:endParaRPr/>
          </a:p>
        </p:txBody>
      </p:sp>
      <p:sp>
        <p:nvSpPr>
          <p:cNvPr id="306" name="Google Shape;306;p34"/>
          <p:cNvSpPr txBox="1"/>
          <p:nvPr>
            <p:ph idx="2" type="subTitle"/>
          </p:nvPr>
        </p:nvSpPr>
        <p:spPr>
          <a:xfrm>
            <a:off x="720000" y="1724000"/>
            <a:ext cx="72567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 control (eg. NGAC)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Public/private key encryption for </a:t>
            </a:r>
            <a:r>
              <a:rPr lang="en"/>
              <a:t>authentication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traditional, non-LLM based ways of defending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12" name="Google Shape;312;p35"/>
          <p:cNvSpPr txBox="1"/>
          <p:nvPr>
            <p:ph idx="4294967295" type="subTitle"/>
          </p:nvPr>
        </p:nvSpPr>
        <p:spPr>
          <a:xfrm>
            <a:off x="72000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Expand on AITM attacks: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 </a:t>
            </a:r>
            <a:r>
              <a:rPr lang="en"/>
              <a:t>denial</a:t>
            </a:r>
            <a:r>
              <a:rPr lang="en"/>
              <a:t> of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Stealthier attacks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Play around </a:t>
            </a:r>
            <a:r>
              <a:rPr lang="en"/>
              <a:t>with</a:t>
            </a:r>
            <a:r>
              <a:rPr lang="en"/>
              <a:t> signals/confidence levels to see effects</a:t>
            </a:r>
            <a:endParaRPr/>
          </a:p>
        </p:txBody>
      </p:sp>
      <p:sp>
        <p:nvSpPr>
          <p:cNvPr id="313" name="Google Shape;313;p35"/>
          <p:cNvSpPr txBox="1"/>
          <p:nvPr>
            <p:ph idx="4294967295" type="subTitle"/>
          </p:nvPr>
        </p:nvSpPr>
        <p:spPr>
          <a:xfrm>
            <a:off x="482797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Try other LLM agent programs: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Open-source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Closed-source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Single agent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Various domains (eg. medicine, debate, reasoning, etc.)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4784575" y="630488"/>
            <a:ext cx="3646200" cy="8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19" name="Google Shape;319;p36"/>
          <p:cNvSpPr txBox="1"/>
          <p:nvPr>
            <p:ph idx="1" type="subTitle"/>
          </p:nvPr>
        </p:nvSpPr>
        <p:spPr>
          <a:xfrm>
            <a:off x="4784575" y="1426819"/>
            <a:ext cx="36462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ra Medium"/>
                <a:ea typeface="Sora Medium"/>
                <a:cs typeface="Sora Medium"/>
                <a:sym typeface="Sora Medium"/>
              </a:rPr>
              <a:t>D</a:t>
            </a:r>
            <a:r>
              <a:rPr lang="en" sz="1600">
                <a:latin typeface="Sora Medium"/>
                <a:ea typeface="Sora Medium"/>
                <a:cs typeface="Sora Medium"/>
                <a:sym typeface="Sora Medium"/>
              </a:rPr>
              <a:t>o you have any questions?</a:t>
            </a:r>
            <a:endParaRPr sz="1600"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 txBox="1"/>
          <p:nvPr/>
        </p:nvSpPr>
        <p:spPr>
          <a:xfrm>
            <a:off x="4784575" y="4252613"/>
            <a:ext cx="3646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Please keep this slide for attribution</a:t>
            </a:r>
            <a:endParaRPr sz="1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21" name="Google Shape;3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00" y="1004777"/>
            <a:ext cx="3913651" cy="313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85" name="Google Shape;185;p24"/>
          <p:cNvSpPr txBox="1"/>
          <p:nvPr>
            <p:ph idx="4294967295" type="subTitle"/>
          </p:nvPr>
        </p:nvSpPr>
        <p:spPr>
          <a:xfrm>
            <a:off x="72000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LLM agents and multi-agent systems </a:t>
            </a:r>
            <a:r>
              <a:rPr lang="en"/>
              <a:t>have</a:t>
            </a:r>
            <a:r>
              <a:rPr lang="en"/>
              <a:t> unexplored vulnerabilities.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Hypotheses: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Unsafe tool invocation leads to dangerous vulnerabilities.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Insecure agent networks create opportunities for attack.</a:t>
            </a:r>
            <a:endParaRPr/>
          </a:p>
        </p:txBody>
      </p:sp>
      <p:sp>
        <p:nvSpPr>
          <p:cNvPr id="186" name="Google Shape;186;p24"/>
          <p:cNvSpPr txBox="1"/>
          <p:nvPr>
            <p:ph idx="4294967295" type="subTitle"/>
          </p:nvPr>
        </p:nvSpPr>
        <p:spPr>
          <a:xfrm>
            <a:off x="482797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can tools contribute to new attacks against LLM agents?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can malicious agents contribute to vulnerabilities in MASs?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</a:t>
            </a:r>
            <a:endParaRPr/>
          </a:p>
        </p:txBody>
      </p:sp>
      <p:sp>
        <p:nvSpPr>
          <p:cNvPr id="192" name="Google Shape;192;p25"/>
          <p:cNvSpPr txBox="1"/>
          <p:nvPr>
            <p:ph idx="5" type="title"/>
          </p:nvPr>
        </p:nvSpPr>
        <p:spPr>
          <a:xfrm>
            <a:off x="872388" y="1344775"/>
            <a:ext cx="954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25"/>
          <p:cNvSpPr txBox="1"/>
          <p:nvPr>
            <p:ph idx="7" type="title"/>
          </p:nvPr>
        </p:nvSpPr>
        <p:spPr>
          <a:xfrm>
            <a:off x="872412" y="2216583"/>
            <a:ext cx="954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4" name="Google Shape;194;p25"/>
          <p:cNvSpPr txBox="1"/>
          <p:nvPr>
            <p:ph idx="6" type="title"/>
          </p:nvPr>
        </p:nvSpPr>
        <p:spPr>
          <a:xfrm>
            <a:off x="872388" y="3837666"/>
            <a:ext cx="954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" name="Google Shape;195;p25"/>
          <p:cNvSpPr txBox="1"/>
          <p:nvPr>
            <p:ph idx="9" type="subTitle"/>
          </p:nvPr>
        </p:nvSpPr>
        <p:spPr>
          <a:xfrm>
            <a:off x="1882350" y="1499575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Interceptor Agent</a:t>
            </a:r>
            <a:endParaRPr/>
          </a:p>
        </p:txBody>
      </p:sp>
      <p:sp>
        <p:nvSpPr>
          <p:cNvPr id="196" name="Google Shape;196;p25"/>
          <p:cNvSpPr txBox="1"/>
          <p:nvPr>
            <p:ph idx="13" type="subTitle"/>
          </p:nvPr>
        </p:nvSpPr>
        <p:spPr>
          <a:xfrm>
            <a:off x="1882359" y="2358196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Compromised Tool Call</a:t>
            </a:r>
            <a:endParaRPr/>
          </a:p>
        </p:txBody>
      </p:sp>
      <p:sp>
        <p:nvSpPr>
          <p:cNvPr id="197" name="Google Shape;197;p25"/>
          <p:cNvSpPr txBox="1"/>
          <p:nvPr>
            <p:ph idx="14" type="subTitle"/>
          </p:nvPr>
        </p:nvSpPr>
        <p:spPr>
          <a:xfrm>
            <a:off x="1882350" y="3992467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Judge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436" y="1344775"/>
            <a:ext cx="2052637" cy="32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type="title"/>
          </p:nvPr>
        </p:nvSpPr>
        <p:spPr>
          <a:xfrm>
            <a:off x="720000" y="299773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Interceptor Agent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181800" y="27256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Start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804199" y="27262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Cathie Wood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07" name="Google Shape;207;p26"/>
          <p:cNvCxnSpPr>
            <a:stCxn id="205" idx="3"/>
            <a:endCxn id="206" idx="1"/>
          </p:cNvCxnSpPr>
          <p:nvPr/>
        </p:nvCxnSpPr>
        <p:spPr>
          <a:xfrm>
            <a:off x="1623000" y="3059352"/>
            <a:ext cx="181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6"/>
          <p:cNvSpPr txBox="1"/>
          <p:nvPr/>
        </p:nvSpPr>
        <p:spPr>
          <a:xfrm>
            <a:off x="4243477" y="27256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Risk Manager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09" name="Google Shape;209;p26"/>
          <p:cNvCxnSpPr>
            <a:stCxn id="206" idx="3"/>
            <a:endCxn id="210" idx="1"/>
          </p:cNvCxnSpPr>
          <p:nvPr/>
        </p:nvCxnSpPr>
        <p:spPr>
          <a:xfrm flipH="1" rot="10800000">
            <a:off x="3245399" y="1871652"/>
            <a:ext cx="943200" cy="11883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6"/>
          <p:cNvSpPr txBox="1"/>
          <p:nvPr/>
        </p:nvSpPr>
        <p:spPr>
          <a:xfrm>
            <a:off x="5882213" y="27256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Portfolio Manager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12" name="Google Shape;212;p26"/>
          <p:cNvCxnSpPr>
            <a:stCxn id="208" idx="3"/>
            <a:endCxn id="211" idx="1"/>
          </p:cNvCxnSpPr>
          <p:nvPr/>
        </p:nvCxnSpPr>
        <p:spPr>
          <a:xfrm>
            <a:off x="5684677" y="3059352"/>
            <a:ext cx="197400" cy="600"/>
          </a:xfrm>
          <a:prstGeom prst="bentConnector3">
            <a:avLst>
              <a:gd fmla="val 5003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6"/>
          <p:cNvSpPr txBox="1"/>
          <p:nvPr/>
        </p:nvSpPr>
        <p:spPr>
          <a:xfrm>
            <a:off x="7520987" y="27256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Result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14" name="Google Shape;214;p26"/>
          <p:cNvCxnSpPr>
            <a:stCxn id="211" idx="3"/>
            <a:endCxn id="213" idx="1"/>
          </p:cNvCxnSpPr>
          <p:nvPr/>
        </p:nvCxnSpPr>
        <p:spPr>
          <a:xfrm>
            <a:off x="7323413" y="3059352"/>
            <a:ext cx="197700" cy="600"/>
          </a:xfrm>
          <a:prstGeom prst="bentConnector3">
            <a:avLst>
              <a:gd fmla="val 4996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6"/>
          <p:cNvSpPr txBox="1"/>
          <p:nvPr/>
        </p:nvSpPr>
        <p:spPr>
          <a:xfrm>
            <a:off x="1804199" y="41118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Warren Buffett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201850" y="3521888"/>
            <a:ext cx="64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•••</a:t>
            </a:r>
            <a:endParaRPr sz="18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7" name="Google Shape;217;p26"/>
          <p:cNvCxnSpPr>
            <a:stCxn id="215" idx="0"/>
            <a:endCxn id="216" idx="2"/>
          </p:cNvCxnSpPr>
          <p:nvPr/>
        </p:nvCxnSpPr>
        <p:spPr>
          <a:xfrm rot="10800000">
            <a:off x="2524799" y="3983702"/>
            <a:ext cx="0" cy="12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>
            <a:stCxn id="216" idx="0"/>
            <a:endCxn id="216" idx="0"/>
          </p:cNvCxnSpPr>
          <p:nvPr/>
        </p:nvCxnSpPr>
        <p:spPr>
          <a:xfrm>
            <a:off x="2524800" y="3521888"/>
            <a:ext cx="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6"/>
          <p:cNvCxnSpPr>
            <a:stCxn id="216" idx="0"/>
            <a:endCxn id="206" idx="2"/>
          </p:cNvCxnSpPr>
          <p:nvPr/>
        </p:nvCxnSpPr>
        <p:spPr>
          <a:xfrm rot="10800000">
            <a:off x="2524800" y="3393788"/>
            <a:ext cx="0" cy="12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6"/>
          <p:cNvSpPr txBox="1"/>
          <p:nvPr/>
        </p:nvSpPr>
        <p:spPr>
          <a:xfrm>
            <a:off x="1804199" y="19305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Bill Ackman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804199" y="11348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Ben Graham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22" name="Google Shape;222;p26"/>
          <p:cNvCxnSpPr>
            <a:stCxn id="221" idx="2"/>
          </p:cNvCxnSpPr>
          <p:nvPr/>
        </p:nvCxnSpPr>
        <p:spPr>
          <a:xfrm>
            <a:off x="2524799" y="180230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6"/>
          <p:cNvCxnSpPr>
            <a:stCxn id="221" idx="2"/>
            <a:endCxn id="220" idx="0"/>
          </p:cNvCxnSpPr>
          <p:nvPr/>
        </p:nvCxnSpPr>
        <p:spPr>
          <a:xfrm>
            <a:off x="2524799" y="1802302"/>
            <a:ext cx="0" cy="12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6"/>
          <p:cNvCxnSpPr>
            <a:stCxn id="220" idx="2"/>
            <a:endCxn id="206" idx="0"/>
          </p:cNvCxnSpPr>
          <p:nvPr/>
        </p:nvCxnSpPr>
        <p:spPr>
          <a:xfrm>
            <a:off x="2524799" y="2598002"/>
            <a:ext cx="0" cy="12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6"/>
          <p:cNvSpPr txBox="1"/>
          <p:nvPr/>
        </p:nvSpPr>
        <p:spPr>
          <a:xfrm>
            <a:off x="4188737" y="1537913"/>
            <a:ext cx="1550700" cy="667500"/>
          </a:xfrm>
          <a:prstGeom prst="rect">
            <a:avLst/>
          </a:prstGeom>
          <a:solidFill>
            <a:srgbClr val="A7291E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A7291E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rPr>
              <a:t>Interceptor</a:t>
            </a:r>
            <a:endParaRPr sz="1900">
              <a:solidFill>
                <a:schemeClr val="dk1"/>
              </a:solidFill>
              <a:highlight>
                <a:srgbClr val="A7291E"/>
              </a:highlight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25" name="Google Shape;225;p26"/>
          <p:cNvCxnSpPr>
            <a:stCxn id="210" idx="3"/>
            <a:endCxn id="208" idx="1"/>
          </p:cNvCxnSpPr>
          <p:nvPr/>
        </p:nvCxnSpPr>
        <p:spPr>
          <a:xfrm flipH="1">
            <a:off x="4243337" y="1871663"/>
            <a:ext cx="1496100" cy="1187700"/>
          </a:xfrm>
          <a:prstGeom prst="bentConnector5">
            <a:avLst>
              <a:gd fmla="val -15916" name="adj1"/>
              <a:gd fmla="val 50000" name="adj2"/>
              <a:gd fmla="val 115907" name="adj3"/>
            </a:avLst>
          </a:prstGeom>
          <a:noFill/>
          <a:ln cap="flat" cmpd="sng" w="19050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Interceptor Agent</a:t>
            </a:r>
            <a:endParaRPr/>
          </a:p>
        </p:txBody>
      </p:sp>
      <p:sp>
        <p:nvSpPr>
          <p:cNvPr id="231" name="Google Shape;231;p27"/>
          <p:cNvSpPr txBox="1"/>
          <p:nvPr>
            <p:ph idx="1" type="subTitle"/>
          </p:nvPr>
        </p:nvSpPr>
        <p:spPr>
          <a:xfrm>
            <a:off x="5105400" y="2410550"/>
            <a:ext cx="3318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Changes to workflow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 to state</a:t>
            </a:r>
            <a:endParaRPr/>
          </a:p>
        </p:txBody>
      </p:sp>
      <p:pic>
        <p:nvPicPr>
          <p:cNvPr id="232" name="Google Shape;232;p27" title="Screenshot 2025-07-06 at 10.36.47 AM.png"/>
          <p:cNvPicPr preferRelativeResize="0"/>
          <p:nvPr/>
        </p:nvPicPr>
        <p:blipFill rotWithShape="1">
          <a:blip r:embed="rId3">
            <a:alphaModFix/>
          </a:blip>
          <a:srcRect b="0" l="3063" r="0" t="0"/>
          <a:stretch/>
        </p:blipFill>
        <p:spPr>
          <a:xfrm>
            <a:off x="720000" y="1505575"/>
            <a:ext cx="4107977" cy="281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Interceptor Agent</a:t>
            </a:r>
            <a:endParaRPr/>
          </a:p>
        </p:txBody>
      </p:sp>
      <p:pic>
        <p:nvPicPr>
          <p:cNvPr id="238" name="Google Shape;238;p28" title="Screenshot 2025-07-06 at 10.48.2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1057749"/>
            <a:ext cx="4486271" cy="194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 title="Screenshot 2025-07-06 at 10.48.49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875" y="3102875"/>
            <a:ext cx="2947150" cy="160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 title="Screenshot 2025-07-06 at 10.50.46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75" y="3102875"/>
            <a:ext cx="2805578" cy="16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3213050" y="4089000"/>
            <a:ext cx="13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without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interceptor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7433025" y="4089000"/>
            <a:ext cx="13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with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interceptor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Judge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337838" y="27256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Start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1960237" y="27262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Cathie Wood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50" name="Google Shape;250;p29"/>
          <p:cNvCxnSpPr>
            <a:stCxn id="248" idx="3"/>
            <a:endCxn id="249" idx="1"/>
          </p:cNvCxnSpPr>
          <p:nvPr/>
        </p:nvCxnSpPr>
        <p:spPr>
          <a:xfrm>
            <a:off x="1779038" y="3059352"/>
            <a:ext cx="181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9"/>
          <p:cNvSpPr txBox="1"/>
          <p:nvPr/>
        </p:nvSpPr>
        <p:spPr>
          <a:xfrm>
            <a:off x="4399514" y="27256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Risk Manager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52" name="Google Shape;252;p29"/>
          <p:cNvCxnSpPr>
            <a:stCxn id="249" idx="3"/>
            <a:endCxn id="253" idx="1"/>
          </p:cNvCxnSpPr>
          <p:nvPr/>
        </p:nvCxnSpPr>
        <p:spPr>
          <a:xfrm flipH="1" rot="10800000">
            <a:off x="3401437" y="1871652"/>
            <a:ext cx="943200" cy="11883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9"/>
          <p:cNvSpPr txBox="1"/>
          <p:nvPr/>
        </p:nvSpPr>
        <p:spPr>
          <a:xfrm>
            <a:off x="5726188" y="3838877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Portfolio Manager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55" name="Google Shape;255;p29"/>
          <p:cNvCxnSpPr>
            <a:stCxn id="251" idx="3"/>
            <a:endCxn id="256" idx="1"/>
          </p:cNvCxnSpPr>
          <p:nvPr/>
        </p:nvCxnSpPr>
        <p:spPr>
          <a:xfrm>
            <a:off x="5840714" y="3059352"/>
            <a:ext cx="173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 txBox="1"/>
          <p:nvPr/>
        </p:nvSpPr>
        <p:spPr>
          <a:xfrm>
            <a:off x="7364962" y="3838877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Result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58" name="Google Shape;258;p29"/>
          <p:cNvCxnSpPr>
            <a:stCxn id="254" idx="3"/>
            <a:endCxn id="257" idx="1"/>
          </p:cNvCxnSpPr>
          <p:nvPr/>
        </p:nvCxnSpPr>
        <p:spPr>
          <a:xfrm>
            <a:off x="7167388" y="4172627"/>
            <a:ext cx="197700" cy="600"/>
          </a:xfrm>
          <a:prstGeom prst="bentConnector3">
            <a:avLst>
              <a:gd fmla="val 4996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9"/>
          <p:cNvSpPr txBox="1"/>
          <p:nvPr/>
        </p:nvSpPr>
        <p:spPr>
          <a:xfrm>
            <a:off x="1960237" y="41118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Warren Buffett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2357888" y="3521888"/>
            <a:ext cx="64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•••</a:t>
            </a:r>
            <a:endParaRPr sz="18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1" name="Google Shape;261;p29"/>
          <p:cNvCxnSpPr>
            <a:stCxn id="259" idx="0"/>
            <a:endCxn id="260" idx="2"/>
          </p:cNvCxnSpPr>
          <p:nvPr/>
        </p:nvCxnSpPr>
        <p:spPr>
          <a:xfrm rot="10800000">
            <a:off x="2680837" y="3983702"/>
            <a:ext cx="0" cy="12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9"/>
          <p:cNvCxnSpPr>
            <a:stCxn id="260" idx="0"/>
            <a:endCxn id="260" idx="0"/>
          </p:cNvCxnSpPr>
          <p:nvPr/>
        </p:nvCxnSpPr>
        <p:spPr>
          <a:xfrm>
            <a:off x="2680838" y="3521888"/>
            <a:ext cx="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9"/>
          <p:cNvCxnSpPr>
            <a:stCxn id="260" idx="0"/>
            <a:endCxn id="249" idx="2"/>
          </p:cNvCxnSpPr>
          <p:nvPr/>
        </p:nvCxnSpPr>
        <p:spPr>
          <a:xfrm rot="10800000">
            <a:off x="2680838" y="3393788"/>
            <a:ext cx="0" cy="12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9"/>
          <p:cNvSpPr txBox="1"/>
          <p:nvPr/>
        </p:nvSpPr>
        <p:spPr>
          <a:xfrm>
            <a:off x="1960237" y="19305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Bill Ackman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960237" y="1134802"/>
            <a:ext cx="14412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Ben Graham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66" name="Google Shape;266;p29"/>
          <p:cNvCxnSpPr>
            <a:stCxn id="265" idx="2"/>
          </p:cNvCxnSpPr>
          <p:nvPr/>
        </p:nvCxnSpPr>
        <p:spPr>
          <a:xfrm>
            <a:off x="2680837" y="180230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9"/>
          <p:cNvCxnSpPr>
            <a:stCxn id="265" idx="2"/>
            <a:endCxn id="264" idx="0"/>
          </p:cNvCxnSpPr>
          <p:nvPr/>
        </p:nvCxnSpPr>
        <p:spPr>
          <a:xfrm>
            <a:off x="2680837" y="1802302"/>
            <a:ext cx="0" cy="12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>
            <a:stCxn id="264" idx="2"/>
            <a:endCxn id="249" idx="0"/>
          </p:cNvCxnSpPr>
          <p:nvPr/>
        </p:nvCxnSpPr>
        <p:spPr>
          <a:xfrm>
            <a:off x="2680837" y="2598002"/>
            <a:ext cx="0" cy="12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9"/>
          <p:cNvSpPr txBox="1"/>
          <p:nvPr/>
        </p:nvSpPr>
        <p:spPr>
          <a:xfrm>
            <a:off x="4344775" y="1537913"/>
            <a:ext cx="1550700" cy="667500"/>
          </a:xfrm>
          <a:prstGeom prst="rect">
            <a:avLst/>
          </a:prstGeom>
          <a:solidFill>
            <a:srgbClr val="A7291E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A7291E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rPr>
              <a:t>Interceptor</a:t>
            </a:r>
            <a:endParaRPr sz="1900">
              <a:solidFill>
                <a:schemeClr val="dk1"/>
              </a:solidFill>
              <a:highlight>
                <a:srgbClr val="A7291E"/>
              </a:highlight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69" name="Google Shape;269;p29"/>
          <p:cNvCxnSpPr>
            <a:stCxn id="253" idx="3"/>
            <a:endCxn id="251" idx="1"/>
          </p:cNvCxnSpPr>
          <p:nvPr/>
        </p:nvCxnSpPr>
        <p:spPr>
          <a:xfrm flipH="1">
            <a:off x="4399375" y="1871663"/>
            <a:ext cx="1496100" cy="1187700"/>
          </a:xfrm>
          <a:prstGeom prst="bentConnector5">
            <a:avLst>
              <a:gd fmla="val -15916" name="adj1"/>
              <a:gd fmla="val 50000" name="adj2"/>
              <a:gd fmla="val 115907" name="adj3"/>
            </a:avLst>
          </a:prstGeom>
          <a:noFill/>
          <a:ln cap="flat" cmpd="sng" w="19050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9"/>
          <p:cNvSpPr txBox="1"/>
          <p:nvPr/>
        </p:nvSpPr>
        <p:spPr>
          <a:xfrm>
            <a:off x="6013813" y="2726202"/>
            <a:ext cx="1441200" cy="667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Sanity Checker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70" name="Google Shape;270;p29"/>
          <p:cNvCxnSpPr>
            <a:stCxn id="256" idx="3"/>
            <a:endCxn id="254" idx="1"/>
          </p:cNvCxnSpPr>
          <p:nvPr/>
        </p:nvCxnSpPr>
        <p:spPr>
          <a:xfrm flipH="1">
            <a:off x="5726113" y="3059952"/>
            <a:ext cx="1728900" cy="1112700"/>
          </a:xfrm>
          <a:prstGeom prst="bentConnector5">
            <a:avLst>
              <a:gd fmla="val -13773" name="adj1"/>
              <a:gd fmla="val 49999" name="adj2"/>
              <a:gd fmla="val 113769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Judge</a:t>
            </a:r>
            <a:endParaRPr/>
          </a:p>
        </p:txBody>
      </p:sp>
      <p:pic>
        <p:nvPicPr>
          <p:cNvPr id="276" name="Google Shape;276;p30" title="Screenshot 2025-07-06 at 10.44.0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832821"/>
            <a:ext cx="5433350" cy="16247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30" title="Screenshot 2025-07-06 at 10.44.33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350" y="2806096"/>
            <a:ext cx="3492660" cy="191963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Judge</a:t>
            </a:r>
            <a:endParaRPr/>
          </a:p>
        </p:txBody>
      </p:sp>
      <p:sp>
        <p:nvSpPr>
          <p:cNvPr id="283" name="Google Shape;283;p31"/>
          <p:cNvSpPr txBox="1"/>
          <p:nvPr>
            <p:ph idx="2" type="subTitle"/>
          </p:nvPr>
        </p:nvSpPr>
        <p:spPr>
          <a:xfrm>
            <a:off x="720000" y="1193250"/>
            <a:ext cx="77040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==========        Sanity Checker        ==========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"aswath_damodaran_agent": {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"valid": true,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"reasoning": "The analysis for AAPL is related to financial metrics, such as free cash flow yield, ROIC, </a:t>
            </a:r>
            <a:endParaRPr sz="11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P/E ratio, debt-to-equity ratio, and revenue growth, which are relevant for evaluating </a:t>
            </a:r>
            <a:endParaRPr sz="11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Apple's financial performance and valuation. The reasoning justifies the neutral signal by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highlighting Apple's combination of strong financial performance with a high valuation and risks associated with leverage, which makes sense given the financial context outlined."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	"interceptor_agent":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	"valid": false,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	"reasoning": "The reasoning provided does not directly relate to Apple Inc.'s (AAPL) specific 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financials or market conditions. A global macroeconomic environment being unstable is too broad and not directly tied to AAPL's performance. Therefore, the reasoning does not sufficiently justify a bearish signal specifically for AAPL."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in Finance Workshop by Slidesgo">
  <a:themeElements>
    <a:clrScheme name="Simple Light">
      <a:dk1>
        <a:srgbClr val="FFFFFF"/>
      </a:dk1>
      <a:lt1>
        <a:srgbClr val="023F7B"/>
      </a:lt1>
      <a:dk2>
        <a:srgbClr val="CEECFC"/>
      </a:dk2>
      <a:lt2>
        <a:srgbClr val="5EA2E5"/>
      </a:lt2>
      <a:accent1>
        <a:srgbClr val="75E3F7"/>
      </a:accent1>
      <a:accent2>
        <a:srgbClr val="D9E7FD"/>
      </a:accent2>
      <a:accent3>
        <a:srgbClr val="456C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